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856" r:id="rId2"/>
    <p:sldMasterId id="2147483874" r:id="rId3"/>
  </p:sldMasterIdLst>
  <p:notesMasterIdLst>
    <p:notesMasterId r:id="rId24"/>
  </p:notesMasterIdLst>
  <p:handoutMasterIdLst>
    <p:handoutMasterId r:id="rId25"/>
  </p:handoutMasterIdLst>
  <p:sldIdLst>
    <p:sldId id="439" r:id="rId4"/>
    <p:sldId id="468" r:id="rId5"/>
    <p:sldId id="501" r:id="rId6"/>
    <p:sldId id="502" r:id="rId7"/>
    <p:sldId id="1105" r:id="rId8"/>
    <p:sldId id="1109" r:id="rId9"/>
    <p:sldId id="1113" r:id="rId10"/>
    <p:sldId id="1114" r:id="rId11"/>
    <p:sldId id="1115" r:id="rId12"/>
    <p:sldId id="1120" r:id="rId13"/>
    <p:sldId id="1121" r:id="rId14"/>
    <p:sldId id="1122" r:id="rId15"/>
    <p:sldId id="1123" r:id="rId16"/>
    <p:sldId id="1124" r:id="rId17"/>
    <p:sldId id="1126" r:id="rId18"/>
    <p:sldId id="1128" r:id="rId19"/>
    <p:sldId id="1130" r:id="rId20"/>
    <p:sldId id="1132" r:id="rId21"/>
    <p:sldId id="1135" r:id="rId22"/>
    <p:sldId id="1103" r:id="rId23"/>
  </p:sldIdLst>
  <p:sldSz cx="12192000" cy="6858000"/>
  <p:notesSz cx="6858000" cy="9144000"/>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FFFFFF"/>
    <a:srgbClr val="66FFFF"/>
    <a:srgbClr val="CCFF33"/>
    <a:srgbClr val="FFFF99"/>
    <a:srgbClr val="FF0066"/>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2" autoAdjust="0"/>
    <p:restoredTop sz="86391" autoAdjust="0"/>
  </p:normalViewPr>
  <p:slideViewPr>
    <p:cSldViewPr snapToObjects="1">
      <p:cViewPr varScale="1">
        <p:scale>
          <a:sx n="84" d="100"/>
          <a:sy n="84" d="100"/>
        </p:scale>
        <p:origin x="90" y="168"/>
      </p:cViewPr>
      <p:guideLst>
        <p:guide orient="horz" pos="2160"/>
        <p:guide pos="3840"/>
      </p:guideLst>
    </p:cSldViewPr>
  </p:slideViewPr>
  <p:outlineViewPr>
    <p:cViewPr>
      <p:scale>
        <a:sx n="33" d="100"/>
        <a:sy n="33" d="100"/>
      </p:scale>
      <p:origin x="0" y="594"/>
    </p:cViewPr>
  </p:outlineViewPr>
  <p:notesTextViewPr>
    <p:cViewPr>
      <p:scale>
        <a:sx n="100" d="100"/>
        <a:sy n="100" d="100"/>
      </p:scale>
      <p:origin x="0" y="0"/>
    </p:cViewPr>
  </p:notesTextViewPr>
  <p:sorterViewPr>
    <p:cViewPr>
      <p:scale>
        <a:sx n="100" d="100"/>
        <a:sy n="100" d="100"/>
      </p:scale>
      <p:origin x="0" y="-8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7B9C14C0-72F5-44F5-A922-369EFF2250DA}" type="slidenum">
              <a:rPr lang="en-US"/>
              <a:pPr>
                <a:defRPr/>
              </a:pPr>
              <a:t>‹#›</a:t>
            </a:fld>
            <a:endParaRPr lang="en-US"/>
          </a:p>
        </p:txBody>
      </p:sp>
    </p:spTree>
    <p:extLst>
      <p:ext uri="{BB962C8B-B14F-4D97-AF65-F5344CB8AC3E}">
        <p14:creationId xmlns:p14="http://schemas.microsoft.com/office/powerpoint/2010/main" val="2086434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97E883A2-C4AE-4E20-8F68-A9E9C3D69E9C}" type="slidenum">
              <a:rPr lang="en-US"/>
              <a:pPr>
                <a:defRPr/>
              </a:pPr>
              <a:t>‹#›</a:t>
            </a:fld>
            <a:endParaRPr lang="en-US"/>
          </a:p>
        </p:txBody>
      </p:sp>
    </p:spTree>
    <p:extLst>
      <p:ext uri="{BB962C8B-B14F-4D97-AF65-F5344CB8AC3E}">
        <p14:creationId xmlns:p14="http://schemas.microsoft.com/office/powerpoint/2010/main" val="5715123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By Nathan L Morrison for Sunday December 17, 2023</a:t>
            </a:r>
          </a:p>
          <a:p>
            <a:r>
              <a:rPr lang="en-US" dirty="0"/>
              <a:t>All Scripture given is from NASB unless otherwise stated</a:t>
            </a:r>
          </a:p>
          <a:p>
            <a:endParaRPr lang="en-US" dirty="0"/>
          </a:p>
          <a:p>
            <a:r>
              <a:rPr lang="en-US" dirty="0"/>
              <a:t>For further study, or if questions, please Call: 804-277-1983 or Visit www.courthousechurchofchrist.com</a:t>
            </a:r>
          </a:p>
          <a:p>
            <a:endParaRPr lang="en-US" dirty="0"/>
          </a:p>
          <a:p>
            <a:r>
              <a:rPr lang="en-US" dirty="0"/>
              <a:t>Some points taken from a lesson by Richie Thetford and the BTB Workbook, ‘Then Comes The End’ by Mike Willis</a:t>
            </a:r>
          </a:p>
          <a:p>
            <a:endParaRPr lang="en-US" dirty="0"/>
          </a:p>
          <a:p>
            <a:endParaRPr 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fld id="{D36AE76E-D3F0-4E58-BC1F-1B133D472C12}" type="slidenum">
              <a:rPr lang="en-US" sz="1200" b="0" smtClean="0">
                <a:latin typeface="Times New Roman" pitchFamily="18" charset="0"/>
              </a:rPr>
              <a:pPr eaLnBrk="1" hangingPunct="1"/>
              <a:t>1</a:t>
            </a:fld>
            <a:endParaRPr lang="en-US" sz="1200" b="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381000" y="685800"/>
            <a:ext cx="6096000" cy="3429000"/>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2BC96F-B0EF-4E2B-92AD-812A848C6AC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20229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381000" y="685800"/>
            <a:ext cx="6096000" cy="3429000"/>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2BC96F-B0EF-4E2B-92AD-812A848C6AC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09134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381000" y="685800"/>
            <a:ext cx="6096000" cy="3429000"/>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2BC96F-B0EF-4E2B-92AD-812A848C6AC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56763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381000" y="685800"/>
            <a:ext cx="6096000" cy="3429000"/>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2BC96F-B0EF-4E2B-92AD-812A848C6AC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662698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1000" y="685800"/>
            <a:ext cx="6096000" cy="3429000"/>
          </a:xfr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Chart from ‘Then Comes The End,’ Lesson 15, page 68 </a:t>
            </a:r>
          </a:p>
          <a:p>
            <a:pPr eaLnBrk="1" hangingPunct="1"/>
            <a:endParaRPr lang="en-US" dirty="0"/>
          </a:p>
          <a:p>
            <a:pPr eaLnBrk="1" hangingPunct="1"/>
            <a:r>
              <a:rPr lang="en-US" dirty="0"/>
              <a:t>Rapture definition comes from: </a:t>
            </a:r>
            <a:r>
              <a:rPr lang="en-US" i="1" dirty="0"/>
              <a:t>www.</a:t>
            </a:r>
            <a:r>
              <a:rPr lang="en-US" sz="1200" i="1" kern="1200" dirty="0">
                <a:solidFill>
                  <a:schemeClr val="tx1"/>
                </a:solidFill>
                <a:effectLst/>
                <a:latin typeface="Times New Roman" pitchFamily="18" charset="0"/>
                <a:ea typeface="+mn-ea"/>
                <a:cs typeface="+mn-cs"/>
              </a:rPr>
              <a:t>theopedia.com/Rapture</a:t>
            </a:r>
            <a:r>
              <a:rPr lang="en-US" sz="1200" kern="1200" dirty="0">
                <a:solidFill>
                  <a:schemeClr val="tx1"/>
                </a:solidFill>
                <a:effectLst/>
                <a:latin typeface="Times New Roman" pitchFamily="18" charset="0"/>
                <a:ea typeface="+mn-ea"/>
                <a:cs typeface="+mn-cs"/>
              </a:rPr>
              <a:t> &amp; The Believer’s Bible Commentary on I Thess. 4:17</a:t>
            </a:r>
            <a:endParaRPr lang="en-US" dirty="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4272AD-16AF-417F-808D-323C0F5094E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221993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381000" y="685800"/>
            <a:ext cx="6096000" cy="3429000"/>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2BC96F-B0EF-4E2B-92AD-812A848C6AC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51592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381000" y="685800"/>
            <a:ext cx="6096000" cy="3429000"/>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2BC96F-B0EF-4E2B-92AD-812A848C6AC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82359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1000" y="685800"/>
            <a:ext cx="6096000" cy="3429000"/>
          </a:xfr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4272AD-16AF-417F-808D-323C0F5094E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92213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81000" y="685800"/>
            <a:ext cx="6096000" cy="342900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A3B4AB-27AD-4168-AAE0-D423AB2CD0E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97318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81000" y="685800"/>
            <a:ext cx="6096000" cy="342900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A3B4AB-27AD-4168-AAE0-D423AB2CD0E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59443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81000" y="685800"/>
            <a:ext cx="6096000" cy="342900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There is confusion in the world about “end times” due to false doctrines that have been taught.</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“The Rapture” is part of the Premillennialist doctrine taught by many religious groups.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Occasionally, such false doctrines gain mass media attention, such as “the Rapture.”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This false doctrine has been shown to be associated with Christianity in films, TV shows, comics, news, books, and just about every kind of media outlet. (The </a:t>
            </a:r>
            <a:r>
              <a:rPr lang="en-US" sz="1100" i="1" u="sng" dirty="0">
                <a:effectLst/>
                <a:latin typeface="Times New Roman" panose="02020603050405020304" pitchFamily="18" charset="0"/>
                <a:ea typeface="Times New Roman" panose="02020603050405020304" pitchFamily="18" charset="0"/>
              </a:rPr>
              <a:t>Left Behind</a:t>
            </a:r>
            <a:r>
              <a:rPr lang="en-US" sz="1100" dirty="0">
                <a:effectLst/>
                <a:latin typeface="Times New Roman" panose="02020603050405020304" pitchFamily="18" charset="0"/>
                <a:ea typeface="Times New Roman" panose="02020603050405020304" pitchFamily="18" charset="0"/>
              </a:rPr>
              <a:t> series)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Bumper Stickers: “In case of the Rapture, this car will be without a driver!”</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The goal of our teaching is to help people escape the lies of Satan and come to the truth.</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II Timothy 2:24-26:</a:t>
            </a:r>
            <a:r>
              <a:rPr lang="en-US" sz="1100" dirty="0">
                <a:effectLst/>
                <a:latin typeface="Times New Roman" panose="02020603050405020304" pitchFamily="18" charset="0"/>
                <a:ea typeface="Times New Roman" panose="02020603050405020304" pitchFamily="18" charset="0"/>
              </a:rPr>
              <a:t> The Lord's bond-servant must not be quarrelsome, but be kind to all, able to teach, patient when wronged, with gentleness correcting those who are in opposition, if perhaps God may grant them repentance leading to the knowledge of the truth, and they may come to their senses and escape from the snare of the devil, having been held captive by him to do his will. </a:t>
            </a:r>
            <a:endParaRPr lang="en-US" sz="1200" dirty="0">
              <a:effectLst/>
              <a:latin typeface="Times New Roman" panose="02020603050405020304" pitchFamily="18" charset="0"/>
              <a:ea typeface="Times New Roman" panose="02020603050405020304" pitchFamily="18" charset="0"/>
            </a:endParaRPr>
          </a:p>
          <a:p>
            <a:pPr eaLnBrk="1" hangingPunct="1"/>
            <a:endParaRPr 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fld id="{C4A3B4AB-27AD-4168-AAE0-D423AB2CD0EE}" type="slidenum">
              <a:rPr lang="en-US" sz="1200" b="0" smtClean="0">
                <a:latin typeface="Times New Roman" pitchFamily="18" charset="0"/>
              </a:rPr>
              <a:pPr eaLnBrk="1" hangingPunct="1"/>
              <a:t>2</a:t>
            </a:fld>
            <a:endParaRPr lang="en-US" sz="1200" b="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95890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1000" y="685800"/>
            <a:ext cx="6096000" cy="3429000"/>
          </a:xfr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Chart from ‘Then Comes The End,’ Lesson 15, page 68 </a:t>
            </a:r>
          </a:p>
          <a:p>
            <a:pPr eaLnBrk="1" hangingPunct="1"/>
            <a:endParaRPr lang="en-US" dirty="0"/>
          </a:p>
          <a:p>
            <a:pPr eaLnBrk="1" hangingPunct="1"/>
            <a:r>
              <a:rPr lang="en-US" dirty="0"/>
              <a:t>Rapture definition comes from: </a:t>
            </a:r>
            <a:r>
              <a:rPr lang="en-US" i="1" dirty="0"/>
              <a:t>www.</a:t>
            </a:r>
            <a:r>
              <a:rPr lang="en-US" sz="1200" i="1" kern="1200" dirty="0">
                <a:solidFill>
                  <a:schemeClr val="tx1"/>
                </a:solidFill>
                <a:effectLst/>
                <a:latin typeface="Times New Roman" pitchFamily="18" charset="0"/>
                <a:ea typeface="+mn-ea"/>
                <a:cs typeface="+mn-cs"/>
              </a:rPr>
              <a:t>theopedia.com/Rapture</a:t>
            </a:r>
            <a:r>
              <a:rPr lang="en-US" sz="1200" kern="1200" dirty="0">
                <a:solidFill>
                  <a:schemeClr val="tx1"/>
                </a:solidFill>
                <a:effectLst/>
                <a:latin typeface="Times New Roman" pitchFamily="18" charset="0"/>
                <a:ea typeface="+mn-ea"/>
                <a:cs typeface="+mn-cs"/>
              </a:rPr>
              <a:t> &amp; The Believer’s Bible Commentary on I Thess. 4:17</a:t>
            </a:r>
            <a:endParaRPr lang="en-US" dirty="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fld id="{264272AD-16AF-417F-808D-323C0F5094E6}" type="slidenum">
              <a:rPr lang="en-US" sz="1200" b="0" smtClean="0">
                <a:latin typeface="Times New Roman" pitchFamily="18" charset="0"/>
              </a:rPr>
              <a:pPr eaLnBrk="1" hangingPunct="1"/>
              <a:t>3</a:t>
            </a:fld>
            <a:endParaRPr lang="en-US" sz="1200" b="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381000" y="685800"/>
            <a:ext cx="6096000" cy="3429000"/>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fld id="{272BC96F-B0EF-4E2B-92AD-812A848C6ACB}" type="slidenum">
              <a:rPr lang="en-US" sz="1200" b="0" smtClean="0">
                <a:latin typeface="Times New Roman" pitchFamily="18" charset="0"/>
              </a:rPr>
              <a:pPr eaLnBrk="1" hangingPunct="1"/>
              <a:t>4</a:t>
            </a:fld>
            <a:endParaRPr lang="en-US" sz="1200" b="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381000" y="685800"/>
            <a:ext cx="6096000" cy="3429000"/>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2BC96F-B0EF-4E2B-92AD-812A848C6AC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20333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381000" y="685800"/>
            <a:ext cx="6096000" cy="3429000"/>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2BC96F-B0EF-4E2B-92AD-812A848C6AC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99692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381000" y="685800"/>
            <a:ext cx="6096000" cy="3429000"/>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2BC96F-B0EF-4E2B-92AD-812A848C6AC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13384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381000" y="685800"/>
            <a:ext cx="6096000" cy="3429000"/>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2BC96F-B0EF-4E2B-92AD-812A848C6AC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78280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381000" y="685800"/>
            <a:ext cx="6096000" cy="3429000"/>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2BC96F-B0EF-4E2B-92AD-812A848C6AC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94367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Rupturing The Rapture</a:t>
            </a:r>
          </a:p>
        </p:txBody>
      </p:sp>
      <p:sp>
        <p:nvSpPr>
          <p:cNvPr id="6" name="Rectangle 6"/>
          <p:cNvSpPr>
            <a:spLocks noGrp="1" noChangeArrowheads="1"/>
          </p:cNvSpPr>
          <p:nvPr>
            <p:ph type="sldNum" sz="quarter" idx="12"/>
          </p:nvPr>
        </p:nvSpPr>
        <p:spPr>
          <a:ln/>
        </p:spPr>
        <p:txBody>
          <a:bodyPr/>
          <a:lstStyle>
            <a:lvl1pPr>
              <a:defRPr/>
            </a:lvl1pPr>
          </a:lstStyle>
          <a:p>
            <a:pPr>
              <a:defRPr/>
            </a:pPr>
            <a:fld id="{18D9C2B8-E5E7-4073-ABC2-B4608D11BFCA}" type="slidenum">
              <a:rPr lang="en-US"/>
              <a:pPr>
                <a:defRPr/>
              </a:pPr>
              <a:t>‹#›</a:t>
            </a:fld>
            <a:endParaRPr lang="en-US"/>
          </a:p>
        </p:txBody>
      </p:sp>
    </p:spTree>
    <p:extLst>
      <p:ext uri="{BB962C8B-B14F-4D97-AF65-F5344CB8AC3E}">
        <p14:creationId xmlns:p14="http://schemas.microsoft.com/office/powerpoint/2010/main" val="1693479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Rupturing The Rapture</a:t>
            </a:r>
          </a:p>
        </p:txBody>
      </p:sp>
      <p:sp>
        <p:nvSpPr>
          <p:cNvPr id="6" name="Rectangle 6"/>
          <p:cNvSpPr>
            <a:spLocks noGrp="1" noChangeArrowheads="1"/>
          </p:cNvSpPr>
          <p:nvPr>
            <p:ph type="sldNum" sz="quarter" idx="12"/>
          </p:nvPr>
        </p:nvSpPr>
        <p:spPr>
          <a:ln/>
        </p:spPr>
        <p:txBody>
          <a:bodyPr/>
          <a:lstStyle>
            <a:lvl1pPr>
              <a:defRPr/>
            </a:lvl1pPr>
          </a:lstStyle>
          <a:p>
            <a:pPr>
              <a:defRPr/>
            </a:pPr>
            <a:fld id="{251E3E01-C7F4-4650-B939-2A686B4CECD1}" type="slidenum">
              <a:rPr lang="en-US"/>
              <a:pPr>
                <a:defRPr/>
              </a:pPr>
              <a:t>‹#›</a:t>
            </a:fld>
            <a:endParaRPr lang="en-US"/>
          </a:p>
        </p:txBody>
      </p:sp>
    </p:spTree>
    <p:extLst>
      <p:ext uri="{BB962C8B-B14F-4D97-AF65-F5344CB8AC3E}">
        <p14:creationId xmlns:p14="http://schemas.microsoft.com/office/powerpoint/2010/main" val="2982294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Rupturing The Rapture</a:t>
            </a:r>
          </a:p>
        </p:txBody>
      </p:sp>
      <p:sp>
        <p:nvSpPr>
          <p:cNvPr id="6" name="Rectangle 6"/>
          <p:cNvSpPr>
            <a:spLocks noGrp="1" noChangeArrowheads="1"/>
          </p:cNvSpPr>
          <p:nvPr>
            <p:ph type="sldNum" sz="quarter" idx="12"/>
          </p:nvPr>
        </p:nvSpPr>
        <p:spPr>
          <a:ln/>
        </p:spPr>
        <p:txBody>
          <a:bodyPr/>
          <a:lstStyle>
            <a:lvl1pPr>
              <a:defRPr/>
            </a:lvl1pPr>
          </a:lstStyle>
          <a:p>
            <a:pPr>
              <a:defRPr/>
            </a:pPr>
            <a:fld id="{184DD88B-004B-4256-BD90-D4F4A84F41D8}" type="slidenum">
              <a:rPr lang="en-US"/>
              <a:pPr>
                <a:defRPr/>
              </a:pPr>
              <a:t>‹#›</a:t>
            </a:fld>
            <a:endParaRPr lang="en-US"/>
          </a:p>
        </p:txBody>
      </p:sp>
    </p:spTree>
    <p:extLst>
      <p:ext uri="{BB962C8B-B14F-4D97-AF65-F5344CB8AC3E}">
        <p14:creationId xmlns:p14="http://schemas.microsoft.com/office/powerpoint/2010/main" val="1124145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332412" y="5883275"/>
            <a:ext cx="4324044" cy="365125"/>
          </a:xfrm>
        </p:spPr>
        <p:txBody>
          <a:bodyPr/>
          <a:lstStyle/>
          <a:p>
            <a:pPr>
              <a:defRPr/>
            </a:pPr>
            <a:r>
              <a:rPr lang="en-US" dirty="0"/>
              <a:t>Rupturing The Rapture</a:t>
            </a:r>
          </a:p>
        </p:txBody>
      </p:sp>
      <p:sp>
        <p:nvSpPr>
          <p:cNvPr id="6" name="Slide Number Placeholder 5"/>
          <p:cNvSpPr>
            <a:spLocks noGrp="1"/>
          </p:cNvSpPr>
          <p:nvPr>
            <p:ph type="sldNum" sz="quarter" idx="12"/>
          </p:nvPr>
        </p:nvSpPr>
        <p:spPr/>
        <p:txBody>
          <a:bodyPr/>
          <a:lstStyle/>
          <a:p>
            <a:pPr>
              <a:defRPr/>
            </a:pPr>
            <a:fld id="{18D9C2B8-E5E7-4073-ABC2-B4608D11BFCA}" type="slidenum">
              <a:rPr lang="en-US" smtClean="0"/>
              <a:pPr>
                <a:defRPr/>
              </a:pPr>
              <a:t>‹#›</a:t>
            </a:fld>
            <a:endParaRPr lang="en-US"/>
          </a:p>
        </p:txBody>
      </p:sp>
    </p:spTree>
    <p:extLst>
      <p:ext uri="{BB962C8B-B14F-4D97-AF65-F5344CB8AC3E}">
        <p14:creationId xmlns:p14="http://schemas.microsoft.com/office/powerpoint/2010/main" val="1564134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dirty="0"/>
              <a:t>Rupturing The Rapture</a:t>
            </a:r>
          </a:p>
        </p:txBody>
      </p:sp>
      <p:sp>
        <p:nvSpPr>
          <p:cNvPr id="6" name="Slide Number Placeholder 5"/>
          <p:cNvSpPr>
            <a:spLocks noGrp="1"/>
          </p:cNvSpPr>
          <p:nvPr>
            <p:ph type="sldNum" sz="quarter" idx="12"/>
          </p:nvPr>
        </p:nvSpPr>
        <p:spPr>
          <a:xfrm>
            <a:off x="10951856" y="5867131"/>
            <a:ext cx="551167" cy="365125"/>
          </a:xfrm>
        </p:spPr>
        <p:txBody>
          <a:bodyPr/>
          <a:lstStyle/>
          <a:p>
            <a:pPr>
              <a:defRPr/>
            </a:pPr>
            <a:fld id="{21B940D0-65CE-4C0B-93D1-931C24C36583}" type="slidenum">
              <a:rPr lang="en-US" smtClean="0"/>
              <a:pPr>
                <a:defRPr/>
              </a:pPr>
              <a:t>‹#›</a:t>
            </a:fld>
            <a:endParaRPr lang="en-US"/>
          </a:p>
        </p:txBody>
      </p:sp>
    </p:spTree>
    <p:extLst>
      <p:ext uri="{BB962C8B-B14F-4D97-AF65-F5344CB8AC3E}">
        <p14:creationId xmlns:p14="http://schemas.microsoft.com/office/powerpoint/2010/main" val="2544106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dirty="0"/>
              <a:t>Rupturing The Rapture</a:t>
            </a:r>
          </a:p>
        </p:txBody>
      </p:sp>
      <p:sp>
        <p:nvSpPr>
          <p:cNvPr id="6" name="Slide Number Placeholder 5"/>
          <p:cNvSpPr>
            <a:spLocks noGrp="1"/>
          </p:cNvSpPr>
          <p:nvPr>
            <p:ph type="sldNum" sz="quarter" idx="12"/>
          </p:nvPr>
        </p:nvSpPr>
        <p:spPr/>
        <p:txBody>
          <a:bodyPr/>
          <a:lstStyle/>
          <a:p>
            <a:pPr>
              <a:defRPr/>
            </a:pPr>
            <a:fld id="{AFED579A-6C6E-42BA-A592-94959FFD8554}" type="slidenum">
              <a:rPr lang="en-US" smtClean="0"/>
              <a:pPr>
                <a:defRPr/>
              </a:pPr>
              <a:t>‹#›</a:t>
            </a:fld>
            <a:endParaRPr lang="en-US"/>
          </a:p>
        </p:txBody>
      </p:sp>
    </p:spTree>
    <p:extLst>
      <p:ext uri="{BB962C8B-B14F-4D97-AF65-F5344CB8AC3E}">
        <p14:creationId xmlns:p14="http://schemas.microsoft.com/office/powerpoint/2010/main" val="1999747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dirty="0"/>
              <a:t>Rupturing The Rapture</a:t>
            </a:r>
          </a:p>
        </p:txBody>
      </p:sp>
      <p:sp>
        <p:nvSpPr>
          <p:cNvPr id="7" name="Slide Number Placeholder 6"/>
          <p:cNvSpPr>
            <a:spLocks noGrp="1"/>
          </p:cNvSpPr>
          <p:nvPr>
            <p:ph type="sldNum" sz="quarter" idx="12"/>
          </p:nvPr>
        </p:nvSpPr>
        <p:spPr/>
        <p:txBody>
          <a:bodyPr/>
          <a:lstStyle/>
          <a:p>
            <a:pPr>
              <a:defRPr/>
            </a:pPr>
            <a:fld id="{1FB59B12-7F84-4B0B-A9BD-67B021EF16E5}" type="slidenum">
              <a:rPr lang="en-US" smtClean="0"/>
              <a:pPr>
                <a:defRPr/>
              </a:pPr>
              <a:t>‹#›</a:t>
            </a:fld>
            <a:endParaRPr lang="en-US"/>
          </a:p>
        </p:txBody>
      </p:sp>
    </p:spTree>
    <p:extLst>
      <p:ext uri="{BB962C8B-B14F-4D97-AF65-F5344CB8AC3E}">
        <p14:creationId xmlns:p14="http://schemas.microsoft.com/office/powerpoint/2010/main" val="1880513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dirty="0"/>
              <a:t>Rupturing The Rapture</a:t>
            </a:r>
          </a:p>
        </p:txBody>
      </p:sp>
      <p:sp>
        <p:nvSpPr>
          <p:cNvPr id="9" name="Slide Number Placeholder 8"/>
          <p:cNvSpPr>
            <a:spLocks noGrp="1"/>
          </p:cNvSpPr>
          <p:nvPr>
            <p:ph type="sldNum" sz="quarter" idx="12"/>
          </p:nvPr>
        </p:nvSpPr>
        <p:spPr/>
        <p:txBody>
          <a:bodyPr/>
          <a:lstStyle/>
          <a:p>
            <a:pPr>
              <a:defRPr/>
            </a:pPr>
            <a:fld id="{F89C7EC3-A1DC-4A32-854E-1EC5329F8632}" type="slidenum">
              <a:rPr lang="en-US" smtClean="0"/>
              <a:pPr>
                <a:defRPr/>
              </a:pPr>
              <a:t>‹#›</a:t>
            </a:fld>
            <a:endParaRPr lang="en-US"/>
          </a:p>
        </p:txBody>
      </p:sp>
    </p:spTree>
    <p:extLst>
      <p:ext uri="{BB962C8B-B14F-4D97-AF65-F5344CB8AC3E}">
        <p14:creationId xmlns:p14="http://schemas.microsoft.com/office/powerpoint/2010/main" val="437431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dirty="0"/>
              <a:t>Rupturing The Rapture</a:t>
            </a:r>
          </a:p>
        </p:txBody>
      </p:sp>
      <p:sp>
        <p:nvSpPr>
          <p:cNvPr id="5" name="Slide Number Placeholder 4"/>
          <p:cNvSpPr>
            <a:spLocks noGrp="1"/>
          </p:cNvSpPr>
          <p:nvPr>
            <p:ph type="sldNum" sz="quarter" idx="12"/>
          </p:nvPr>
        </p:nvSpPr>
        <p:spPr/>
        <p:txBody>
          <a:bodyPr/>
          <a:lstStyle/>
          <a:p>
            <a:pPr>
              <a:defRPr/>
            </a:pPr>
            <a:fld id="{3FB75D3C-3E16-473F-8C21-2C49A95FF359}" type="slidenum">
              <a:rPr lang="en-US" smtClean="0"/>
              <a:pPr>
                <a:defRPr/>
              </a:pPr>
              <a:t>‹#›</a:t>
            </a:fld>
            <a:endParaRPr lang="en-US"/>
          </a:p>
        </p:txBody>
      </p:sp>
    </p:spTree>
    <p:extLst>
      <p:ext uri="{BB962C8B-B14F-4D97-AF65-F5344CB8AC3E}">
        <p14:creationId xmlns:p14="http://schemas.microsoft.com/office/powerpoint/2010/main" val="1618535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dirty="0"/>
              <a:t>Rupturing The Rapture</a:t>
            </a:r>
          </a:p>
        </p:txBody>
      </p:sp>
      <p:sp>
        <p:nvSpPr>
          <p:cNvPr id="4" name="Slide Number Placeholder 3"/>
          <p:cNvSpPr>
            <a:spLocks noGrp="1"/>
          </p:cNvSpPr>
          <p:nvPr>
            <p:ph type="sldNum" sz="quarter" idx="12"/>
          </p:nvPr>
        </p:nvSpPr>
        <p:spPr/>
        <p:txBody>
          <a:bodyPr/>
          <a:lstStyle/>
          <a:p>
            <a:pPr>
              <a:defRPr/>
            </a:pPr>
            <a:fld id="{AADC73B2-BE6E-419F-97E6-34AEF2422EE0}" type="slidenum">
              <a:rPr lang="en-US" smtClean="0"/>
              <a:pPr>
                <a:defRPr/>
              </a:pPr>
              <a:t>‹#›</a:t>
            </a:fld>
            <a:endParaRPr lang="en-US"/>
          </a:p>
        </p:txBody>
      </p:sp>
    </p:spTree>
    <p:extLst>
      <p:ext uri="{BB962C8B-B14F-4D97-AF65-F5344CB8AC3E}">
        <p14:creationId xmlns:p14="http://schemas.microsoft.com/office/powerpoint/2010/main" val="2178246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dirty="0"/>
              <a:t>Rupturing The Rapture</a:t>
            </a:r>
          </a:p>
        </p:txBody>
      </p:sp>
      <p:sp>
        <p:nvSpPr>
          <p:cNvPr id="7" name="Slide Number Placeholder 6"/>
          <p:cNvSpPr>
            <a:spLocks noGrp="1"/>
          </p:cNvSpPr>
          <p:nvPr>
            <p:ph type="sldNum" sz="quarter" idx="12"/>
          </p:nvPr>
        </p:nvSpPr>
        <p:spPr/>
        <p:txBody>
          <a:bodyPr/>
          <a:lstStyle/>
          <a:p>
            <a:pPr>
              <a:defRPr/>
            </a:pPr>
            <a:fld id="{62AAD171-485E-4F99-B37A-5D12543D90E2}" type="slidenum">
              <a:rPr lang="en-US" smtClean="0"/>
              <a:pPr>
                <a:defRPr/>
              </a:pPr>
              <a:t>‹#›</a:t>
            </a:fld>
            <a:endParaRPr lang="en-US"/>
          </a:p>
        </p:txBody>
      </p:sp>
    </p:spTree>
    <p:extLst>
      <p:ext uri="{BB962C8B-B14F-4D97-AF65-F5344CB8AC3E}">
        <p14:creationId xmlns:p14="http://schemas.microsoft.com/office/powerpoint/2010/main" val="37440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Rupturing The Rapture</a:t>
            </a:r>
          </a:p>
        </p:txBody>
      </p:sp>
      <p:sp>
        <p:nvSpPr>
          <p:cNvPr id="6" name="Rectangle 6"/>
          <p:cNvSpPr>
            <a:spLocks noGrp="1" noChangeArrowheads="1"/>
          </p:cNvSpPr>
          <p:nvPr>
            <p:ph type="sldNum" sz="quarter" idx="12"/>
          </p:nvPr>
        </p:nvSpPr>
        <p:spPr>
          <a:ln/>
        </p:spPr>
        <p:txBody>
          <a:bodyPr/>
          <a:lstStyle>
            <a:lvl1pPr>
              <a:defRPr/>
            </a:lvl1pPr>
          </a:lstStyle>
          <a:p>
            <a:pPr>
              <a:defRPr/>
            </a:pPr>
            <a:fld id="{21B940D0-65CE-4C0B-93D1-931C24C36583}" type="slidenum">
              <a:rPr lang="en-US"/>
              <a:pPr>
                <a:defRPr/>
              </a:pPr>
              <a:t>‹#›</a:t>
            </a:fld>
            <a:endParaRPr lang="en-US"/>
          </a:p>
        </p:txBody>
      </p:sp>
    </p:spTree>
    <p:extLst>
      <p:ext uri="{BB962C8B-B14F-4D97-AF65-F5344CB8AC3E}">
        <p14:creationId xmlns:p14="http://schemas.microsoft.com/office/powerpoint/2010/main" val="2429886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dirty="0"/>
              <a:t>Rupturing The Rapture</a:t>
            </a:r>
          </a:p>
        </p:txBody>
      </p:sp>
      <p:sp>
        <p:nvSpPr>
          <p:cNvPr id="7" name="Slide Number Placeholder 6"/>
          <p:cNvSpPr>
            <a:spLocks noGrp="1"/>
          </p:cNvSpPr>
          <p:nvPr>
            <p:ph type="sldNum" sz="quarter" idx="12"/>
          </p:nvPr>
        </p:nvSpPr>
        <p:spPr/>
        <p:txBody>
          <a:bodyPr/>
          <a:lstStyle/>
          <a:p>
            <a:pPr>
              <a:defRPr/>
            </a:pPr>
            <a:fld id="{F89C7EC3-A1DC-4A32-854E-1EC5329F8632}" type="slidenum">
              <a:rPr lang="en-US" smtClean="0"/>
              <a:pPr>
                <a:defRPr/>
              </a:pPr>
              <a:t>‹#›</a:t>
            </a:fld>
            <a:endParaRPr lang="en-US"/>
          </a:p>
        </p:txBody>
      </p:sp>
    </p:spTree>
    <p:extLst>
      <p:ext uri="{BB962C8B-B14F-4D97-AF65-F5344CB8AC3E}">
        <p14:creationId xmlns:p14="http://schemas.microsoft.com/office/powerpoint/2010/main" val="3295430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dirty="0"/>
              <a:t>Rupturing The Rapture</a:t>
            </a:r>
          </a:p>
        </p:txBody>
      </p:sp>
      <p:sp>
        <p:nvSpPr>
          <p:cNvPr id="7" name="Slide Number Placeholder 6"/>
          <p:cNvSpPr>
            <a:spLocks noGrp="1"/>
          </p:cNvSpPr>
          <p:nvPr>
            <p:ph type="sldNum" sz="quarter" idx="12"/>
          </p:nvPr>
        </p:nvSpPr>
        <p:spPr/>
        <p:txBody>
          <a:bodyPr/>
          <a:lstStyle/>
          <a:p>
            <a:pPr>
              <a:defRPr/>
            </a:pPr>
            <a:fld id="{F89C7EC3-A1DC-4A32-854E-1EC5329F8632}" type="slidenum">
              <a:rPr lang="en-US" smtClean="0"/>
              <a:pPr>
                <a:defRPr/>
              </a:pPr>
              <a:t>‹#›</a:t>
            </a:fld>
            <a:endParaRPr lang="en-US"/>
          </a:p>
        </p:txBody>
      </p:sp>
    </p:spTree>
    <p:extLst>
      <p:ext uri="{BB962C8B-B14F-4D97-AF65-F5344CB8AC3E}">
        <p14:creationId xmlns:p14="http://schemas.microsoft.com/office/powerpoint/2010/main" val="3534651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dirty="0"/>
              <a:t>Rupturing The Rapture</a:t>
            </a:r>
          </a:p>
        </p:txBody>
      </p:sp>
      <p:sp>
        <p:nvSpPr>
          <p:cNvPr id="6" name="Slide Number Placeholder 5"/>
          <p:cNvSpPr>
            <a:spLocks noGrp="1"/>
          </p:cNvSpPr>
          <p:nvPr>
            <p:ph type="sldNum" sz="quarter" idx="12"/>
          </p:nvPr>
        </p:nvSpPr>
        <p:spPr/>
        <p:txBody>
          <a:bodyPr/>
          <a:lstStyle/>
          <a:p>
            <a:pPr>
              <a:defRPr/>
            </a:pPr>
            <a:fld id="{F89C7EC3-A1DC-4A32-854E-1EC5329F8632}" type="slidenum">
              <a:rPr lang="en-US" smtClean="0"/>
              <a:pPr>
                <a:defRPr/>
              </a:pPr>
              <a:t>‹#›</a:t>
            </a:fld>
            <a:endParaRPr lang="en-US"/>
          </a:p>
        </p:txBody>
      </p:sp>
    </p:spTree>
    <p:extLst>
      <p:ext uri="{BB962C8B-B14F-4D97-AF65-F5344CB8AC3E}">
        <p14:creationId xmlns:p14="http://schemas.microsoft.com/office/powerpoint/2010/main" val="2572637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dirty="0"/>
              <a:t>Rupturing The Rapture</a:t>
            </a:r>
          </a:p>
        </p:txBody>
      </p:sp>
      <p:sp>
        <p:nvSpPr>
          <p:cNvPr id="6" name="Slide Number Placeholder 5"/>
          <p:cNvSpPr>
            <a:spLocks noGrp="1"/>
          </p:cNvSpPr>
          <p:nvPr>
            <p:ph type="sldNum" sz="quarter" idx="12"/>
          </p:nvPr>
        </p:nvSpPr>
        <p:spPr/>
        <p:txBody>
          <a:bodyPr/>
          <a:lstStyle/>
          <a:p>
            <a:pPr>
              <a:defRPr/>
            </a:pPr>
            <a:fld id="{F89C7EC3-A1DC-4A32-854E-1EC5329F8632}" type="slidenum">
              <a:rPr lang="en-US" smtClean="0"/>
              <a:pPr>
                <a:defRPr/>
              </a:pPr>
              <a:t>‹#›</a:t>
            </a:fld>
            <a:endParaRPr lang="en-US"/>
          </a:p>
        </p:txBody>
      </p:sp>
    </p:spTree>
    <p:extLst>
      <p:ext uri="{BB962C8B-B14F-4D97-AF65-F5344CB8AC3E}">
        <p14:creationId xmlns:p14="http://schemas.microsoft.com/office/powerpoint/2010/main" val="2013590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dirty="0"/>
              <a:t>Rupturing The Rapture</a:t>
            </a:r>
          </a:p>
        </p:txBody>
      </p:sp>
      <p:sp>
        <p:nvSpPr>
          <p:cNvPr id="6" name="Slide Number Placeholder 5"/>
          <p:cNvSpPr>
            <a:spLocks noGrp="1"/>
          </p:cNvSpPr>
          <p:nvPr>
            <p:ph type="sldNum" sz="quarter" idx="12"/>
          </p:nvPr>
        </p:nvSpPr>
        <p:spPr/>
        <p:txBody>
          <a:bodyPr/>
          <a:lstStyle/>
          <a:p>
            <a:pPr>
              <a:defRPr/>
            </a:pPr>
            <a:fld id="{F89C7EC3-A1DC-4A32-854E-1EC5329F8632}" type="slidenum">
              <a:rPr lang="en-US" smtClean="0"/>
              <a:pPr>
                <a:defRPr/>
              </a:pPr>
              <a:t>‹#›</a:t>
            </a:fld>
            <a:endParaRPr lang="en-US"/>
          </a:p>
        </p:txBody>
      </p:sp>
    </p:spTree>
    <p:extLst>
      <p:ext uri="{BB962C8B-B14F-4D97-AF65-F5344CB8AC3E}">
        <p14:creationId xmlns:p14="http://schemas.microsoft.com/office/powerpoint/2010/main" val="1121607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dirty="0"/>
              <a:t>Rupturing The Rapture</a:t>
            </a:r>
          </a:p>
        </p:txBody>
      </p:sp>
      <p:sp>
        <p:nvSpPr>
          <p:cNvPr id="6" name="Slide Number Placeholder 5"/>
          <p:cNvSpPr>
            <a:spLocks noGrp="1"/>
          </p:cNvSpPr>
          <p:nvPr>
            <p:ph type="sldNum" sz="quarter" idx="12"/>
          </p:nvPr>
        </p:nvSpPr>
        <p:spPr/>
        <p:txBody>
          <a:bodyPr/>
          <a:lstStyle/>
          <a:p>
            <a:pPr>
              <a:defRPr/>
            </a:pPr>
            <a:fld id="{F89C7EC3-A1DC-4A32-854E-1EC5329F8632}" type="slidenum">
              <a:rPr lang="en-US" smtClean="0"/>
              <a:pPr>
                <a:defRPr/>
              </a:pPr>
              <a:t>‹#›</a:t>
            </a:fld>
            <a:endParaRPr lang="en-US"/>
          </a:p>
        </p:txBody>
      </p:sp>
    </p:spTree>
    <p:extLst>
      <p:ext uri="{BB962C8B-B14F-4D97-AF65-F5344CB8AC3E}">
        <p14:creationId xmlns:p14="http://schemas.microsoft.com/office/powerpoint/2010/main" val="3799096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dirty="0"/>
              <a:t>Rupturing The Rapture</a:t>
            </a:r>
          </a:p>
        </p:txBody>
      </p:sp>
      <p:sp>
        <p:nvSpPr>
          <p:cNvPr id="6" name="Slide Number Placeholder 5"/>
          <p:cNvSpPr>
            <a:spLocks noGrp="1"/>
          </p:cNvSpPr>
          <p:nvPr>
            <p:ph type="sldNum" sz="quarter" idx="12"/>
          </p:nvPr>
        </p:nvSpPr>
        <p:spPr/>
        <p:txBody>
          <a:bodyPr/>
          <a:lstStyle/>
          <a:p>
            <a:pPr>
              <a:defRPr/>
            </a:pPr>
            <a:fld id="{F89C7EC3-A1DC-4A32-854E-1EC5329F8632}" type="slidenum">
              <a:rPr lang="en-US" smtClean="0"/>
              <a:pPr>
                <a:defRPr/>
              </a:pPr>
              <a:t>‹#›</a:t>
            </a:fld>
            <a:endParaRPr lang="en-US"/>
          </a:p>
        </p:txBody>
      </p:sp>
    </p:spTree>
    <p:extLst>
      <p:ext uri="{BB962C8B-B14F-4D97-AF65-F5344CB8AC3E}">
        <p14:creationId xmlns:p14="http://schemas.microsoft.com/office/powerpoint/2010/main" val="1471599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dirty="0"/>
              <a:t>Rupturing The Rapture</a:t>
            </a:r>
          </a:p>
        </p:txBody>
      </p:sp>
      <p:sp>
        <p:nvSpPr>
          <p:cNvPr id="6" name="Slide Number Placeholder 5"/>
          <p:cNvSpPr>
            <a:spLocks noGrp="1"/>
          </p:cNvSpPr>
          <p:nvPr>
            <p:ph type="sldNum" sz="quarter" idx="12"/>
          </p:nvPr>
        </p:nvSpPr>
        <p:spPr/>
        <p:txBody>
          <a:bodyPr/>
          <a:lstStyle/>
          <a:p>
            <a:pPr>
              <a:defRPr/>
            </a:pPr>
            <a:fld id="{251E3E01-C7F4-4650-B939-2A686B4CECD1}" type="slidenum">
              <a:rPr lang="en-US" smtClean="0"/>
              <a:pPr>
                <a:defRPr/>
              </a:pPr>
              <a:t>‹#›</a:t>
            </a:fld>
            <a:endParaRPr lang="en-US"/>
          </a:p>
        </p:txBody>
      </p:sp>
    </p:spTree>
    <p:extLst>
      <p:ext uri="{BB962C8B-B14F-4D97-AF65-F5344CB8AC3E}">
        <p14:creationId xmlns:p14="http://schemas.microsoft.com/office/powerpoint/2010/main" val="4252366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dirty="0"/>
              <a:t>Rupturing The Rapture</a:t>
            </a:r>
          </a:p>
        </p:txBody>
      </p:sp>
      <p:sp>
        <p:nvSpPr>
          <p:cNvPr id="6" name="Slide Number Placeholder 5"/>
          <p:cNvSpPr>
            <a:spLocks noGrp="1"/>
          </p:cNvSpPr>
          <p:nvPr>
            <p:ph type="sldNum" sz="quarter" idx="12"/>
          </p:nvPr>
        </p:nvSpPr>
        <p:spPr/>
        <p:txBody>
          <a:bodyPr/>
          <a:lstStyle/>
          <a:p>
            <a:pPr>
              <a:defRPr/>
            </a:pPr>
            <a:fld id="{184DD88B-004B-4256-BD90-D4F4A84F41D8}" type="slidenum">
              <a:rPr lang="en-US" smtClean="0"/>
              <a:pPr>
                <a:defRPr/>
              </a:pPr>
              <a:t>‹#›</a:t>
            </a:fld>
            <a:endParaRPr lang="en-US"/>
          </a:p>
        </p:txBody>
      </p:sp>
    </p:spTree>
    <p:extLst>
      <p:ext uri="{BB962C8B-B14F-4D97-AF65-F5344CB8AC3E}">
        <p14:creationId xmlns:p14="http://schemas.microsoft.com/office/powerpoint/2010/main" val="1571678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For Conscience' Sake</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278089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Rupturing The Rapture</a:t>
            </a:r>
          </a:p>
        </p:txBody>
      </p:sp>
      <p:sp>
        <p:nvSpPr>
          <p:cNvPr id="6" name="Rectangle 6"/>
          <p:cNvSpPr>
            <a:spLocks noGrp="1" noChangeArrowheads="1"/>
          </p:cNvSpPr>
          <p:nvPr>
            <p:ph type="sldNum" sz="quarter" idx="12"/>
          </p:nvPr>
        </p:nvSpPr>
        <p:spPr>
          <a:ln/>
        </p:spPr>
        <p:txBody>
          <a:bodyPr/>
          <a:lstStyle>
            <a:lvl1pPr>
              <a:defRPr/>
            </a:lvl1pPr>
          </a:lstStyle>
          <a:p>
            <a:pPr>
              <a:defRPr/>
            </a:pPr>
            <a:fld id="{AFED579A-6C6E-42BA-A592-94959FFD8554}" type="slidenum">
              <a:rPr lang="en-US"/>
              <a:pPr>
                <a:defRPr/>
              </a:pPr>
              <a:t>‹#›</a:t>
            </a:fld>
            <a:endParaRPr lang="en-US"/>
          </a:p>
        </p:txBody>
      </p:sp>
    </p:spTree>
    <p:extLst>
      <p:ext uri="{BB962C8B-B14F-4D97-AF65-F5344CB8AC3E}">
        <p14:creationId xmlns:p14="http://schemas.microsoft.com/office/powerpoint/2010/main" val="25920986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For Conscience' Sake</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3168365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For Conscience' Sake</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3788809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For Conscience' Sake</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942475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For Conscience' Sake</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1445705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For Conscience' Sake</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1274767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For Conscience' Sake</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1500632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For Conscience' Sake</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7014745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For Conscience' Sake</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1443050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For Conscience' Sake</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506661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For Conscience' Sake</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69035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Rupturing The Rapture</a:t>
            </a:r>
          </a:p>
        </p:txBody>
      </p:sp>
      <p:sp>
        <p:nvSpPr>
          <p:cNvPr id="7" name="Rectangle 6"/>
          <p:cNvSpPr>
            <a:spLocks noGrp="1" noChangeArrowheads="1"/>
          </p:cNvSpPr>
          <p:nvPr>
            <p:ph type="sldNum" sz="quarter" idx="12"/>
          </p:nvPr>
        </p:nvSpPr>
        <p:spPr>
          <a:ln/>
        </p:spPr>
        <p:txBody>
          <a:bodyPr/>
          <a:lstStyle>
            <a:lvl1pPr>
              <a:defRPr/>
            </a:lvl1pPr>
          </a:lstStyle>
          <a:p>
            <a:pPr>
              <a:defRPr/>
            </a:pPr>
            <a:fld id="{1FB59B12-7F84-4B0B-A9BD-67B021EF16E5}" type="slidenum">
              <a:rPr lang="en-US"/>
              <a:pPr>
                <a:defRPr/>
              </a:pPr>
              <a:t>‹#›</a:t>
            </a:fld>
            <a:endParaRPr lang="en-US"/>
          </a:p>
        </p:txBody>
      </p:sp>
    </p:spTree>
    <p:extLst>
      <p:ext uri="{BB962C8B-B14F-4D97-AF65-F5344CB8AC3E}">
        <p14:creationId xmlns:p14="http://schemas.microsoft.com/office/powerpoint/2010/main" val="11607610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For Conscience' Sake</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238789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For Conscience' Sake</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9869416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For Conscience' Sake</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2927481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For Conscience' Sake</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290344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For Conscience' Sake</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2598095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For Conscience' Sake</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183072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Rupturing The Rapture</a:t>
            </a:r>
          </a:p>
        </p:txBody>
      </p:sp>
      <p:sp>
        <p:nvSpPr>
          <p:cNvPr id="9" name="Rectangle 6"/>
          <p:cNvSpPr>
            <a:spLocks noGrp="1" noChangeArrowheads="1"/>
          </p:cNvSpPr>
          <p:nvPr>
            <p:ph type="sldNum" sz="quarter" idx="12"/>
          </p:nvPr>
        </p:nvSpPr>
        <p:spPr>
          <a:ln/>
        </p:spPr>
        <p:txBody>
          <a:bodyPr/>
          <a:lstStyle>
            <a:lvl1pPr>
              <a:defRPr/>
            </a:lvl1pPr>
          </a:lstStyle>
          <a:p>
            <a:pPr>
              <a:defRPr/>
            </a:pPr>
            <a:fld id="{6DBA896C-A7F1-4A09-A78B-804AEB2231D1}" type="slidenum">
              <a:rPr lang="en-US"/>
              <a:pPr>
                <a:defRPr/>
              </a:pPr>
              <a:t>‹#›</a:t>
            </a:fld>
            <a:endParaRPr lang="en-US"/>
          </a:p>
        </p:txBody>
      </p:sp>
    </p:spTree>
    <p:extLst>
      <p:ext uri="{BB962C8B-B14F-4D97-AF65-F5344CB8AC3E}">
        <p14:creationId xmlns:p14="http://schemas.microsoft.com/office/powerpoint/2010/main" val="277309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Rupturing The Rapture</a:t>
            </a:r>
          </a:p>
        </p:txBody>
      </p:sp>
      <p:sp>
        <p:nvSpPr>
          <p:cNvPr id="5" name="Rectangle 6"/>
          <p:cNvSpPr>
            <a:spLocks noGrp="1" noChangeArrowheads="1"/>
          </p:cNvSpPr>
          <p:nvPr>
            <p:ph type="sldNum" sz="quarter" idx="12"/>
          </p:nvPr>
        </p:nvSpPr>
        <p:spPr>
          <a:ln/>
        </p:spPr>
        <p:txBody>
          <a:bodyPr/>
          <a:lstStyle>
            <a:lvl1pPr>
              <a:defRPr/>
            </a:lvl1pPr>
          </a:lstStyle>
          <a:p>
            <a:pPr>
              <a:defRPr/>
            </a:pPr>
            <a:fld id="{3FB75D3C-3E16-473F-8C21-2C49A95FF359}" type="slidenum">
              <a:rPr lang="en-US"/>
              <a:pPr>
                <a:defRPr/>
              </a:pPr>
              <a:t>‹#›</a:t>
            </a:fld>
            <a:endParaRPr lang="en-US"/>
          </a:p>
        </p:txBody>
      </p:sp>
    </p:spTree>
    <p:extLst>
      <p:ext uri="{BB962C8B-B14F-4D97-AF65-F5344CB8AC3E}">
        <p14:creationId xmlns:p14="http://schemas.microsoft.com/office/powerpoint/2010/main" val="67970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Rupturing The Rapture</a:t>
            </a:r>
          </a:p>
        </p:txBody>
      </p:sp>
      <p:sp>
        <p:nvSpPr>
          <p:cNvPr id="4" name="Rectangle 6"/>
          <p:cNvSpPr>
            <a:spLocks noGrp="1" noChangeArrowheads="1"/>
          </p:cNvSpPr>
          <p:nvPr>
            <p:ph type="sldNum" sz="quarter" idx="12"/>
          </p:nvPr>
        </p:nvSpPr>
        <p:spPr>
          <a:ln/>
        </p:spPr>
        <p:txBody>
          <a:bodyPr/>
          <a:lstStyle>
            <a:lvl1pPr>
              <a:defRPr/>
            </a:lvl1pPr>
          </a:lstStyle>
          <a:p>
            <a:pPr>
              <a:defRPr/>
            </a:pPr>
            <a:fld id="{AADC73B2-BE6E-419F-97E6-34AEF2422EE0}" type="slidenum">
              <a:rPr lang="en-US"/>
              <a:pPr>
                <a:defRPr/>
              </a:pPr>
              <a:t>‹#›</a:t>
            </a:fld>
            <a:endParaRPr lang="en-US"/>
          </a:p>
        </p:txBody>
      </p:sp>
    </p:spTree>
    <p:extLst>
      <p:ext uri="{BB962C8B-B14F-4D97-AF65-F5344CB8AC3E}">
        <p14:creationId xmlns:p14="http://schemas.microsoft.com/office/powerpoint/2010/main" val="3953328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Rupturing The Rapture</a:t>
            </a:r>
          </a:p>
        </p:txBody>
      </p:sp>
      <p:sp>
        <p:nvSpPr>
          <p:cNvPr id="7" name="Rectangle 6"/>
          <p:cNvSpPr>
            <a:spLocks noGrp="1" noChangeArrowheads="1"/>
          </p:cNvSpPr>
          <p:nvPr>
            <p:ph type="sldNum" sz="quarter" idx="12"/>
          </p:nvPr>
        </p:nvSpPr>
        <p:spPr>
          <a:ln/>
        </p:spPr>
        <p:txBody>
          <a:bodyPr/>
          <a:lstStyle>
            <a:lvl1pPr>
              <a:defRPr/>
            </a:lvl1pPr>
          </a:lstStyle>
          <a:p>
            <a:pPr>
              <a:defRPr/>
            </a:pPr>
            <a:fld id="{62AAD171-485E-4F99-B37A-5D12543D90E2}" type="slidenum">
              <a:rPr lang="en-US"/>
              <a:pPr>
                <a:defRPr/>
              </a:pPr>
              <a:t>‹#›</a:t>
            </a:fld>
            <a:endParaRPr lang="en-US"/>
          </a:p>
        </p:txBody>
      </p:sp>
    </p:spTree>
    <p:extLst>
      <p:ext uri="{BB962C8B-B14F-4D97-AF65-F5344CB8AC3E}">
        <p14:creationId xmlns:p14="http://schemas.microsoft.com/office/powerpoint/2010/main" val="2701429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Rupturing The Rapture</a:t>
            </a:r>
          </a:p>
        </p:txBody>
      </p:sp>
      <p:sp>
        <p:nvSpPr>
          <p:cNvPr id="7" name="Rectangle 6"/>
          <p:cNvSpPr>
            <a:spLocks noGrp="1" noChangeArrowheads="1"/>
          </p:cNvSpPr>
          <p:nvPr>
            <p:ph type="sldNum" sz="quarter" idx="12"/>
          </p:nvPr>
        </p:nvSpPr>
        <p:spPr>
          <a:ln/>
        </p:spPr>
        <p:txBody>
          <a:bodyPr/>
          <a:lstStyle>
            <a:lvl1pPr>
              <a:defRPr/>
            </a:lvl1pPr>
          </a:lstStyle>
          <a:p>
            <a:pPr>
              <a:defRPr/>
            </a:pPr>
            <a:fld id="{8A78ECF9-56D5-4BA0-8684-942269CC573A}" type="slidenum">
              <a:rPr lang="en-US"/>
              <a:pPr>
                <a:defRPr/>
              </a:pPr>
              <a:t>‹#›</a:t>
            </a:fld>
            <a:endParaRPr lang="en-US"/>
          </a:p>
        </p:txBody>
      </p:sp>
    </p:spTree>
    <p:extLst>
      <p:ext uri="{BB962C8B-B14F-4D97-AF65-F5344CB8AC3E}">
        <p14:creationId xmlns:p14="http://schemas.microsoft.com/office/powerpoint/2010/main" val="1956798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125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8125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atin typeface="+mn-lt"/>
              </a:defRPr>
            </a:lvl1pPr>
          </a:lstStyle>
          <a:p>
            <a:pPr>
              <a:defRPr/>
            </a:pPr>
            <a:r>
              <a:rPr lang="en-US" dirty="0"/>
              <a:t>Rupturing The Rapture</a:t>
            </a:r>
          </a:p>
        </p:txBody>
      </p:sp>
      <p:sp>
        <p:nvSpPr>
          <p:cNvPr id="18125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F89C7EC3-A1DC-4A32-854E-1EC5329F86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r>
              <a:rPr lang="en-US" dirty="0"/>
              <a:t>Rupturing The Rapture</a:t>
            </a: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F89C7EC3-A1DC-4A32-854E-1EC5329F8632}" type="slidenum">
              <a:rPr lang="en-US" smtClean="0"/>
              <a:pPr>
                <a:defRPr/>
              </a:pPr>
              <a:t>‹#›</a:t>
            </a:fld>
            <a:endParaRPr lang="en-US"/>
          </a:p>
        </p:txBody>
      </p:sp>
    </p:spTree>
    <p:extLst>
      <p:ext uri="{BB962C8B-B14F-4D97-AF65-F5344CB8AC3E}">
        <p14:creationId xmlns:p14="http://schemas.microsoft.com/office/powerpoint/2010/main" val="2006808232"/>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Lst>
  <p:hf sldNum="0"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For Conscience' Sake</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340018430"/>
      </p:ext>
    </p:extLst>
  </p:cSld>
  <p:clrMap bg1="dk1" tx1="lt1" bg2="dk2" tx2="lt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27" name="Group 30726">
            <a:extLst>
              <a:ext uri="{FF2B5EF4-FFF2-40B4-BE49-F238E27FC236}">
                <a16:creationId xmlns:a16="http://schemas.microsoft.com/office/drawing/2014/main" id="{0A47CF6F-27C2-43F3-AF69-E3D576363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30728" name="Freeform 6">
              <a:extLst>
                <a:ext uri="{FF2B5EF4-FFF2-40B4-BE49-F238E27FC236}">
                  <a16:creationId xmlns:a16="http://schemas.microsoft.com/office/drawing/2014/main" id="{39EB00CB-5B69-438D-944F-2E0382BA0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30729" name="Freeform 7">
              <a:extLst>
                <a:ext uri="{FF2B5EF4-FFF2-40B4-BE49-F238E27FC236}">
                  <a16:creationId xmlns:a16="http://schemas.microsoft.com/office/drawing/2014/main" id="{6D931D9D-4C35-4CDF-BFF0-03DD03881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30730" name="Freeform 9">
              <a:extLst>
                <a:ext uri="{FF2B5EF4-FFF2-40B4-BE49-F238E27FC236}">
                  <a16:creationId xmlns:a16="http://schemas.microsoft.com/office/drawing/2014/main" id="{26D9B8E3-CFAB-4428-9D62-576BF978E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30731" name="Freeform 10">
              <a:extLst>
                <a:ext uri="{FF2B5EF4-FFF2-40B4-BE49-F238E27FC236}">
                  <a16:creationId xmlns:a16="http://schemas.microsoft.com/office/drawing/2014/main" id="{F019DFF8-C5AB-45D0-8A70-627BFEF9A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30732" name="Freeform 11">
              <a:extLst>
                <a:ext uri="{FF2B5EF4-FFF2-40B4-BE49-F238E27FC236}">
                  <a16:creationId xmlns:a16="http://schemas.microsoft.com/office/drawing/2014/main" id="{E548346E-CCE3-4C53-B753-ABF3C098B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30733" name="Freeform 12">
              <a:extLst>
                <a:ext uri="{FF2B5EF4-FFF2-40B4-BE49-F238E27FC236}">
                  <a16:creationId xmlns:a16="http://schemas.microsoft.com/office/drawing/2014/main" id="{C19E6868-EA25-4961-B0E5-EF4F9DD2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useBgFill="1">
        <p:nvSpPr>
          <p:cNvPr id="30735" name="Rectangle 30734">
            <a:extLst>
              <a:ext uri="{FF2B5EF4-FFF2-40B4-BE49-F238E27FC236}">
                <a16:creationId xmlns:a16="http://schemas.microsoft.com/office/drawing/2014/main" id="{F64080D6-34DE-4277-97CC-2FB381284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5890F9A-6FAB-0745-13CF-25C3FF3F8008}"/>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4444"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itle 1"/>
          <p:cNvSpPr>
            <a:spLocks noGrp="1"/>
          </p:cNvSpPr>
          <p:nvPr>
            <p:ph type="title"/>
          </p:nvPr>
        </p:nvSpPr>
        <p:spPr>
          <a:xfrm>
            <a:off x="33863" y="3938577"/>
            <a:ext cx="7357537" cy="2616199"/>
          </a:xfrm>
        </p:spPr>
        <p:txBody>
          <a:bodyPr vert="horz" lIns="91440" tIns="45720" rIns="91440" bIns="45720" rtlCol="0" anchor="b">
            <a:normAutofit fontScale="90000"/>
          </a:bodyPr>
          <a:lstStyle/>
          <a:p>
            <a:pPr>
              <a:lnSpc>
                <a:spcPct val="90000"/>
              </a:lnSpc>
            </a:pPr>
            <a:r>
              <a:rPr lang="en-US" sz="5400" b="1" i="1" u="sng" dirty="0">
                <a:ln w="3175" cmpd="sng">
                  <a:solidFill>
                    <a:sysClr val="windowText" lastClr="000000"/>
                  </a:solidFill>
                </a:ln>
              </a:rPr>
              <a:t>Rupturing The Rapture</a:t>
            </a:r>
            <a:br>
              <a:rPr lang="en-US" sz="4200" b="1" u="sng" dirty="0">
                <a:ln w="3175" cmpd="sng">
                  <a:solidFill>
                    <a:sysClr val="windowText" lastClr="000000"/>
                  </a:solidFill>
                </a:ln>
              </a:rPr>
            </a:br>
            <a:br>
              <a:rPr lang="en-US" sz="4200" b="1" u="sng" dirty="0">
                <a:ln w="3175" cmpd="sng">
                  <a:solidFill>
                    <a:sysClr val="windowText" lastClr="000000"/>
                  </a:solidFill>
                </a:ln>
              </a:rPr>
            </a:br>
            <a:r>
              <a:rPr lang="en-US" sz="3100" b="1" dirty="0">
                <a:ln w="3175" cmpd="sng">
                  <a:solidFill>
                    <a:sysClr val="windowText" lastClr="000000"/>
                  </a:solidFill>
                </a:ln>
              </a:rPr>
              <a:t>Text:</a:t>
            </a:r>
            <a:r>
              <a:rPr lang="en-US" sz="4200" b="1" dirty="0">
                <a:ln w="3175" cmpd="sng">
                  <a:solidFill>
                    <a:sysClr val="windowText" lastClr="000000"/>
                  </a:solidFill>
                </a:ln>
              </a:rPr>
              <a:t> </a:t>
            </a:r>
            <a:br>
              <a:rPr lang="en-US" sz="4200" b="1" dirty="0">
                <a:ln w="3175" cmpd="sng">
                  <a:solidFill>
                    <a:sysClr val="windowText" lastClr="000000"/>
                  </a:solidFill>
                </a:ln>
              </a:rPr>
            </a:br>
            <a:r>
              <a:rPr lang="en-US" sz="4900" b="1" dirty="0">
                <a:ln w="3175" cmpd="sng">
                  <a:solidFill>
                    <a:sysClr val="windowText" lastClr="000000"/>
                  </a:solidFill>
                </a:ln>
              </a:rPr>
              <a:t>I Thessalonians 4:13-5:4</a:t>
            </a:r>
            <a:endParaRPr lang="en-US" sz="4200" b="1" dirty="0">
              <a:ln w="3175" cmpd="sng">
                <a:solidFill>
                  <a:sysClr val="windowText" lastClr="000000"/>
                </a:solidFill>
              </a:ln>
            </a:endParaRP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0" y="0"/>
            <a:ext cx="10668000" cy="914400"/>
          </a:xfrm>
        </p:spPr>
        <p:txBody>
          <a:bodyPr>
            <a:normAutofit fontScale="90000"/>
          </a:bodyPr>
          <a:lstStyle/>
          <a:p>
            <a:pPr eaLnBrk="1" hangingPunct="1"/>
            <a:r>
              <a:rPr lang="en-US" b="1" u="sng" dirty="0">
                <a:solidFill>
                  <a:schemeClr val="accent1"/>
                </a:solidFill>
                <a:cs typeface="Times New Roman" pitchFamily="18" charset="0"/>
              </a:rPr>
              <a:t>The Rapture Doctrine Contradicts Scripture</a:t>
            </a:r>
          </a:p>
        </p:txBody>
      </p:sp>
      <p:sp>
        <p:nvSpPr>
          <p:cNvPr id="9" name="Footer Placeholder 4"/>
          <p:cNvSpPr>
            <a:spLocks noGrp="1"/>
          </p:cNvSpPr>
          <p:nvPr>
            <p:ph type="ftr" sz="quarter" idx="11"/>
          </p:nvPr>
        </p:nvSpPr>
        <p:spPr>
          <a:xfrm>
            <a:off x="0" y="6537326"/>
            <a:ext cx="9144000" cy="32067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Rupturing The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Rapture</a:t>
            </a:r>
          </a:p>
        </p:txBody>
      </p:sp>
      <p:sp>
        <p:nvSpPr>
          <p:cNvPr id="8" name="Text Box 16"/>
          <p:cNvSpPr txBox="1">
            <a:spLocks noChangeArrowheads="1"/>
          </p:cNvSpPr>
          <p:nvPr/>
        </p:nvSpPr>
        <p:spPr bwMode="auto">
          <a:xfrm>
            <a:off x="1501140" y="892206"/>
            <a:ext cx="5181600" cy="3477875"/>
          </a:xfrm>
          <a:prstGeom prst="rect">
            <a:avLst/>
          </a:prstGeom>
          <a:solidFill>
            <a:schemeClr val="accent5">
              <a:lumMod val="20000"/>
              <a:lumOff val="80000"/>
            </a:schemeClr>
          </a:solidFill>
          <a:ln w="19050">
            <a:solidFill>
              <a:srgbClr val="C00000"/>
            </a:solid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Rapture Doctrine</a:t>
            </a:r>
          </a:p>
          <a:p>
            <a:pPr lvl="0" algn="ctr">
              <a:defRPr/>
            </a:pPr>
            <a:r>
              <a:rPr lang="en-US" dirty="0">
                <a:solidFill>
                  <a:srgbClr val="C00000"/>
                </a:solidFill>
                <a:ea typeface="Tahoma" pitchFamily="34" charset="0"/>
                <a:cs typeface="Tahoma" pitchFamily="34" charset="0"/>
              </a:rPr>
              <a:t>Two different resurrections from the dead</a:t>
            </a:r>
          </a:p>
          <a:p>
            <a:pPr lvl="0" algn="ctr">
              <a:defRPr/>
            </a:pPr>
            <a:endParaRPr kumimoji="0" lang="en-US" sz="2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a:p>
            <a:pPr marL="342900" lvl="0" indent="-342900">
              <a:buFont typeface="Wingdings" panose="05000000000000000000" pitchFamily="2" charset="2"/>
              <a:buChar char="q"/>
              <a:defRPr/>
            </a:pPr>
            <a:r>
              <a:rPr lang="en-US" dirty="0">
                <a:solidFill>
                  <a:srgbClr val="C00000"/>
                </a:solidFill>
                <a:ea typeface="Tahoma" pitchFamily="34" charset="0"/>
                <a:cs typeface="Tahoma" pitchFamily="34" charset="0"/>
              </a:rPr>
              <a:t>A resurrection of the righteous dead at the Rapture</a:t>
            </a:r>
          </a:p>
          <a:p>
            <a:pPr marL="342900" lvl="0" indent="-342900">
              <a:buFont typeface="Wingdings" panose="05000000000000000000" pitchFamily="2" charset="2"/>
              <a:buChar char="q"/>
              <a:defRPr/>
            </a:pPr>
            <a:r>
              <a:rPr lang="en-US" dirty="0">
                <a:solidFill>
                  <a:srgbClr val="C00000"/>
                </a:solidFill>
                <a:ea typeface="Tahoma" pitchFamily="34" charset="0"/>
                <a:cs typeface="Tahoma" pitchFamily="34" charset="0"/>
              </a:rPr>
              <a:t>A resurrection of the wicked dead at Judgment 1,007 years later</a:t>
            </a:r>
            <a:endParaRPr kumimoji="0" lang="en-US" sz="2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sp>
        <p:nvSpPr>
          <p:cNvPr id="13" name="Text Box 17"/>
          <p:cNvSpPr txBox="1">
            <a:spLocks noChangeArrowheads="1"/>
          </p:cNvSpPr>
          <p:nvPr/>
        </p:nvSpPr>
        <p:spPr bwMode="auto">
          <a:xfrm>
            <a:off x="6781800" y="888080"/>
            <a:ext cx="5308600" cy="4893647"/>
          </a:xfrm>
          <a:prstGeom prst="rect">
            <a:avLst/>
          </a:prstGeom>
          <a:solidFill>
            <a:schemeClr val="accent5">
              <a:lumMod val="20000"/>
              <a:lumOff val="80000"/>
            </a:schemeClr>
          </a:solidFill>
          <a:ln w="19050">
            <a:solidFill>
              <a:srgbClr val="002060"/>
            </a:solid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Scriptures Say</a:t>
            </a:r>
          </a:p>
          <a:p>
            <a:pPr lvl="0" algn="ctr">
              <a:defRPr/>
            </a:pPr>
            <a:r>
              <a:rPr lang="en-US" dirty="0">
                <a:solidFill>
                  <a:srgbClr val="0000FF"/>
                </a:solidFill>
                <a:ea typeface="Tahoma" pitchFamily="34" charset="0"/>
                <a:cs typeface="Tahoma" pitchFamily="34" charset="0"/>
              </a:rPr>
              <a:t>One resurrection of both righteous and wicked the same hour</a:t>
            </a:r>
            <a:endParaRPr kumimoji="0" lang="en-US" sz="2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342900" lvl="0" indent="-342900">
              <a:buFont typeface="Wingdings" panose="05000000000000000000" pitchFamily="2" charset="2"/>
              <a:buChar char="ü"/>
              <a:defRPr/>
            </a:pPr>
            <a:r>
              <a:rPr lang="en-US" dirty="0">
                <a:solidFill>
                  <a:srgbClr val="0000FF"/>
                </a:solidFill>
                <a:ea typeface="Tahoma" pitchFamily="34" charset="0"/>
                <a:cs typeface="Tahoma" pitchFamily="34" charset="0"/>
              </a:rPr>
              <a:t>One resurrection of both righteous and wicked– John 5:28-29; Acts 24:15</a:t>
            </a:r>
          </a:p>
          <a:p>
            <a:pPr marL="342900" lvl="0" indent="-342900">
              <a:buFont typeface="Wingdings" panose="05000000000000000000" pitchFamily="2" charset="2"/>
              <a:buChar char="ü"/>
              <a:defRPr/>
            </a:pPr>
            <a:r>
              <a:rPr lang="en-US" dirty="0">
                <a:solidFill>
                  <a:srgbClr val="0000FF"/>
                </a:solidFill>
                <a:ea typeface="Tahoma" pitchFamily="34" charset="0"/>
                <a:cs typeface="Tahoma" pitchFamily="34" charset="0"/>
              </a:rPr>
              <a:t>Resurrection of believers on “the last day” – John 6:39-40; 11:24</a:t>
            </a:r>
          </a:p>
          <a:p>
            <a:pPr marL="342900" lvl="0" indent="-342900">
              <a:buFont typeface="Wingdings" panose="05000000000000000000" pitchFamily="2" charset="2"/>
              <a:buChar char="ü"/>
              <a:defRPr/>
            </a:pPr>
            <a:r>
              <a:rPr lang="en-US" dirty="0">
                <a:solidFill>
                  <a:srgbClr val="0000FF"/>
                </a:solidFill>
                <a:ea typeface="Tahoma" pitchFamily="34" charset="0"/>
                <a:cs typeface="Tahoma" pitchFamily="34" charset="0"/>
              </a:rPr>
              <a:t>Judgment Day on “the last day” – John 12:48</a:t>
            </a:r>
          </a:p>
        </p:txBody>
      </p:sp>
      <p:sp>
        <p:nvSpPr>
          <p:cNvPr id="2" name="Text Box 4">
            <a:extLst>
              <a:ext uri="{FF2B5EF4-FFF2-40B4-BE49-F238E27FC236}">
                <a16:creationId xmlns:a16="http://schemas.microsoft.com/office/drawing/2014/main" id="{6C0BA7B6-254F-46D2-32D6-EF53DC32EEBD}"/>
              </a:ext>
            </a:extLst>
          </p:cNvPr>
          <p:cNvSpPr txBox="1">
            <a:spLocks noChangeArrowheads="1"/>
          </p:cNvSpPr>
          <p:nvPr/>
        </p:nvSpPr>
        <p:spPr bwMode="auto">
          <a:xfrm>
            <a:off x="1501140" y="4477457"/>
            <a:ext cx="5179060" cy="156966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lvl="0" indent="0" eaLnBrk="1" hangingPunct="1"/>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John 5:28: </a:t>
            </a:r>
            <a:r>
              <a:rPr lang="en-US" dirty="0">
                <a:solidFill>
                  <a:srgbClr val="0000FF"/>
                </a:solidFill>
              </a:rPr>
              <a:t>"Do not marvel at this; for an hour is coming, in which all who are in the tombs will hear His voice...  </a:t>
            </a:r>
          </a:p>
        </p:txBody>
      </p:sp>
    </p:spTree>
    <p:extLst>
      <p:ext uri="{BB962C8B-B14F-4D97-AF65-F5344CB8AC3E}">
        <p14:creationId xmlns:p14="http://schemas.microsoft.com/office/powerpoint/2010/main" val="7966933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barn(inVertical)">
                                      <p:cBhvr>
                                        <p:cTn id="10" dur="500"/>
                                        <p:tgtEl>
                                          <p:spTgt spid="8">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barn(inVertical)">
                                      <p:cBhvr>
                                        <p:cTn id="13" dur="500"/>
                                        <p:tgtEl>
                                          <p:spTgt spid="8">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 calcmode="lin" valueType="num">
                                      <p:cBhvr>
                                        <p:cTn id="18"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13">
                                            <p:txEl>
                                              <p:pRg st="1" end="1"/>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Effect transition="in" filter="wipe(left)">
                                      <p:cBhvr>
                                        <p:cTn id="24" dur="500"/>
                                        <p:tgtEl>
                                          <p:spTgt spid="13">
                                            <p:txEl>
                                              <p:pRg st="3" end="3"/>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Effect transition="in" filter="wipe(left)">
                                      <p:cBhvr>
                                        <p:cTn id="28" dur="500"/>
                                        <p:tgtEl>
                                          <p:spTgt spid="13">
                                            <p:txEl>
                                              <p:pRg st="4" end="4"/>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wipe(left)">
                                      <p:cBhvr>
                                        <p:cTn id="32" dur="500"/>
                                        <p:tgtEl>
                                          <p:spTgt spid="13">
                                            <p:txEl>
                                              <p:pRg st="5" end="5"/>
                                            </p:txEl>
                                          </p:spTgt>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0" y="0"/>
            <a:ext cx="10668000" cy="753033"/>
          </a:xfrm>
        </p:spPr>
        <p:txBody>
          <a:bodyPr>
            <a:normAutofit fontScale="90000"/>
          </a:bodyPr>
          <a:lstStyle/>
          <a:p>
            <a:pPr eaLnBrk="1" hangingPunct="1"/>
            <a:r>
              <a:rPr lang="en-US" b="1" u="sng" dirty="0">
                <a:solidFill>
                  <a:schemeClr val="accent1"/>
                </a:solidFill>
                <a:cs typeface="Times New Roman" pitchFamily="18" charset="0"/>
              </a:rPr>
              <a:t>The Rapture Doctrine Contradicts Scripture</a:t>
            </a:r>
          </a:p>
        </p:txBody>
      </p:sp>
      <p:sp>
        <p:nvSpPr>
          <p:cNvPr id="9" name="Footer Placeholder 4"/>
          <p:cNvSpPr>
            <a:spLocks noGrp="1"/>
          </p:cNvSpPr>
          <p:nvPr>
            <p:ph type="ftr" sz="quarter" idx="11"/>
          </p:nvPr>
        </p:nvSpPr>
        <p:spPr>
          <a:xfrm>
            <a:off x="0" y="6537326"/>
            <a:ext cx="9144000" cy="32067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Rupturing The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Rapture</a:t>
            </a:r>
          </a:p>
        </p:txBody>
      </p:sp>
      <p:sp>
        <p:nvSpPr>
          <p:cNvPr id="8" name="Text Box 16"/>
          <p:cNvSpPr txBox="1">
            <a:spLocks noChangeArrowheads="1"/>
          </p:cNvSpPr>
          <p:nvPr/>
        </p:nvSpPr>
        <p:spPr bwMode="auto">
          <a:xfrm>
            <a:off x="1498600" y="753033"/>
            <a:ext cx="5181600" cy="4216539"/>
          </a:xfrm>
          <a:prstGeom prst="rect">
            <a:avLst/>
          </a:prstGeom>
          <a:solidFill>
            <a:schemeClr val="accent5">
              <a:lumMod val="20000"/>
              <a:lumOff val="80000"/>
            </a:schemeClr>
          </a:solidFill>
          <a:ln w="19050">
            <a:solidFill>
              <a:srgbClr val="C00000"/>
            </a:solid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Rapture Doctrine</a:t>
            </a:r>
          </a:p>
          <a:p>
            <a:pPr lvl="0" algn="ctr">
              <a:defRPr/>
            </a:pPr>
            <a:r>
              <a:rPr lang="en-US" dirty="0">
                <a:solidFill>
                  <a:srgbClr val="C00000"/>
                </a:solidFill>
                <a:ea typeface="Tahoma" pitchFamily="34" charset="0"/>
                <a:cs typeface="Tahoma" pitchFamily="34" charset="0"/>
              </a:rPr>
              <a:t>Teaches multiple comings of Christ</a:t>
            </a:r>
            <a:endParaRPr kumimoji="0" lang="en-US" sz="2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a:p>
            <a:pPr marL="342900" lvl="0" indent="-342900">
              <a:buFont typeface="Wingdings" panose="05000000000000000000" pitchFamily="2" charset="2"/>
              <a:buChar char="q"/>
              <a:defRPr/>
            </a:pPr>
            <a:r>
              <a:rPr lang="en-US" dirty="0">
                <a:solidFill>
                  <a:srgbClr val="C00000"/>
                </a:solidFill>
                <a:ea typeface="Tahoma" pitchFamily="34" charset="0"/>
                <a:cs typeface="Tahoma" pitchFamily="34" charset="0"/>
              </a:rPr>
              <a:t>A “quiet, secret” coming of Christ in the Rapture.</a:t>
            </a:r>
          </a:p>
          <a:p>
            <a:pPr marL="342900" lvl="0" indent="-342900">
              <a:buFont typeface="Wingdings" panose="05000000000000000000" pitchFamily="2" charset="2"/>
              <a:buChar char="q"/>
              <a:defRPr/>
            </a:pPr>
            <a:r>
              <a:rPr lang="en-US" dirty="0">
                <a:solidFill>
                  <a:srgbClr val="C00000"/>
                </a:solidFill>
                <a:ea typeface="Tahoma" pitchFamily="34" charset="0"/>
                <a:cs typeface="Tahoma" pitchFamily="34" charset="0"/>
              </a:rPr>
              <a:t>Another coming of Christ when He comes to establish His 1,000 year reign.</a:t>
            </a:r>
          </a:p>
          <a:p>
            <a:pPr marL="342900" lvl="0" indent="-342900">
              <a:buFont typeface="Wingdings" panose="05000000000000000000" pitchFamily="2" charset="2"/>
              <a:buChar char="q"/>
              <a:defRPr/>
            </a:pPr>
            <a:r>
              <a:rPr lang="en-US" dirty="0">
                <a:solidFill>
                  <a:srgbClr val="C00000"/>
                </a:solidFill>
                <a:ea typeface="Tahoma" pitchFamily="34" charset="0"/>
                <a:cs typeface="Tahoma" pitchFamily="34" charset="0"/>
              </a:rPr>
              <a:t>A final coming of Christ in judgment.</a:t>
            </a:r>
            <a:endParaRPr kumimoji="0" lang="en-US" sz="2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sp>
        <p:nvSpPr>
          <p:cNvPr id="13" name="Text Box 17"/>
          <p:cNvSpPr txBox="1">
            <a:spLocks noChangeArrowheads="1"/>
          </p:cNvSpPr>
          <p:nvPr/>
        </p:nvSpPr>
        <p:spPr bwMode="auto">
          <a:xfrm>
            <a:off x="6781800" y="753033"/>
            <a:ext cx="5308600" cy="6001643"/>
          </a:xfrm>
          <a:prstGeom prst="rect">
            <a:avLst/>
          </a:prstGeom>
          <a:solidFill>
            <a:schemeClr val="accent5">
              <a:lumMod val="20000"/>
              <a:lumOff val="80000"/>
            </a:schemeClr>
          </a:solidFill>
          <a:ln w="19050">
            <a:solidFill>
              <a:srgbClr val="002060"/>
            </a:solid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Scriptures Say</a:t>
            </a:r>
          </a:p>
          <a:p>
            <a:pPr lvl="0" algn="ctr">
              <a:defRPr/>
            </a:pPr>
            <a:r>
              <a:rPr lang="en-US" dirty="0">
                <a:solidFill>
                  <a:srgbClr val="0000FF"/>
                </a:solidFill>
                <a:ea typeface="Tahoma" pitchFamily="34" charset="0"/>
                <a:cs typeface="Tahoma" pitchFamily="34" charset="0"/>
              </a:rPr>
              <a:t>One coming of Christ: His coming will begin the Day of Judgment</a:t>
            </a:r>
            <a:endParaRPr kumimoji="0" lang="en-US" sz="2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342900" lvl="0" indent="-342900">
              <a:buFont typeface="Wingdings" panose="05000000000000000000" pitchFamily="2" charset="2"/>
              <a:buChar char="ü"/>
              <a:defRPr/>
            </a:pPr>
            <a:r>
              <a:rPr lang="en-US" dirty="0">
                <a:solidFill>
                  <a:srgbClr val="0000FF"/>
                </a:solidFill>
                <a:ea typeface="Tahoma" pitchFamily="34" charset="0"/>
                <a:cs typeface="Tahoma" pitchFamily="34" charset="0"/>
              </a:rPr>
              <a:t>John 5:28-29: The “shout” of   I Thessalonians 4:16 is the voice the dead will hear.  </a:t>
            </a:r>
          </a:p>
          <a:p>
            <a:pPr marL="342900" lvl="0" indent="-342900">
              <a:buFont typeface="Wingdings" panose="05000000000000000000" pitchFamily="2" charset="2"/>
              <a:buChar char="ü"/>
              <a:defRPr/>
            </a:pPr>
            <a:r>
              <a:rPr lang="en-US" dirty="0">
                <a:solidFill>
                  <a:srgbClr val="0000FF"/>
                </a:solidFill>
                <a:ea typeface="Tahoma" pitchFamily="34" charset="0"/>
                <a:cs typeface="Tahoma" pitchFamily="34" charset="0"/>
              </a:rPr>
              <a:t>II Thessalonians 1:6-10: When “He is revealed from heaven” and the righteous are “caught up” (I Thessalonians 4:17), the same day the wicked will also be punished!</a:t>
            </a:r>
          </a:p>
          <a:p>
            <a:pPr marL="342900" lvl="0" indent="-342900">
              <a:buFont typeface="Wingdings" panose="05000000000000000000" pitchFamily="2" charset="2"/>
              <a:buChar char="ü"/>
              <a:defRPr/>
            </a:pPr>
            <a:r>
              <a:rPr lang="en-US" dirty="0">
                <a:solidFill>
                  <a:srgbClr val="0000FF"/>
                </a:solidFill>
                <a:ea typeface="Tahoma" pitchFamily="34" charset="0"/>
                <a:cs typeface="Tahoma" pitchFamily="34" charset="0"/>
              </a:rPr>
              <a:t>II Corinthians 5:10: All men must appear before the judgment seat of Christ</a:t>
            </a:r>
            <a:endParaRPr kumimoji="0" lang="en-US" sz="2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sp>
        <p:nvSpPr>
          <p:cNvPr id="2" name="Text Box 4">
            <a:extLst>
              <a:ext uri="{FF2B5EF4-FFF2-40B4-BE49-F238E27FC236}">
                <a16:creationId xmlns:a16="http://schemas.microsoft.com/office/drawing/2014/main" id="{6C0BA7B6-254F-46D2-32D6-EF53DC32EEBD}"/>
              </a:ext>
            </a:extLst>
          </p:cNvPr>
          <p:cNvSpPr txBox="1">
            <a:spLocks noChangeArrowheads="1"/>
          </p:cNvSpPr>
          <p:nvPr/>
        </p:nvSpPr>
        <p:spPr bwMode="auto">
          <a:xfrm>
            <a:off x="1501140" y="5061905"/>
            <a:ext cx="5179060" cy="1692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lvl="0" indent="0" eaLnBrk="1" hangingPunct="1"/>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I Thess. 4:16: </a:t>
            </a:r>
            <a:r>
              <a:rPr lang="en-US" sz="2000" dirty="0">
                <a:solidFill>
                  <a:srgbClr val="0000FF"/>
                </a:solidFill>
              </a:rPr>
              <a:t>For the Lord Himself will descend from heaven with a shout, with the voice of the archangel and with the trumpet of God, and the dead in Christ will rise first. </a:t>
            </a:r>
            <a:endPar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9537144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barn(inVertical)">
                                      <p:cBhvr>
                                        <p:cTn id="10" dur="500"/>
                                        <p:tgtEl>
                                          <p:spTgt spid="8">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barn(inVertical)">
                                      <p:cBhvr>
                                        <p:cTn id="13" dur="500"/>
                                        <p:tgtEl>
                                          <p:spTgt spid="8">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animEffect transition="in" filter="barn(inVertical)">
                                      <p:cBhvr>
                                        <p:cTn id="16" dur="500"/>
                                        <p:tgtEl>
                                          <p:spTgt spid="8">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 calcmode="lin" valueType="num">
                                      <p:cBhvr>
                                        <p:cTn id="21"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3">
                                            <p:txEl>
                                              <p:pRg st="1" end="1"/>
                                            </p:txEl>
                                          </p:spTgt>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wipe(left)">
                                      <p:cBhvr>
                                        <p:cTn id="27" dur="500"/>
                                        <p:tgtEl>
                                          <p:spTgt spid="13">
                                            <p:txEl>
                                              <p:pRg st="3" end="3"/>
                                            </p:txEl>
                                          </p:spTgt>
                                        </p:tgtEl>
                                      </p:cBhvr>
                                    </p:animEffect>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wipe(left)">
                                      <p:cBhvr>
                                        <p:cTn id="37" dur="500"/>
                                        <p:tgtEl>
                                          <p:spTgt spid="13">
                                            <p:txEl>
                                              <p:pRg st="4" end="4"/>
                                            </p:txEl>
                                          </p:spTgt>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3">
                                            <p:txEl>
                                              <p:pRg st="5" end="5"/>
                                            </p:txEl>
                                          </p:spTgt>
                                        </p:tgtEl>
                                        <p:attrNameLst>
                                          <p:attrName>style.visibility</p:attrName>
                                        </p:attrNameLst>
                                      </p:cBhvr>
                                      <p:to>
                                        <p:strVal val="visible"/>
                                      </p:to>
                                    </p:set>
                                    <p:animEffect transition="in" filter="wipe(left)">
                                      <p:cBhvr>
                                        <p:cTn id="41"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0" y="0"/>
            <a:ext cx="10668000" cy="914400"/>
          </a:xfrm>
        </p:spPr>
        <p:txBody>
          <a:bodyPr>
            <a:normAutofit fontScale="90000"/>
          </a:bodyPr>
          <a:lstStyle/>
          <a:p>
            <a:pPr eaLnBrk="1" hangingPunct="1"/>
            <a:r>
              <a:rPr lang="en-US" b="1" u="sng" dirty="0">
                <a:solidFill>
                  <a:schemeClr val="accent1"/>
                </a:solidFill>
                <a:cs typeface="Times New Roman" pitchFamily="18" charset="0"/>
              </a:rPr>
              <a:t>The Rapture Doctrine Contradicts Scripture</a:t>
            </a:r>
          </a:p>
        </p:txBody>
      </p:sp>
      <p:sp>
        <p:nvSpPr>
          <p:cNvPr id="9" name="Footer Placeholder 4"/>
          <p:cNvSpPr>
            <a:spLocks noGrp="1"/>
          </p:cNvSpPr>
          <p:nvPr>
            <p:ph type="ftr" sz="quarter" idx="11"/>
          </p:nvPr>
        </p:nvSpPr>
        <p:spPr>
          <a:xfrm>
            <a:off x="0" y="6537326"/>
            <a:ext cx="9144000" cy="32067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Rupturing The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Rapture</a:t>
            </a:r>
          </a:p>
        </p:txBody>
      </p:sp>
      <p:sp>
        <p:nvSpPr>
          <p:cNvPr id="8" name="Text Box 16"/>
          <p:cNvSpPr txBox="1">
            <a:spLocks noChangeArrowheads="1"/>
          </p:cNvSpPr>
          <p:nvPr/>
        </p:nvSpPr>
        <p:spPr bwMode="auto">
          <a:xfrm>
            <a:off x="1498600" y="857023"/>
            <a:ext cx="5181600" cy="2369880"/>
          </a:xfrm>
          <a:prstGeom prst="rect">
            <a:avLst/>
          </a:prstGeom>
          <a:solidFill>
            <a:schemeClr val="accent5">
              <a:lumMod val="20000"/>
              <a:lumOff val="80000"/>
            </a:schemeClr>
          </a:solidFill>
          <a:ln w="19050">
            <a:solidFill>
              <a:srgbClr val="C00000"/>
            </a:solid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Rapture Doctrine</a:t>
            </a:r>
          </a:p>
          <a:p>
            <a:pPr lvl="0" algn="ctr">
              <a:defRPr/>
            </a:pPr>
            <a:r>
              <a:rPr lang="en-US" dirty="0">
                <a:solidFill>
                  <a:srgbClr val="C00000"/>
                </a:solidFill>
                <a:ea typeface="Tahoma" pitchFamily="34" charset="0"/>
                <a:cs typeface="Tahoma" pitchFamily="34" charset="0"/>
              </a:rPr>
              <a:t>Teaches a “quiet, secret” coming of Christ</a:t>
            </a:r>
            <a:endParaRPr kumimoji="0" lang="en-US" sz="2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2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A “quiet, secret” coming of Christ in the Rapture.</a:t>
            </a:r>
          </a:p>
        </p:txBody>
      </p:sp>
      <p:sp>
        <p:nvSpPr>
          <p:cNvPr id="13" name="Text Box 17"/>
          <p:cNvSpPr txBox="1">
            <a:spLocks noChangeArrowheads="1"/>
          </p:cNvSpPr>
          <p:nvPr/>
        </p:nvSpPr>
        <p:spPr bwMode="auto">
          <a:xfrm>
            <a:off x="6781800" y="856357"/>
            <a:ext cx="5308600" cy="5262979"/>
          </a:xfrm>
          <a:prstGeom prst="rect">
            <a:avLst/>
          </a:prstGeom>
          <a:solidFill>
            <a:schemeClr val="accent5">
              <a:lumMod val="20000"/>
              <a:lumOff val="80000"/>
            </a:schemeClr>
          </a:solidFill>
          <a:ln w="19050">
            <a:solidFill>
              <a:srgbClr val="002060"/>
            </a:solid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Scriptures Say</a:t>
            </a:r>
          </a:p>
          <a:p>
            <a:pPr lvl="0" algn="ctr">
              <a:defRPr/>
            </a:pPr>
            <a:r>
              <a:rPr lang="en-US" dirty="0">
                <a:solidFill>
                  <a:srgbClr val="0000FF"/>
                </a:solidFill>
                <a:ea typeface="Tahoma" pitchFamily="34" charset="0"/>
                <a:cs typeface="Tahoma" pitchFamily="34" charset="0"/>
              </a:rPr>
              <a:t>Christ’s coming will not be a “secret, quiet” affair but a noisy, loud event</a:t>
            </a:r>
            <a:endParaRPr kumimoji="0" lang="en-US" sz="2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342900" lvl="0" indent="-342900">
              <a:buFont typeface="Wingdings" panose="05000000000000000000" pitchFamily="2" charset="2"/>
              <a:buChar char="ü"/>
              <a:defRPr/>
            </a:pPr>
            <a:r>
              <a:rPr lang="en-US" dirty="0">
                <a:solidFill>
                  <a:srgbClr val="0000FF"/>
                </a:solidFill>
                <a:ea typeface="Tahoma" pitchFamily="34" charset="0"/>
                <a:cs typeface="Tahoma" pitchFamily="34" charset="0"/>
              </a:rPr>
              <a:t>I Thessalonians 4:16: Christ will “descend from heaven with a shout, with the voice of the archangel, and with the trumpet of God.”</a:t>
            </a:r>
          </a:p>
          <a:p>
            <a:pPr marL="342900" lvl="0" indent="-342900">
              <a:buFont typeface="Wingdings" panose="05000000000000000000" pitchFamily="2" charset="2"/>
              <a:buChar char="ü"/>
              <a:defRPr/>
            </a:pPr>
            <a:r>
              <a:rPr lang="en-US" dirty="0">
                <a:solidFill>
                  <a:srgbClr val="0000FF"/>
                </a:solidFill>
                <a:ea typeface="Tahoma" pitchFamily="34" charset="0"/>
                <a:cs typeface="Tahoma" pitchFamily="34" charset="0"/>
              </a:rPr>
              <a:t>II Peter 3:10: The world will be destroyed with a “roar”</a:t>
            </a:r>
          </a:p>
          <a:p>
            <a:pPr marL="342900" lvl="0" indent="-342900">
              <a:buFont typeface="Wingdings" panose="05000000000000000000" pitchFamily="2" charset="2"/>
              <a:buChar char="ü"/>
              <a:defRPr/>
            </a:pPr>
            <a:r>
              <a:rPr lang="en-US" dirty="0">
                <a:solidFill>
                  <a:srgbClr val="0000FF"/>
                </a:solidFill>
                <a:ea typeface="Tahoma" pitchFamily="34" charset="0"/>
                <a:cs typeface="Tahoma" pitchFamily="34" charset="0"/>
              </a:rPr>
              <a:t>Revelation 1:7: “Every eye will see Him!”</a:t>
            </a:r>
            <a:endParaRPr kumimoji="0" lang="en-US" sz="2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sp>
        <p:nvSpPr>
          <p:cNvPr id="2" name="Text Box 4">
            <a:extLst>
              <a:ext uri="{FF2B5EF4-FFF2-40B4-BE49-F238E27FC236}">
                <a16:creationId xmlns:a16="http://schemas.microsoft.com/office/drawing/2014/main" id="{6C0BA7B6-254F-46D2-32D6-EF53DC32EEBD}"/>
              </a:ext>
            </a:extLst>
          </p:cNvPr>
          <p:cNvSpPr txBox="1">
            <a:spLocks noChangeArrowheads="1"/>
          </p:cNvSpPr>
          <p:nvPr/>
        </p:nvSpPr>
        <p:spPr bwMode="auto">
          <a:xfrm>
            <a:off x="1498600" y="3378437"/>
            <a:ext cx="5179060" cy="230832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I Thess. 4:16: </a:t>
            </a:r>
            <a:r>
              <a:rPr kumimoji="0" lang="en-US"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For the Lord Himself will descend from heaven with a shout, with the voice of the archangel and with the trumpet of God, and the dead in Christ will rise first. </a:t>
            </a:r>
            <a:endPar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634117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barn(inVertical)">
                                      <p:cBhvr>
                                        <p:cTn id="10" dur="500"/>
                                        <p:tgtEl>
                                          <p:spTgt spid="8">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 calcmode="lin" valueType="num">
                                      <p:cBhvr>
                                        <p:cTn id="15"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13">
                                            <p:txEl>
                                              <p:pRg st="1" end="1"/>
                                            </p:txEl>
                                          </p:spTgt>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wipe(left)">
                                      <p:cBhvr>
                                        <p:cTn id="27" dur="500"/>
                                        <p:tgtEl>
                                          <p:spTgt spid="13">
                                            <p:txEl>
                                              <p:pRg st="3" end="3"/>
                                            </p:txEl>
                                          </p:spTgt>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Effect transition="in" filter="wipe(left)">
                                      <p:cBhvr>
                                        <p:cTn id="31" dur="500"/>
                                        <p:tgtEl>
                                          <p:spTgt spid="13">
                                            <p:txEl>
                                              <p:pRg st="4" end="4"/>
                                            </p:txEl>
                                          </p:spTgt>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3">
                                            <p:txEl>
                                              <p:pRg st="5" end="5"/>
                                            </p:txEl>
                                          </p:spTgt>
                                        </p:tgtEl>
                                        <p:attrNameLst>
                                          <p:attrName>style.visibility</p:attrName>
                                        </p:attrNameLst>
                                      </p:cBhvr>
                                      <p:to>
                                        <p:strVal val="visible"/>
                                      </p:to>
                                    </p:set>
                                    <p:animEffect transition="in" filter="wipe(left)">
                                      <p:cBhvr>
                                        <p:cTn id="35"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0" y="0"/>
            <a:ext cx="10668000" cy="914400"/>
          </a:xfrm>
        </p:spPr>
        <p:txBody>
          <a:bodyPr>
            <a:normAutofit fontScale="90000"/>
          </a:bodyPr>
          <a:lstStyle/>
          <a:p>
            <a:pPr eaLnBrk="1" hangingPunct="1"/>
            <a:r>
              <a:rPr lang="en-US" b="1" u="sng" dirty="0">
                <a:solidFill>
                  <a:schemeClr val="accent1"/>
                </a:solidFill>
                <a:cs typeface="Times New Roman" pitchFamily="18" charset="0"/>
              </a:rPr>
              <a:t>The Rapture Doctrine Contradicts Scripture</a:t>
            </a:r>
          </a:p>
        </p:txBody>
      </p:sp>
      <p:sp>
        <p:nvSpPr>
          <p:cNvPr id="9" name="Footer Placeholder 4"/>
          <p:cNvSpPr>
            <a:spLocks noGrp="1"/>
          </p:cNvSpPr>
          <p:nvPr>
            <p:ph type="ftr" sz="quarter" idx="11"/>
          </p:nvPr>
        </p:nvSpPr>
        <p:spPr>
          <a:xfrm>
            <a:off x="0" y="6537326"/>
            <a:ext cx="9144000" cy="32067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Rupturing The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Rapture</a:t>
            </a:r>
          </a:p>
        </p:txBody>
      </p:sp>
      <p:sp>
        <p:nvSpPr>
          <p:cNvPr id="8" name="Text Box 16"/>
          <p:cNvSpPr txBox="1">
            <a:spLocks noChangeArrowheads="1"/>
          </p:cNvSpPr>
          <p:nvPr/>
        </p:nvSpPr>
        <p:spPr bwMode="auto">
          <a:xfrm>
            <a:off x="1498600" y="857023"/>
            <a:ext cx="5181600" cy="5693866"/>
          </a:xfrm>
          <a:prstGeom prst="rect">
            <a:avLst/>
          </a:prstGeom>
          <a:solidFill>
            <a:schemeClr val="accent5">
              <a:lumMod val="20000"/>
              <a:lumOff val="80000"/>
            </a:schemeClr>
          </a:solidFill>
          <a:ln w="19050">
            <a:solidFill>
              <a:srgbClr val="C00000"/>
            </a:solid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Rapture Doctrine</a:t>
            </a:r>
          </a:p>
          <a:p>
            <a:pPr lvl="0" algn="ctr">
              <a:defRPr/>
            </a:pPr>
            <a:r>
              <a:rPr lang="en-US" dirty="0">
                <a:solidFill>
                  <a:srgbClr val="C00000"/>
                </a:solidFill>
                <a:ea typeface="Tahoma" pitchFamily="34" charset="0"/>
                <a:cs typeface="Tahoma" pitchFamily="34" charset="0"/>
              </a:rPr>
              <a:t>Teaches saints who were “Raptured” will return to earth with Christ for His 1,000 year reign </a:t>
            </a:r>
            <a:endParaRPr kumimoji="0" lang="en-US" sz="2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a:p>
            <a:pPr lvl="0">
              <a:defRPr/>
            </a:pPr>
            <a:r>
              <a:rPr lang="en-US" dirty="0">
                <a:solidFill>
                  <a:srgbClr val="C00000"/>
                </a:solidFill>
                <a:ea typeface="Tahoma" pitchFamily="34" charset="0"/>
                <a:cs typeface="Tahoma" pitchFamily="34" charset="0"/>
              </a:rPr>
              <a:t>Problems:</a:t>
            </a:r>
          </a:p>
          <a:p>
            <a:pPr marL="342900" lvl="0" indent="-342900">
              <a:buFont typeface="Wingdings" panose="05000000000000000000" pitchFamily="2" charset="2"/>
              <a:buChar char="q"/>
              <a:defRPr/>
            </a:pPr>
            <a:r>
              <a:rPr lang="en-US" dirty="0">
                <a:solidFill>
                  <a:srgbClr val="C00000"/>
                </a:solidFill>
                <a:ea typeface="Tahoma" pitchFamily="34" charset="0"/>
                <a:cs typeface="Tahoma" pitchFamily="34" charset="0"/>
              </a:rPr>
              <a:t>Revelation 20:4-5: The saints that reign for 1,000 years are beheaded martyrs!</a:t>
            </a:r>
          </a:p>
          <a:p>
            <a:pPr marL="342900" lvl="0" indent="-342900">
              <a:buFont typeface="Wingdings" panose="05000000000000000000" pitchFamily="2" charset="2"/>
              <a:buChar char="q"/>
              <a:defRPr/>
            </a:pPr>
            <a:r>
              <a:rPr lang="en-US" dirty="0">
                <a:solidFill>
                  <a:srgbClr val="C00000"/>
                </a:solidFill>
                <a:ea typeface="Tahoma" pitchFamily="34" charset="0"/>
                <a:cs typeface="Tahoma" pitchFamily="34" charset="0"/>
              </a:rPr>
              <a:t>Revelation 20:6: No mention of earth or Jerusalem! </a:t>
            </a:r>
          </a:p>
          <a:p>
            <a:pPr marL="342900" lvl="0" indent="-342900">
              <a:buFont typeface="Wingdings" panose="05000000000000000000" pitchFamily="2" charset="2"/>
              <a:buChar char="q"/>
              <a:defRPr/>
            </a:pPr>
            <a:r>
              <a:rPr lang="en-US" dirty="0">
                <a:solidFill>
                  <a:srgbClr val="C00000"/>
                </a:solidFill>
                <a:ea typeface="Tahoma" pitchFamily="34" charset="0"/>
                <a:cs typeface="Tahoma" pitchFamily="34" charset="0"/>
              </a:rPr>
              <a:t>Can these be guilty of sin during the 1,000 years on earth? (lose their reward?)</a:t>
            </a:r>
            <a:endParaRPr kumimoji="0" lang="en-US" sz="2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sp>
        <p:nvSpPr>
          <p:cNvPr id="13" name="Text Box 17"/>
          <p:cNvSpPr txBox="1">
            <a:spLocks noChangeArrowheads="1"/>
          </p:cNvSpPr>
          <p:nvPr/>
        </p:nvSpPr>
        <p:spPr bwMode="auto">
          <a:xfrm>
            <a:off x="6781800" y="856357"/>
            <a:ext cx="5308600" cy="3416320"/>
          </a:xfrm>
          <a:prstGeom prst="rect">
            <a:avLst/>
          </a:prstGeom>
          <a:solidFill>
            <a:schemeClr val="accent5">
              <a:lumMod val="20000"/>
              <a:lumOff val="80000"/>
            </a:schemeClr>
          </a:solidFill>
          <a:ln w="19050">
            <a:solidFill>
              <a:srgbClr val="002060"/>
            </a:solid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Scriptures Say</a:t>
            </a:r>
          </a:p>
          <a:p>
            <a:pPr lvl="0" algn="ctr">
              <a:defRPr/>
            </a:pPr>
            <a:r>
              <a:rPr lang="en-US" dirty="0">
                <a:solidFill>
                  <a:srgbClr val="0000FF"/>
                </a:solidFill>
                <a:ea typeface="Tahoma" pitchFamily="34" charset="0"/>
                <a:cs typeface="Tahoma" pitchFamily="34" charset="0"/>
              </a:rPr>
              <a:t>Jesus won’t step foot on the earth again </a:t>
            </a:r>
            <a:endParaRPr kumimoji="0" lang="en-US" sz="2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342900" lvl="0" indent="-342900">
              <a:buFont typeface="Wingdings" panose="05000000000000000000" pitchFamily="2" charset="2"/>
              <a:buChar char="ü"/>
              <a:defRPr/>
            </a:pPr>
            <a:r>
              <a:rPr lang="en-US" dirty="0">
                <a:solidFill>
                  <a:srgbClr val="0000FF"/>
                </a:solidFill>
                <a:ea typeface="Tahoma" pitchFamily="34" charset="0"/>
                <a:cs typeface="Tahoma" pitchFamily="34" charset="0"/>
              </a:rPr>
              <a:t>I Thessalonians 4:16-17</a:t>
            </a:r>
          </a:p>
          <a:p>
            <a:pPr marL="342900" lvl="0" indent="-342900">
              <a:buFont typeface="Wingdings" panose="05000000000000000000" pitchFamily="2" charset="2"/>
              <a:buChar char="ü"/>
              <a:defRPr/>
            </a:pPr>
            <a:r>
              <a:rPr lang="en-US" dirty="0">
                <a:solidFill>
                  <a:srgbClr val="0000FF"/>
                </a:solidFill>
                <a:ea typeface="Tahoma" pitchFamily="34" charset="0"/>
                <a:cs typeface="Tahoma" pitchFamily="34" charset="0"/>
              </a:rPr>
              <a:t>Saints will meet Him in the clouds (air) and “always be with the Lord!” (No time limit placed on that!</a:t>
            </a:r>
            <a:endParaRPr kumimoji="0" lang="en-US" sz="2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sp>
        <p:nvSpPr>
          <p:cNvPr id="2" name="Text Box 4">
            <a:extLst>
              <a:ext uri="{FF2B5EF4-FFF2-40B4-BE49-F238E27FC236}">
                <a16:creationId xmlns:a16="http://schemas.microsoft.com/office/drawing/2014/main" id="{6C0BA7B6-254F-46D2-32D6-EF53DC32EEBD}"/>
              </a:ext>
            </a:extLst>
          </p:cNvPr>
          <p:cNvSpPr txBox="1">
            <a:spLocks noChangeArrowheads="1"/>
          </p:cNvSpPr>
          <p:nvPr/>
        </p:nvSpPr>
        <p:spPr bwMode="auto">
          <a:xfrm>
            <a:off x="6781800" y="4419819"/>
            <a:ext cx="5308600" cy="230832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lvl="0" indent="0" eaLnBrk="1" hangingPunct="1"/>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I Thess. 4:17: </a:t>
            </a:r>
            <a:r>
              <a:rPr lang="en-US" dirty="0">
                <a:solidFill>
                  <a:srgbClr val="0000FF"/>
                </a:solidFill>
              </a:rPr>
              <a:t>Then we who are alive and remain will be caught up together with them in the clouds to meet the Lord in the air, and so we shall always be with the Lord. </a:t>
            </a:r>
            <a:endPar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0385951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barn(inVertical)">
                                      <p:cBhvr>
                                        <p:cTn id="10" dur="500"/>
                                        <p:tgtEl>
                                          <p:spTgt spid="8">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barn(inVertical)">
                                      <p:cBhvr>
                                        <p:cTn id="13" dur="500"/>
                                        <p:tgtEl>
                                          <p:spTgt spid="8">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animEffect transition="in" filter="barn(inVertical)">
                                      <p:cBhvr>
                                        <p:cTn id="16" dur="500"/>
                                        <p:tgtEl>
                                          <p:spTgt spid="8">
                                            <p:txEl>
                                              <p:pRg st="5" end="5"/>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barn(inVertical)">
                                      <p:cBhvr>
                                        <p:cTn id="19" dur="500"/>
                                        <p:tgtEl>
                                          <p:spTgt spid="8">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 calcmode="lin" valueType="num">
                                      <p:cBhvr>
                                        <p:cTn id="24"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13">
                                            <p:txEl>
                                              <p:pRg st="1" end="1"/>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wipe(left)">
                                      <p:cBhvr>
                                        <p:cTn id="30" dur="500"/>
                                        <p:tgtEl>
                                          <p:spTgt spid="13">
                                            <p:txEl>
                                              <p:pRg st="3" end="3"/>
                                            </p:txEl>
                                          </p:spTgt>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wipe(left)">
                                      <p:cBhvr>
                                        <p:cTn id="40"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0"/>
            <a:ext cx="10668000" cy="609600"/>
          </a:xfrm>
        </p:spPr>
        <p:txBody>
          <a:bodyPr>
            <a:noAutofit/>
          </a:bodyPr>
          <a:lstStyle/>
          <a:p>
            <a:r>
              <a:rPr lang="en-US" sz="3600" b="1" u="sng" dirty="0">
                <a:solidFill>
                  <a:schemeClr val="accent1"/>
                </a:solidFill>
                <a:cs typeface="Times New Roman" pitchFamily="18" charset="0"/>
              </a:rPr>
              <a:t>The Rapture Doctrine Contradicts Scripture</a:t>
            </a:r>
          </a:p>
        </p:txBody>
      </p:sp>
      <p:sp>
        <p:nvSpPr>
          <p:cNvPr id="9" name="Footer Placeholder 4"/>
          <p:cNvSpPr>
            <a:spLocks noGrp="1"/>
          </p:cNvSpPr>
          <p:nvPr>
            <p:ph type="ftr" sz="quarter" idx="11"/>
          </p:nvPr>
        </p:nvSpPr>
        <p:spPr>
          <a:xfrm>
            <a:off x="0" y="6392865"/>
            <a:ext cx="9144000" cy="465136"/>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Rupturing The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Rapture</a:t>
            </a:r>
          </a:p>
        </p:txBody>
      </p:sp>
      <p:pic>
        <p:nvPicPr>
          <p:cNvPr id="337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34967"/>
            <a:ext cx="9296400" cy="498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4"/>
          <p:cNvSpPr txBox="1">
            <a:spLocks noChangeArrowheads="1"/>
          </p:cNvSpPr>
          <p:nvPr/>
        </p:nvSpPr>
        <p:spPr bwMode="auto">
          <a:xfrm>
            <a:off x="2133600" y="5715000"/>
            <a:ext cx="9296400" cy="95410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lvl="0" algn="ctr">
              <a:defRPr/>
            </a:pPr>
            <a:r>
              <a:rPr lang="en-US" sz="2800" dirty="0">
                <a:solidFill>
                  <a:prstClr val="white"/>
                </a:solidFill>
              </a:rPr>
              <a:t>The Premillennial doctrine of the Rapture contradicts God’s word and gives false hopes!</a:t>
            </a:r>
            <a:endParaRPr kumimoji="0" lang="en-US" sz="2800" b="1" i="0" u="none" strike="noStrike" kern="1200" cap="none" spc="0" normalizeH="0" baseline="0" noProof="0" dirty="0">
              <a:ln>
                <a:noFill/>
              </a:ln>
              <a:solidFill>
                <a:prstClr val="white"/>
              </a:solidFill>
              <a:effectLst/>
              <a:uLnTx/>
              <a:uFillTx/>
              <a:latin typeface="Tahoma"/>
              <a:ea typeface="+mn-ea"/>
              <a:cs typeface="+mn-cs"/>
            </a:endParaRPr>
          </a:p>
        </p:txBody>
      </p:sp>
      <p:sp>
        <p:nvSpPr>
          <p:cNvPr id="6" name="Text Box 4"/>
          <p:cNvSpPr txBox="1">
            <a:spLocks noChangeArrowheads="1"/>
          </p:cNvSpPr>
          <p:nvPr/>
        </p:nvSpPr>
        <p:spPr bwMode="auto">
          <a:xfrm>
            <a:off x="2133600" y="3684501"/>
            <a:ext cx="554082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“Rapture”: Latin </a:t>
            </a:r>
            <a:r>
              <a:rPr kumimoji="0" lang="en-US" sz="1600" b="0" i="1" u="none" strike="noStrike" kern="1200" cap="none" spc="0" normalizeH="0" baseline="0" noProof="0" dirty="0" err="1">
                <a:ln>
                  <a:noFill/>
                </a:ln>
                <a:solidFill>
                  <a:prstClr val="black"/>
                </a:solidFill>
                <a:effectLst/>
                <a:uLnTx/>
                <a:uFillTx/>
                <a:latin typeface="Tahoma" pitchFamily="34" charset="0"/>
                <a:ea typeface="+mn-ea"/>
                <a:cs typeface="Times New Roman" pitchFamily="18" charset="0"/>
              </a:rPr>
              <a:t>rapere</a:t>
            </a:r>
            <a:r>
              <a:rPr kumimoji="0" lang="en-US" sz="16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 in the Latin Vulgate for the</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Greek word </a:t>
            </a:r>
            <a:r>
              <a:rPr kumimoji="0" lang="en-US" sz="1600" b="0"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harpazō [</a:t>
            </a:r>
            <a:r>
              <a:rPr kumimoji="0" lang="en-US" sz="1600" b="0" i="1" u="none" strike="noStrike" kern="1200" cap="none" spc="0" normalizeH="0" baseline="0" noProof="0" dirty="0" err="1">
                <a:ln>
                  <a:noFill/>
                </a:ln>
                <a:solidFill>
                  <a:prstClr val="black"/>
                </a:solidFill>
                <a:effectLst/>
                <a:uLnTx/>
                <a:uFillTx/>
                <a:latin typeface="Tahoma" pitchFamily="34" charset="0"/>
                <a:ea typeface="+mn-ea"/>
                <a:cs typeface="Times New Roman" pitchFamily="18" charset="0"/>
              </a:rPr>
              <a:t>har</a:t>
            </a:r>
            <a:r>
              <a:rPr kumimoji="0" lang="en-US" sz="1600" b="0"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-pad'-</a:t>
            </a:r>
            <a:r>
              <a:rPr kumimoji="0" lang="en-US" sz="1600" b="0" i="1" u="none" strike="noStrike" kern="1200" cap="none" spc="0" normalizeH="0" baseline="0" noProof="0" dirty="0" err="1">
                <a:ln>
                  <a:noFill/>
                </a:ln>
                <a:solidFill>
                  <a:prstClr val="black"/>
                </a:solidFill>
                <a:effectLst/>
                <a:uLnTx/>
                <a:uFillTx/>
                <a:latin typeface="Tahoma" pitchFamily="34" charset="0"/>
                <a:ea typeface="+mn-ea"/>
                <a:cs typeface="Times New Roman" pitchFamily="18" charset="0"/>
              </a:rPr>
              <a:t>zo</a:t>
            </a:r>
            <a:r>
              <a:rPr kumimoji="0" lang="en-US" sz="1600" b="0"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 (G726: “To </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snatch, or catch away”)</a:t>
            </a:r>
            <a:r>
              <a:rPr kumimoji="0" lang="en-US" sz="16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 in I Thessalonians 4:17, which is</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rendered by the phrase “caught up” in most English </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Translations. </a:t>
            </a:r>
          </a:p>
        </p:txBody>
      </p:sp>
    </p:spTree>
    <p:extLst>
      <p:ext uri="{BB962C8B-B14F-4D97-AF65-F5344CB8AC3E}">
        <p14:creationId xmlns:p14="http://schemas.microsoft.com/office/powerpoint/2010/main" val="33924658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0" y="0"/>
            <a:ext cx="10668000" cy="914400"/>
          </a:xfrm>
        </p:spPr>
        <p:txBody>
          <a:bodyPr>
            <a:normAutofit/>
          </a:bodyPr>
          <a:lstStyle/>
          <a:p>
            <a:pPr eaLnBrk="1" hangingPunct="1"/>
            <a:r>
              <a:rPr lang="en-US" b="1" u="sng" dirty="0">
                <a:solidFill>
                  <a:srgbClr val="0000FF"/>
                </a:solidFill>
                <a:cs typeface="Times New Roman" pitchFamily="18" charset="0"/>
              </a:rPr>
              <a:t>Christ’s 2</a:t>
            </a:r>
            <a:r>
              <a:rPr lang="en-US" b="1" u="sng" baseline="30000" dirty="0">
                <a:solidFill>
                  <a:srgbClr val="0000FF"/>
                </a:solidFill>
                <a:cs typeface="Times New Roman" pitchFamily="18" charset="0"/>
              </a:rPr>
              <a:t>nd</a:t>
            </a:r>
            <a:r>
              <a:rPr lang="en-US" b="1" u="sng" dirty="0">
                <a:solidFill>
                  <a:srgbClr val="0000FF"/>
                </a:solidFill>
                <a:cs typeface="Times New Roman" pitchFamily="18" charset="0"/>
              </a:rPr>
              <a:t> Coming</a:t>
            </a:r>
          </a:p>
        </p:txBody>
      </p:sp>
      <p:sp>
        <p:nvSpPr>
          <p:cNvPr id="9" name="Footer Placeholder 4"/>
          <p:cNvSpPr>
            <a:spLocks noGrp="1"/>
          </p:cNvSpPr>
          <p:nvPr>
            <p:ph type="ftr" sz="quarter" idx="11"/>
          </p:nvPr>
        </p:nvSpPr>
        <p:spPr>
          <a:xfrm>
            <a:off x="0" y="6537326"/>
            <a:ext cx="9144000" cy="32067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Rupturing The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Rapture</a:t>
            </a:r>
          </a:p>
        </p:txBody>
      </p:sp>
      <p:sp>
        <p:nvSpPr>
          <p:cNvPr id="13" name="Text Box 17"/>
          <p:cNvSpPr txBox="1">
            <a:spLocks noChangeArrowheads="1"/>
          </p:cNvSpPr>
          <p:nvPr/>
        </p:nvSpPr>
        <p:spPr bwMode="auto">
          <a:xfrm>
            <a:off x="1473200" y="838200"/>
            <a:ext cx="6785428" cy="4462760"/>
          </a:xfrm>
          <a:prstGeom prst="rect">
            <a:avLst/>
          </a:prstGeom>
          <a:solidFill>
            <a:schemeClr val="accent5">
              <a:lumMod val="20000"/>
              <a:lumOff val="80000"/>
            </a:schemeClr>
          </a:solidFill>
          <a:ln w="19050">
            <a:solidFill>
              <a:srgbClr val="002060"/>
            </a:solidFill>
            <a:miter lim="800000"/>
            <a:headEnd/>
            <a:tailEnd/>
          </a:ln>
          <a:effectLst/>
        </p:spPr>
        <p:txBody>
          <a:bodyPr wrap="square">
            <a:spAutoFit/>
          </a:bodyPr>
          <a:lstStyle/>
          <a:p>
            <a:pPr lvl="0" algn="ctr">
              <a:defRPr/>
            </a:pPr>
            <a:r>
              <a:rPr lang="en-US" dirty="0">
                <a:solidFill>
                  <a:srgbClr val="0000FF"/>
                </a:solidFill>
                <a:ea typeface="Tahoma" pitchFamily="34" charset="0"/>
                <a:cs typeface="Tahoma" pitchFamily="34" charset="0"/>
              </a:rPr>
              <a:t>The central text used to support the Rapture is I Thessalonians 4:13-18</a:t>
            </a:r>
          </a:p>
          <a:p>
            <a:pPr lvl="0" algn="ctr">
              <a:defRPr/>
            </a:pPr>
            <a:endParaRPr lang="en-US" dirty="0">
              <a:solidFill>
                <a:srgbClr val="0000FF"/>
              </a:solidFill>
              <a:ea typeface="Tahoma" pitchFamily="34" charset="0"/>
              <a:cs typeface="Tahoma" pitchFamily="34" charset="0"/>
            </a:endParaRPr>
          </a:p>
          <a:p>
            <a:pPr lvl="0" algn="ctr">
              <a:defRPr/>
            </a:pPr>
            <a:r>
              <a:rPr lang="en-US" dirty="0">
                <a:solidFill>
                  <a:srgbClr val="0000FF"/>
                </a:solidFill>
                <a:ea typeface="Tahoma" pitchFamily="34" charset="0"/>
                <a:cs typeface="Tahoma" pitchFamily="34" charset="0"/>
              </a:rPr>
              <a:t>The central text used to refute the Rapture doctrine is I Thessalonians 4:13-18</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342900" lvl="0" indent="-342900">
              <a:buFont typeface="Wingdings" panose="05000000000000000000" pitchFamily="2" charset="2"/>
              <a:buChar char="ü"/>
              <a:defRPr/>
            </a:pPr>
            <a:r>
              <a:rPr lang="en-US" dirty="0">
                <a:solidFill>
                  <a:srgbClr val="0000FF"/>
                </a:solidFill>
                <a:ea typeface="Tahoma" pitchFamily="34" charset="0"/>
                <a:cs typeface="Tahoma" pitchFamily="34" charset="0"/>
              </a:rPr>
              <a:t>The text says Christ will return with a “shout, with the voice of the archangel, and the trumpet of God!” (I Thess. 4:16)</a:t>
            </a:r>
          </a:p>
          <a:p>
            <a:pPr marL="342900" lvl="0" indent="-342900">
              <a:buFont typeface="Wingdings" panose="05000000000000000000" pitchFamily="2" charset="2"/>
              <a:buChar char="ü"/>
              <a:defRPr/>
            </a:pPr>
            <a:r>
              <a:rPr lang="en-US" dirty="0">
                <a:solidFill>
                  <a:srgbClr val="0000FF"/>
                </a:solidFill>
                <a:ea typeface="Tahoma" pitchFamily="34" charset="0"/>
                <a:cs typeface="Tahoma" pitchFamily="34" charset="0"/>
              </a:rPr>
              <a:t>There is no distinction made of time, but speaks of one return</a:t>
            </a:r>
            <a:r>
              <a:rPr kumimoji="0" lang="en-US" sz="2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a:t>
            </a:r>
            <a:endParaRPr kumimoji="0" lang="en-US" sz="2000" b="1"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p:txBody>
      </p:sp>
      <p:pic>
        <p:nvPicPr>
          <p:cNvPr id="5" name="Picture 4" descr="A person with a light shining on their face&#10;&#10;Description automatically generated">
            <a:extLst>
              <a:ext uri="{FF2B5EF4-FFF2-40B4-BE49-F238E27FC236}">
                <a16:creationId xmlns:a16="http://schemas.microsoft.com/office/drawing/2014/main" id="{542D2E39-D059-5626-AB2F-31B6C6AA9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528" y="838201"/>
            <a:ext cx="3755572" cy="5940088"/>
          </a:xfrm>
          <a:prstGeom prst="rect">
            <a:avLst/>
          </a:prstGeom>
        </p:spPr>
      </p:pic>
    </p:spTree>
    <p:extLst>
      <p:ext uri="{BB962C8B-B14F-4D97-AF65-F5344CB8AC3E}">
        <p14:creationId xmlns:p14="http://schemas.microsoft.com/office/powerpoint/2010/main" val="35897763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anim calcmode="lin" valueType="num">
                                      <p:cBhvr>
                                        <p:cTn id="14"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3">
                                            <p:txEl>
                                              <p:pRg st="5" end="5"/>
                                            </p:txEl>
                                          </p:spTgt>
                                        </p:tgtEl>
                                        <p:attrNameLst>
                                          <p:attrName>style.visibility</p:attrName>
                                        </p:attrNameLst>
                                      </p:cBhvr>
                                      <p:to>
                                        <p:strVal val="visible"/>
                                      </p:to>
                                    </p:set>
                                    <p:animEffect transition="in" filter="wipe(left)">
                                      <p:cBhvr>
                                        <p:cTn id="20" dur="500"/>
                                        <p:tgtEl>
                                          <p:spTgt spid="13">
                                            <p:txEl>
                                              <p:pRg st="5" end="5"/>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3">
                                            <p:txEl>
                                              <p:pRg st="6" end="6"/>
                                            </p:txEl>
                                          </p:spTgt>
                                        </p:tgtEl>
                                        <p:attrNameLst>
                                          <p:attrName>style.visibility</p:attrName>
                                        </p:attrNameLst>
                                      </p:cBhvr>
                                      <p:to>
                                        <p:strVal val="visible"/>
                                      </p:to>
                                    </p:set>
                                    <p:animEffect transition="in" filter="wipe(left)">
                                      <p:cBhvr>
                                        <p:cTn id="24"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0" y="0"/>
            <a:ext cx="10668000" cy="914400"/>
          </a:xfrm>
        </p:spPr>
        <p:txBody>
          <a:bodyPr>
            <a:normAutofit/>
          </a:bodyPr>
          <a:lstStyle/>
          <a:p>
            <a:pPr eaLnBrk="1" hangingPunct="1"/>
            <a:r>
              <a:rPr lang="en-US" b="1" u="sng" dirty="0">
                <a:solidFill>
                  <a:srgbClr val="0000FF"/>
                </a:solidFill>
                <a:cs typeface="Times New Roman" pitchFamily="18" charset="0"/>
              </a:rPr>
              <a:t>Christ’s 2</a:t>
            </a:r>
            <a:r>
              <a:rPr lang="en-US" b="1" u="sng" baseline="30000" dirty="0">
                <a:solidFill>
                  <a:srgbClr val="0000FF"/>
                </a:solidFill>
                <a:cs typeface="Times New Roman" pitchFamily="18" charset="0"/>
              </a:rPr>
              <a:t>nd</a:t>
            </a:r>
            <a:r>
              <a:rPr lang="en-US" b="1" u="sng" dirty="0">
                <a:solidFill>
                  <a:srgbClr val="0000FF"/>
                </a:solidFill>
                <a:cs typeface="Times New Roman" pitchFamily="18" charset="0"/>
              </a:rPr>
              <a:t> Coming</a:t>
            </a:r>
          </a:p>
        </p:txBody>
      </p:sp>
      <p:sp>
        <p:nvSpPr>
          <p:cNvPr id="9" name="Footer Placeholder 4"/>
          <p:cNvSpPr>
            <a:spLocks noGrp="1"/>
          </p:cNvSpPr>
          <p:nvPr>
            <p:ph type="ftr" sz="quarter" idx="11"/>
          </p:nvPr>
        </p:nvSpPr>
        <p:spPr>
          <a:xfrm>
            <a:off x="0" y="6537326"/>
            <a:ext cx="9144000" cy="32067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Rupturing The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Rapture</a:t>
            </a:r>
          </a:p>
        </p:txBody>
      </p:sp>
      <p:sp>
        <p:nvSpPr>
          <p:cNvPr id="13" name="Text Box 17"/>
          <p:cNvSpPr txBox="1">
            <a:spLocks noChangeArrowheads="1"/>
          </p:cNvSpPr>
          <p:nvPr/>
        </p:nvSpPr>
        <p:spPr bwMode="auto">
          <a:xfrm>
            <a:off x="1473200" y="838200"/>
            <a:ext cx="5308600" cy="4832092"/>
          </a:xfrm>
          <a:prstGeom prst="rect">
            <a:avLst/>
          </a:prstGeom>
          <a:solidFill>
            <a:schemeClr val="accent5">
              <a:lumMod val="20000"/>
              <a:lumOff val="80000"/>
            </a:schemeClr>
          </a:solidFill>
          <a:ln w="19050">
            <a:solidFill>
              <a:srgbClr val="002060"/>
            </a:solidFill>
            <a:miter lim="800000"/>
            <a:headEnd/>
            <a:tailEnd/>
          </a:ln>
          <a:effectLst/>
        </p:spPr>
        <p:txBody>
          <a:bodyPr wrap="square">
            <a:spAutoFit/>
          </a:bodyPr>
          <a:lstStyle/>
          <a:p>
            <a:pPr lvl="0" algn="ctr">
              <a:defRPr/>
            </a:pPr>
            <a:r>
              <a:rPr lang="en-US" dirty="0">
                <a:solidFill>
                  <a:srgbClr val="0000FF"/>
                </a:solidFill>
                <a:ea typeface="Tahoma" pitchFamily="34" charset="0"/>
                <a:cs typeface="Tahoma" pitchFamily="34" charset="0"/>
              </a:rPr>
              <a:t>I Thessalonians 4:13-5:4 speaks of Christ’s 2</a:t>
            </a:r>
            <a:r>
              <a:rPr lang="en-US" baseline="30000" dirty="0">
                <a:solidFill>
                  <a:srgbClr val="0000FF"/>
                </a:solidFill>
                <a:ea typeface="Tahoma" pitchFamily="34" charset="0"/>
                <a:cs typeface="Tahoma" pitchFamily="34" charset="0"/>
              </a:rPr>
              <a:t>nd</a:t>
            </a:r>
            <a:r>
              <a:rPr lang="en-US" dirty="0">
                <a:solidFill>
                  <a:srgbClr val="0000FF"/>
                </a:solidFill>
                <a:ea typeface="Tahoma" pitchFamily="34" charset="0"/>
                <a:cs typeface="Tahoma" pitchFamily="34" charset="0"/>
              </a:rPr>
              <a:t> Coming (Acts 1:11) and shows:</a:t>
            </a:r>
          </a:p>
          <a:p>
            <a:pPr lvl="0" algn="ctr">
              <a:defRPr/>
            </a:pPr>
            <a:endParaRPr lang="en-US" sz="2000" dirty="0">
              <a:solidFill>
                <a:srgbClr val="0000FF"/>
              </a:solidFill>
              <a:ea typeface="Tahoma" pitchFamily="34" charset="0"/>
              <a:cs typeface="Tahoma" pitchFamily="34" charset="0"/>
            </a:endParaRPr>
          </a:p>
          <a:p>
            <a:pPr marL="342900" lvl="0" indent="-342900">
              <a:buFont typeface="Wingdings" panose="05000000000000000000" pitchFamily="2" charset="2"/>
              <a:buChar char="ü"/>
              <a:defRPr/>
            </a:pPr>
            <a:r>
              <a:rPr lang="en-US" dirty="0">
                <a:solidFill>
                  <a:srgbClr val="0000FF"/>
                </a:solidFill>
                <a:ea typeface="Tahoma" pitchFamily="34" charset="0"/>
                <a:cs typeface="Tahoma" pitchFamily="34" charset="0"/>
              </a:rPr>
              <a:t>I Thessalonians 5:2: Like a “thief in the night”</a:t>
            </a:r>
          </a:p>
          <a:p>
            <a:pPr marL="342900" lvl="0" indent="-342900">
              <a:buFont typeface="Wingdings" panose="05000000000000000000" pitchFamily="2" charset="2"/>
              <a:buChar char="ü"/>
              <a:defRPr/>
            </a:pPr>
            <a:r>
              <a:rPr lang="en-US" dirty="0">
                <a:solidFill>
                  <a:srgbClr val="0000FF"/>
                </a:solidFill>
                <a:ea typeface="Tahoma" pitchFamily="34" charset="0"/>
                <a:cs typeface="Tahoma" pitchFamily="34" charset="0"/>
              </a:rPr>
              <a:t>I Thessalonians 4:16: Christ’s 2</a:t>
            </a:r>
            <a:r>
              <a:rPr lang="en-US" baseline="30000" dirty="0">
                <a:solidFill>
                  <a:srgbClr val="0000FF"/>
                </a:solidFill>
                <a:ea typeface="Tahoma" pitchFamily="34" charset="0"/>
                <a:cs typeface="Tahoma" pitchFamily="34" charset="0"/>
              </a:rPr>
              <a:t>nd</a:t>
            </a:r>
            <a:r>
              <a:rPr lang="en-US" dirty="0">
                <a:solidFill>
                  <a:srgbClr val="0000FF"/>
                </a:solidFill>
                <a:ea typeface="Tahoma" pitchFamily="34" charset="0"/>
                <a:cs typeface="Tahoma" pitchFamily="34" charset="0"/>
              </a:rPr>
              <a:t> Coming will be seen and heard by all</a:t>
            </a:r>
          </a:p>
          <a:p>
            <a:pPr marL="342900" lvl="0" indent="-342900">
              <a:buFont typeface="Wingdings" panose="05000000000000000000" pitchFamily="2" charset="2"/>
              <a:buChar char="ü"/>
              <a:defRPr/>
            </a:pPr>
            <a:r>
              <a:rPr lang="en-US" dirty="0">
                <a:solidFill>
                  <a:srgbClr val="0000FF"/>
                </a:solidFill>
                <a:ea typeface="Tahoma" pitchFamily="34" charset="0"/>
                <a:cs typeface="Tahoma" pitchFamily="34" charset="0"/>
              </a:rPr>
              <a:t>I Thessalonians 4:16-17; 5:3: Both the righteous and the wicked will be raised the same “hour”</a:t>
            </a:r>
            <a:endParaRPr kumimoji="0" lang="en-US" sz="2000" b="1"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p:txBody>
      </p:sp>
      <p:sp>
        <p:nvSpPr>
          <p:cNvPr id="2" name="Text Box 17">
            <a:extLst>
              <a:ext uri="{FF2B5EF4-FFF2-40B4-BE49-F238E27FC236}">
                <a16:creationId xmlns:a16="http://schemas.microsoft.com/office/drawing/2014/main" id="{A02B19B8-F074-172A-C364-533A51C257F0}"/>
              </a:ext>
            </a:extLst>
          </p:cNvPr>
          <p:cNvSpPr txBox="1">
            <a:spLocks noChangeArrowheads="1"/>
          </p:cNvSpPr>
          <p:nvPr/>
        </p:nvSpPr>
        <p:spPr bwMode="auto">
          <a:xfrm>
            <a:off x="6858000" y="838200"/>
            <a:ext cx="5308600" cy="5632311"/>
          </a:xfrm>
          <a:prstGeom prst="rect">
            <a:avLst/>
          </a:prstGeom>
          <a:solidFill>
            <a:schemeClr val="accent5">
              <a:lumMod val="20000"/>
              <a:lumOff val="80000"/>
            </a:schemeClr>
          </a:solidFill>
          <a:ln w="19050">
            <a:solidFill>
              <a:srgbClr val="002060"/>
            </a:solidFill>
            <a:miter lim="800000"/>
            <a:headEnd/>
            <a:tailEnd/>
          </a:ln>
          <a:effectLst/>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I Thessalonians 4:13-18;         II Thessalonians 1:7-9: Jesus will punish the wicked eternally (Matthew 25:34, 41, 46).</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I Thessalonians 4:16-17: Judgment will begin for both the righteous and the wicked – Matthew 16:27; 25:31-46;      II Timothy 4:1; Hebrews 9:27</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I Thessalonians 4:17: “We shall always be with the Lord” cannot be reduced to 7 years, then for 1,000 years, then for eternity! </a:t>
            </a:r>
            <a:r>
              <a:rPr kumimoji="0" lang="en-US" sz="2400" b="1" i="1"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It means for eternity!</a:t>
            </a:r>
            <a:endParaRPr kumimoji="0" lang="en-US" sz="2000" b="1" i="1"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23146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animEffect transition="in" filter="wipe(left)">
                                      <p:cBhvr>
                                        <p:cTn id="11" dur="500"/>
                                        <p:tgtEl>
                                          <p:spTgt spid="1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wipe(left)">
                                      <p:cBhvr>
                                        <p:cTn id="15" dur="500"/>
                                        <p:tgtEl>
                                          <p:spTgt spid="1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Effect transition="in" filter="wipe(left)">
                                      <p:cBhvr>
                                        <p:cTn id="19" dur="500"/>
                                        <p:tgtEl>
                                          <p:spTgt spid="1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left)">
                                      <p:cBhvr>
                                        <p:cTn id="23" dur="500"/>
                                        <p:tgtEl>
                                          <p:spTgt spid="2">
                                            <p:txEl>
                                              <p:pRg st="0" end="0"/>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left)">
                                      <p:cBhvr>
                                        <p:cTn id="27" dur="500"/>
                                        <p:tgtEl>
                                          <p:spTgt spid="2">
                                            <p:txEl>
                                              <p:pRg st="1" end="1"/>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wipe(left)">
                                      <p:cBhvr>
                                        <p:cTn id="3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33799" name="Rectangle 33798">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 holding an hourglass&#10;&#10;Description automatically generated">
            <a:extLst>
              <a:ext uri="{FF2B5EF4-FFF2-40B4-BE49-F238E27FC236}">
                <a16:creationId xmlns:a16="http://schemas.microsoft.com/office/drawing/2014/main" id="{43DE638E-9D7D-EF6B-2D13-69866E3C56E3}"/>
              </a:ext>
            </a:extLst>
          </p:cNvPr>
          <p:cNvPicPr>
            <a:picLocks noChangeAspect="1"/>
          </p:cNvPicPr>
          <p:nvPr/>
        </p:nvPicPr>
        <p:blipFill rotWithShape="1">
          <a:blip r:embed="rId4">
            <a:extLst>
              <a:ext uri="{28A0092B-C50C-407E-A947-70E740481C1C}">
                <a14:useLocalDpi xmlns:a14="http://schemas.microsoft.com/office/drawing/2010/main" val="0"/>
              </a:ext>
            </a:extLst>
          </a:blip>
          <a:srcRect l="5336" r="14800"/>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33801" name="Group 33800">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33802"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3803"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3804"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3805"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3806"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3807"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3794" name="Rectangle 2"/>
          <p:cNvSpPr>
            <a:spLocks noGrp="1" noChangeArrowheads="1"/>
          </p:cNvSpPr>
          <p:nvPr>
            <p:ph type="title"/>
          </p:nvPr>
        </p:nvSpPr>
        <p:spPr>
          <a:xfrm>
            <a:off x="-1" y="-7936"/>
            <a:ext cx="6781800" cy="1093786"/>
          </a:xfrm>
        </p:spPr>
        <p:txBody>
          <a:bodyPr vert="horz" lIns="91440" tIns="45720" rIns="91440" bIns="45720" rtlCol="0" anchor="ctr">
            <a:normAutofit/>
          </a:bodyPr>
          <a:lstStyle/>
          <a:p>
            <a:r>
              <a:rPr lang="en-US" b="1" u="sng" dirty="0">
                <a:solidFill>
                  <a:srgbClr val="0000FF"/>
                </a:solidFill>
              </a:rPr>
              <a:t>Christ’s 2</a:t>
            </a:r>
            <a:r>
              <a:rPr lang="en-US" b="1" u="sng" baseline="30000" dirty="0">
                <a:solidFill>
                  <a:srgbClr val="0000FF"/>
                </a:solidFill>
              </a:rPr>
              <a:t>nd</a:t>
            </a:r>
            <a:r>
              <a:rPr lang="en-US" b="1" u="sng" dirty="0">
                <a:solidFill>
                  <a:srgbClr val="0000FF"/>
                </a:solidFill>
              </a:rPr>
              <a:t> Coming</a:t>
            </a:r>
          </a:p>
        </p:txBody>
      </p:sp>
      <p:sp>
        <p:nvSpPr>
          <p:cNvPr id="8" name="Text Box 14"/>
          <p:cNvSpPr txBox="1">
            <a:spLocks noChangeArrowheads="1"/>
          </p:cNvSpPr>
          <p:nvPr/>
        </p:nvSpPr>
        <p:spPr bwMode="auto">
          <a:xfrm>
            <a:off x="207962" y="1190626"/>
            <a:ext cx="5969235" cy="5105398"/>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lvl="0" algn="ctr" defTabSz="457200">
              <a:spcBef>
                <a:spcPct val="20000"/>
              </a:spcBef>
              <a:spcAft>
                <a:spcPts val="600"/>
              </a:spcAft>
              <a:buClr>
                <a:schemeClr val="accent1">
                  <a:lumMod val="75000"/>
                </a:schemeClr>
              </a:buClr>
              <a:buSzPct val="145000"/>
              <a:defRPr/>
            </a:pPr>
            <a:r>
              <a:rPr lang="en-US" sz="4000" dirty="0">
                <a:solidFill>
                  <a:schemeClr val="tx1"/>
                </a:solidFill>
              </a:rPr>
              <a:t>God knows when Christ will return, &amp; when He returns He will bring both Judgment &amp; Reward with Him! (Hebrews 9:27; II Corinthians 5:10)</a:t>
            </a:r>
            <a:endParaRPr kumimoji="0" lang="en-US" sz="4000" b="1" i="0" u="none" strike="noStrike" spc="0" normalizeH="0" baseline="0" noProof="0" dirty="0">
              <a:ln>
                <a:noFill/>
              </a:ln>
              <a:solidFill>
                <a:schemeClr val="tx1"/>
              </a:solidFill>
              <a:uLnTx/>
              <a:uFillTx/>
            </a:endParaRPr>
          </a:p>
        </p:txBody>
      </p:sp>
      <p:sp>
        <p:nvSpPr>
          <p:cNvPr id="9" name="Footer Placeholder 4"/>
          <p:cNvSpPr>
            <a:spLocks noGrp="1"/>
          </p:cNvSpPr>
          <p:nvPr>
            <p:ph type="ftr" sz="quarter" idx="11"/>
          </p:nvPr>
        </p:nvSpPr>
        <p:spPr>
          <a:xfrm>
            <a:off x="0" y="6400800"/>
            <a:ext cx="4606926" cy="457200"/>
          </a:xfrm>
        </p:spPr>
        <p:txBody>
          <a:bodyPr vert="horz" lIns="91440" tIns="45720" rIns="91440" bIns="45720" rtlCol="0" anchor="ctr">
            <a:normAutofit/>
          </a:bodyPr>
          <a:lstStyle/>
          <a:p>
            <a:pPr marR="0" lvl="0" indent="0" fontAlgn="base">
              <a:lnSpc>
                <a:spcPct val="90000"/>
              </a:lnSpc>
              <a:spcBef>
                <a:spcPct val="0"/>
              </a:spcBef>
              <a:spcAft>
                <a:spcPts val="600"/>
              </a:spcAft>
              <a:buClrTx/>
              <a:buSzTx/>
              <a:buFontTx/>
              <a:buNone/>
              <a:tabLst/>
              <a:defRPr/>
            </a:pPr>
            <a:r>
              <a:rPr kumimoji="0" lang="en-US" b="0" i="0" u="none" strike="noStrike" kern="1200" cap="none" spc="0" normalizeH="0" baseline="0" noProof="0" dirty="0">
                <a:ln>
                  <a:noFill/>
                </a:ln>
                <a:solidFill>
                  <a:schemeClr val="tx1"/>
                </a:solidFill>
                <a:effectLst/>
                <a:uLnTx/>
                <a:uFillTx/>
                <a:latin typeface="+mn-lt"/>
                <a:ea typeface="+mn-ea"/>
                <a:cs typeface="+mn-cs"/>
              </a:rPr>
              <a:t>Rupturing The </a:t>
            </a:r>
          </a:p>
          <a:p>
            <a:pPr marR="0" lvl="0" indent="0" fontAlgn="base">
              <a:lnSpc>
                <a:spcPct val="90000"/>
              </a:lnSpc>
              <a:spcBef>
                <a:spcPct val="0"/>
              </a:spcBef>
              <a:spcAft>
                <a:spcPts val="600"/>
              </a:spcAft>
              <a:buClrTx/>
              <a:buSzTx/>
              <a:buFontTx/>
              <a:buNone/>
              <a:tabLst/>
              <a:defRPr/>
            </a:pPr>
            <a:r>
              <a:rPr kumimoji="0" lang="en-US" b="0" i="0" u="none" strike="noStrike" kern="1200" cap="none" spc="0" normalizeH="0" baseline="0" noProof="0" dirty="0">
                <a:ln>
                  <a:noFill/>
                </a:ln>
                <a:solidFill>
                  <a:schemeClr val="tx1"/>
                </a:solidFill>
                <a:effectLst/>
                <a:uLnTx/>
                <a:uFillTx/>
                <a:latin typeface="+mn-lt"/>
                <a:ea typeface="+mn-ea"/>
                <a:cs typeface="+mn-cs"/>
              </a:rPr>
              <a:t>Rapture</a:t>
            </a:r>
          </a:p>
        </p:txBody>
      </p:sp>
    </p:spTree>
    <p:extLst>
      <p:ext uri="{BB962C8B-B14F-4D97-AF65-F5344CB8AC3E}">
        <p14:creationId xmlns:p14="http://schemas.microsoft.com/office/powerpoint/2010/main" val="23332743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1"/>
            <a:ext cx="10677832" cy="762001"/>
          </a:xfrm>
        </p:spPr>
        <p:txBody>
          <a:bodyPr>
            <a:normAutofit/>
          </a:bodyPr>
          <a:lstStyle/>
          <a:p>
            <a:pPr eaLnBrk="1" hangingPunct="1"/>
            <a:r>
              <a:rPr lang="en-US" b="1" u="sng" dirty="0">
                <a:cs typeface="Times New Roman" pitchFamily="18" charset="0"/>
              </a:rPr>
              <a:t>Conclusion</a:t>
            </a:r>
          </a:p>
        </p:txBody>
      </p:sp>
      <p:sp>
        <p:nvSpPr>
          <p:cNvPr id="9" name="Footer Placeholder 4"/>
          <p:cNvSpPr>
            <a:spLocks noGrp="1"/>
          </p:cNvSpPr>
          <p:nvPr>
            <p:ph type="ftr" sz="quarter" idx="11"/>
          </p:nvPr>
        </p:nvSpPr>
        <p:spPr>
          <a:xfrm>
            <a:off x="0" y="6537325"/>
            <a:ext cx="9134475" cy="32067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Rupturing The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Rapture</a:t>
            </a:r>
          </a:p>
        </p:txBody>
      </p:sp>
      <p:sp>
        <p:nvSpPr>
          <p:cNvPr id="31748" name="Text Box 4"/>
          <p:cNvSpPr txBox="1">
            <a:spLocks noChangeArrowheads="1"/>
          </p:cNvSpPr>
          <p:nvPr/>
        </p:nvSpPr>
        <p:spPr bwMode="auto">
          <a:xfrm>
            <a:off x="1524154" y="762001"/>
            <a:ext cx="1066784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lvl="0" indent="0" algn="ctr" eaLnBrk="1" hangingPunct="1"/>
            <a:r>
              <a:rPr lang="en-US" dirty="0">
                <a:solidFill>
                  <a:srgbClr val="0000FF"/>
                </a:solidFill>
              </a:rPr>
              <a:t>Premillennialism and the Rapture part of it are a delusion and false teaching</a:t>
            </a:r>
            <a:endPar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5" name="Text Box 4"/>
          <p:cNvSpPr txBox="1">
            <a:spLocks noChangeArrowheads="1"/>
          </p:cNvSpPr>
          <p:nvPr/>
        </p:nvSpPr>
        <p:spPr bwMode="auto">
          <a:xfrm>
            <a:off x="1524154" y="1752601"/>
            <a:ext cx="1066784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lvl="0" indent="0" algn="ctr" eaLnBrk="1" hangingPunct="1"/>
            <a:r>
              <a:rPr lang="en-US" dirty="0">
                <a:solidFill>
                  <a:srgbClr val="0000FF"/>
                </a:solidFill>
              </a:rPr>
              <a:t>Those who teach outside of Christ’s teachings do not have God –    II John 9-11</a:t>
            </a:r>
            <a:endParaRPr kumimoji="0" lang="en-US" sz="2400" b="1" i="1"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7" name="Text Box 4"/>
          <p:cNvSpPr txBox="1">
            <a:spLocks noChangeArrowheads="1"/>
          </p:cNvSpPr>
          <p:nvPr/>
        </p:nvSpPr>
        <p:spPr bwMode="auto">
          <a:xfrm>
            <a:off x="1507316" y="4199370"/>
            <a:ext cx="10667846" cy="230832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II Timothy 2:24-26: </a:t>
            </a:r>
            <a:r>
              <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Lord's bond-servant must not be quarrelsome, but be kind to all, able to teach, patient when wronged, with gentleness correcting those who are in opposition, if perhaps God may grant them repentance leading to the knowledge of the truth, and they may come to their senses and escape from the snare of the devil, having been held captive by him to do his will.</a:t>
            </a:r>
          </a:p>
        </p:txBody>
      </p:sp>
      <p:sp>
        <p:nvSpPr>
          <p:cNvPr id="2" name="Text Box 4">
            <a:extLst>
              <a:ext uri="{FF2B5EF4-FFF2-40B4-BE49-F238E27FC236}">
                <a16:creationId xmlns:a16="http://schemas.microsoft.com/office/drawing/2014/main" id="{3DFABC73-7DF2-8C89-C87B-66D8263EE559}"/>
              </a:ext>
            </a:extLst>
          </p:cNvPr>
          <p:cNvSpPr txBox="1">
            <a:spLocks noChangeArrowheads="1"/>
          </p:cNvSpPr>
          <p:nvPr/>
        </p:nvSpPr>
        <p:spPr bwMode="auto">
          <a:xfrm>
            <a:off x="1524000" y="2788244"/>
            <a:ext cx="1066784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lvl="0" indent="0" algn="ctr" eaLnBrk="1" hangingPunct="1"/>
            <a:r>
              <a:rPr lang="en-US" dirty="0">
                <a:solidFill>
                  <a:srgbClr val="0000FF"/>
                </a:solidFill>
              </a:rPr>
              <a:t>We have no need to be confused or misguided, when the Scriptures are very clear as to what will happen when Christ returns for the 2</a:t>
            </a:r>
            <a:r>
              <a:rPr lang="en-US" baseline="30000" dirty="0">
                <a:solidFill>
                  <a:srgbClr val="0000FF"/>
                </a:solidFill>
              </a:rPr>
              <a:t>nd</a:t>
            </a:r>
            <a:r>
              <a:rPr lang="en-US" dirty="0">
                <a:solidFill>
                  <a:srgbClr val="0000FF"/>
                </a:solidFill>
              </a:rPr>
              <a:t> time!</a:t>
            </a:r>
            <a:endParaRPr kumimoji="0" lang="en-US" sz="2400" b="1" i="1"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325545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500" fill="hold"/>
                                        <p:tgtEl>
                                          <p:spTgt spid="31748"/>
                                        </p:tgtEl>
                                        <p:attrNameLst>
                                          <p:attrName>ppt_w</p:attrName>
                                        </p:attrNameLst>
                                      </p:cBhvr>
                                      <p:tavLst>
                                        <p:tav tm="0">
                                          <p:val>
                                            <p:fltVal val="0"/>
                                          </p:val>
                                        </p:tav>
                                        <p:tav tm="100000">
                                          <p:val>
                                            <p:strVal val="#ppt_w"/>
                                          </p:val>
                                        </p:tav>
                                      </p:tavLst>
                                    </p:anim>
                                    <p:anim calcmode="lin" valueType="num">
                                      <p:cBhvr>
                                        <p:cTn id="8" dur="500" fill="hold"/>
                                        <p:tgtEl>
                                          <p:spTgt spid="31748"/>
                                        </p:tgtEl>
                                        <p:attrNameLst>
                                          <p:attrName>ppt_h</p:attrName>
                                        </p:attrNameLst>
                                      </p:cBhvr>
                                      <p:tavLst>
                                        <p:tav tm="0">
                                          <p:val>
                                            <p:fltVal val="0"/>
                                          </p:val>
                                        </p:tav>
                                        <p:tav tm="100000">
                                          <p:val>
                                            <p:strVal val="#ppt_h"/>
                                          </p:val>
                                        </p:tav>
                                      </p:tavLst>
                                    </p:anim>
                                    <p:animEffect transition="in" filter="fade">
                                      <p:cBhvr>
                                        <p:cTn id="9" dur="500"/>
                                        <p:tgtEl>
                                          <p:spTgt spid="317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5" grpId="0"/>
      <p:bldP spid="7"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1"/>
            <a:ext cx="10677832" cy="762001"/>
          </a:xfrm>
        </p:spPr>
        <p:txBody>
          <a:bodyPr>
            <a:normAutofit/>
          </a:bodyPr>
          <a:lstStyle/>
          <a:p>
            <a:pPr eaLnBrk="1" hangingPunct="1"/>
            <a:r>
              <a:rPr lang="en-US" b="1" u="sng" dirty="0">
                <a:cs typeface="Times New Roman" pitchFamily="18" charset="0"/>
              </a:rPr>
              <a:t>Conclusion</a:t>
            </a:r>
          </a:p>
        </p:txBody>
      </p:sp>
      <p:sp>
        <p:nvSpPr>
          <p:cNvPr id="9" name="Footer Placeholder 4"/>
          <p:cNvSpPr>
            <a:spLocks noGrp="1"/>
          </p:cNvSpPr>
          <p:nvPr>
            <p:ph type="ftr" sz="quarter" idx="11"/>
          </p:nvPr>
        </p:nvSpPr>
        <p:spPr>
          <a:xfrm>
            <a:off x="0" y="6537325"/>
            <a:ext cx="9134475" cy="32067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Rupturing The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Rapture</a:t>
            </a:r>
          </a:p>
        </p:txBody>
      </p:sp>
      <p:sp>
        <p:nvSpPr>
          <p:cNvPr id="31748" name="Text Box 4"/>
          <p:cNvSpPr txBox="1">
            <a:spLocks noChangeArrowheads="1"/>
          </p:cNvSpPr>
          <p:nvPr/>
        </p:nvSpPr>
        <p:spPr bwMode="auto">
          <a:xfrm>
            <a:off x="1524154" y="762001"/>
            <a:ext cx="1066784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lvl="0" indent="0" algn="ctr" eaLnBrk="1" hangingPunct="1"/>
            <a:r>
              <a:rPr lang="en-US" dirty="0">
                <a:solidFill>
                  <a:srgbClr val="0000FF"/>
                </a:solidFill>
              </a:rPr>
              <a:t>We do not wait for the Rapture, but wait for the return of Christ, to be “caught up” in the clouds and meet Him in the air to “always be with the Lord!” (I Thessalonians 4:16-17)</a:t>
            </a:r>
            <a:endPar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2" name="Text Box 4">
            <a:extLst>
              <a:ext uri="{FF2B5EF4-FFF2-40B4-BE49-F238E27FC236}">
                <a16:creationId xmlns:a16="http://schemas.microsoft.com/office/drawing/2014/main" id="{3DFABC73-7DF2-8C89-C87B-66D8263EE559}"/>
              </a:ext>
            </a:extLst>
          </p:cNvPr>
          <p:cNvSpPr txBox="1">
            <a:spLocks noChangeArrowheads="1"/>
          </p:cNvSpPr>
          <p:nvPr/>
        </p:nvSpPr>
        <p:spPr bwMode="auto">
          <a:xfrm>
            <a:off x="1488266" y="2228671"/>
            <a:ext cx="65383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lvl="0" indent="0" algn="ctr" eaLnBrk="1" hangingPunct="1"/>
            <a:r>
              <a:rPr lang="en-US" dirty="0">
                <a:solidFill>
                  <a:srgbClr val="0000FF"/>
                </a:solidFill>
              </a:rPr>
              <a:t>It is this event we are to comfort one another with! (I Thessalonians 4:18)</a:t>
            </a:r>
            <a:endParaRPr kumimoji="0" lang="en-US" sz="2400" b="1" i="1"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3" name="Text Box 14">
            <a:extLst>
              <a:ext uri="{FF2B5EF4-FFF2-40B4-BE49-F238E27FC236}">
                <a16:creationId xmlns:a16="http://schemas.microsoft.com/office/drawing/2014/main" id="{5CB4FED8-884A-4C86-1E40-AAB235FBA70C}"/>
              </a:ext>
            </a:extLst>
          </p:cNvPr>
          <p:cNvSpPr txBox="1">
            <a:spLocks noChangeArrowheads="1"/>
          </p:cNvSpPr>
          <p:nvPr/>
        </p:nvSpPr>
        <p:spPr bwMode="auto">
          <a:xfrm>
            <a:off x="2057400" y="3145909"/>
            <a:ext cx="5969235" cy="3305174"/>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lvl="0" algn="ctr" defTabSz="457200">
              <a:spcBef>
                <a:spcPct val="20000"/>
              </a:spcBef>
              <a:spcAft>
                <a:spcPts val="600"/>
              </a:spcAft>
              <a:buClr>
                <a:schemeClr val="accent1">
                  <a:lumMod val="75000"/>
                </a:schemeClr>
              </a:buClr>
              <a:buSzPct val="145000"/>
              <a:defRPr/>
            </a:pPr>
            <a:r>
              <a:rPr lang="en-US" sz="2800" dirty="0">
                <a:solidFill>
                  <a:schemeClr val="tx1"/>
                </a:solidFill>
              </a:rPr>
              <a:t>Let us not be deceived with a dream of a secret “Rapture,” but focus our eyes on the “one hope” of His glorious return with “His mighty angels in flaming fire!”</a:t>
            </a:r>
          </a:p>
          <a:p>
            <a:pPr lvl="0" algn="ctr" defTabSz="457200">
              <a:spcBef>
                <a:spcPct val="20000"/>
              </a:spcBef>
              <a:spcAft>
                <a:spcPts val="600"/>
              </a:spcAft>
              <a:buClr>
                <a:schemeClr val="accent1">
                  <a:lumMod val="75000"/>
                </a:schemeClr>
              </a:buClr>
              <a:buSzPct val="145000"/>
              <a:defRPr/>
            </a:pPr>
            <a:r>
              <a:rPr lang="en-US" sz="2800" dirty="0">
                <a:solidFill>
                  <a:schemeClr val="tx1"/>
                </a:solidFill>
              </a:rPr>
              <a:t> (II Thessalonians 1:7)</a:t>
            </a:r>
            <a:endParaRPr kumimoji="0" lang="en-US" sz="2800" b="1" i="0" u="none" strike="noStrike" spc="0" normalizeH="0" baseline="0" noProof="0" dirty="0">
              <a:ln>
                <a:noFill/>
              </a:ln>
              <a:solidFill>
                <a:schemeClr val="tx1"/>
              </a:solidFill>
              <a:uLnTx/>
              <a:uFillTx/>
            </a:endParaRPr>
          </a:p>
        </p:txBody>
      </p:sp>
      <p:pic>
        <p:nvPicPr>
          <p:cNvPr id="4" name="Picture 3" descr="A person with a light shining on their face&#10;&#10;Description automatically generated">
            <a:extLst>
              <a:ext uri="{FF2B5EF4-FFF2-40B4-BE49-F238E27FC236}">
                <a16:creationId xmlns:a16="http://schemas.microsoft.com/office/drawing/2014/main" id="{FAB38874-C624-A30B-CC2B-583BFB90D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800" y="1977437"/>
            <a:ext cx="3035300" cy="4800852"/>
          </a:xfrm>
          <a:prstGeom prst="rect">
            <a:avLst/>
          </a:prstGeom>
        </p:spPr>
      </p:pic>
    </p:spTree>
    <p:extLst>
      <p:ext uri="{BB962C8B-B14F-4D97-AF65-F5344CB8AC3E}">
        <p14:creationId xmlns:p14="http://schemas.microsoft.com/office/powerpoint/2010/main" val="31566902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500" fill="hold"/>
                                        <p:tgtEl>
                                          <p:spTgt spid="31748"/>
                                        </p:tgtEl>
                                        <p:attrNameLst>
                                          <p:attrName>ppt_w</p:attrName>
                                        </p:attrNameLst>
                                      </p:cBhvr>
                                      <p:tavLst>
                                        <p:tav tm="0">
                                          <p:val>
                                            <p:fltVal val="0"/>
                                          </p:val>
                                        </p:tav>
                                        <p:tav tm="100000">
                                          <p:val>
                                            <p:strVal val="#ppt_w"/>
                                          </p:val>
                                        </p:tav>
                                      </p:tavLst>
                                    </p:anim>
                                    <p:anim calcmode="lin" valueType="num">
                                      <p:cBhvr>
                                        <p:cTn id="8" dur="500" fill="hold"/>
                                        <p:tgtEl>
                                          <p:spTgt spid="31748"/>
                                        </p:tgtEl>
                                        <p:attrNameLst>
                                          <p:attrName>ppt_h</p:attrName>
                                        </p:attrNameLst>
                                      </p:cBhvr>
                                      <p:tavLst>
                                        <p:tav tm="0">
                                          <p:val>
                                            <p:fltVal val="0"/>
                                          </p:val>
                                        </p:tav>
                                        <p:tav tm="100000">
                                          <p:val>
                                            <p:strVal val="#ppt_h"/>
                                          </p:val>
                                        </p:tav>
                                      </p:tavLst>
                                    </p:anim>
                                    <p:animEffect transition="in" filter="fade">
                                      <p:cBhvr>
                                        <p:cTn id="9" dur="500"/>
                                        <p:tgtEl>
                                          <p:spTgt spid="3174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par>
                                <p:cTn id="25" presetID="3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1"/>
            <a:ext cx="10677832" cy="762001"/>
          </a:xfrm>
        </p:spPr>
        <p:txBody>
          <a:bodyPr>
            <a:normAutofit/>
          </a:bodyPr>
          <a:lstStyle/>
          <a:p>
            <a:pPr eaLnBrk="1" hangingPunct="1"/>
            <a:r>
              <a:rPr lang="en-US" b="1" u="sng" dirty="0">
                <a:cs typeface="Times New Roman" pitchFamily="18" charset="0"/>
              </a:rPr>
              <a:t>Intro</a:t>
            </a:r>
          </a:p>
        </p:txBody>
      </p:sp>
      <p:sp>
        <p:nvSpPr>
          <p:cNvPr id="9" name="Footer Placeholder 4"/>
          <p:cNvSpPr>
            <a:spLocks noGrp="1"/>
          </p:cNvSpPr>
          <p:nvPr>
            <p:ph type="ftr" sz="quarter" idx="11"/>
          </p:nvPr>
        </p:nvSpPr>
        <p:spPr>
          <a:xfrm>
            <a:off x="0" y="6537325"/>
            <a:ext cx="9134475" cy="320675"/>
          </a:xfrm>
        </p:spPr>
        <p:txBody>
          <a:bodyPr/>
          <a:lstStyle/>
          <a:p>
            <a:pPr>
              <a:defRPr/>
            </a:pPr>
            <a:r>
              <a:rPr lang="en-US" b="1" dirty="0"/>
              <a:t>Rupturing The </a:t>
            </a:r>
          </a:p>
          <a:p>
            <a:pPr>
              <a:defRPr/>
            </a:pPr>
            <a:r>
              <a:rPr lang="en-US" b="1" dirty="0"/>
              <a:t>Rapture</a:t>
            </a:r>
          </a:p>
        </p:txBody>
      </p:sp>
      <p:sp>
        <p:nvSpPr>
          <p:cNvPr id="31748" name="Text Box 4"/>
          <p:cNvSpPr txBox="1">
            <a:spLocks noChangeArrowheads="1"/>
          </p:cNvSpPr>
          <p:nvPr/>
        </p:nvSpPr>
        <p:spPr bwMode="auto">
          <a:xfrm>
            <a:off x="1524154" y="762001"/>
            <a:ext cx="1066784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indent="0" eaLnBrk="1" hangingPunct="1"/>
            <a:r>
              <a:rPr lang="en-US" dirty="0">
                <a:solidFill>
                  <a:srgbClr val="0000FF"/>
                </a:solidFill>
              </a:rPr>
              <a:t>“The Rapture” is part of the Premillennialist doctrine taught by many religious groups</a:t>
            </a:r>
          </a:p>
        </p:txBody>
      </p:sp>
      <p:sp>
        <p:nvSpPr>
          <p:cNvPr id="5" name="Text Box 4"/>
          <p:cNvSpPr txBox="1">
            <a:spLocks noChangeArrowheads="1"/>
          </p:cNvSpPr>
          <p:nvPr/>
        </p:nvSpPr>
        <p:spPr bwMode="auto">
          <a:xfrm>
            <a:off x="1524154" y="1752601"/>
            <a:ext cx="1066784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indent="0" eaLnBrk="1" hangingPunct="1"/>
            <a:r>
              <a:rPr lang="en-US" dirty="0">
                <a:solidFill>
                  <a:srgbClr val="0000FF"/>
                </a:solidFill>
              </a:rPr>
              <a:t>Occasionally, such false doctrines gain mass media attention, such as “the Rapture” </a:t>
            </a:r>
            <a:r>
              <a:rPr lang="en-US" i="1" dirty="0">
                <a:solidFill>
                  <a:srgbClr val="0000FF"/>
                </a:solidFill>
              </a:rPr>
              <a:t>(Not found in Scriptures)</a:t>
            </a:r>
          </a:p>
        </p:txBody>
      </p:sp>
      <p:sp>
        <p:nvSpPr>
          <p:cNvPr id="7" name="Text Box 4"/>
          <p:cNvSpPr txBox="1">
            <a:spLocks noChangeArrowheads="1"/>
          </p:cNvSpPr>
          <p:nvPr/>
        </p:nvSpPr>
        <p:spPr bwMode="auto">
          <a:xfrm>
            <a:off x="1537796" y="2920451"/>
            <a:ext cx="1066784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indent="0" eaLnBrk="1" hangingPunct="1"/>
            <a:r>
              <a:rPr lang="en-US" dirty="0"/>
              <a:t>II Timothy 2:24-26: </a:t>
            </a:r>
            <a:r>
              <a:rPr lang="en-US" dirty="0">
                <a:solidFill>
                  <a:srgbClr val="0000FF"/>
                </a:solidFill>
              </a:rPr>
              <a:t>The Lord's bond-servant must not be quarrelsome, but be kind to all, able to teach, patient when wronged, with gentleness correcting those who are in opposition, if perhaps God may grant them repentance leading to the knowledge of the truth, and they may come to their senses and escape from the snare of the devil, having been held captive by him to do his will.</a:t>
            </a:r>
          </a:p>
        </p:txBody>
      </p:sp>
      <p:sp>
        <p:nvSpPr>
          <p:cNvPr id="8" name="Text Box 14"/>
          <p:cNvSpPr txBox="1">
            <a:spLocks noChangeArrowheads="1"/>
          </p:cNvSpPr>
          <p:nvPr/>
        </p:nvSpPr>
        <p:spPr bwMode="auto">
          <a:xfrm>
            <a:off x="1828800" y="5527070"/>
            <a:ext cx="10363200" cy="646331"/>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3600" dirty="0">
                <a:solidFill>
                  <a:schemeClr val="bg1"/>
                </a:solidFill>
              </a:rPr>
              <a:t>Are we waiting for the Rapture?</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500" fill="hold"/>
                                        <p:tgtEl>
                                          <p:spTgt spid="31748"/>
                                        </p:tgtEl>
                                        <p:attrNameLst>
                                          <p:attrName>ppt_w</p:attrName>
                                        </p:attrNameLst>
                                      </p:cBhvr>
                                      <p:tavLst>
                                        <p:tav tm="0">
                                          <p:val>
                                            <p:fltVal val="0"/>
                                          </p:val>
                                        </p:tav>
                                        <p:tav tm="100000">
                                          <p:val>
                                            <p:strVal val="#ppt_w"/>
                                          </p:val>
                                        </p:tav>
                                      </p:tavLst>
                                    </p:anim>
                                    <p:anim calcmode="lin" valueType="num">
                                      <p:cBhvr>
                                        <p:cTn id="8" dur="500" fill="hold"/>
                                        <p:tgtEl>
                                          <p:spTgt spid="31748"/>
                                        </p:tgtEl>
                                        <p:attrNameLst>
                                          <p:attrName>ppt_h</p:attrName>
                                        </p:attrNameLst>
                                      </p:cBhvr>
                                      <p:tavLst>
                                        <p:tav tm="0">
                                          <p:val>
                                            <p:fltVal val="0"/>
                                          </p:val>
                                        </p:tav>
                                        <p:tav tm="100000">
                                          <p:val>
                                            <p:strVal val="#ppt_h"/>
                                          </p:val>
                                        </p:tav>
                                      </p:tavLst>
                                    </p:anim>
                                    <p:animEffect transition="in" filter="fade">
                                      <p:cBhvr>
                                        <p:cTn id="9" dur="500"/>
                                        <p:tgtEl>
                                          <p:spTgt spid="3174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5" grpId="0"/>
      <p:bldP spid="7"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(John 5:24; Romans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(John 3:16-18; John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(Luke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(Matthew 10:32; Romans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(Mark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(John 8:31; Revelation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3" y="4682430"/>
            <a:ext cx="12213771"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0"/>
            <a:ext cx="10668000" cy="609600"/>
          </a:xfrm>
        </p:spPr>
        <p:txBody>
          <a:bodyPr>
            <a:noAutofit/>
          </a:bodyPr>
          <a:lstStyle/>
          <a:p>
            <a:pPr eaLnBrk="1" hangingPunct="1"/>
            <a:r>
              <a:rPr lang="en-US" b="1" u="sng" dirty="0">
                <a:solidFill>
                  <a:schemeClr val="accent1"/>
                </a:solidFill>
                <a:cs typeface="Times New Roman" pitchFamily="18" charset="0"/>
              </a:rPr>
              <a:t>Defining Premillennialism</a:t>
            </a:r>
          </a:p>
        </p:txBody>
      </p:sp>
      <p:sp>
        <p:nvSpPr>
          <p:cNvPr id="9" name="Footer Placeholder 4"/>
          <p:cNvSpPr>
            <a:spLocks noGrp="1"/>
          </p:cNvSpPr>
          <p:nvPr>
            <p:ph type="ftr" sz="quarter" idx="11"/>
          </p:nvPr>
        </p:nvSpPr>
        <p:spPr>
          <a:xfrm>
            <a:off x="0" y="6392865"/>
            <a:ext cx="9144000" cy="465136"/>
          </a:xfrm>
        </p:spPr>
        <p:txBody>
          <a:bodyPr/>
          <a:lstStyle/>
          <a:p>
            <a:pPr>
              <a:defRPr/>
            </a:pPr>
            <a:r>
              <a:rPr lang="en-US" b="1" dirty="0"/>
              <a:t>Rupturing The </a:t>
            </a:r>
          </a:p>
          <a:p>
            <a:pPr>
              <a:defRPr/>
            </a:pPr>
            <a:r>
              <a:rPr lang="en-US" b="1" dirty="0"/>
              <a:t>Rapture</a:t>
            </a:r>
          </a:p>
        </p:txBody>
      </p:sp>
      <p:pic>
        <p:nvPicPr>
          <p:cNvPr id="337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34967"/>
            <a:ext cx="9296400" cy="498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4"/>
          <p:cNvSpPr txBox="1">
            <a:spLocks noChangeArrowheads="1"/>
          </p:cNvSpPr>
          <p:nvPr/>
        </p:nvSpPr>
        <p:spPr bwMode="auto">
          <a:xfrm>
            <a:off x="2166257" y="5715000"/>
            <a:ext cx="9296400" cy="95410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2800" dirty="0">
                <a:solidFill>
                  <a:schemeClr val="bg1"/>
                </a:solidFill>
              </a:rPr>
              <a:t>What do the Scriptures say in regards to the Rapture (and Premillennialism)?</a:t>
            </a:r>
          </a:p>
        </p:txBody>
      </p:sp>
      <p:sp>
        <p:nvSpPr>
          <p:cNvPr id="6" name="Text Box 4"/>
          <p:cNvSpPr txBox="1">
            <a:spLocks noChangeArrowheads="1"/>
          </p:cNvSpPr>
          <p:nvPr/>
        </p:nvSpPr>
        <p:spPr bwMode="auto">
          <a:xfrm>
            <a:off x="2133600" y="3684501"/>
            <a:ext cx="554082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r>
              <a:rPr lang="en-US" sz="1600" b="0" dirty="0"/>
              <a:t>“Rapture”: Latin </a:t>
            </a:r>
            <a:r>
              <a:rPr lang="en-US" sz="1600" b="0" i="1" dirty="0" err="1"/>
              <a:t>rapere</a:t>
            </a:r>
            <a:r>
              <a:rPr lang="en-US" sz="1600" b="0" dirty="0"/>
              <a:t> in the Latin Vulgate for the</a:t>
            </a:r>
          </a:p>
          <a:p>
            <a:pPr algn="ctr" eaLnBrk="1" hangingPunct="1"/>
            <a:r>
              <a:rPr lang="en-US" sz="1600" b="0" dirty="0"/>
              <a:t>Greek word </a:t>
            </a:r>
            <a:r>
              <a:rPr lang="en-US" sz="1600" b="0" i="1" dirty="0"/>
              <a:t>harpazō [</a:t>
            </a:r>
            <a:r>
              <a:rPr lang="en-US" sz="1600" b="0" i="1" dirty="0" err="1"/>
              <a:t>har</a:t>
            </a:r>
            <a:r>
              <a:rPr lang="en-US" sz="1600" b="0" i="1" dirty="0"/>
              <a:t>-pad'-</a:t>
            </a:r>
            <a:r>
              <a:rPr lang="en-US" sz="1600" b="0" i="1" dirty="0" err="1"/>
              <a:t>zo</a:t>
            </a:r>
            <a:r>
              <a:rPr lang="en-US" sz="1600" b="0" i="1" dirty="0"/>
              <a:t>] (G726: “To </a:t>
            </a:r>
          </a:p>
          <a:p>
            <a:pPr algn="ctr" eaLnBrk="1" hangingPunct="1"/>
            <a:r>
              <a:rPr lang="en-US" sz="1600" b="0" i="1" dirty="0"/>
              <a:t>snatch, or catch away”)</a:t>
            </a:r>
            <a:r>
              <a:rPr lang="en-US" sz="1600" b="0" dirty="0"/>
              <a:t> in I Thessalonians 4:17, which is</a:t>
            </a:r>
          </a:p>
          <a:p>
            <a:pPr algn="ctr" eaLnBrk="1" hangingPunct="1"/>
            <a:r>
              <a:rPr lang="en-US" sz="1600" b="0" dirty="0"/>
              <a:t>rendered by the phrase “caught up” in most English </a:t>
            </a:r>
          </a:p>
          <a:p>
            <a:pPr algn="ctr" eaLnBrk="1" hangingPunct="1"/>
            <a:r>
              <a:rPr lang="en-US" sz="1600" b="0" dirty="0"/>
              <a:t>Translations. </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0" y="0"/>
            <a:ext cx="10668000" cy="914400"/>
          </a:xfrm>
        </p:spPr>
        <p:txBody>
          <a:bodyPr>
            <a:normAutofit fontScale="90000"/>
          </a:bodyPr>
          <a:lstStyle/>
          <a:p>
            <a:pPr eaLnBrk="1" hangingPunct="1"/>
            <a:r>
              <a:rPr lang="en-US" b="1" u="sng" dirty="0">
                <a:solidFill>
                  <a:schemeClr val="accent1"/>
                </a:solidFill>
                <a:cs typeface="Times New Roman" pitchFamily="18" charset="0"/>
              </a:rPr>
              <a:t>The Rapture Doctrine Contradicts Scripture</a:t>
            </a:r>
          </a:p>
        </p:txBody>
      </p:sp>
      <p:sp>
        <p:nvSpPr>
          <p:cNvPr id="9" name="Footer Placeholder 4"/>
          <p:cNvSpPr>
            <a:spLocks noGrp="1"/>
          </p:cNvSpPr>
          <p:nvPr>
            <p:ph type="ftr" sz="quarter" idx="11"/>
          </p:nvPr>
        </p:nvSpPr>
        <p:spPr>
          <a:xfrm>
            <a:off x="0" y="6537326"/>
            <a:ext cx="9144000" cy="320675"/>
          </a:xfrm>
        </p:spPr>
        <p:txBody>
          <a:bodyPr/>
          <a:lstStyle/>
          <a:p>
            <a:pPr>
              <a:defRPr/>
            </a:pPr>
            <a:r>
              <a:rPr lang="en-US" b="1" dirty="0"/>
              <a:t>Rupturing The </a:t>
            </a:r>
          </a:p>
          <a:p>
            <a:pPr>
              <a:defRPr/>
            </a:pPr>
            <a:r>
              <a:rPr lang="en-US" b="1" dirty="0"/>
              <a:t>Rapture</a:t>
            </a:r>
          </a:p>
        </p:txBody>
      </p:sp>
      <p:sp>
        <p:nvSpPr>
          <p:cNvPr id="8" name="Text Box 16"/>
          <p:cNvSpPr txBox="1">
            <a:spLocks noChangeArrowheads="1"/>
          </p:cNvSpPr>
          <p:nvPr/>
        </p:nvSpPr>
        <p:spPr bwMode="auto">
          <a:xfrm>
            <a:off x="1447800" y="1184594"/>
            <a:ext cx="5181600" cy="2677656"/>
          </a:xfrm>
          <a:prstGeom prst="rect">
            <a:avLst/>
          </a:prstGeom>
          <a:solidFill>
            <a:schemeClr val="accent5">
              <a:lumMod val="20000"/>
              <a:lumOff val="80000"/>
            </a:schemeClr>
          </a:solidFill>
          <a:ln w="19050">
            <a:solidFill>
              <a:srgbClr val="C00000"/>
            </a:solidFill>
            <a:miter lim="800000"/>
            <a:headEnd/>
            <a:tailEnd/>
          </a:ln>
          <a:effectLst/>
        </p:spPr>
        <p:txBody>
          <a:bodyPr wrap="square">
            <a:spAutoFit/>
          </a:bodyPr>
          <a:lstStyle/>
          <a:p>
            <a:pPr algn="ctr">
              <a:defRPr/>
            </a:pPr>
            <a:r>
              <a:rPr lang="en-US" sz="2800" u="sng" dirty="0">
                <a:solidFill>
                  <a:srgbClr val="C00000"/>
                </a:solidFill>
                <a:effectLst>
                  <a:outerShdw blurRad="38100" dist="38100" dir="2700000" algn="tl">
                    <a:srgbClr val="000000">
                      <a:alpha val="43137"/>
                    </a:srgbClr>
                  </a:outerShdw>
                </a:effectLst>
                <a:ea typeface="Tahoma" pitchFamily="34" charset="0"/>
                <a:cs typeface="Tahoma" pitchFamily="34" charset="0"/>
              </a:rPr>
              <a:t>Rapture Doctrine</a:t>
            </a:r>
          </a:p>
          <a:p>
            <a:pPr algn="ctr">
              <a:defRPr/>
            </a:pPr>
            <a:r>
              <a:rPr lang="en-US" dirty="0">
                <a:solidFill>
                  <a:srgbClr val="C00000"/>
                </a:solidFill>
                <a:ea typeface="Tahoma" pitchFamily="34" charset="0"/>
                <a:cs typeface="Tahoma" pitchFamily="34" charset="0"/>
              </a:rPr>
              <a:t>Claim Christ Came for an Earthly Kingdom</a:t>
            </a:r>
            <a:endParaRPr lang="en-US" sz="2000" dirty="0">
              <a:solidFill>
                <a:srgbClr val="FF0000"/>
              </a:solidFill>
              <a:ea typeface="Tahoma" pitchFamily="34" charset="0"/>
              <a:cs typeface="Tahoma" pitchFamily="34" charset="0"/>
            </a:endParaRPr>
          </a:p>
          <a:p>
            <a:pPr algn="ctr">
              <a:defRPr/>
            </a:pPr>
            <a:endParaRPr lang="en-US" sz="2000" dirty="0">
              <a:solidFill>
                <a:srgbClr val="C00000"/>
              </a:solidFill>
              <a:ea typeface="Tahoma" pitchFamily="34" charset="0"/>
              <a:cs typeface="Tahoma" pitchFamily="34" charset="0"/>
            </a:endParaRPr>
          </a:p>
          <a:p>
            <a:pPr marL="342900" indent="-342900">
              <a:buFont typeface="Wingdings" panose="05000000000000000000" pitchFamily="2" charset="2"/>
              <a:buChar char="q"/>
              <a:defRPr/>
            </a:pPr>
            <a:r>
              <a:rPr lang="en-US" dirty="0">
                <a:solidFill>
                  <a:srgbClr val="C00000"/>
                </a:solidFill>
                <a:ea typeface="Tahoma" pitchFamily="34" charset="0"/>
                <a:cs typeface="Tahoma" pitchFamily="34" charset="0"/>
              </a:rPr>
              <a:t>Christ failed and now must make a physical kingdom –  John 18:37</a:t>
            </a:r>
          </a:p>
        </p:txBody>
      </p:sp>
      <p:sp>
        <p:nvSpPr>
          <p:cNvPr id="13" name="Text Box 17"/>
          <p:cNvSpPr txBox="1">
            <a:spLocks noChangeArrowheads="1"/>
          </p:cNvSpPr>
          <p:nvPr/>
        </p:nvSpPr>
        <p:spPr bwMode="auto">
          <a:xfrm>
            <a:off x="6781800" y="1184594"/>
            <a:ext cx="5308600" cy="4893647"/>
          </a:xfrm>
          <a:prstGeom prst="rect">
            <a:avLst/>
          </a:prstGeom>
          <a:solidFill>
            <a:schemeClr val="accent5">
              <a:lumMod val="20000"/>
              <a:lumOff val="80000"/>
            </a:schemeClr>
          </a:solidFill>
          <a:ln w="19050">
            <a:solidFill>
              <a:srgbClr val="002060"/>
            </a:solidFill>
            <a:miter lim="800000"/>
            <a:headEnd/>
            <a:tailEnd/>
          </a:ln>
          <a:effectLst/>
        </p:spPr>
        <p:txBody>
          <a:bodyPr wrap="square">
            <a:spAutoFit/>
          </a:bodyPr>
          <a:lstStyle/>
          <a:p>
            <a:pPr algn="ctr">
              <a:defRPr/>
            </a:pPr>
            <a:r>
              <a:rPr lang="en-US" sz="2800" u="sng" dirty="0">
                <a:solidFill>
                  <a:srgbClr val="0000FF"/>
                </a:solidFill>
                <a:effectLst>
                  <a:outerShdw blurRad="38100" dist="38100" dir="2700000" algn="tl">
                    <a:srgbClr val="000000">
                      <a:alpha val="43137"/>
                    </a:srgbClr>
                  </a:outerShdw>
                </a:effectLst>
                <a:ea typeface="Tahoma" pitchFamily="34" charset="0"/>
                <a:cs typeface="Tahoma" pitchFamily="34" charset="0"/>
              </a:rPr>
              <a:t>Scriptures Say</a:t>
            </a:r>
          </a:p>
          <a:p>
            <a:pPr algn="ctr">
              <a:defRPr/>
            </a:pPr>
            <a:r>
              <a:rPr lang="en-US" dirty="0">
                <a:solidFill>
                  <a:srgbClr val="0000FF"/>
                </a:solidFill>
                <a:ea typeface="Tahoma" pitchFamily="34" charset="0"/>
                <a:cs typeface="Tahoma" pitchFamily="34" charset="0"/>
              </a:rPr>
              <a:t>King Jesus established His Kingdom, the church of Christ </a:t>
            </a:r>
          </a:p>
          <a:p>
            <a:pPr algn="ctr">
              <a:defRPr/>
            </a:pPr>
            <a:endParaRPr lang="en-US" sz="2000" dirty="0">
              <a:solidFill>
                <a:srgbClr val="0000FF"/>
              </a:solidFill>
              <a:ea typeface="Tahoma" pitchFamily="34" charset="0"/>
              <a:cs typeface="Tahoma" pitchFamily="34" charset="0"/>
            </a:endParaRPr>
          </a:p>
          <a:p>
            <a:pPr marL="342900" indent="-342900">
              <a:buFont typeface="Wingdings" panose="05000000000000000000" pitchFamily="2" charset="2"/>
              <a:buChar char="ü"/>
              <a:defRPr/>
            </a:pPr>
            <a:r>
              <a:rPr lang="en-US" dirty="0">
                <a:solidFill>
                  <a:srgbClr val="0000FF"/>
                </a:solidFill>
                <a:ea typeface="Tahoma" pitchFamily="34" charset="0"/>
                <a:cs typeface="Tahoma" pitchFamily="34" charset="0"/>
              </a:rPr>
              <a:t>John 18:36: Jesus denied the purpose of a physical kingdom. </a:t>
            </a:r>
          </a:p>
          <a:p>
            <a:pPr marL="342900" indent="-342900">
              <a:buFont typeface="Wingdings" panose="05000000000000000000" pitchFamily="2" charset="2"/>
              <a:buChar char="ü"/>
              <a:defRPr/>
            </a:pPr>
            <a:r>
              <a:rPr lang="en-US" dirty="0">
                <a:solidFill>
                  <a:srgbClr val="0000FF"/>
                </a:solidFill>
                <a:ea typeface="Tahoma" pitchFamily="34" charset="0"/>
                <a:cs typeface="Tahoma" pitchFamily="34" charset="0"/>
              </a:rPr>
              <a:t>Matthew 16:18-19: The church is the kingdom.</a:t>
            </a:r>
          </a:p>
          <a:p>
            <a:pPr marL="342900" indent="-342900">
              <a:buFont typeface="Wingdings" panose="05000000000000000000" pitchFamily="2" charset="2"/>
              <a:buChar char="ü"/>
              <a:defRPr/>
            </a:pPr>
            <a:r>
              <a:rPr lang="en-US" dirty="0">
                <a:solidFill>
                  <a:srgbClr val="0000FF"/>
                </a:solidFill>
                <a:ea typeface="Tahoma" pitchFamily="34" charset="0"/>
                <a:cs typeface="Tahoma" pitchFamily="34" charset="0"/>
              </a:rPr>
              <a:t>Mark 9:1: Kingdom to come while disciples lived.</a:t>
            </a:r>
          </a:p>
          <a:p>
            <a:pPr marL="342900" indent="-342900">
              <a:buFont typeface="Wingdings" panose="05000000000000000000" pitchFamily="2" charset="2"/>
              <a:buChar char="ü"/>
              <a:defRPr/>
            </a:pPr>
            <a:r>
              <a:rPr lang="en-US" dirty="0">
                <a:solidFill>
                  <a:srgbClr val="0000FF"/>
                </a:solidFill>
                <a:ea typeface="Tahoma" pitchFamily="34" charset="0"/>
                <a:cs typeface="Tahoma" pitchFamily="34" charset="0"/>
              </a:rPr>
              <a:t>Acts 2: King Jesus established His kingdom, the church of Christ.</a:t>
            </a:r>
            <a:endParaRPr lang="en-US" sz="2000" dirty="0">
              <a:solidFill>
                <a:srgbClr val="002060"/>
              </a:solidFill>
              <a:ea typeface="Tahoma" pitchFamily="34" charset="0"/>
              <a:cs typeface="Tahoma" pitchFamily="34" charset="0"/>
            </a:endParaRPr>
          </a:p>
        </p:txBody>
      </p:sp>
      <p:sp>
        <p:nvSpPr>
          <p:cNvPr id="3" name="Text Box 4">
            <a:extLst>
              <a:ext uri="{FF2B5EF4-FFF2-40B4-BE49-F238E27FC236}">
                <a16:creationId xmlns:a16="http://schemas.microsoft.com/office/drawing/2014/main" id="{3466262A-D194-6A7D-A82A-79F56CA12210}"/>
              </a:ext>
            </a:extLst>
          </p:cNvPr>
          <p:cNvSpPr txBox="1">
            <a:spLocks noChangeArrowheads="1"/>
          </p:cNvSpPr>
          <p:nvPr/>
        </p:nvSpPr>
        <p:spPr bwMode="auto">
          <a:xfrm>
            <a:off x="1447800" y="3999460"/>
            <a:ext cx="5181600" cy="267765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indent="0" eaLnBrk="1" hangingPunct="1"/>
            <a:r>
              <a:rPr lang="en-US" dirty="0"/>
              <a:t>Mark 9:1: </a:t>
            </a:r>
            <a:r>
              <a:rPr lang="en-US" dirty="0">
                <a:solidFill>
                  <a:srgbClr val="0000FF"/>
                </a:solidFill>
              </a:rPr>
              <a:t>And Jesus was saying to them, "Truly I say to you, there are some of those who are standing here who will not taste death until they see the kingdom of God after it has come with power." </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animEffect transition="in" filter="barn(inVertical)">
                                      <p:cBhvr>
                                        <p:cTn id="11" dur="500"/>
                                        <p:tgtEl>
                                          <p:spTgt spid="8">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 calcmode="lin" valueType="num">
                                      <p:cBhvr>
                                        <p:cTn id="16"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13">
                                            <p:txEl>
                                              <p:pRg st="1" end="1"/>
                                            </p:txEl>
                                          </p:spTgt>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3">
                                            <p:txEl>
                                              <p:pRg st="4" end="4"/>
                                            </p:txEl>
                                          </p:spTgt>
                                        </p:tgtEl>
                                        <p:attrNameLst>
                                          <p:attrName>style.visibility</p:attrName>
                                        </p:attrNameLst>
                                      </p:cBhvr>
                                      <p:to>
                                        <p:strVal val="visible"/>
                                      </p:to>
                                    </p:set>
                                    <p:animEffect transition="in" filter="wipe(left)">
                                      <p:cBhvr>
                                        <p:cTn id="26" dur="500"/>
                                        <p:tgtEl>
                                          <p:spTgt spid="13">
                                            <p:txEl>
                                              <p:pRg st="4" end="4"/>
                                            </p:txEl>
                                          </p:spTgt>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3">
                                            <p:txEl>
                                              <p:pRg st="5" end="5"/>
                                            </p:txEl>
                                          </p:spTgt>
                                        </p:tgtEl>
                                        <p:attrNameLst>
                                          <p:attrName>style.visibility</p:attrName>
                                        </p:attrNameLst>
                                      </p:cBhvr>
                                      <p:to>
                                        <p:strVal val="visible"/>
                                      </p:to>
                                    </p:set>
                                    <p:animEffect transition="in" filter="wipe(left)">
                                      <p:cBhvr>
                                        <p:cTn id="30" dur="500"/>
                                        <p:tgtEl>
                                          <p:spTgt spid="13">
                                            <p:txEl>
                                              <p:pRg st="5" end="5"/>
                                            </p:txEl>
                                          </p:spTgt>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3">
                                            <p:txEl>
                                              <p:pRg st="6" end="6"/>
                                            </p:txEl>
                                          </p:spTgt>
                                        </p:tgtEl>
                                        <p:attrNameLst>
                                          <p:attrName>style.visibility</p:attrName>
                                        </p:attrNameLst>
                                      </p:cBhvr>
                                      <p:to>
                                        <p:strVal val="visible"/>
                                      </p:to>
                                    </p:set>
                                    <p:animEffect transition="in" filter="wipe(left)">
                                      <p:cBhvr>
                                        <p:cTn id="40"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0" y="0"/>
            <a:ext cx="10668000" cy="914400"/>
          </a:xfrm>
        </p:spPr>
        <p:txBody>
          <a:bodyPr>
            <a:normAutofit fontScale="90000"/>
          </a:bodyPr>
          <a:lstStyle/>
          <a:p>
            <a:pPr eaLnBrk="1" hangingPunct="1"/>
            <a:r>
              <a:rPr lang="en-US" b="1" u="sng" dirty="0">
                <a:solidFill>
                  <a:schemeClr val="accent1"/>
                </a:solidFill>
                <a:cs typeface="Times New Roman" pitchFamily="18" charset="0"/>
              </a:rPr>
              <a:t>The Rapture Doctrine Contradicts Scripture</a:t>
            </a:r>
          </a:p>
        </p:txBody>
      </p:sp>
      <p:sp>
        <p:nvSpPr>
          <p:cNvPr id="9" name="Footer Placeholder 4"/>
          <p:cNvSpPr>
            <a:spLocks noGrp="1"/>
          </p:cNvSpPr>
          <p:nvPr>
            <p:ph type="ftr" sz="quarter" idx="11"/>
          </p:nvPr>
        </p:nvSpPr>
        <p:spPr>
          <a:xfrm>
            <a:off x="0" y="6537326"/>
            <a:ext cx="9144000" cy="32067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Rupturing The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Rapture</a:t>
            </a:r>
          </a:p>
        </p:txBody>
      </p:sp>
      <p:sp>
        <p:nvSpPr>
          <p:cNvPr id="8" name="Text Box 16"/>
          <p:cNvSpPr txBox="1">
            <a:spLocks noChangeArrowheads="1"/>
          </p:cNvSpPr>
          <p:nvPr/>
        </p:nvSpPr>
        <p:spPr bwMode="auto">
          <a:xfrm>
            <a:off x="1447800" y="1184594"/>
            <a:ext cx="5181600" cy="2369880"/>
          </a:xfrm>
          <a:prstGeom prst="rect">
            <a:avLst/>
          </a:prstGeom>
          <a:solidFill>
            <a:schemeClr val="accent5">
              <a:lumMod val="20000"/>
              <a:lumOff val="80000"/>
            </a:schemeClr>
          </a:solidFill>
          <a:ln w="19050">
            <a:solidFill>
              <a:srgbClr val="C00000"/>
            </a:solid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Rapture Doctrine</a:t>
            </a:r>
          </a:p>
          <a:p>
            <a:pPr lvl="0" algn="ctr">
              <a:defRPr/>
            </a:pPr>
            <a:r>
              <a:rPr lang="en-US" dirty="0">
                <a:solidFill>
                  <a:srgbClr val="C00000"/>
                </a:solidFill>
                <a:ea typeface="Tahoma" pitchFamily="34" charset="0"/>
                <a:cs typeface="Tahoma" pitchFamily="34" charset="0"/>
              </a:rPr>
              <a:t>Claim Christ Failed to Accomplish His Purpose</a:t>
            </a:r>
          </a:p>
          <a:p>
            <a:pPr lvl="0" algn="ctr">
              <a:defRPr/>
            </a:pPr>
            <a:endParaRPr lang="en-US" dirty="0">
              <a:solidFill>
                <a:srgbClr val="C00000"/>
              </a:solidFill>
              <a:ea typeface="Tahoma" pitchFamily="34" charset="0"/>
              <a:cs typeface="Tahoma" pitchFamily="34" charset="0"/>
            </a:endParaRPr>
          </a:p>
          <a:p>
            <a:pPr marL="342900" lvl="0" indent="-342900">
              <a:buFont typeface="Wingdings" panose="05000000000000000000" pitchFamily="2" charset="2"/>
              <a:buChar char="q"/>
              <a:defRPr/>
            </a:pPr>
            <a:r>
              <a:rPr lang="en-US" dirty="0">
                <a:solidFill>
                  <a:srgbClr val="C00000"/>
                </a:solidFill>
                <a:ea typeface="Tahoma" pitchFamily="34" charset="0"/>
                <a:cs typeface="Tahoma" pitchFamily="34" charset="0"/>
              </a:rPr>
              <a:t>If failed 1</a:t>
            </a:r>
            <a:r>
              <a:rPr lang="en-US" baseline="30000" dirty="0">
                <a:solidFill>
                  <a:srgbClr val="C00000"/>
                </a:solidFill>
                <a:ea typeface="Tahoma" pitchFamily="34" charset="0"/>
                <a:cs typeface="Tahoma" pitchFamily="34" charset="0"/>
              </a:rPr>
              <a:t>st</a:t>
            </a:r>
            <a:r>
              <a:rPr lang="en-US" dirty="0">
                <a:solidFill>
                  <a:srgbClr val="C00000"/>
                </a:solidFill>
                <a:ea typeface="Tahoma" pitchFamily="34" charset="0"/>
                <a:cs typeface="Tahoma" pitchFamily="34" charset="0"/>
              </a:rPr>
              <a:t> time, may fail again next time!</a:t>
            </a:r>
            <a:endParaRPr kumimoji="0" lang="en-US" sz="2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sp>
        <p:nvSpPr>
          <p:cNvPr id="13" name="Text Box 17"/>
          <p:cNvSpPr txBox="1">
            <a:spLocks noChangeArrowheads="1"/>
          </p:cNvSpPr>
          <p:nvPr/>
        </p:nvSpPr>
        <p:spPr bwMode="auto">
          <a:xfrm>
            <a:off x="6781800" y="1184594"/>
            <a:ext cx="5308600" cy="3046988"/>
          </a:xfrm>
          <a:prstGeom prst="rect">
            <a:avLst/>
          </a:prstGeom>
          <a:solidFill>
            <a:schemeClr val="accent5">
              <a:lumMod val="20000"/>
              <a:lumOff val="80000"/>
            </a:schemeClr>
          </a:solidFill>
          <a:ln w="19050">
            <a:solidFill>
              <a:srgbClr val="002060"/>
            </a:solid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Scriptures Say</a:t>
            </a:r>
          </a:p>
          <a:p>
            <a:pPr lvl="0" algn="ctr">
              <a:defRPr/>
            </a:pPr>
            <a:r>
              <a:rPr lang="en-US" dirty="0">
                <a:solidFill>
                  <a:srgbClr val="0000FF"/>
                </a:solidFill>
                <a:ea typeface="Tahoma" pitchFamily="34" charset="0"/>
                <a:cs typeface="Tahoma" pitchFamily="34" charset="0"/>
              </a:rPr>
              <a:t>God promised Jesus was King and that His plan cannot fail</a:t>
            </a:r>
            <a:r>
              <a:rPr kumimoji="0" lang="en-US" sz="2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Psalm 2</a:t>
            </a:r>
          </a:p>
          <a:p>
            <a:pPr marL="342900" lvl="0" indent="-342900">
              <a:buFont typeface="Wingdings" panose="05000000000000000000" pitchFamily="2" charset="2"/>
              <a:buChar char="ü"/>
              <a:defRPr/>
            </a:pPr>
            <a:r>
              <a:rPr lang="en-US" dirty="0">
                <a:solidFill>
                  <a:srgbClr val="0000FF"/>
                </a:solidFill>
                <a:ea typeface="Tahoma" pitchFamily="34" charset="0"/>
                <a:cs typeface="Tahoma" pitchFamily="34" charset="0"/>
              </a:rPr>
              <a:t>Acts 13:32-33: Paul affirmed God fulfilled this promise in Jesus</a:t>
            </a:r>
            <a:endParaRPr kumimoji="0" lang="en-US"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sp>
        <p:nvSpPr>
          <p:cNvPr id="2" name="Text Box 4">
            <a:extLst>
              <a:ext uri="{FF2B5EF4-FFF2-40B4-BE49-F238E27FC236}">
                <a16:creationId xmlns:a16="http://schemas.microsoft.com/office/drawing/2014/main" id="{6C0BA7B6-254F-46D2-32D6-EF53DC32EEBD}"/>
              </a:ext>
            </a:extLst>
          </p:cNvPr>
          <p:cNvSpPr txBox="1">
            <a:spLocks noChangeArrowheads="1"/>
          </p:cNvSpPr>
          <p:nvPr/>
        </p:nvSpPr>
        <p:spPr bwMode="auto">
          <a:xfrm>
            <a:off x="1447800" y="4410116"/>
            <a:ext cx="10642600" cy="156966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indent="0" eaLnBrk="1" hangingPunct="1"/>
            <a:r>
              <a:rPr lang="en-US" dirty="0"/>
              <a:t>Acts 13:32-33: </a:t>
            </a:r>
            <a:r>
              <a:rPr lang="en-US" dirty="0">
                <a:solidFill>
                  <a:srgbClr val="0000FF"/>
                </a:solidFill>
              </a:rPr>
              <a:t>"And we preach to you the good news of the promise made to the fathers, that God has fulfilled this promise to our children in that He raised up Jesus, as it is also written in the second Psalm, 'YOU ARE MY SON; TODAY I HAVE BEGOTTEN YOU.'" </a:t>
            </a:r>
          </a:p>
        </p:txBody>
      </p:sp>
    </p:spTree>
    <p:extLst>
      <p:ext uri="{BB962C8B-B14F-4D97-AF65-F5344CB8AC3E}">
        <p14:creationId xmlns:p14="http://schemas.microsoft.com/office/powerpoint/2010/main" val="9589507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barn(inVertical)">
                                      <p:cBhvr>
                                        <p:cTn id="10" dur="500"/>
                                        <p:tgtEl>
                                          <p:spTgt spid="8">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 calcmode="lin" valueType="num">
                                      <p:cBhvr>
                                        <p:cTn id="15"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13">
                                            <p:txEl>
                                              <p:pRg st="1" end="1"/>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wipe(left)">
                                      <p:cBhvr>
                                        <p:cTn id="21" dur="500"/>
                                        <p:tgtEl>
                                          <p:spTgt spid="13">
                                            <p:txEl>
                                              <p:pRg st="3" end="3"/>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Effect transition="in" filter="wipe(left)">
                                      <p:cBhvr>
                                        <p:cTn id="25" dur="500"/>
                                        <p:tgtEl>
                                          <p:spTgt spid="13">
                                            <p:txEl>
                                              <p:pRg st="4" end="4"/>
                                            </p:txEl>
                                          </p:spTgt>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0" y="0"/>
            <a:ext cx="10668000" cy="914400"/>
          </a:xfrm>
        </p:spPr>
        <p:txBody>
          <a:bodyPr>
            <a:normAutofit fontScale="90000"/>
          </a:bodyPr>
          <a:lstStyle/>
          <a:p>
            <a:pPr eaLnBrk="1" hangingPunct="1"/>
            <a:r>
              <a:rPr lang="en-US" b="1" u="sng" dirty="0">
                <a:solidFill>
                  <a:schemeClr val="accent1"/>
                </a:solidFill>
                <a:cs typeface="Times New Roman" pitchFamily="18" charset="0"/>
              </a:rPr>
              <a:t>The Rapture Doctrine Contradicts Scripture</a:t>
            </a:r>
          </a:p>
        </p:txBody>
      </p:sp>
      <p:sp>
        <p:nvSpPr>
          <p:cNvPr id="9" name="Footer Placeholder 4"/>
          <p:cNvSpPr>
            <a:spLocks noGrp="1"/>
          </p:cNvSpPr>
          <p:nvPr>
            <p:ph type="ftr" sz="quarter" idx="11"/>
          </p:nvPr>
        </p:nvSpPr>
        <p:spPr>
          <a:xfrm>
            <a:off x="0" y="6537326"/>
            <a:ext cx="9144000" cy="32067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Rupturing The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Rapture</a:t>
            </a:r>
          </a:p>
        </p:txBody>
      </p:sp>
      <p:sp>
        <p:nvSpPr>
          <p:cNvPr id="8" name="Text Box 16"/>
          <p:cNvSpPr txBox="1">
            <a:spLocks noChangeArrowheads="1"/>
          </p:cNvSpPr>
          <p:nvPr/>
        </p:nvSpPr>
        <p:spPr bwMode="auto">
          <a:xfrm>
            <a:off x="1501140" y="892206"/>
            <a:ext cx="5181600" cy="3108543"/>
          </a:xfrm>
          <a:prstGeom prst="rect">
            <a:avLst/>
          </a:prstGeom>
          <a:solidFill>
            <a:schemeClr val="accent5">
              <a:lumMod val="20000"/>
              <a:lumOff val="80000"/>
            </a:schemeClr>
          </a:solidFill>
          <a:ln w="19050">
            <a:solidFill>
              <a:srgbClr val="C00000"/>
            </a:solid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Rapture Doctrine</a:t>
            </a:r>
          </a:p>
          <a:p>
            <a:pPr lvl="0" algn="ctr">
              <a:defRPr/>
            </a:pPr>
            <a:r>
              <a:rPr lang="en-US" dirty="0">
                <a:solidFill>
                  <a:srgbClr val="C00000"/>
                </a:solidFill>
                <a:ea typeface="Tahoma" pitchFamily="34" charset="0"/>
                <a:cs typeface="Tahoma" pitchFamily="34" charset="0"/>
              </a:rPr>
              <a:t>Deny Christ Now Ruling on His Throne</a:t>
            </a:r>
            <a:endParaRPr kumimoji="0" lang="en-US" sz="2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a:p>
            <a:pPr marL="342900" lvl="0" indent="-342900">
              <a:buFont typeface="Wingdings" panose="05000000000000000000" pitchFamily="2" charset="2"/>
              <a:buChar char="q"/>
              <a:defRPr/>
            </a:pPr>
            <a:r>
              <a:rPr lang="en-US" dirty="0">
                <a:solidFill>
                  <a:srgbClr val="C00000"/>
                </a:solidFill>
                <a:ea typeface="Tahoma" pitchFamily="34" charset="0"/>
                <a:cs typeface="Tahoma" pitchFamily="34" charset="0"/>
              </a:rPr>
              <a:t>Dethrones Christ</a:t>
            </a:r>
          </a:p>
          <a:p>
            <a:pPr marL="342900" lvl="0" indent="-342900">
              <a:buFont typeface="Wingdings" panose="05000000000000000000" pitchFamily="2" charset="2"/>
              <a:buChar char="q"/>
              <a:defRPr/>
            </a:pPr>
            <a:r>
              <a:rPr lang="en-US" dirty="0">
                <a:solidFill>
                  <a:srgbClr val="C00000"/>
                </a:solidFill>
                <a:ea typeface="Tahoma" pitchFamily="34" charset="0"/>
                <a:cs typeface="Tahoma" pitchFamily="34" charset="0"/>
              </a:rPr>
              <a:t>Removes Christ’s Priesthood</a:t>
            </a:r>
          </a:p>
          <a:p>
            <a:pPr marL="342900" lvl="0" indent="-342900">
              <a:buFont typeface="Wingdings" panose="05000000000000000000" pitchFamily="2" charset="2"/>
              <a:buChar char="q"/>
              <a:defRPr/>
            </a:pPr>
            <a:r>
              <a:rPr lang="en-US" dirty="0">
                <a:solidFill>
                  <a:srgbClr val="C00000"/>
                </a:solidFill>
                <a:ea typeface="Tahoma" pitchFamily="34" charset="0"/>
                <a:cs typeface="Tahoma" pitchFamily="34" charset="0"/>
              </a:rPr>
              <a:t>Convicts the apostles of falsehood </a:t>
            </a:r>
            <a:endParaRPr kumimoji="0" lang="en-US" sz="2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sp>
        <p:nvSpPr>
          <p:cNvPr id="13" name="Text Box 17"/>
          <p:cNvSpPr txBox="1">
            <a:spLocks noChangeArrowheads="1"/>
          </p:cNvSpPr>
          <p:nvPr/>
        </p:nvSpPr>
        <p:spPr bwMode="auto">
          <a:xfrm>
            <a:off x="6781800" y="888080"/>
            <a:ext cx="5308600" cy="5632311"/>
          </a:xfrm>
          <a:prstGeom prst="rect">
            <a:avLst/>
          </a:prstGeom>
          <a:solidFill>
            <a:schemeClr val="accent5">
              <a:lumMod val="20000"/>
              <a:lumOff val="80000"/>
            </a:schemeClr>
          </a:solidFill>
          <a:ln w="19050">
            <a:solidFill>
              <a:srgbClr val="002060"/>
            </a:solid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Scriptures Say</a:t>
            </a:r>
          </a:p>
          <a:p>
            <a:pPr lvl="0" algn="ctr">
              <a:defRPr/>
            </a:pPr>
            <a:r>
              <a:rPr lang="en-US" dirty="0">
                <a:solidFill>
                  <a:srgbClr val="0000FF"/>
                </a:solidFill>
                <a:ea typeface="Tahoma" pitchFamily="34" charset="0"/>
                <a:cs typeface="Tahoma" pitchFamily="34" charset="0"/>
              </a:rPr>
              <a:t>Peter &amp; Paul said He was King: “King of kings!” on His throne!</a:t>
            </a:r>
            <a:endParaRPr kumimoji="0" lang="en-US" sz="2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342900" lvl="0" indent="-342900">
              <a:buFont typeface="Wingdings" panose="05000000000000000000" pitchFamily="2" charset="2"/>
              <a:buChar char="ü"/>
              <a:defRPr/>
            </a:pPr>
            <a:r>
              <a:rPr lang="en-US" dirty="0">
                <a:solidFill>
                  <a:srgbClr val="0000FF"/>
                </a:solidFill>
                <a:ea typeface="Tahoma" pitchFamily="34" charset="0"/>
                <a:cs typeface="Tahoma" pitchFamily="34" charset="0"/>
              </a:rPr>
              <a:t>Matthew 28:18; I Timothy 6:15: “King of kings”</a:t>
            </a:r>
            <a:endParaRPr kumimoji="0" lang="en-US" sz="2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342900" lvl="0" indent="-342900">
              <a:buFont typeface="Wingdings" panose="05000000000000000000" pitchFamily="2" charset="2"/>
              <a:buChar char="ü"/>
              <a:defRPr/>
            </a:pPr>
            <a:r>
              <a:rPr lang="en-US" dirty="0">
                <a:solidFill>
                  <a:srgbClr val="0000FF"/>
                </a:solidFill>
                <a:ea typeface="Tahoma" pitchFamily="34" charset="0"/>
                <a:cs typeface="Tahoma" pitchFamily="34" charset="0"/>
              </a:rPr>
              <a:t>Hebrews 4:14-16; 7:17: Jesus is to be Priest on His throne</a:t>
            </a:r>
            <a:endParaRPr kumimoji="0" lang="en-US" sz="2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342900" lvl="0" indent="-342900">
              <a:buFont typeface="Wingdings" panose="05000000000000000000" pitchFamily="2" charset="2"/>
              <a:buChar char="ü"/>
              <a:defRPr/>
            </a:pPr>
            <a:r>
              <a:rPr lang="en-US" dirty="0">
                <a:solidFill>
                  <a:srgbClr val="0000FF"/>
                </a:solidFill>
                <a:ea typeface="Tahoma" pitchFamily="34" charset="0"/>
                <a:cs typeface="Tahoma" pitchFamily="34" charset="0"/>
              </a:rPr>
              <a:t>Acts 2:30-33; I Timothy 6:15</a:t>
            </a:r>
          </a:p>
          <a:p>
            <a:pPr marL="342900" lvl="0" indent="-342900">
              <a:buFont typeface="Wingdings" panose="05000000000000000000" pitchFamily="2" charset="2"/>
              <a:buChar char="ü"/>
              <a:defRPr/>
            </a:pPr>
            <a:r>
              <a:rPr lang="en-US" dirty="0">
                <a:solidFill>
                  <a:srgbClr val="0000FF"/>
                </a:solidFill>
                <a:ea typeface="Tahoma" pitchFamily="34" charset="0"/>
                <a:cs typeface="Tahoma" pitchFamily="34" charset="0"/>
              </a:rPr>
              <a:t>Acts 2:29-36: Peter affirmed He is ruling now on His throne</a:t>
            </a:r>
          </a:p>
          <a:p>
            <a:pPr marL="342900" lvl="0" indent="-342900">
              <a:buFont typeface="Wingdings" panose="05000000000000000000" pitchFamily="2" charset="2"/>
              <a:buChar char="ü"/>
              <a:defRPr/>
            </a:pPr>
            <a:r>
              <a:rPr lang="en-US" dirty="0">
                <a:solidFill>
                  <a:srgbClr val="0000FF"/>
                </a:solidFill>
                <a:ea typeface="Tahoma" pitchFamily="34" charset="0"/>
                <a:cs typeface="Tahoma" pitchFamily="34" charset="0"/>
              </a:rPr>
              <a:t>Colossians 1:13-14: If He is not on His throne, we cannot enter His kingdom: we are still in our sins!</a:t>
            </a:r>
            <a:endParaRPr kumimoji="0" lang="en-US" sz="2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sp>
        <p:nvSpPr>
          <p:cNvPr id="2" name="Text Box 4">
            <a:extLst>
              <a:ext uri="{FF2B5EF4-FFF2-40B4-BE49-F238E27FC236}">
                <a16:creationId xmlns:a16="http://schemas.microsoft.com/office/drawing/2014/main" id="{6C0BA7B6-254F-46D2-32D6-EF53DC32EEBD}"/>
              </a:ext>
            </a:extLst>
          </p:cNvPr>
          <p:cNvSpPr txBox="1">
            <a:spLocks noChangeArrowheads="1"/>
          </p:cNvSpPr>
          <p:nvPr/>
        </p:nvSpPr>
        <p:spPr bwMode="auto">
          <a:xfrm>
            <a:off x="1498600" y="4042440"/>
            <a:ext cx="5181600" cy="267765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lvl="0" indent="0" eaLnBrk="1" hangingPunct="1"/>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Hebrews 12:2: </a:t>
            </a:r>
            <a:r>
              <a:rPr lang="en-US" dirty="0">
                <a:solidFill>
                  <a:srgbClr val="0000FF"/>
                </a:solidFill>
              </a:rPr>
              <a:t>fixing our eyes on Jesus, the author and perfecter of faith, who for the joy set before Him endured the cross, despising the shame, and has sat down at the right hand of the throne of God. </a:t>
            </a:r>
            <a:endPar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6314602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barn(inVertical)">
                                      <p:cBhvr>
                                        <p:cTn id="10" dur="500"/>
                                        <p:tgtEl>
                                          <p:spTgt spid="8">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barn(inVertical)">
                                      <p:cBhvr>
                                        <p:cTn id="13" dur="500"/>
                                        <p:tgtEl>
                                          <p:spTgt spid="8">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animEffect transition="in" filter="barn(inVertical)">
                                      <p:cBhvr>
                                        <p:cTn id="16" dur="500"/>
                                        <p:tgtEl>
                                          <p:spTgt spid="8">
                                            <p:txEl>
                                              <p:pRg st="5" end="5"/>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 calcmode="lin" valueType="num">
                                      <p:cBhvr>
                                        <p:cTn id="20"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13">
                                            <p:txEl>
                                              <p:pRg st="1" end="1"/>
                                            </p:txEl>
                                          </p:spTgt>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Effect transition="in" filter="wipe(left)">
                                      <p:cBhvr>
                                        <p:cTn id="26" dur="500"/>
                                        <p:tgtEl>
                                          <p:spTgt spid="13">
                                            <p:txEl>
                                              <p:pRg st="3" end="3"/>
                                            </p:txEl>
                                          </p:spTgt>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3">
                                            <p:txEl>
                                              <p:pRg st="4" end="4"/>
                                            </p:txEl>
                                          </p:spTgt>
                                        </p:tgtEl>
                                        <p:attrNameLst>
                                          <p:attrName>style.visibility</p:attrName>
                                        </p:attrNameLst>
                                      </p:cBhvr>
                                      <p:to>
                                        <p:strVal val="visible"/>
                                      </p:to>
                                    </p:set>
                                    <p:animEffect transition="in" filter="wipe(left)">
                                      <p:cBhvr>
                                        <p:cTn id="30" dur="500"/>
                                        <p:tgtEl>
                                          <p:spTgt spid="13">
                                            <p:txEl>
                                              <p:pRg st="4" end="4"/>
                                            </p:txEl>
                                          </p:spTgt>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3">
                                            <p:txEl>
                                              <p:pRg st="5" end="5"/>
                                            </p:txEl>
                                          </p:spTgt>
                                        </p:tgtEl>
                                        <p:attrNameLst>
                                          <p:attrName>style.visibility</p:attrName>
                                        </p:attrNameLst>
                                      </p:cBhvr>
                                      <p:to>
                                        <p:strVal val="visible"/>
                                      </p:to>
                                    </p:set>
                                    <p:animEffect transition="in" filter="wipe(left)">
                                      <p:cBhvr>
                                        <p:cTn id="34" dur="500"/>
                                        <p:tgtEl>
                                          <p:spTgt spid="13">
                                            <p:txEl>
                                              <p:pRg st="5" end="5"/>
                                            </p:txEl>
                                          </p:spTgt>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3">
                                            <p:txEl>
                                              <p:pRg st="6" end="6"/>
                                            </p:txEl>
                                          </p:spTgt>
                                        </p:tgtEl>
                                        <p:attrNameLst>
                                          <p:attrName>style.visibility</p:attrName>
                                        </p:attrNameLst>
                                      </p:cBhvr>
                                      <p:to>
                                        <p:strVal val="visible"/>
                                      </p:to>
                                    </p:set>
                                    <p:animEffect transition="in" filter="wipe(left)">
                                      <p:cBhvr>
                                        <p:cTn id="38" dur="500"/>
                                        <p:tgtEl>
                                          <p:spTgt spid="13">
                                            <p:txEl>
                                              <p:pRg st="6" end="6"/>
                                            </p:txEl>
                                          </p:spTgt>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13">
                                            <p:txEl>
                                              <p:pRg st="7" end="7"/>
                                            </p:txEl>
                                          </p:spTgt>
                                        </p:tgtEl>
                                        <p:attrNameLst>
                                          <p:attrName>style.visibility</p:attrName>
                                        </p:attrNameLst>
                                      </p:cBhvr>
                                      <p:to>
                                        <p:strVal val="visible"/>
                                      </p:to>
                                    </p:set>
                                    <p:animEffect transition="in" filter="wipe(left)">
                                      <p:cBhvr>
                                        <p:cTn id="48"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0" y="0"/>
            <a:ext cx="10668000" cy="914400"/>
          </a:xfrm>
        </p:spPr>
        <p:txBody>
          <a:bodyPr>
            <a:normAutofit fontScale="90000"/>
          </a:bodyPr>
          <a:lstStyle/>
          <a:p>
            <a:pPr eaLnBrk="1" hangingPunct="1"/>
            <a:r>
              <a:rPr lang="en-US" b="1" u="sng" dirty="0">
                <a:solidFill>
                  <a:schemeClr val="accent1"/>
                </a:solidFill>
                <a:cs typeface="Times New Roman" pitchFamily="18" charset="0"/>
              </a:rPr>
              <a:t>The Rapture Doctrine Contradicts Scripture</a:t>
            </a:r>
          </a:p>
        </p:txBody>
      </p:sp>
      <p:sp>
        <p:nvSpPr>
          <p:cNvPr id="9" name="Footer Placeholder 4"/>
          <p:cNvSpPr>
            <a:spLocks noGrp="1"/>
          </p:cNvSpPr>
          <p:nvPr>
            <p:ph type="ftr" sz="quarter" idx="11"/>
          </p:nvPr>
        </p:nvSpPr>
        <p:spPr>
          <a:xfrm>
            <a:off x="0" y="6537326"/>
            <a:ext cx="9144000" cy="32067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Rupturing The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Rapture</a:t>
            </a:r>
          </a:p>
        </p:txBody>
      </p:sp>
      <p:sp>
        <p:nvSpPr>
          <p:cNvPr id="8" name="Text Box 16"/>
          <p:cNvSpPr txBox="1">
            <a:spLocks noChangeArrowheads="1"/>
          </p:cNvSpPr>
          <p:nvPr/>
        </p:nvSpPr>
        <p:spPr bwMode="auto">
          <a:xfrm>
            <a:off x="1501140" y="892206"/>
            <a:ext cx="5181600" cy="2369880"/>
          </a:xfrm>
          <a:prstGeom prst="rect">
            <a:avLst/>
          </a:prstGeom>
          <a:solidFill>
            <a:schemeClr val="accent5">
              <a:lumMod val="20000"/>
              <a:lumOff val="80000"/>
            </a:schemeClr>
          </a:solidFill>
          <a:ln w="19050">
            <a:solidFill>
              <a:srgbClr val="C00000"/>
            </a:solid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Rapture Doctrine</a:t>
            </a:r>
          </a:p>
          <a:p>
            <a:pPr lvl="0" algn="ctr">
              <a:defRPr/>
            </a:pPr>
            <a:r>
              <a:rPr lang="en-US" dirty="0">
                <a:solidFill>
                  <a:srgbClr val="C00000"/>
                </a:solidFill>
                <a:ea typeface="Tahoma" pitchFamily="34" charset="0"/>
                <a:cs typeface="Tahoma" pitchFamily="34" charset="0"/>
              </a:rPr>
              <a:t>Deny Christ Came to Die for Us</a:t>
            </a:r>
            <a:endParaRPr kumimoji="0" lang="en-US" sz="2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a:p>
            <a:pPr marL="342900" lvl="0" indent="-342900">
              <a:buFont typeface="Wingdings" panose="05000000000000000000" pitchFamily="2" charset="2"/>
              <a:buChar char="q"/>
              <a:defRPr/>
            </a:pPr>
            <a:r>
              <a:rPr lang="en-US" dirty="0">
                <a:solidFill>
                  <a:srgbClr val="C00000"/>
                </a:solidFill>
                <a:ea typeface="Tahoma" pitchFamily="34" charset="0"/>
                <a:cs typeface="Tahoma" pitchFamily="34" charset="0"/>
              </a:rPr>
              <a:t>Makes the death of Christ not part of God's plan, but an accident </a:t>
            </a:r>
            <a:endParaRPr kumimoji="0" lang="en-US" sz="2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sp>
        <p:nvSpPr>
          <p:cNvPr id="13" name="Text Box 17"/>
          <p:cNvSpPr txBox="1">
            <a:spLocks noChangeArrowheads="1"/>
          </p:cNvSpPr>
          <p:nvPr/>
        </p:nvSpPr>
        <p:spPr bwMode="auto">
          <a:xfrm>
            <a:off x="6781800" y="888080"/>
            <a:ext cx="5308600" cy="1938992"/>
          </a:xfrm>
          <a:prstGeom prst="rect">
            <a:avLst/>
          </a:prstGeom>
          <a:solidFill>
            <a:schemeClr val="accent5">
              <a:lumMod val="20000"/>
              <a:lumOff val="80000"/>
            </a:schemeClr>
          </a:solidFill>
          <a:ln w="19050">
            <a:solidFill>
              <a:srgbClr val="002060"/>
            </a:solid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Scriptures Say</a:t>
            </a:r>
          </a:p>
          <a:p>
            <a:pPr lvl="0" algn="ctr">
              <a:defRPr/>
            </a:pPr>
            <a:r>
              <a:rPr lang="en-US" dirty="0">
                <a:solidFill>
                  <a:srgbClr val="0000FF"/>
                </a:solidFill>
                <a:ea typeface="Tahoma" pitchFamily="34" charset="0"/>
                <a:cs typeface="Tahoma" pitchFamily="34" charset="0"/>
              </a:rPr>
              <a:t>Peter declared that it was all part of God’s plan!</a:t>
            </a:r>
            <a:endParaRPr kumimoji="0" lang="en-US" sz="2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Acts 2:22-23</a:t>
            </a:r>
          </a:p>
        </p:txBody>
      </p:sp>
      <p:sp>
        <p:nvSpPr>
          <p:cNvPr id="2" name="Text Box 4">
            <a:extLst>
              <a:ext uri="{FF2B5EF4-FFF2-40B4-BE49-F238E27FC236}">
                <a16:creationId xmlns:a16="http://schemas.microsoft.com/office/drawing/2014/main" id="{6C0BA7B6-254F-46D2-32D6-EF53DC32EEBD}"/>
              </a:ext>
            </a:extLst>
          </p:cNvPr>
          <p:cNvSpPr txBox="1">
            <a:spLocks noChangeArrowheads="1"/>
          </p:cNvSpPr>
          <p:nvPr/>
        </p:nvSpPr>
        <p:spPr bwMode="auto">
          <a:xfrm>
            <a:off x="1485900" y="3429000"/>
            <a:ext cx="10591800" cy="230832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lvl="0" indent="0" eaLnBrk="1" hangingPunct="1"/>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Acts 2:22-23: </a:t>
            </a:r>
            <a:r>
              <a:rPr lang="en-US" dirty="0">
                <a:solidFill>
                  <a:srgbClr val="0000FF"/>
                </a:solidFill>
              </a:rPr>
              <a:t>"Men of Israel, listen to these words: Jesus the Nazarene, a man attested to you by God with miracles and wonders and signs which God performed through Him in your midst, just as you yourselves know—this Man, delivered over by the predetermined plan and foreknowledge of God, you nailed to a cross by the hands of godless men and put Him to death. </a:t>
            </a:r>
            <a:endPar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5923327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barn(inVertical)">
                                      <p:cBhvr>
                                        <p:cTn id="10" dur="500"/>
                                        <p:tgtEl>
                                          <p:spTgt spid="8">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 calcmode="lin" valueType="num">
                                      <p:cBhvr>
                                        <p:cTn id="15"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13">
                                            <p:txEl>
                                              <p:pRg st="1" end="1"/>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wipe(left)">
                                      <p:cBhvr>
                                        <p:cTn id="21" dur="500"/>
                                        <p:tgtEl>
                                          <p:spTgt spid="13">
                                            <p:txEl>
                                              <p:pRg st="3" end="3"/>
                                            </p:txEl>
                                          </p:spTgt>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0" y="0"/>
            <a:ext cx="10668000" cy="914400"/>
          </a:xfrm>
        </p:spPr>
        <p:txBody>
          <a:bodyPr>
            <a:normAutofit fontScale="90000"/>
          </a:bodyPr>
          <a:lstStyle/>
          <a:p>
            <a:pPr eaLnBrk="1" hangingPunct="1"/>
            <a:r>
              <a:rPr lang="en-US" b="1" u="sng" dirty="0">
                <a:solidFill>
                  <a:schemeClr val="accent1"/>
                </a:solidFill>
                <a:cs typeface="Times New Roman" pitchFamily="18" charset="0"/>
              </a:rPr>
              <a:t>The Rapture Doctrine Contradicts Scripture</a:t>
            </a:r>
          </a:p>
        </p:txBody>
      </p:sp>
      <p:sp>
        <p:nvSpPr>
          <p:cNvPr id="9" name="Footer Placeholder 4"/>
          <p:cNvSpPr>
            <a:spLocks noGrp="1"/>
          </p:cNvSpPr>
          <p:nvPr>
            <p:ph type="ftr" sz="quarter" idx="11"/>
          </p:nvPr>
        </p:nvSpPr>
        <p:spPr>
          <a:xfrm>
            <a:off x="0" y="6537326"/>
            <a:ext cx="9144000" cy="32067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Rupturing The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Rapture</a:t>
            </a:r>
          </a:p>
        </p:txBody>
      </p:sp>
      <p:sp>
        <p:nvSpPr>
          <p:cNvPr id="8" name="Text Box 16"/>
          <p:cNvSpPr txBox="1">
            <a:spLocks noChangeArrowheads="1"/>
          </p:cNvSpPr>
          <p:nvPr/>
        </p:nvSpPr>
        <p:spPr bwMode="auto">
          <a:xfrm>
            <a:off x="1501140" y="892206"/>
            <a:ext cx="5181600" cy="2739211"/>
          </a:xfrm>
          <a:prstGeom prst="rect">
            <a:avLst/>
          </a:prstGeom>
          <a:solidFill>
            <a:schemeClr val="accent5">
              <a:lumMod val="20000"/>
              <a:lumOff val="80000"/>
            </a:schemeClr>
          </a:solidFill>
          <a:ln w="19050">
            <a:solidFill>
              <a:srgbClr val="C00000"/>
            </a:solid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Rapture Doctrine</a:t>
            </a:r>
          </a:p>
          <a:p>
            <a:pPr lvl="0" algn="ctr">
              <a:defRPr/>
            </a:pPr>
            <a:r>
              <a:rPr lang="en-US" dirty="0">
                <a:solidFill>
                  <a:srgbClr val="C00000"/>
                </a:solidFill>
                <a:ea typeface="Tahoma" pitchFamily="34" charset="0"/>
                <a:cs typeface="Tahoma" pitchFamily="34" charset="0"/>
              </a:rPr>
              <a:t>Deny the church as God's Original Plan for His Kingdom</a:t>
            </a:r>
            <a:endParaRPr kumimoji="0" lang="en-US" sz="2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a:p>
            <a:pPr marL="342900" lvl="0" indent="-342900">
              <a:buFont typeface="Wingdings" panose="05000000000000000000" pitchFamily="2" charset="2"/>
              <a:buChar char="q"/>
              <a:defRPr/>
            </a:pPr>
            <a:r>
              <a:rPr lang="en-US" dirty="0">
                <a:solidFill>
                  <a:srgbClr val="C00000"/>
                </a:solidFill>
                <a:ea typeface="Tahoma" pitchFamily="34" charset="0"/>
                <a:cs typeface="Tahoma" pitchFamily="34" charset="0"/>
              </a:rPr>
              <a:t>Denies “the last days” began on Day of Pentecost –         Acts 2:16-21 </a:t>
            </a:r>
            <a:endParaRPr kumimoji="0" lang="en-US" sz="2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sp>
        <p:nvSpPr>
          <p:cNvPr id="13" name="Text Box 17"/>
          <p:cNvSpPr txBox="1">
            <a:spLocks noChangeArrowheads="1"/>
          </p:cNvSpPr>
          <p:nvPr/>
        </p:nvSpPr>
        <p:spPr bwMode="auto">
          <a:xfrm>
            <a:off x="6781800" y="888080"/>
            <a:ext cx="5308600" cy="3785652"/>
          </a:xfrm>
          <a:prstGeom prst="rect">
            <a:avLst/>
          </a:prstGeom>
          <a:solidFill>
            <a:schemeClr val="accent5">
              <a:lumMod val="20000"/>
              <a:lumOff val="80000"/>
            </a:schemeClr>
          </a:solidFill>
          <a:ln w="19050">
            <a:solidFill>
              <a:srgbClr val="002060"/>
            </a:solid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Scriptures Say</a:t>
            </a:r>
          </a:p>
          <a:p>
            <a:pPr lvl="0" algn="ctr">
              <a:defRPr/>
            </a:pPr>
            <a:r>
              <a:rPr lang="en-US" dirty="0">
                <a:solidFill>
                  <a:srgbClr val="0000FF"/>
                </a:solidFill>
                <a:ea typeface="Tahoma" pitchFamily="34" charset="0"/>
                <a:cs typeface="Tahoma" pitchFamily="34" charset="0"/>
              </a:rPr>
              <a:t>The church is God's eternal purpose, not a temporary backup plan</a:t>
            </a:r>
            <a:endParaRPr kumimoji="0" lang="en-US" sz="2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342900" lvl="0" indent="-342900">
              <a:buFont typeface="Wingdings" panose="05000000000000000000" pitchFamily="2" charset="2"/>
              <a:buChar char="ü"/>
              <a:defRPr/>
            </a:pPr>
            <a:r>
              <a:rPr lang="en-US" dirty="0">
                <a:solidFill>
                  <a:srgbClr val="0000FF"/>
                </a:solidFill>
                <a:ea typeface="Tahoma" pitchFamily="34" charset="0"/>
                <a:cs typeface="Tahoma" pitchFamily="34" charset="0"/>
              </a:rPr>
              <a:t>Ephesians 1:3-7: God chose saints in Jesus “before the foundation of the world.” </a:t>
            </a:r>
          </a:p>
          <a:p>
            <a:pPr marL="342900" lvl="0" indent="-342900">
              <a:buFont typeface="Wingdings" panose="05000000000000000000" pitchFamily="2" charset="2"/>
              <a:buChar char="ü"/>
              <a:defRPr/>
            </a:pPr>
            <a:r>
              <a:rPr lang="en-US" dirty="0">
                <a:solidFill>
                  <a:srgbClr val="0000FF"/>
                </a:solidFill>
                <a:ea typeface="Tahoma" pitchFamily="34" charset="0"/>
                <a:cs typeface="Tahoma" pitchFamily="34" charset="0"/>
              </a:rPr>
              <a:t>Ephesians 3:8-12: The church is God's eternal purpose.</a:t>
            </a:r>
            <a:endParaRPr kumimoji="0" lang="en-US" sz="2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sp>
        <p:nvSpPr>
          <p:cNvPr id="2" name="Text Box 4">
            <a:extLst>
              <a:ext uri="{FF2B5EF4-FFF2-40B4-BE49-F238E27FC236}">
                <a16:creationId xmlns:a16="http://schemas.microsoft.com/office/drawing/2014/main" id="{6C0BA7B6-254F-46D2-32D6-EF53DC32EEBD}"/>
              </a:ext>
            </a:extLst>
          </p:cNvPr>
          <p:cNvSpPr txBox="1">
            <a:spLocks noChangeArrowheads="1"/>
          </p:cNvSpPr>
          <p:nvPr/>
        </p:nvSpPr>
        <p:spPr bwMode="auto">
          <a:xfrm>
            <a:off x="1508760" y="4811632"/>
            <a:ext cx="10591800" cy="156966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lvl="0" indent="0" eaLnBrk="1" hangingPunct="1"/>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Ephesians 3:10-11: </a:t>
            </a:r>
            <a:r>
              <a:rPr lang="en-US" dirty="0">
                <a:solidFill>
                  <a:srgbClr val="0000FF"/>
                </a:solidFill>
              </a:rPr>
              <a:t>so that the manifold wisdom of God might now be made known through the church to the rulers and the authorities in the heavenly places. This was in accordance with the eternal purpose which He carried out in Christ Jesus our Lord, </a:t>
            </a:r>
            <a:endPar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6516913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barn(inVertical)">
                                      <p:cBhvr>
                                        <p:cTn id="10" dur="500"/>
                                        <p:tgtEl>
                                          <p:spTgt spid="8">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 calcmode="lin" valueType="num">
                                      <p:cBhvr>
                                        <p:cTn id="15"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13">
                                            <p:txEl>
                                              <p:pRg st="1" end="1"/>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wipe(left)">
                                      <p:cBhvr>
                                        <p:cTn id="21" dur="500"/>
                                        <p:tgtEl>
                                          <p:spTgt spid="13">
                                            <p:txEl>
                                              <p:pRg st="3" end="3"/>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Effect transition="in" filter="wipe(left)">
                                      <p:cBhvr>
                                        <p:cTn id="25" dur="500"/>
                                        <p:tgtEl>
                                          <p:spTgt spid="13">
                                            <p:txEl>
                                              <p:pRg st="4" end="4"/>
                                            </p:txEl>
                                          </p:spTgt>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0" y="0"/>
            <a:ext cx="10668000" cy="914400"/>
          </a:xfrm>
        </p:spPr>
        <p:txBody>
          <a:bodyPr>
            <a:normAutofit fontScale="90000"/>
          </a:bodyPr>
          <a:lstStyle/>
          <a:p>
            <a:pPr eaLnBrk="1" hangingPunct="1"/>
            <a:r>
              <a:rPr lang="en-US" b="1" u="sng" dirty="0">
                <a:solidFill>
                  <a:schemeClr val="accent1"/>
                </a:solidFill>
                <a:cs typeface="Times New Roman" pitchFamily="18" charset="0"/>
              </a:rPr>
              <a:t>The Rapture Doctrine Contradicts Scripture</a:t>
            </a:r>
          </a:p>
        </p:txBody>
      </p:sp>
      <p:sp>
        <p:nvSpPr>
          <p:cNvPr id="9" name="Footer Placeholder 4"/>
          <p:cNvSpPr>
            <a:spLocks noGrp="1"/>
          </p:cNvSpPr>
          <p:nvPr>
            <p:ph type="ftr" sz="quarter" idx="11"/>
          </p:nvPr>
        </p:nvSpPr>
        <p:spPr>
          <a:xfrm>
            <a:off x="0" y="6537326"/>
            <a:ext cx="9144000" cy="32067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Rupturing The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Rapture</a:t>
            </a:r>
          </a:p>
        </p:txBody>
      </p:sp>
      <p:sp>
        <p:nvSpPr>
          <p:cNvPr id="8" name="Text Box 16"/>
          <p:cNvSpPr txBox="1">
            <a:spLocks noChangeArrowheads="1"/>
          </p:cNvSpPr>
          <p:nvPr/>
        </p:nvSpPr>
        <p:spPr bwMode="auto">
          <a:xfrm>
            <a:off x="1501140" y="892206"/>
            <a:ext cx="5181600" cy="1261884"/>
          </a:xfrm>
          <a:prstGeom prst="rect">
            <a:avLst/>
          </a:prstGeom>
          <a:solidFill>
            <a:schemeClr val="accent5">
              <a:lumMod val="20000"/>
              <a:lumOff val="80000"/>
            </a:schemeClr>
          </a:solidFill>
          <a:ln w="19050">
            <a:solidFill>
              <a:srgbClr val="C00000"/>
            </a:solid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Rapture Doctrine</a:t>
            </a:r>
          </a:p>
          <a:p>
            <a:pPr lvl="0" algn="ctr">
              <a:defRPr/>
            </a:pPr>
            <a:r>
              <a:rPr lang="en-US" dirty="0">
                <a:solidFill>
                  <a:srgbClr val="C00000"/>
                </a:solidFill>
                <a:ea typeface="Tahoma" pitchFamily="34" charset="0"/>
                <a:cs typeface="Tahoma" pitchFamily="34" charset="0"/>
              </a:rPr>
              <a:t>Claim Signs to Predict the Time of Christ's Coming</a:t>
            </a:r>
            <a:endParaRPr kumimoji="0" lang="en-US" sz="2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sp>
        <p:nvSpPr>
          <p:cNvPr id="13" name="Text Box 17"/>
          <p:cNvSpPr txBox="1">
            <a:spLocks noChangeArrowheads="1"/>
          </p:cNvSpPr>
          <p:nvPr/>
        </p:nvSpPr>
        <p:spPr bwMode="auto">
          <a:xfrm>
            <a:off x="6781800" y="888080"/>
            <a:ext cx="5308600" cy="3785652"/>
          </a:xfrm>
          <a:prstGeom prst="rect">
            <a:avLst/>
          </a:prstGeom>
          <a:solidFill>
            <a:schemeClr val="accent5">
              <a:lumMod val="20000"/>
              <a:lumOff val="80000"/>
            </a:schemeClr>
          </a:solidFill>
          <a:ln w="19050">
            <a:solidFill>
              <a:srgbClr val="002060"/>
            </a:solid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Scriptures Say</a:t>
            </a:r>
          </a:p>
          <a:p>
            <a:pPr lvl="0" algn="ctr">
              <a:defRPr/>
            </a:pPr>
            <a:r>
              <a:rPr lang="en-US" dirty="0">
                <a:solidFill>
                  <a:srgbClr val="0000FF"/>
                </a:solidFill>
                <a:ea typeface="Tahoma" pitchFamily="34" charset="0"/>
                <a:cs typeface="Tahoma" pitchFamily="34" charset="0"/>
              </a:rPr>
              <a:t>Jesus said no one knows “the day or the hour” but God the Father</a:t>
            </a:r>
            <a:endParaRPr kumimoji="0" lang="en-US" sz="2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342900" lvl="0" indent="-342900">
              <a:buFont typeface="Wingdings" panose="05000000000000000000" pitchFamily="2" charset="2"/>
              <a:buChar char="ü"/>
              <a:defRPr/>
            </a:pPr>
            <a:r>
              <a:rPr lang="en-US" dirty="0">
                <a:solidFill>
                  <a:srgbClr val="0000FF"/>
                </a:solidFill>
                <a:ea typeface="Tahoma" pitchFamily="34" charset="0"/>
                <a:cs typeface="Tahoma" pitchFamily="34" charset="0"/>
              </a:rPr>
              <a:t>Matthew 24:35-36: Verses 1-35 discuss signs for the fall of Jerusalem; verses 36-51 affirm we cannot know the time of Christ's final coming.</a:t>
            </a:r>
            <a:endParaRPr kumimoji="0" lang="en-US" sz="2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sp>
        <p:nvSpPr>
          <p:cNvPr id="2" name="Text Box 4">
            <a:extLst>
              <a:ext uri="{FF2B5EF4-FFF2-40B4-BE49-F238E27FC236}">
                <a16:creationId xmlns:a16="http://schemas.microsoft.com/office/drawing/2014/main" id="{6C0BA7B6-254F-46D2-32D6-EF53DC32EEBD}"/>
              </a:ext>
            </a:extLst>
          </p:cNvPr>
          <p:cNvSpPr txBox="1">
            <a:spLocks noChangeArrowheads="1"/>
          </p:cNvSpPr>
          <p:nvPr/>
        </p:nvSpPr>
        <p:spPr bwMode="auto">
          <a:xfrm>
            <a:off x="1520190" y="4882137"/>
            <a:ext cx="10591800" cy="83099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lvl="0" indent="0" eaLnBrk="1" hangingPunct="1"/>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Matthew 24:36: </a:t>
            </a:r>
            <a:r>
              <a:rPr lang="en-US" dirty="0">
                <a:solidFill>
                  <a:srgbClr val="0000FF"/>
                </a:solidFill>
              </a:rPr>
              <a:t>"But of that day and hour no one knows, not even the angels of heaven, nor the Son, but the Father alone.” </a:t>
            </a:r>
            <a:endPar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2741799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p:cTn id="12"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3">
                                            <p:txEl>
                                              <p:pRg st="1" end="1"/>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3">
                                            <p:txEl>
                                              <p:pRg st="3" end="3"/>
                                            </p:txEl>
                                          </p:spTgt>
                                        </p:tgtEl>
                                        <p:attrNameLst>
                                          <p:attrName>style.visibility</p:attrName>
                                        </p:attrNameLst>
                                      </p:cBhvr>
                                      <p:to>
                                        <p:strVal val="visible"/>
                                      </p:to>
                                    </p:set>
                                    <p:animEffect transition="in" filter="wipe(left)">
                                      <p:cBhvr>
                                        <p:cTn id="18" dur="500"/>
                                        <p:tgtEl>
                                          <p:spTgt spid="13">
                                            <p:txEl>
                                              <p:pRg st="3" end="3"/>
                                            </p:txEl>
                                          </p:spTgt>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vees">
  <a:themeElements>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cs typeface="Times New Roman" pitchFamily="18" charset="0"/>
          </a:defRPr>
        </a:defPPr>
      </a:lstStyle>
    </a:lnDef>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Favorite Font Theme">
      <a:majorFont>
        <a:latin typeface="Arial"/>
        <a:ea typeface=""/>
        <a:cs typeface=""/>
      </a:majorFont>
      <a:minorFont>
        <a:latin typeface="Tahoma"/>
        <a:ea typeface=""/>
        <a:cs typeface=""/>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3.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007</Template>
  <TotalTime>4387</TotalTime>
  <Words>2545</Words>
  <Application>Microsoft Office PowerPoint</Application>
  <PresentationFormat>Widescreen</PresentationFormat>
  <Paragraphs>256</Paragraphs>
  <Slides>20</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Ameretto</vt:lpstr>
      <vt:lpstr>Arial</vt:lpstr>
      <vt:lpstr>Bookman Old Style</vt:lpstr>
      <vt:lpstr>Rockwell</vt:lpstr>
      <vt:lpstr>Tahoma</vt:lpstr>
      <vt:lpstr>Times New Roman</vt:lpstr>
      <vt:lpstr>Wingdings</vt:lpstr>
      <vt:lpstr>vees</vt:lpstr>
      <vt:lpstr>Parallax</vt:lpstr>
      <vt:lpstr>1_Damask</vt:lpstr>
      <vt:lpstr>Rupturing The Rapture  Text:  I Thessalonians 4:13-5:4</vt:lpstr>
      <vt:lpstr>Intro</vt:lpstr>
      <vt:lpstr>Defining Premillennialism</vt:lpstr>
      <vt:lpstr>The Rapture Doctrine Contradicts Scripture</vt:lpstr>
      <vt:lpstr>The Rapture Doctrine Contradicts Scripture</vt:lpstr>
      <vt:lpstr>The Rapture Doctrine Contradicts Scripture</vt:lpstr>
      <vt:lpstr>The Rapture Doctrine Contradicts Scripture</vt:lpstr>
      <vt:lpstr>The Rapture Doctrine Contradicts Scripture</vt:lpstr>
      <vt:lpstr>The Rapture Doctrine Contradicts Scripture</vt:lpstr>
      <vt:lpstr>The Rapture Doctrine Contradicts Scripture</vt:lpstr>
      <vt:lpstr>The Rapture Doctrine Contradicts Scripture</vt:lpstr>
      <vt:lpstr>The Rapture Doctrine Contradicts Scripture</vt:lpstr>
      <vt:lpstr>The Rapture Doctrine Contradicts Scripture</vt:lpstr>
      <vt:lpstr>The Rapture Doctrine Contradicts Scripture</vt:lpstr>
      <vt:lpstr>Christ’s 2nd Coming</vt:lpstr>
      <vt:lpstr>Christ’s 2nd Coming</vt:lpstr>
      <vt:lpstr>Christ’s 2nd Coming</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Rupturing The Rapture</dc:title>
  <dc:subject>12/17/2023</dc:subject>
  <dc:creator>DarkWolf</dc:creator>
  <dc:description>Some points taken from a lesson by Richie Thetford and the BTB Workbook ‘Then Comes The End’ by Mike Willis</dc:description>
  <cp:lastModifiedBy>Nathan Morrison</cp:lastModifiedBy>
  <cp:revision>17</cp:revision>
  <dcterms:created xsi:type="dcterms:W3CDTF">2005-06-04T23:49:02Z</dcterms:created>
  <dcterms:modified xsi:type="dcterms:W3CDTF">2023-12-16T22:00:46Z</dcterms:modified>
</cp:coreProperties>
</file>