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38" r:id="rId4"/>
    <p:sldMasterId id="2147483756" r:id="rId5"/>
  </p:sldMasterIdLst>
  <p:notesMasterIdLst>
    <p:notesMasterId r:id="rId23"/>
  </p:notesMasterIdLst>
  <p:handoutMasterIdLst>
    <p:handoutMasterId r:id="rId24"/>
  </p:handoutMasterIdLst>
  <p:sldIdLst>
    <p:sldId id="695" r:id="rId6"/>
    <p:sldId id="1109" r:id="rId7"/>
    <p:sldId id="1110" r:id="rId8"/>
    <p:sldId id="1114" r:id="rId9"/>
    <p:sldId id="701" r:id="rId10"/>
    <p:sldId id="1107" r:id="rId11"/>
    <p:sldId id="1118" r:id="rId12"/>
    <p:sldId id="1116" r:id="rId13"/>
    <p:sldId id="1121" r:id="rId14"/>
    <p:sldId id="1122" r:id="rId15"/>
    <p:sldId id="1123" r:id="rId16"/>
    <p:sldId id="1124" r:id="rId17"/>
    <p:sldId id="1129" r:id="rId18"/>
    <p:sldId id="1130" r:id="rId19"/>
    <p:sldId id="1131" r:id="rId20"/>
    <p:sldId id="1132" r:id="rId21"/>
    <p:sldId id="1103" r:id="rId2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4703" autoAdjust="0"/>
  </p:normalViewPr>
  <p:slideViewPr>
    <p:cSldViewPr>
      <p:cViewPr varScale="1">
        <p:scale>
          <a:sx n="86" d="100"/>
          <a:sy n="86" d="100"/>
        </p:scale>
        <p:origin x="143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C7FBB-E162-4D8A-A93A-461FD3B0F72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24AD6A-8237-4986-92A6-43E0B964B400}"/>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1B670AA-2F70-448C-895D-A159BE1FC050}" type="datetimeFigureOut">
              <a:rPr lang="en-US" smtClean="0"/>
              <a:t>12/21/2023</a:t>
            </a:fld>
            <a:endParaRPr lang="en-US"/>
          </a:p>
        </p:txBody>
      </p:sp>
      <p:sp>
        <p:nvSpPr>
          <p:cNvPr id="4" name="Footer Placeholder 3">
            <a:extLst>
              <a:ext uri="{FF2B5EF4-FFF2-40B4-BE49-F238E27FC236}">
                <a16:creationId xmlns:a16="http://schemas.microsoft.com/office/drawing/2014/main" id="{34F54DE8-4BAD-42F2-8EFA-985E9FB1A0DA}"/>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E794F-4627-4938-B36C-91BA3E3F5FDE}"/>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0459EB52-8157-420A-9622-6F47D8E8BB6A}" type="slidenum">
              <a:rPr lang="en-US" smtClean="0"/>
              <a:t>‹#›</a:t>
            </a:fld>
            <a:endParaRPr lang="en-US"/>
          </a:p>
        </p:txBody>
      </p:sp>
    </p:spTree>
    <p:extLst>
      <p:ext uri="{BB962C8B-B14F-4D97-AF65-F5344CB8AC3E}">
        <p14:creationId xmlns:p14="http://schemas.microsoft.com/office/powerpoint/2010/main" val="1161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12/21/2023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12/24/2023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Adapted from a lesson in </a:t>
            </a:r>
            <a:r>
              <a:rPr lang="en-US" sz="1100" i="1" u="sng" dirty="0">
                <a:latin typeface="Times New Roman" panose="02020603050405020304" pitchFamily="18" charset="0"/>
                <a:cs typeface="Times New Roman" panose="02020603050405020304" pitchFamily="18" charset="0"/>
              </a:rPr>
              <a:t>Seeing Jesus In The Old Testament</a:t>
            </a:r>
            <a:r>
              <a:rPr lang="en-US" sz="1100" i="0" u="none"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by </a:t>
            </a:r>
            <a:r>
              <a:rPr lang="en-US" sz="1100" dirty="0" err="1">
                <a:latin typeface="Times New Roman" panose="02020603050405020304" pitchFamily="18" charset="0"/>
                <a:cs typeface="Times New Roman" panose="02020603050405020304" pitchFamily="18" charset="0"/>
              </a:rPr>
              <a:t>Cloyce</a:t>
            </a:r>
            <a:r>
              <a:rPr lang="en-US" sz="1100" dirty="0">
                <a:latin typeface="Times New Roman" panose="02020603050405020304" pitchFamily="18" charset="0"/>
                <a:cs typeface="Times New Roman" panose="02020603050405020304" pitchFamily="18" charset="0"/>
              </a:rPr>
              <a:t> Sutton</a:t>
            </a:r>
          </a:p>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89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114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12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98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73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9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9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This time of year the world seeks Jesus.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They seek Jesus in the manger as they focus on His birth.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There is nothing in the Scriptures to indicate that Jesus was born during the winter months, but it was established as a tradition hundreds of years after His birth.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A.D. 204: </a:t>
            </a:r>
            <a:r>
              <a:rPr lang="en-US" sz="1100" i="1" u="sng" dirty="0">
                <a:effectLst/>
                <a:latin typeface="Times New Roman" panose="02020603050405020304" pitchFamily="18" charset="0"/>
                <a:ea typeface="Times New Roman" panose="02020603050405020304" pitchFamily="18" charset="0"/>
              </a:rPr>
              <a:t>‘Commentary on the Prophet Daniel’</a:t>
            </a:r>
            <a:r>
              <a:rPr lang="en-US" sz="1100" dirty="0">
                <a:effectLst/>
                <a:latin typeface="Times New Roman" panose="02020603050405020304" pitchFamily="18" charset="0"/>
                <a:ea typeface="Times New Roman" panose="02020603050405020304" pitchFamily="18" charset="0"/>
              </a:rPr>
              <a:t> by Hippolytus (170-235 A.D.) claimed Wed March 25 is when Jesus was conceived (Malachi 4:2: “But for you who fear My name, the sun of righteousness will rise with healing in its wings; and you will go forth and skip about like calves from the stall”).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A.D. 221: </a:t>
            </a:r>
            <a:r>
              <a:rPr lang="en-US" sz="1100" dirty="0" err="1">
                <a:effectLst/>
                <a:latin typeface="Times New Roman" panose="02020603050405020304" pitchFamily="18" charset="0"/>
                <a:ea typeface="Times New Roman" panose="02020603050405020304" pitchFamily="18" charset="0"/>
              </a:rPr>
              <a:t>Sextus</a:t>
            </a:r>
            <a:r>
              <a:rPr lang="en-US" sz="1100" dirty="0">
                <a:effectLst/>
                <a:latin typeface="Times New Roman" panose="02020603050405020304" pitchFamily="18" charset="0"/>
                <a:ea typeface="Times New Roman" panose="02020603050405020304" pitchFamily="18" charset="0"/>
              </a:rPr>
              <a:t> Julius Africanus, a historian from Alexandria, Egypt, composed a chronicle of world events that listed the birth of Jesus on December 25</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(Said Jesus was conceived March 25).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A.D. 350: Pope Julius I (A.D. 337-352) declared December 25</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a holiday (“Feast of the Nativity”) after confirming it was Jesus’ birthday (from the writings of </a:t>
            </a:r>
            <a:r>
              <a:rPr lang="en-US" sz="1100" dirty="0" err="1">
                <a:effectLst/>
                <a:latin typeface="Times New Roman" panose="02020603050405020304" pitchFamily="18" charset="0"/>
                <a:ea typeface="Times New Roman" panose="02020603050405020304" pitchFamily="18" charset="0"/>
              </a:rPr>
              <a:t>Sextus</a:t>
            </a:r>
            <a:r>
              <a:rPr lang="en-US" sz="1100" dirty="0">
                <a:effectLst/>
                <a:latin typeface="Times New Roman" panose="02020603050405020304" pitchFamily="18" charset="0"/>
                <a:ea typeface="Times New Roman" panose="02020603050405020304" pitchFamily="18" charset="0"/>
              </a:rPr>
              <a:t> Julius), thus giving Catholics a reason to celebrate (Malachi 4:2: “Sun of righteousness”).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Jesus said He would be lifted up and draw all men unto Him, speaking about His death, His cross (John 12:32-33).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As people are focused on Jesus let us take the opportunity to talk how He was the Child of Promise that fulfilled the Old Covenant and made it possible for people to obey the gospel and live eternally with Him!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Let us look at the similarities between Isaac and Jesus as both were Children of Promise and both their births and sacrifices were significant for mankind!</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28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This time of year the world seeks Jesus.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They seek Jesus in the manger as they focus on His birth.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There is nothing in the Scriptures to indicate that Jesus was born during the winter months, but it was established as a tradition hundreds of years after His birth.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A.D. 204: </a:t>
            </a:r>
            <a:r>
              <a:rPr lang="en-US" sz="1100" i="1" u="sng" dirty="0">
                <a:effectLst/>
                <a:latin typeface="Times New Roman" panose="02020603050405020304" pitchFamily="18" charset="0"/>
                <a:ea typeface="Times New Roman" panose="02020603050405020304" pitchFamily="18" charset="0"/>
              </a:rPr>
              <a:t>‘Commentary on the Prophet Daniel’</a:t>
            </a:r>
            <a:r>
              <a:rPr lang="en-US" sz="1100" dirty="0">
                <a:effectLst/>
                <a:latin typeface="Times New Roman" panose="02020603050405020304" pitchFamily="18" charset="0"/>
                <a:ea typeface="Times New Roman" panose="02020603050405020304" pitchFamily="18" charset="0"/>
              </a:rPr>
              <a:t> by Hippolytus (170-235 A.D.) claimed Wed March 25 is when Jesus was conceived (Malachi 4:2: “But for you who fear My name, the sun of righteousness will rise with healing in its wings; and you will go forth and skip about like calves from the stall”).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A.D. 221: </a:t>
            </a:r>
            <a:r>
              <a:rPr lang="en-US" sz="1100" dirty="0" err="1">
                <a:effectLst/>
                <a:latin typeface="Times New Roman" panose="02020603050405020304" pitchFamily="18" charset="0"/>
                <a:ea typeface="Times New Roman" panose="02020603050405020304" pitchFamily="18" charset="0"/>
              </a:rPr>
              <a:t>Sextus</a:t>
            </a:r>
            <a:r>
              <a:rPr lang="en-US" sz="1100" dirty="0">
                <a:effectLst/>
                <a:latin typeface="Times New Roman" panose="02020603050405020304" pitchFamily="18" charset="0"/>
                <a:ea typeface="Times New Roman" panose="02020603050405020304" pitchFamily="18" charset="0"/>
              </a:rPr>
              <a:t> Julius Africanus, a historian from Alexandria, Egypt, composed a chronicle of world events that listed the birth of Jesus on December 25</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(Said Jesus was conceived March 25).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A.D. 350: Pope Julius I (A.D. 337-352) declared December 25</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a holiday (“Feast of the Nativity”) after confirming it was Jesus’ birthday (from the writings of </a:t>
            </a:r>
            <a:r>
              <a:rPr lang="en-US" sz="1100" dirty="0" err="1">
                <a:effectLst/>
                <a:latin typeface="Times New Roman" panose="02020603050405020304" pitchFamily="18" charset="0"/>
                <a:ea typeface="Times New Roman" panose="02020603050405020304" pitchFamily="18" charset="0"/>
              </a:rPr>
              <a:t>Sextus</a:t>
            </a:r>
            <a:r>
              <a:rPr lang="en-US" sz="1100" dirty="0">
                <a:effectLst/>
                <a:latin typeface="Times New Roman" panose="02020603050405020304" pitchFamily="18" charset="0"/>
                <a:ea typeface="Times New Roman" panose="02020603050405020304" pitchFamily="18" charset="0"/>
              </a:rPr>
              <a:t> Julius), thus giving Catholics a reason to celebrate (Malachi 4:2: “Sun of righteousness”).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Jesus said He would be lifted up and draw all men unto Him, speaking about His death, His cross (John 12:32-33).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As people are focused on Jesus let us take the opportunity to talk how He was the Child of Promise that fulfilled the Old Covenant and made it possible for people to obey the gospel and live eternally with Him!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342900" algn="l"/>
              </a:tabLst>
            </a:pPr>
            <a:r>
              <a:rPr lang="en-US" sz="1100" dirty="0">
                <a:effectLst/>
                <a:latin typeface="Times New Roman" panose="02020603050405020304" pitchFamily="18" charset="0"/>
                <a:ea typeface="Times New Roman" panose="02020603050405020304" pitchFamily="18" charset="0"/>
              </a:rPr>
              <a:t>Let us look at the similarities between Isaac and Jesus as both were Children of Promise and both their births and sacrifices were significant for mankind!</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79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4</a:t>
            </a:fld>
            <a:endParaRPr lang="en-US"/>
          </a:p>
        </p:txBody>
      </p:sp>
    </p:spTree>
    <p:extLst>
      <p:ext uri="{BB962C8B-B14F-4D97-AF65-F5344CB8AC3E}">
        <p14:creationId xmlns:p14="http://schemas.microsoft.com/office/powerpoint/2010/main" val="283802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Note on both births: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Isaac:</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Isaac’s birth through Abraham and Sarah was a promised miracle and a great occasion for joy.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Through Isaac, the promise in Genesis 12:3 was started that through Abraham’s seed all the nations of the earth would be blessed!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Both </a:t>
            </a:r>
            <a:r>
              <a:rPr lang="en-US" sz="1100" dirty="0" err="1">
                <a:effectLst/>
                <a:latin typeface="Times New Roman" panose="02020603050405020304" pitchFamily="18" charset="0"/>
                <a:ea typeface="Times New Roman" panose="02020603050405020304" pitchFamily="18" charset="0"/>
              </a:rPr>
              <a:t>Ishamel</a:t>
            </a:r>
            <a:r>
              <a:rPr lang="en-US" sz="1100" dirty="0">
                <a:effectLst/>
                <a:latin typeface="Times New Roman" panose="02020603050405020304" pitchFamily="18" charset="0"/>
                <a:ea typeface="Times New Roman" panose="02020603050405020304" pitchFamily="18" charset="0"/>
              </a:rPr>
              <a:t> and Isaac are called “Abraham's son” (Genesis 25:12, 19) but only Isaac is the Child of Promise (Genesis 17:15-21).</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is through his seed that the Savior of the world would come!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Jesus’ birth through the Holy Spirit and Mary was a promised miracle and a great occasion for joy, heralded by angels to shepherds! (Luke 2:8-20)</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From Isaac, through the tribe of Judah and the line of King David, Jesus was born to earthly parents, establishing His right to rule as King Forever on the throne of David (Luke 1:31-33), and Jesus fulfilled the promise made to Abraham in Genesis 12:3 that in Him all the nations of the earth are blessed! (Galatians 3:26-29)</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Jesus is called, “the son of Abraham” (Matthew 1:1).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Savior of the world has come! (John 1:29)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There was occasion for great joy at the birth of the Child of Promise!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5</a:t>
            </a:fld>
            <a:endParaRPr lang="en-US"/>
          </a:p>
        </p:txBody>
      </p:sp>
    </p:spTree>
    <p:extLst>
      <p:ext uri="{BB962C8B-B14F-4D97-AF65-F5344CB8AC3E}">
        <p14:creationId xmlns:p14="http://schemas.microsoft.com/office/powerpoint/2010/main" val="221456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99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4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76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Note on both offerings: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Isaac:</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Abraham called to sacrifice his only son, Isaac, anticipates God the Father sacrificing His Only Son, Jesus!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God sent Abraham to the “land of Moriah” (Genesis 22:2) to a mountain there that God instructed Abraham to go (Genesis 22:14: “In the mount of the LORD it will be provided”).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Because of Abraham’s willingness to offer up his “only son,” his faith, which knew God would raise him up again to fulfill His promises (Hebrews 11:17-19), was tested and was granted the promise again that in his seed all the nations of the earth would be blessed (Genesis 22:16-18).</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His offering of Isaac secured Israel’s future (Genesis 22:16-18).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idea of a father willing to sacrifice his “only son” comes back in the gospels as Jesus begins to predict His death, a sacrifice for sins (Matthew 26:28; John 3:16; 10:17-18).</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Mt. Moriah is one of the mountains in the Moriah Mountain Range where Abraham went to offer up Isaac (Genesis 22:2), and where David purchased the Temple land where Solomon built the Temple in Jerusalem (II Chronicles 3:1). So maybe not the exact mountain but the same area that Abraham was willing to offer up Isaac, Jesus was offered up as a “sacrifice for sins for all time,” outside the city gate (Hebrews 9:28; 10:12; 13:12-13).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Because of Jesus’ willingness to offer up Himself as a “sacrifice for sins for all time,” He secured all saints’ future relationship with God and to live eternally with Him in Heaven! (I Peter 2:24; 3:18; 1:3-4)</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Jesus saves all those who obey Him! (Hebrews 5:8-9)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sacrifice of the Child of Promise (both of them) secured a future for God’s people to be with God!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67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Child Of Promise</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Child Of Promise</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Child Of Promise</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Child Of Promise</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Child Of Promise</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Child Of Promise</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Child Of Promise</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Child Of Promise</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Child Of Promise</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Child Of Promise</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Child Of Promise</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Child Of Promise</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Child Of Promise</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Child Of Promise</a:t>
            </a:r>
          </a:p>
        </p:txBody>
      </p:sp>
      <p:sp>
        <p:nvSpPr>
          <p:cNvPr id="6" name="Slide Number Placeholder 5"/>
          <p:cNvSpPr>
            <a:spLocks noGrp="1"/>
          </p:cNvSpPr>
          <p:nvPr>
            <p:ph type="sldNum" sz="quarter" idx="12"/>
          </p:nvPr>
        </p:nvSpPr>
        <p:spPr>
          <a:xfrm>
            <a:off x="8077200" y="1430866"/>
            <a:ext cx="27432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5374313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023570041"/>
      </p:ext>
    </p:extLst>
  </p:cSld>
  <p:clrMapOvr>
    <a:masterClrMapping/>
  </p:clrMapOvr>
  <p:transition spd="slow">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Child Of Promise</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42667674"/>
      </p:ext>
    </p:extLst>
  </p:cSld>
  <p:clrMapOvr>
    <a:masterClrMapping/>
  </p:clrMapOvr>
  <p:transition spd="slow">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879336646"/>
      </p:ext>
    </p:extLst>
  </p:cSld>
  <p:clrMapOvr>
    <a:masterClrMapping/>
  </p:clrMapOvr>
  <p:transition spd="slow">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Child Of Promise</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536384499"/>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Child Of Promise</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767568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Child Of Promise</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77752231"/>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10051686"/>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95747381"/>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8565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Child Of Promise</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689427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Child Of Promise</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0120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Child Of Promise</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2925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Child Of Promise</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81578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Child Of Promise</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54477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Child Of Promise</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73948077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Child Of Promise</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Child Of Promise</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0600991"/>
      </p:ext>
    </p:extLst>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696925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546382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17700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51666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For Conscience' Sake</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8556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1793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For Conscience' Sake</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8100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945169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94558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Child Of Promise</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545448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26332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59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41089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75268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999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2950566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4070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Child Of Promise</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Child Of Promise</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Child Of Promise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Child Of Promise</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Child Of Promise</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Child Of Promise</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52134747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For Conscience' Sake</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08022753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1"/>
            <a:ext cx="6095999" cy="3661338"/>
          </a:xfrm>
        </p:spPr>
        <p:txBody>
          <a:bodyPr>
            <a:normAutofit/>
          </a:bodyPr>
          <a:lstStyle/>
          <a:p>
            <a:pPr>
              <a:lnSpc>
                <a:spcPct val="90000"/>
              </a:lnSpc>
            </a:pPr>
            <a:r>
              <a:rPr lang="en-US" sz="8000" b="1" dirty="0">
                <a:ln w="28575">
                  <a:solidFill>
                    <a:schemeClr val="tx1"/>
                  </a:solidFill>
                  <a:prstDash val="solid"/>
                </a:ln>
                <a:solidFill>
                  <a:schemeClr val="bg1"/>
                </a:solidFill>
                <a:effectLst>
                  <a:outerShdw dist="38100" dir="2700000" algn="tl" rotWithShape="0">
                    <a:schemeClr val="accent2"/>
                  </a:outerShdw>
                </a:effectLst>
              </a:rPr>
              <a:t>Child Of Promise</a:t>
            </a:r>
            <a:br>
              <a:rPr lang="en-US" sz="6700" b="1" spc="150" dirty="0">
                <a:ln w="11430">
                  <a:solidFill>
                    <a:schemeClr val="tx1"/>
                  </a:solidFill>
                </a:ln>
                <a:solidFill>
                  <a:schemeClr val="bg1"/>
                </a:solidFill>
                <a:effectLst>
                  <a:glow rad="228600">
                    <a:schemeClr val="accent3">
                      <a:satMod val="175000"/>
                      <a:alpha val="40000"/>
                    </a:schemeClr>
                  </a:glow>
                  <a:outerShdw blurRad="25400" algn="tl" rotWithShape="0">
                    <a:srgbClr val="000000">
                      <a:alpha val="43000"/>
                    </a:srgbClr>
                  </a:outerShdw>
                </a:effectLst>
              </a:rPr>
            </a:br>
            <a:endParaRPr lang="en-US" sz="67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3855558"/>
            <a:ext cx="6095999" cy="1976163"/>
          </a:xfrm>
        </p:spPr>
        <p:txBody>
          <a:bodyPr>
            <a:normAutofit fontScale="92500" lnSpcReduction="20000"/>
          </a:bodyPr>
          <a:lstStyle/>
          <a:p>
            <a:r>
              <a:rPr lang="en-US" sz="3500" b="1" dirty="0">
                <a:ln w="6600">
                  <a:solidFill>
                    <a:schemeClr val="accent2"/>
                  </a:solidFill>
                  <a:prstDash val="solid"/>
                </a:ln>
                <a:solidFill>
                  <a:schemeClr val="bg1"/>
                </a:solidFill>
                <a:effectLst>
                  <a:outerShdw dist="38100" dir="2700000" algn="tl" rotWithShape="0">
                    <a:schemeClr val="accent2"/>
                  </a:outerShdw>
                </a:effectLst>
              </a:rPr>
              <a:t>Text:</a:t>
            </a:r>
          </a:p>
          <a:p>
            <a:r>
              <a:rPr lang="en-US" sz="5200" b="1" dirty="0">
                <a:ln w="6600">
                  <a:solidFill>
                    <a:schemeClr val="accent2"/>
                  </a:solidFill>
                  <a:prstDash val="solid"/>
                </a:ln>
                <a:solidFill>
                  <a:schemeClr val="bg1"/>
                </a:solidFill>
                <a:effectLst>
                  <a:outerShdw dist="38100" dir="2700000" algn="tl" rotWithShape="0">
                    <a:schemeClr val="accent2"/>
                  </a:outerShdw>
                </a:effectLst>
              </a:rPr>
              <a:t>Genesis 18:10-11; Luke 1:30-31</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a:blip r:embed="rId3">
            <a:extLst>
              <a:ext uri="{28A0092B-C50C-407E-A947-70E740481C1C}">
                <a14:useLocalDpi xmlns:a14="http://schemas.microsoft.com/office/drawing/2010/main" val="0"/>
              </a:ext>
            </a:extLst>
          </a:blip>
          <a:srcRect t="8381" b="8381"/>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40" name="Freeform: Shape 3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ooter Placeholder 5">
            <a:extLst>
              <a:ext uri="{FF2B5EF4-FFF2-40B4-BE49-F238E27FC236}">
                <a16:creationId xmlns:a16="http://schemas.microsoft.com/office/drawing/2014/main" id="{2EE4F51C-E388-5136-A530-27188EFB2EE9}"/>
              </a:ext>
            </a:extLst>
          </p:cNvPr>
          <p:cNvSpPr>
            <a:spLocks noGrp="1"/>
          </p:cNvSpPr>
          <p:nvPr>
            <p:ph type="ftr" sz="quarter" idx="11"/>
          </p:nvPr>
        </p:nvSpPr>
        <p:spPr/>
        <p:txBody>
          <a:bodyPr/>
          <a:lstStyle/>
          <a:p>
            <a:r>
              <a:rPr lang="en-US"/>
              <a:t>Child Of Promise</a:t>
            </a:r>
          </a:p>
        </p:txBody>
      </p:sp>
      <p:sp>
        <p:nvSpPr>
          <p:cNvPr id="8" name="TextBox 7">
            <a:extLst>
              <a:ext uri="{FF2B5EF4-FFF2-40B4-BE49-F238E27FC236}">
                <a16:creationId xmlns:a16="http://schemas.microsoft.com/office/drawing/2014/main" id="{43BEBC3A-578D-3483-51AA-2B60B5B66BE3}"/>
              </a:ext>
            </a:extLst>
          </p:cNvPr>
          <p:cNvSpPr txBox="1"/>
          <p:nvPr/>
        </p:nvSpPr>
        <p:spPr>
          <a:xfrm>
            <a:off x="6095999" y="51356"/>
            <a:ext cx="5260975" cy="369332"/>
          </a:xfrm>
          <a:prstGeom prst="rect">
            <a:avLst/>
          </a:prstGeom>
          <a:noFill/>
        </p:spPr>
        <p:txBody>
          <a:bodyPr wrap="square">
            <a:spAutoFit/>
          </a:bodyPr>
          <a:lstStyle/>
          <a:p>
            <a:pPr algn="ctr"/>
            <a:r>
              <a:rPr lang="en-US" sz="1800" b="1" i="1" dirty="0">
                <a:solidFill>
                  <a:schemeClr val="bg1">
                    <a:lumMod val="85000"/>
                  </a:schemeClr>
                </a:solidFill>
                <a:effectLst/>
                <a:latin typeface="Times New Roman" panose="02020603050405020304" pitchFamily="18" charset="0"/>
                <a:ea typeface="Times New Roman" panose="02020603050405020304" pitchFamily="18" charset="0"/>
              </a:rPr>
              <a:t>Seeing Jesus In The Old Testament</a:t>
            </a:r>
            <a:endParaRPr lang="en-US" dirty="0">
              <a:solidFill>
                <a:schemeClr val="bg1">
                  <a:lumMod val="85000"/>
                </a:schemeClr>
              </a:solidFill>
            </a:endParaRPr>
          </a:p>
        </p:txBody>
      </p:sp>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Isaac &amp; Jesus: Children of Sacrifice</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24161" y="-33454"/>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161" y="1175276"/>
            <a:ext cx="53860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Isaac</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1B77CE9C-1A2A-070F-9266-30E821EDDB79}"/>
              </a:ext>
            </a:extLst>
          </p:cNvPr>
          <p:cNvSpPr txBox="1">
            <a:spLocks noChangeArrowheads="1"/>
          </p:cNvSpPr>
          <p:nvPr/>
        </p:nvSpPr>
        <p:spPr bwMode="auto">
          <a:xfrm>
            <a:off x="5410200" y="733246"/>
            <a:ext cx="6781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Abraham called to sacrifice his only son, Isaac, anticipates God the Father sacrificing His Only Son, Jesus!</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God sent Abraham to the “land of Moriah” (Genesis 22:2) to a mountain (Genesis 22:14: “In the mount of the LORD it will be provided”).</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Because of Abraham’s willingness to offer up his “only son,” his faith, which knew God would raise him up again to fulfill His promises (Hebrews 11:17-19), was tested and was granted the promise again that in his seed all the nations of the earth would be blessed (Genesis 22:16-18).</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His offering of Isaac secured Israel’s future (Genesis 22:16-18).</a:t>
            </a:r>
            <a:endParaRPr kumimoji="0" lang="en-US" sz="1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14503EAE-0B61-FAB1-94E9-989D7284B539}"/>
              </a:ext>
            </a:extLst>
          </p:cNvPr>
          <p:cNvSpPr txBox="1">
            <a:spLocks noChangeArrowheads="1"/>
          </p:cNvSpPr>
          <p:nvPr/>
        </p:nvSpPr>
        <p:spPr bwMode="auto">
          <a:xfrm>
            <a:off x="-7434" y="1831424"/>
            <a:ext cx="541763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22:15-18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568325" lvl="0" indent="-568325" eaLnBrk="1" fontAlgn="base" hangingPunct="1">
              <a:spcBef>
                <a:spcPct val="0"/>
              </a:spcBef>
              <a:spcAft>
                <a:spcPct val="0"/>
              </a:spcAft>
              <a:buClr>
                <a:srgbClr val="9EC544">
                  <a:lumMod val="40000"/>
                  <a:lumOff val="60000"/>
                </a:srgbClr>
              </a:buClr>
              <a:defRPr/>
            </a:pPr>
            <a:r>
              <a:rPr lang="en-US" dirty="0">
                <a:solidFill>
                  <a:prstClr val="white"/>
                </a:solidFill>
              </a:rPr>
              <a:t>15.  Then the angel of the LORD called to Abraham a second time from heaven, </a:t>
            </a:r>
          </a:p>
          <a:p>
            <a:pPr marL="568325" lvl="0" indent="-568325" eaLnBrk="1" fontAlgn="base" hangingPunct="1">
              <a:spcBef>
                <a:spcPct val="0"/>
              </a:spcBef>
              <a:spcAft>
                <a:spcPct val="0"/>
              </a:spcAft>
              <a:buClr>
                <a:srgbClr val="9EC544">
                  <a:lumMod val="40000"/>
                  <a:lumOff val="60000"/>
                </a:srgbClr>
              </a:buClr>
              <a:defRPr/>
            </a:pPr>
            <a:r>
              <a:rPr lang="en-US" dirty="0">
                <a:solidFill>
                  <a:prstClr val="white"/>
                </a:solidFill>
              </a:rPr>
              <a:t>16.  and said, "By Myself I have sworn, declares the LORD, because you have done this thing and have not withheld your son, your only son, </a:t>
            </a:r>
          </a:p>
          <a:p>
            <a:pPr marL="568325" lvl="0" indent="-568325" eaLnBrk="1" fontAlgn="base" hangingPunct="1">
              <a:spcBef>
                <a:spcPct val="0"/>
              </a:spcBef>
              <a:spcAft>
                <a:spcPct val="0"/>
              </a:spcAft>
              <a:buClr>
                <a:srgbClr val="9EC544">
                  <a:lumMod val="40000"/>
                  <a:lumOff val="60000"/>
                </a:srgbClr>
              </a:buClr>
              <a:defRPr/>
            </a:pPr>
            <a:r>
              <a:rPr lang="en-US" dirty="0">
                <a:solidFill>
                  <a:prstClr val="white"/>
                </a:solidFill>
              </a:rPr>
              <a:t>17.  indeed I will greatly bless you, and I will greatly multiply your seed as the stars of the heavens and as the sand which is on the seashore; and your seed shall possess the gate of their enemies. </a:t>
            </a:r>
          </a:p>
          <a:p>
            <a:pPr marL="568325" lvl="0" indent="-568325" eaLnBrk="1" fontAlgn="base" hangingPunct="1">
              <a:spcBef>
                <a:spcPct val="0"/>
              </a:spcBef>
              <a:spcAft>
                <a:spcPct val="0"/>
              </a:spcAft>
              <a:buClr>
                <a:srgbClr val="9EC544">
                  <a:lumMod val="40000"/>
                  <a:lumOff val="60000"/>
                </a:srgbClr>
              </a:buClr>
              <a:defRPr/>
            </a:pPr>
            <a:r>
              <a:rPr lang="en-US" dirty="0">
                <a:solidFill>
                  <a:prstClr val="white"/>
                </a:solidFill>
              </a:rPr>
              <a:t>18.  "In your seed all the nations of the earth shall be blessed, because you have obeyed My voice." </a:t>
            </a:r>
            <a:endParaRPr kumimoji="0" lang="en-US"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5994170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Isaac &amp; Jesus: Children of Sacrifice</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24161" y="-33454"/>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7433" y="1445510"/>
            <a:ext cx="5417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1B77CE9C-1A2A-070F-9266-30E821EDDB79}"/>
              </a:ext>
            </a:extLst>
          </p:cNvPr>
          <p:cNvSpPr txBox="1">
            <a:spLocks noChangeArrowheads="1"/>
          </p:cNvSpPr>
          <p:nvPr/>
        </p:nvSpPr>
        <p:spPr bwMode="auto">
          <a:xfrm>
            <a:off x="5410200" y="733246"/>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000" dirty="0">
                <a:solidFill>
                  <a:srgbClr val="FFFFFF"/>
                </a:solidFill>
                <a:latin typeface="Tahoma" pitchFamily="34" charset="0"/>
                <a:ea typeface="Tahoma" pitchFamily="34" charset="0"/>
                <a:cs typeface="Tahoma" pitchFamily="34" charset="0"/>
              </a:rPr>
              <a:t>The idea of a father willing to sacrifice his “only son” comes back in the gospels as Jesus begins to predict His death, a sacrifice for sins (Matthew 26:28; John 3:16; 10:17-18).</a:t>
            </a:r>
          </a:p>
          <a:p>
            <a:pPr marL="457200" lvl="0" indent="-457200" eaLnBrk="1" hangingPunct="1">
              <a:buFont typeface="Wingdings" panose="05000000000000000000" pitchFamily="2" charset="2"/>
              <a:buChar char="ü"/>
              <a:defRPr/>
            </a:pPr>
            <a:r>
              <a:rPr lang="en-US" sz="2000" dirty="0">
                <a:solidFill>
                  <a:srgbClr val="FFFFFF"/>
                </a:solidFill>
                <a:latin typeface="Tahoma" pitchFamily="34" charset="0"/>
                <a:ea typeface="Tahoma" pitchFamily="34" charset="0"/>
                <a:cs typeface="Tahoma" pitchFamily="34" charset="0"/>
              </a:rPr>
              <a:t>Mt. Moriah is where Abraham went to offer up Isaac (Genesis 22:2), and where David purchased the Temple land where Solomon built the Temple in Jerusalem (II Chronicles 3:1). Same area that Abraham was willing to offer up Isaac, Jesus was offered up as a “sacrifice for sins for all time,” outside the city gate (Hebrews 9:28; 10:12; 13:12-13).</a:t>
            </a:r>
          </a:p>
          <a:p>
            <a:pPr marL="457200" lvl="0" indent="-457200" eaLnBrk="1" hangingPunct="1">
              <a:buFont typeface="Wingdings" panose="05000000000000000000" pitchFamily="2" charset="2"/>
              <a:buChar char="ü"/>
              <a:defRPr/>
            </a:pPr>
            <a:r>
              <a:rPr lang="en-US" sz="2000" dirty="0">
                <a:solidFill>
                  <a:srgbClr val="FFFFFF"/>
                </a:solidFill>
                <a:latin typeface="Tahoma" pitchFamily="34" charset="0"/>
                <a:ea typeface="Tahoma" pitchFamily="34" charset="0"/>
                <a:cs typeface="Tahoma" pitchFamily="34" charset="0"/>
              </a:rPr>
              <a:t>Jesus’ “sacrifice for sins for all time” secured all saints’ future relationship with God and to live eternally with Him in Heaven! (I Peter 2:24; 3:18; 1:3-4)</a:t>
            </a:r>
          </a:p>
          <a:p>
            <a:pPr marL="457200" lvl="0" indent="-457200" eaLnBrk="1" hangingPunct="1">
              <a:buFont typeface="Wingdings" panose="05000000000000000000" pitchFamily="2" charset="2"/>
              <a:buChar char="ü"/>
              <a:defRPr/>
            </a:pPr>
            <a:r>
              <a:rPr lang="en-US" sz="2000" dirty="0">
                <a:solidFill>
                  <a:srgbClr val="FFFFFF"/>
                </a:solidFill>
                <a:latin typeface="Tahoma" pitchFamily="34" charset="0"/>
                <a:ea typeface="Tahoma" pitchFamily="34" charset="0"/>
                <a:cs typeface="Tahoma" pitchFamily="34" charset="0"/>
              </a:rPr>
              <a:t>Jesus saves all those who obey Him! (Hebrews 5:8-9)</a:t>
            </a:r>
            <a:endParaRPr kumimoji="0" lang="en-US" sz="1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14503EAE-0B61-FAB1-94E9-989D7284B539}"/>
              </a:ext>
            </a:extLst>
          </p:cNvPr>
          <p:cNvSpPr txBox="1">
            <a:spLocks noChangeArrowheads="1"/>
          </p:cNvSpPr>
          <p:nvPr/>
        </p:nvSpPr>
        <p:spPr bwMode="auto">
          <a:xfrm>
            <a:off x="24161" y="2303947"/>
            <a:ext cx="541763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3:18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dirty="0">
                <a:solidFill>
                  <a:prstClr val="white"/>
                </a:solidFill>
              </a:rPr>
              <a:t>For Christ also died for sins once for all, the just for the unjust, so that He might bring us to God, having been put to death in the flesh, but made alive in the spirit; </a:t>
            </a:r>
            <a:endParaRPr kumimoji="0" lang="en-US" sz="28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867752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18586" y="2076886"/>
            <a:ext cx="732263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4800" dirty="0">
                <a:solidFill>
                  <a:srgbClr val="FFFFFF"/>
                </a:solidFill>
                <a:latin typeface="Tahoma" pitchFamily="34" charset="0"/>
                <a:ea typeface="Tahoma" pitchFamily="34" charset="0"/>
                <a:cs typeface="Tahoma" pitchFamily="34" charset="0"/>
              </a:rPr>
              <a:t>Isaac, The Child of Promise, brought forth the Israelites and the promise of the Savior</a:t>
            </a:r>
            <a:r>
              <a:rPr kumimoji="0" lang="en-US" sz="4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1679027"/>
            <a:ext cx="4876801" cy="4876801"/>
          </a:xfrm>
          <a:prstGeom prst="rect">
            <a:avLst/>
          </a:prstGeom>
        </p:spPr>
      </p:pic>
    </p:spTree>
    <p:extLst>
      <p:ext uri="{BB962C8B-B14F-4D97-AF65-F5344CB8AC3E}">
        <p14:creationId xmlns:p14="http://schemas.microsoft.com/office/powerpoint/2010/main" val="3445762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7435" y="2224601"/>
            <a:ext cx="73226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4800" dirty="0">
                <a:solidFill>
                  <a:srgbClr val="FFFFFF"/>
                </a:solidFill>
                <a:latin typeface="Tahoma" pitchFamily="34" charset="0"/>
                <a:ea typeface="Tahoma" pitchFamily="34" charset="0"/>
                <a:cs typeface="Tahoma" pitchFamily="34" charset="0"/>
              </a:rPr>
              <a:t>Jesus, the Child of Promise, brought forth salvation and the promise of eternal life in Heaven</a:t>
            </a:r>
            <a:r>
              <a:rPr kumimoji="0" lang="en-US" sz="4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2288627"/>
            <a:ext cx="4876801" cy="3657600"/>
          </a:xfrm>
          <a:prstGeom prst="rect">
            <a:avLst/>
          </a:prstGeom>
        </p:spPr>
      </p:pic>
    </p:spTree>
    <p:extLst>
      <p:ext uri="{BB962C8B-B14F-4D97-AF65-F5344CB8AC3E}">
        <p14:creationId xmlns:p14="http://schemas.microsoft.com/office/powerpoint/2010/main" val="2186579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9" name="Rectangle 18">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extBox 1">
            <a:extLst>
              <a:ext uri="{FF2B5EF4-FFF2-40B4-BE49-F238E27FC236}">
                <a16:creationId xmlns:a16="http://schemas.microsoft.com/office/drawing/2014/main" id="{AF738FDF-FB52-4F08-8549-6F6299A4FE9F}"/>
              </a:ext>
            </a:extLst>
          </p:cNvPr>
          <p:cNvSpPr txBox="1"/>
          <p:nvPr/>
        </p:nvSpPr>
        <p:spPr>
          <a:xfrm>
            <a:off x="5471904" y="73636"/>
            <a:ext cx="6705601" cy="621069"/>
          </a:xfrm>
          <a:prstGeom prst="rect">
            <a:avLst/>
          </a:prstGeom>
        </p:spPr>
        <p:txBody>
          <a:bodyPr vert="horz" lIns="91440" tIns="45720" rIns="91440" bIns="45720" rtlCol="0" anchor="b">
            <a:normAutofit lnSpcReduction="10000"/>
          </a:bodyPr>
          <a:lstStyle/>
          <a:p>
            <a:pPr marL="0" marR="0" lvl="0" indent="0" algn="ctr" fontAlgn="auto">
              <a:lnSpc>
                <a:spcPct val="90000"/>
              </a:lnSpc>
              <a:spcBef>
                <a:spcPct val="0"/>
              </a:spcBef>
              <a:spcAft>
                <a:spcPts val="600"/>
              </a:spcAft>
              <a:buClrTx/>
              <a:buSzTx/>
              <a:tabLst/>
              <a:defRPr/>
            </a:pPr>
            <a:r>
              <a:rPr kumimoji="0" lang="en-US" sz="4000" b="1" i="0" u="none" strike="noStrike" cap="all" spc="0" normalizeH="0" noProof="0" dirty="0">
                <a:effectLst/>
                <a:uLnTx/>
                <a:uFillTx/>
                <a:latin typeface="+mj-lt"/>
                <a:ea typeface="+mj-ea"/>
                <a:cs typeface="+mj-cs"/>
              </a:rPr>
              <a:t>Conclusion</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9293" y="533400"/>
            <a:ext cx="5648093"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The Scriptures emphasize Christ’s cross, not the manger. </a:t>
            </a:r>
          </a:p>
          <a:p>
            <a:pPr marL="457200" lvl="0" indent="-457200" eaLnBrk="1" hangingPunct="1">
              <a:buFont typeface="Wingdings" panose="05000000000000000000" pitchFamily="2" charset="2"/>
              <a:buChar char="v"/>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We celebrate and honor His death &amp; sacrifice every first day of the week in the way Jesus wanted to be remembered (Matthew 26:26-29). </a:t>
            </a:r>
          </a:p>
          <a:p>
            <a:pPr marL="457200" lvl="0" indent="-457200" eaLnBrk="1" hangingPunct="1">
              <a:buFont typeface="Wingdings" panose="05000000000000000000" pitchFamily="2" charset="2"/>
              <a:buChar char="v"/>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His whole life, death, burial, and resurrection is remembered every week!</a:t>
            </a:r>
          </a:p>
          <a:p>
            <a:pPr marL="457200" lvl="0" indent="-457200" eaLnBrk="1" hangingPunct="1">
              <a:buFont typeface="Wingdings" panose="05000000000000000000" pitchFamily="2" charset="2"/>
              <a:buChar char="v"/>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We believe He was born (Galatians 4:4) but the emphasis is on His death, burial, &amp; resurrection                   (I Corinthians 15:3-4).</a:t>
            </a:r>
          </a:p>
          <a:p>
            <a:pPr marL="457200" lvl="0" indent="-457200" eaLnBrk="1" hangingPunct="1">
              <a:buFont typeface="Wingdings" panose="05000000000000000000" pitchFamily="2" charset="2"/>
              <a:buChar char="v"/>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He lived and died so that we may live with Him in eternity! (I Peter 1:3-4; 2:24)</a:t>
            </a:r>
            <a:endParaRPr kumimoji="0" lang="en-US" sz="2400" b="0" i="0" u="none" strike="noStrike" cap="none" spc="0" normalizeH="0" baseline="0" noProof="0" dirty="0">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rotWithShape="1">
          <a:blip r:embed="rId4">
            <a:extLst>
              <a:ext uri="{28A0092B-C50C-407E-A947-70E740481C1C}">
                <a14:useLocalDpi xmlns:a14="http://schemas.microsoft.com/office/drawing/2010/main" val="0"/>
              </a:ext>
            </a:extLst>
          </a:blip>
          <a:srcRect l="10460" r="-2" b="-2"/>
          <a:stretch/>
        </p:blipFill>
        <p:spPr>
          <a:xfrm>
            <a:off x="5491975" y="959421"/>
            <a:ext cx="6533501" cy="5472558"/>
          </a:xfrm>
          <a:prstGeom prst="rect">
            <a:avLst/>
          </a:prstGeom>
        </p:spPr>
      </p:pic>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0" y="0"/>
            <a:ext cx="5486399" cy="533400"/>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rPr>
              <a:t>Child Of Promise</a:t>
            </a:r>
          </a:p>
        </p:txBody>
      </p:sp>
    </p:spTree>
    <p:extLst>
      <p:ext uri="{BB962C8B-B14F-4D97-AF65-F5344CB8AC3E}">
        <p14:creationId xmlns:p14="http://schemas.microsoft.com/office/powerpoint/2010/main" val="1336808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6019" y="1511055"/>
            <a:ext cx="793223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4800" dirty="0">
                <a:solidFill>
                  <a:srgbClr val="FFFFFF"/>
                </a:solidFill>
                <a:latin typeface="Tahoma" pitchFamily="34" charset="0"/>
                <a:ea typeface="Tahoma" pitchFamily="34" charset="0"/>
                <a:cs typeface="Tahoma" pitchFamily="34" charset="0"/>
              </a:rPr>
              <a:t>The birth of Jesus shows us God keeps His promises and the cross of Jesus shows us the enormity of sin, and the depths of God’s love </a:t>
            </a:r>
          </a:p>
          <a:p>
            <a:pPr lvl="0" algn="ctr" eaLnBrk="1" hangingPunct="1">
              <a:defRPr/>
            </a:pPr>
            <a:r>
              <a:rPr lang="en-US" sz="4800" dirty="0">
                <a:solidFill>
                  <a:srgbClr val="FFFFFF"/>
                </a:solidFill>
                <a:latin typeface="Tahoma" pitchFamily="34" charset="0"/>
                <a:ea typeface="Tahoma" pitchFamily="34" charset="0"/>
                <a:cs typeface="Tahoma" pitchFamily="34" charset="0"/>
              </a:rPr>
              <a:t>(John 3:16)</a:t>
            </a:r>
            <a:endParaRPr kumimoji="0" lang="en-US" sz="4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52390" y="1600200"/>
            <a:ext cx="4042815" cy="4346027"/>
          </a:xfrm>
          <a:prstGeom prst="rect">
            <a:avLst/>
          </a:prstGeom>
        </p:spPr>
      </p:pic>
    </p:spTree>
    <p:extLst>
      <p:ext uri="{BB962C8B-B14F-4D97-AF65-F5344CB8AC3E}">
        <p14:creationId xmlns:p14="http://schemas.microsoft.com/office/powerpoint/2010/main" val="1878235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7434" y="1322554"/>
            <a:ext cx="830579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6000" dirty="0">
                <a:solidFill>
                  <a:srgbClr val="FFFFFF"/>
                </a:solidFill>
                <a:latin typeface="Tahoma" pitchFamily="34" charset="0"/>
                <a:ea typeface="Tahoma" pitchFamily="34" charset="0"/>
                <a:cs typeface="Tahoma" pitchFamily="34" charset="0"/>
              </a:rPr>
              <a:t>Jesus, the Child of Promise, died for you so that you may live! Have you obeyed His voice?</a:t>
            </a:r>
            <a:endParaRPr kumimoji="0" lang="en-US" sz="6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05800" y="784480"/>
            <a:ext cx="3657600" cy="5785130"/>
          </a:xfrm>
          <a:prstGeom prst="rect">
            <a:avLst/>
          </a:prstGeom>
        </p:spPr>
      </p:pic>
    </p:spTree>
    <p:extLst>
      <p:ext uri="{BB962C8B-B14F-4D97-AF65-F5344CB8AC3E}">
        <p14:creationId xmlns:p14="http://schemas.microsoft.com/office/powerpoint/2010/main" val="2996024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7435" y="1295400"/>
            <a:ext cx="806658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This time of year the world seeks Jesus.</a:t>
            </a:r>
          </a:p>
          <a:p>
            <a:pPr marL="45720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They seek Jesus in the manger as they focus on His birth.</a:t>
            </a:r>
            <a:r>
              <a:rPr kumimoji="0" lang="en-US" sz="32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rPr>
              <a:t> </a:t>
            </a:r>
          </a:p>
          <a:p>
            <a:pPr marL="45720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v"/>
              <a:tabLst/>
              <a:defRPr/>
            </a:pPr>
            <a:r>
              <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Jesus said He would be lifted up and draw all men unto Him, speaking about His death, His cross (John 12:32-33).</a:t>
            </a:r>
          </a:p>
          <a:p>
            <a:pPr marL="457200" lvl="0" indent="-457200" eaLnBrk="1" hangingPunct="1">
              <a:buClr>
                <a:prstClr val="white"/>
              </a:buClr>
              <a:buFont typeface="Wingdings" panose="05000000000000000000" pitchFamily="2" charset="2"/>
              <a:buChar char="v"/>
              <a:defRPr/>
            </a:pPr>
            <a:r>
              <a:rPr lang="en-US" sz="3200" dirty="0">
                <a:solidFill>
                  <a:prstClr val="white"/>
                </a:solidFill>
                <a:latin typeface="Tahoma" pitchFamily="34" charset="0"/>
                <a:ea typeface="Tahoma" pitchFamily="34" charset="0"/>
                <a:cs typeface="Tahoma" pitchFamily="34" charset="0"/>
              </a:rPr>
              <a:t>As people are focused on Jesus let us talk about how He was the Child of Promise that fulfilled the Old Covenant and made it possible for people to obey the gospel and live eternally with Him!</a:t>
            </a:r>
            <a:endPar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descr="A person holding a baby&#10;&#10;Description automatically generated">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585" y="990599"/>
            <a:ext cx="4125416" cy="5502275"/>
          </a:xfrm>
          <a:prstGeom prst="rect">
            <a:avLst/>
          </a:prstGeom>
        </p:spPr>
      </p:pic>
    </p:spTree>
    <p:extLst>
      <p:ext uri="{BB962C8B-B14F-4D97-AF65-F5344CB8AC3E}">
        <p14:creationId xmlns:p14="http://schemas.microsoft.com/office/powerpoint/2010/main" val="31050091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pic>
        <p:nvPicPr>
          <p:cNvPr id="12" name="Picture 11" descr="A person holding a baby&#10;&#10;Description automatically generated">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8" y="990599"/>
            <a:ext cx="4125416" cy="5502275"/>
          </a:xfrm>
          <a:prstGeom prst="rect">
            <a:avLst/>
          </a:prstGeom>
        </p:spPr>
      </p:pic>
      <p:pic>
        <p:nvPicPr>
          <p:cNvPr id="7" name="Picture 6">
            <a:extLst>
              <a:ext uri="{FF2B5EF4-FFF2-40B4-BE49-F238E27FC236}">
                <a16:creationId xmlns:a16="http://schemas.microsoft.com/office/drawing/2014/main" id="{0544626D-D74C-0F59-FD4D-6AD69FCA04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82000" y="1014958"/>
            <a:ext cx="3795133" cy="5478042"/>
          </a:xfrm>
          <a:prstGeom prst="rect">
            <a:avLst/>
          </a:prstGeom>
        </p:spPr>
      </p:pic>
      <p:sp>
        <p:nvSpPr>
          <p:cNvPr id="4" name="TextBox 3">
            <a:extLst>
              <a:ext uri="{FF2B5EF4-FFF2-40B4-BE49-F238E27FC236}">
                <a16:creationId xmlns:a16="http://schemas.microsoft.com/office/drawing/2014/main" id="{65C607B7-4414-5EBF-F27B-59B4464EEADD}"/>
              </a:ext>
            </a:extLst>
          </p:cNvPr>
          <p:cNvSpPr txBox="1"/>
          <p:nvPr/>
        </p:nvSpPr>
        <p:spPr>
          <a:xfrm>
            <a:off x="2293434" y="3005079"/>
            <a:ext cx="8382000" cy="28623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dirty="0"/>
              <a:t>Let us look at the similarities between Isaac and Jesus as both were Children of Promise and both their births and sacrifices were significant for mankind!</a:t>
            </a:r>
          </a:p>
        </p:txBody>
      </p:sp>
    </p:spTree>
    <p:extLst>
      <p:ext uri="{BB962C8B-B14F-4D97-AF65-F5344CB8AC3E}">
        <p14:creationId xmlns:p14="http://schemas.microsoft.com/office/powerpoint/2010/main" val="40390406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8" name="Picture 37">
            <a:extLst>
              <a:ext uri="{FF2B5EF4-FFF2-40B4-BE49-F238E27FC236}">
                <a16:creationId xmlns:a16="http://schemas.microsoft.com/office/drawing/2014/main" id="{387CAEF2-F22C-4F37-B4E4-C70558C0B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descr="A painting of a person holding a baby&#10;&#10;Description automatically generated">
            <a:extLst>
              <a:ext uri="{FF2B5EF4-FFF2-40B4-BE49-F238E27FC236}">
                <a16:creationId xmlns:a16="http://schemas.microsoft.com/office/drawing/2014/main" id="{1FD852B9-6B9C-A760-35B7-63DFECB80414}"/>
              </a:ext>
            </a:extLst>
          </p:cNvPr>
          <p:cNvPicPr>
            <a:picLocks noChangeAspect="1"/>
          </p:cNvPicPr>
          <p:nvPr/>
        </p:nvPicPr>
        <p:blipFill rotWithShape="1">
          <a:blip r:embed="rId5">
            <a:alphaModFix amt="40000"/>
            <a:extLst>
              <a:ext uri="{28A0092B-C50C-407E-A947-70E740481C1C}">
                <a14:useLocalDpi xmlns:a14="http://schemas.microsoft.com/office/drawing/2010/main" val="0"/>
              </a:ext>
            </a:extLst>
          </a:blip>
          <a:srcRect l="5185" r="1791"/>
          <a:stretch/>
        </p:blipFill>
        <p:spPr>
          <a:xfrm>
            <a:off x="6086727" y="14014"/>
            <a:ext cx="6095980" cy="6843986"/>
          </a:xfrm>
          <a:prstGeom prst="rect">
            <a:avLst/>
          </a:prstGeom>
        </p:spPr>
      </p:pic>
      <p:pic>
        <p:nvPicPr>
          <p:cNvPr id="5" name="Picture 4" descr="A painting of a person holding a baby&#10;&#10;Description automatically generated">
            <a:extLst>
              <a:ext uri="{FF2B5EF4-FFF2-40B4-BE49-F238E27FC236}">
                <a16:creationId xmlns:a16="http://schemas.microsoft.com/office/drawing/2014/main" id="{5820A6FA-1A6C-8388-3272-385E12E6487D}"/>
              </a:ext>
            </a:extLst>
          </p:cNvPr>
          <p:cNvPicPr>
            <a:picLocks noChangeAspect="1"/>
          </p:cNvPicPr>
          <p:nvPr/>
        </p:nvPicPr>
        <p:blipFill rotWithShape="1">
          <a:blip r:embed="rId6">
            <a:alphaModFix amt="40000"/>
            <a:extLst>
              <a:ext uri="{28A0092B-C50C-407E-A947-70E740481C1C}">
                <a14:useLocalDpi xmlns:a14="http://schemas.microsoft.com/office/drawing/2010/main" val="0"/>
              </a:ext>
            </a:extLst>
          </a:blip>
          <a:srcRect r="2" b="11127"/>
          <a:stretch/>
        </p:blipFill>
        <p:spPr>
          <a:xfrm>
            <a:off x="9293" y="14014"/>
            <a:ext cx="6096000" cy="6857990"/>
          </a:xfrm>
          <a:prstGeom prst="rect">
            <a:avLst/>
          </a:prstGeom>
        </p:spPr>
      </p:pic>
      <p:sp>
        <p:nvSpPr>
          <p:cNvPr id="3" name="TextBox 2">
            <a:extLst>
              <a:ext uri="{FF2B5EF4-FFF2-40B4-BE49-F238E27FC236}">
                <a16:creationId xmlns:a16="http://schemas.microsoft.com/office/drawing/2014/main" id="{FF0393AC-3B00-A742-0E6E-7369F09F3512}"/>
              </a:ext>
            </a:extLst>
          </p:cNvPr>
          <p:cNvSpPr txBox="1"/>
          <p:nvPr/>
        </p:nvSpPr>
        <p:spPr>
          <a:xfrm>
            <a:off x="-18565" y="4171315"/>
            <a:ext cx="12191999" cy="1825096"/>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6000" b="1" i="0" u="none" strike="noStrike" cap="all" spc="0" normalizeH="0" noProof="0" dirty="0">
                <a:ln>
                  <a:noFill/>
                </a:ln>
                <a:effectLst/>
                <a:uLnTx/>
                <a:uFillTx/>
                <a:latin typeface="+mj-lt"/>
                <a:ea typeface="+mj-ea"/>
                <a:cs typeface="+mj-cs"/>
              </a:rPr>
              <a:t>Isaac &amp; Jesus: </a:t>
            </a:r>
          </a:p>
          <a:p>
            <a:pPr marL="0" marR="0" lvl="0" indent="0" algn="ctr" fontAlgn="auto">
              <a:lnSpc>
                <a:spcPct val="90000"/>
              </a:lnSpc>
              <a:spcBef>
                <a:spcPct val="0"/>
              </a:spcBef>
              <a:spcAft>
                <a:spcPts val="600"/>
              </a:spcAft>
              <a:buClrTx/>
              <a:buSzTx/>
              <a:tabLst/>
              <a:defRPr/>
            </a:pPr>
            <a:r>
              <a:rPr kumimoji="0" lang="en-US" sz="6000" b="1" i="0" u="none" strike="noStrike" cap="all" spc="0" normalizeH="0" noProof="0" dirty="0">
                <a:ln>
                  <a:noFill/>
                </a:ln>
                <a:effectLst/>
                <a:uLnTx/>
                <a:uFillTx/>
                <a:latin typeface="+mj-lt"/>
                <a:ea typeface="+mj-ea"/>
                <a:cs typeface="+mj-cs"/>
              </a:rPr>
              <a:t>Children of Promise</a:t>
            </a:r>
          </a:p>
        </p:txBody>
      </p:sp>
      <p:sp>
        <p:nvSpPr>
          <p:cNvPr id="2" name="Footer Placeholder 1">
            <a:extLst>
              <a:ext uri="{FF2B5EF4-FFF2-40B4-BE49-F238E27FC236}">
                <a16:creationId xmlns:a16="http://schemas.microsoft.com/office/drawing/2014/main" id="{7D7511E7-0E62-F13A-A0C0-6B14152F2ADD}"/>
              </a:ext>
            </a:extLst>
          </p:cNvPr>
          <p:cNvSpPr>
            <a:spLocks noGrp="1"/>
          </p:cNvSpPr>
          <p:nvPr>
            <p:ph type="ftr" sz="quarter" idx="11"/>
          </p:nvPr>
        </p:nvSpPr>
        <p:spPr>
          <a:xfrm>
            <a:off x="18585" y="6499877"/>
            <a:ext cx="6077415" cy="365125"/>
          </a:xfrm>
        </p:spPr>
        <p:txBody>
          <a:bodyPr vert="horz" lIns="91440" tIns="45720" rIns="91440" bIns="45720" rtlCol="0" anchor="ctr">
            <a:normAutofit/>
          </a:bodyPr>
          <a:lstStyle/>
          <a:p>
            <a:pPr defTabSz="457200">
              <a:spcAft>
                <a:spcPts val="600"/>
              </a:spcAft>
            </a:pPr>
            <a:r>
              <a:rPr lang="en-US" dirty="0"/>
              <a:t>Child Of Promise</a:t>
            </a:r>
          </a:p>
        </p:txBody>
      </p:sp>
    </p:spTree>
    <p:extLst>
      <p:ext uri="{BB962C8B-B14F-4D97-AF65-F5344CB8AC3E}">
        <p14:creationId xmlns:p14="http://schemas.microsoft.com/office/powerpoint/2010/main" val="117957047"/>
      </p:ext>
    </p:extLst>
  </p:cSld>
  <p:clrMapOvr>
    <a:masterClrMapping/>
  </p:clrMapOvr>
  <p:transition spd="slow">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holding a baby&#10;&#10;Description automatically generated">
            <a:extLst>
              <a:ext uri="{FF2B5EF4-FFF2-40B4-BE49-F238E27FC236}">
                <a16:creationId xmlns:a16="http://schemas.microsoft.com/office/drawing/2014/main" id="{8E3253DB-73BC-C81C-41F9-A34933FD14A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5185" r="1791"/>
          <a:stretch/>
        </p:blipFill>
        <p:spPr>
          <a:xfrm>
            <a:off x="6201851" y="14014"/>
            <a:ext cx="5980855" cy="6843986"/>
          </a:xfrm>
          <a:prstGeom prst="rect">
            <a:avLst/>
          </a:prstGeom>
        </p:spPr>
      </p:pic>
      <p:pic>
        <p:nvPicPr>
          <p:cNvPr id="3" name="Picture 2" descr="A painting of a person holding a baby&#10;&#10;Description automatically generated">
            <a:extLst>
              <a:ext uri="{FF2B5EF4-FFF2-40B4-BE49-F238E27FC236}">
                <a16:creationId xmlns:a16="http://schemas.microsoft.com/office/drawing/2014/main" id="{DA36325C-E503-52AE-C25A-59A182DD534B}"/>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r="2" b="11127"/>
          <a:stretch/>
        </p:blipFill>
        <p:spPr>
          <a:xfrm>
            <a:off x="9293" y="14014"/>
            <a:ext cx="6221138" cy="6857990"/>
          </a:xfrm>
          <a:prstGeom prst="rect">
            <a:avLst/>
          </a:prstGeom>
        </p:spPr>
      </p:pic>
      <p:sp>
        <p:nvSpPr>
          <p:cNvPr id="2" name="Footer Placeholder 1">
            <a:extLst>
              <a:ext uri="{FF2B5EF4-FFF2-40B4-BE49-F238E27FC236}">
                <a16:creationId xmlns:a16="http://schemas.microsoft.com/office/drawing/2014/main" id="{7FA0C07E-A866-44C3-B743-B75E3CD5996A}"/>
              </a:ext>
            </a:extLst>
          </p:cNvPr>
          <p:cNvSpPr>
            <a:spLocks noGrp="1"/>
          </p:cNvSpPr>
          <p:nvPr>
            <p:ph type="ftr" sz="quarter" idx="11"/>
          </p:nvPr>
        </p:nvSpPr>
        <p:spPr>
          <a:xfrm>
            <a:off x="-1860" y="-27399"/>
            <a:ext cx="6200513" cy="365125"/>
          </a:xfrm>
        </p:spPr>
        <p:txBody>
          <a:bodyPr/>
          <a:lstStyle/>
          <a:p>
            <a:r>
              <a:rPr lang="en-US"/>
              <a:t>Child Of Promise</a:t>
            </a:r>
            <a:endParaRPr lang="en-US" dirty="0"/>
          </a:p>
        </p:txBody>
      </p:sp>
      <p:sp>
        <p:nvSpPr>
          <p:cNvPr id="5" name="TextBox 4">
            <a:extLst>
              <a:ext uri="{FF2B5EF4-FFF2-40B4-BE49-F238E27FC236}">
                <a16:creationId xmlns:a16="http://schemas.microsoft.com/office/drawing/2014/main" id="{19DC83BC-3EB1-4B6D-AB3C-9C7717A982F6}"/>
              </a:ext>
            </a:extLst>
          </p:cNvPr>
          <p:cNvSpPr txBox="1"/>
          <p:nvPr/>
        </p:nvSpPr>
        <p:spPr>
          <a:xfrm>
            <a:off x="-6923" y="-145636"/>
            <a:ext cx="6208775"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7564CF51-5DB1-4F92-A087-E5814BF3D089}"/>
              </a:ext>
            </a:extLst>
          </p:cNvPr>
          <p:cNvSpPr txBox="1"/>
          <p:nvPr/>
        </p:nvSpPr>
        <p:spPr>
          <a:xfrm>
            <a:off x="6192424" y="-145636"/>
            <a:ext cx="5986850"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6">
            <a:extLst>
              <a:ext uri="{FF2B5EF4-FFF2-40B4-BE49-F238E27FC236}">
                <a16:creationId xmlns:a16="http://schemas.microsoft.com/office/drawing/2014/main" id="{D84BA06E-59A3-4FD7-A9FE-255B343730B3}"/>
              </a:ext>
            </a:extLst>
          </p:cNvPr>
          <p:cNvGraphicFramePr>
            <a:graphicFrameLocks noGrp="1"/>
          </p:cNvGraphicFramePr>
          <p:nvPr>
            <p:extLst>
              <p:ext uri="{D42A27DB-BD31-4B8C-83A1-F6EECF244321}">
                <p14:modId xmlns:p14="http://schemas.microsoft.com/office/powerpoint/2010/main" val="3152687912"/>
              </p:ext>
            </p:extLst>
          </p:nvPr>
        </p:nvGraphicFramePr>
        <p:xfrm>
          <a:off x="13053" y="0"/>
          <a:ext cx="6217378" cy="7017760"/>
        </p:xfrm>
        <a:graphic>
          <a:graphicData uri="http://schemas.openxmlformats.org/drawingml/2006/table">
            <a:tbl>
              <a:tblPr firstRow="1" bandRow="1">
                <a:tableStyleId>{5940675A-B579-460E-94D1-54222C63F5DA}</a:tableStyleId>
              </a:tblPr>
              <a:tblGrid>
                <a:gridCol w="3398186">
                  <a:extLst>
                    <a:ext uri="{9D8B030D-6E8A-4147-A177-3AD203B41FA5}">
                      <a16:colId xmlns:a16="http://schemas.microsoft.com/office/drawing/2014/main" val="424853786"/>
                    </a:ext>
                  </a:extLst>
                </a:gridCol>
                <a:gridCol w="2819192">
                  <a:extLst>
                    <a:ext uri="{9D8B030D-6E8A-4147-A177-3AD203B41FA5}">
                      <a16:colId xmlns:a16="http://schemas.microsoft.com/office/drawing/2014/main" val="448009679"/>
                    </a:ext>
                  </a:extLst>
                </a:gridCol>
              </a:tblGrid>
              <a:tr h="677920">
                <a:tc gridSpan="2">
                  <a:txBody>
                    <a:bodyPr/>
                    <a:lstStyle/>
                    <a:p>
                      <a:pPr algn="ctr"/>
                      <a:r>
                        <a:rPr lang="en-US" sz="3600" b="1" dirty="0">
                          <a:latin typeface="Arial" panose="020B0604020202020204" pitchFamily="34" charset="0"/>
                          <a:cs typeface="Arial" panose="020B0604020202020204" pitchFamily="34" charset="0"/>
                        </a:rPr>
                        <a:t>Isaac</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523848">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Birth Pre-Announced! Sarah past the age of childbearing!</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18:10-11, 14</a:t>
                      </a:r>
                    </a:p>
                  </a:txBody>
                  <a:tcPr/>
                </a:tc>
                <a:extLst>
                  <a:ext uri="{0D108BD9-81ED-4DB2-BD59-A6C34878D82A}">
                    <a16:rowId xmlns:a16="http://schemas.microsoft.com/office/drawing/2014/main" val="2860390805"/>
                  </a:ext>
                </a:extLst>
              </a:tr>
              <a:tr h="372344">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Named before birth: Isaac</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17:19</a:t>
                      </a:r>
                    </a:p>
                  </a:txBody>
                  <a:tcPr/>
                </a:tc>
                <a:extLst>
                  <a:ext uri="{0D108BD9-81ED-4DB2-BD59-A6C34878D82A}">
                    <a16:rowId xmlns:a16="http://schemas.microsoft.com/office/drawing/2014/main" val="941709506"/>
                  </a:ext>
                </a:extLst>
              </a:tr>
              <a:tr h="739549">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Miraculous conception: Sarah was advanced in years, past the age of childbearing; Had a son! </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21:1-7</a:t>
                      </a:r>
                    </a:p>
                  </a:txBody>
                  <a:tcPr/>
                </a:tc>
                <a:extLst>
                  <a:ext uri="{0D108BD9-81ED-4DB2-BD59-A6C34878D82A}">
                    <a16:rowId xmlns:a16="http://schemas.microsoft.com/office/drawing/2014/main" val="1348347593"/>
                  </a:ext>
                </a:extLst>
              </a:tr>
              <a:tr h="523848">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Son of Promise! Through Isaac would come the Savior!</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12:3; 21:1-2</a:t>
                      </a:r>
                    </a:p>
                  </a:txBody>
                  <a:tcPr/>
                </a:tc>
                <a:extLst>
                  <a:ext uri="{0D108BD9-81ED-4DB2-BD59-A6C34878D82A}">
                    <a16:rowId xmlns:a16="http://schemas.microsoft.com/office/drawing/2014/main" val="1731510504"/>
                  </a:ext>
                </a:extLst>
              </a:tr>
              <a:tr h="523848">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Mocked by his brother (Ishmael)</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21:8-9</a:t>
                      </a:r>
                    </a:p>
                  </a:txBody>
                  <a:tcPr/>
                </a:tc>
                <a:extLst>
                  <a:ext uri="{0D108BD9-81ED-4DB2-BD59-A6C34878D82A}">
                    <a16:rowId xmlns:a16="http://schemas.microsoft.com/office/drawing/2014/main" val="2303116527"/>
                  </a:ext>
                </a:extLst>
              </a:tr>
              <a:tr h="523848">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Abraham’s “Only Son” / Abraham means “father of a multitude of nations”</a:t>
                      </a:r>
                    </a:p>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22:2</a:t>
                      </a:r>
                    </a:p>
                  </a:txBody>
                  <a:tcPr/>
                </a:tc>
                <a:extLst>
                  <a:ext uri="{0D108BD9-81ED-4DB2-BD59-A6C34878D82A}">
                    <a16:rowId xmlns:a16="http://schemas.microsoft.com/office/drawing/2014/main" val="1229048840"/>
                  </a:ext>
                </a:extLst>
              </a:tr>
            </a:tbl>
          </a:graphicData>
        </a:graphic>
      </p:graphicFrame>
      <p:graphicFrame>
        <p:nvGraphicFramePr>
          <p:cNvPr id="11" name="Table 6">
            <a:extLst>
              <a:ext uri="{FF2B5EF4-FFF2-40B4-BE49-F238E27FC236}">
                <a16:creationId xmlns:a16="http://schemas.microsoft.com/office/drawing/2014/main" id="{F137F911-8A18-4B54-84DE-6EE04437A7F8}"/>
              </a:ext>
            </a:extLst>
          </p:cNvPr>
          <p:cNvGraphicFramePr>
            <a:graphicFrameLocks noGrp="1"/>
          </p:cNvGraphicFramePr>
          <p:nvPr>
            <p:extLst>
              <p:ext uri="{D42A27DB-BD31-4B8C-83A1-F6EECF244321}">
                <p14:modId xmlns:p14="http://schemas.microsoft.com/office/powerpoint/2010/main" val="1854160140"/>
              </p:ext>
            </p:extLst>
          </p:nvPr>
        </p:nvGraphicFramePr>
        <p:xfrm>
          <a:off x="6214179" y="0"/>
          <a:ext cx="5965095" cy="7019791"/>
        </p:xfrm>
        <a:graphic>
          <a:graphicData uri="http://schemas.openxmlformats.org/drawingml/2006/table">
            <a:tbl>
              <a:tblPr firstRow="1" bandRow="1">
                <a:tableStyleId>{5940675A-B579-460E-94D1-54222C63F5DA}</a:tableStyleId>
              </a:tblPr>
              <a:tblGrid>
                <a:gridCol w="3260298">
                  <a:extLst>
                    <a:ext uri="{9D8B030D-6E8A-4147-A177-3AD203B41FA5}">
                      <a16:colId xmlns:a16="http://schemas.microsoft.com/office/drawing/2014/main" val="424853786"/>
                    </a:ext>
                  </a:extLst>
                </a:gridCol>
                <a:gridCol w="2704797">
                  <a:extLst>
                    <a:ext uri="{9D8B030D-6E8A-4147-A177-3AD203B41FA5}">
                      <a16:colId xmlns:a16="http://schemas.microsoft.com/office/drawing/2014/main" val="448009679"/>
                    </a:ext>
                  </a:extLst>
                </a:gridCol>
              </a:tblGrid>
              <a:tr h="685800">
                <a:tc gridSpan="2">
                  <a:txBody>
                    <a:bodyPr/>
                    <a:lstStyle/>
                    <a:p>
                      <a:pPr algn="ctr"/>
                      <a:r>
                        <a:rPr lang="en-US" sz="3600" b="1" dirty="0">
                          <a:latin typeface="Arial" panose="020B0604020202020204" pitchFamily="34" charset="0"/>
                          <a:cs typeface="Arial" panose="020B0604020202020204" pitchFamily="34" charset="0"/>
                        </a:rPr>
                        <a:t>Jesus</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999991">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Birth Pre-Announced! Mary was a virgin! </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Luke 1:30-31, 34</a:t>
                      </a:r>
                    </a:p>
                  </a:txBody>
                  <a:tcPr/>
                </a:tc>
                <a:extLst>
                  <a:ext uri="{0D108BD9-81ED-4DB2-BD59-A6C34878D82A}">
                    <a16:rowId xmlns:a16="http://schemas.microsoft.com/office/drawing/2014/main" val="2860390805"/>
                  </a:ext>
                </a:extLst>
              </a:tr>
              <a:tr h="661909">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Named before birth: Jesus</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Matthew 1:21; Luke 1:31</a:t>
                      </a:r>
                    </a:p>
                  </a:txBody>
                  <a:tcPr/>
                </a:tc>
                <a:extLst>
                  <a:ext uri="{0D108BD9-81ED-4DB2-BD59-A6C34878D82A}">
                    <a16:rowId xmlns:a16="http://schemas.microsoft.com/office/drawing/2014/main" val="941709506"/>
                  </a:ext>
                </a:extLst>
              </a:tr>
              <a:tr h="1256269">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Miraculous conception: Mary was young, a virgin; Had a son! </a:t>
                      </a:r>
                    </a:p>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Matthew 1:18-20; Luke 2:4-5</a:t>
                      </a:r>
                    </a:p>
                  </a:txBody>
                  <a:tcPr/>
                </a:tc>
                <a:extLst>
                  <a:ext uri="{0D108BD9-81ED-4DB2-BD59-A6C34878D82A}">
                    <a16:rowId xmlns:a16="http://schemas.microsoft.com/office/drawing/2014/main" val="1348347593"/>
                  </a:ext>
                </a:extLst>
              </a:tr>
              <a:tr h="936229">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Son of Promise! Jesus is the Savior of the world!</a:t>
                      </a: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Genesis 12:3; Matthew 1:18-25; Luke 2:4-7; 8-21</a:t>
                      </a:r>
                    </a:p>
                  </a:txBody>
                  <a:tcPr/>
                </a:tc>
                <a:extLst>
                  <a:ext uri="{0D108BD9-81ED-4DB2-BD59-A6C34878D82A}">
                    <a16:rowId xmlns:a16="http://schemas.microsoft.com/office/drawing/2014/main" val="1731510504"/>
                  </a:ext>
                </a:extLst>
              </a:tr>
              <a:tr h="430422">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Mocked by His brothers</a:t>
                      </a:r>
                    </a:p>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John 7:1-5</a:t>
                      </a:r>
                    </a:p>
                  </a:txBody>
                  <a:tcPr/>
                </a:tc>
                <a:extLst>
                  <a:ext uri="{0D108BD9-81ED-4DB2-BD59-A6C34878D82A}">
                    <a16:rowId xmlns:a16="http://schemas.microsoft.com/office/drawing/2014/main" val="2303116527"/>
                  </a:ext>
                </a:extLst>
              </a:tr>
              <a:tr h="1227963">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God the Father’s “Only Son”</a:t>
                      </a:r>
                    </a:p>
                    <a:p>
                      <a:endParaRPr lang="en-US" sz="2000" b="1" dirty="0">
                        <a:latin typeface="Tahoma" panose="020B0604030504040204" pitchFamily="34" charset="0"/>
                        <a:ea typeface="Tahoma" panose="020B0604030504040204" pitchFamily="34" charset="0"/>
                        <a:cs typeface="Tahoma" panose="020B0604030504040204" pitchFamily="34" charset="0"/>
                      </a:endParaRPr>
                    </a:p>
                    <a:p>
                      <a:endParaRPr lang="en-US" sz="2000" b="1" dirty="0">
                        <a:latin typeface="Tahoma" panose="020B0604030504040204" pitchFamily="34" charset="0"/>
                        <a:ea typeface="Tahoma" panose="020B0604030504040204" pitchFamily="34" charset="0"/>
                        <a:cs typeface="Tahoma" panose="020B0604030504040204" pitchFamily="34" charset="0"/>
                      </a:endParaRPr>
                    </a:p>
                    <a:p>
                      <a:endParaRPr lang="en-US"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b="1" dirty="0">
                          <a:latin typeface="Tahoma" panose="020B0604030504040204" pitchFamily="34" charset="0"/>
                          <a:ea typeface="Tahoma" panose="020B0604030504040204" pitchFamily="34" charset="0"/>
                          <a:cs typeface="Tahoma" panose="020B0604030504040204" pitchFamily="34" charset="0"/>
                        </a:rPr>
                        <a:t>John 3:16-17</a:t>
                      </a:r>
                    </a:p>
                  </a:txBody>
                  <a:tcPr/>
                </a:tc>
                <a:extLst>
                  <a:ext uri="{0D108BD9-81ED-4DB2-BD59-A6C34878D82A}">
                    <a16:rowId xmlns:a16="http://schemas.microsoft.com/office/drawing/2014/main" val="1229048840"/>
                  </a:ext>
                </a:extLst>
              </a:tr>
            </a:tbl>
          </a:graphicData>
        </a:graphic>
      </p:graphicFrame>
    </p:spTree>
    <p:extLst>
      <p:ext uri="{BB962C8B-B14F-4D97-AF65-F5344CB8AC3E}">
        <p14:creationId xmlns:p14="http://schemas.microsoft.com/office/powerpoint/2010/main" val="66635886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Isaac &amp; Jesus: Children of Promise</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Isaac</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1B77CE9C-1A2A-070F-9266-30E821EDDB79}"/>
              </a:ext>
            </a:extLst>
          </p:cNvPr>
          <p:cNvSpPr txBox="1">
            <a:spLocks noChangeArrowheads="1"/>
          </p:cNvSpPr>
          <p:nvPr/>
        </p:nvSpPr>
        <p:spPr bwMode="auto">
          <a:xfrm>
            <a:off x="5410200" y="733246"/>
            <a:ext cx="6781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Isaac’s birth through Abraham and Sarah was a promised miracle and a great occasion for joy.</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Through Isaac, the promise in Genesis 12:3 was started that through Abraham’s seed all the nations of the earth would be blessed!</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Both </a:t>
            </a:r>
            <a:r>
              <a:rPr lang="en-US" sz="2800" dirty="0" err="1">
                <a:solidFill>
                  <a:srgbClr val="FFFFFF"/>
                </a:solidFill>
                <a:latin typeface="Tahoma" pitchFamily="34" charset="0"/>
                <a:ea typeface="Tahoma" pitchFamily="34" charset="0"/>
                <a:cs typeface="Tahoma" pitchFamily="34" charset="0"/>
              </a:rPr>
              <a:t>Ishamel</a:t>
            </a:r>
            <a:r>
              <a:rPr lang="en-US" sz="2800" dirty="0">
                <a:solidFill>
                  <a:srgbClr val="FFFFFF"/>
                </a:solidFill>
                <a:latin typeface="Tahoma" pitchFamily="34" charset="0"/>
                <a:ea typeface="Tahoma" pitchFamily="34" charset="0"/>
                <a:cs typeface="Tahoma" pitchFamily="34" charset="0"/>
              </a:rPr>
              <a:t> and Isaac are called “Abraham's son” (Genesis 25:12, 19) but only Isaac is the Child of Promise (Genesis 17:15-21).</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It is through his seed that the Savior of the world would come!</a:t>
            </a:r>
            <a:endParaRPr kumimoji="0" lang="en-US" sz="18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14503EAE-0B61-FAB1-94E9-989D7284B539}"/>
              </a:ext>
            </a:extLst>
          </p:cNvPr>
          <p:cNvSpPr txBox="1">
            <a:spLocks noChangeArrowheads="1"/>
          </p:cNvSpPr>
          <p:nvPr/>
        </p:nvSpPr>
        <p:spPr bwMode="auto">
          <a:xfrm>
            <a:off x="-7434" y="2202081"/>
            <a:ext cx="47109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0"/>
              </a:spcBef>
              <a:spcAft>
                <a:spcPct val="0"/>
              </a:spcAft>
              <a:defRPr/>
            </a:pPr>
            <a:r>
              <a:rPr lang="en-US" sz="2800" b="1" dirty="0">
                <a:solidFill>
                  <a:srgbClr val="FFFF00"/>
                </a:solidFill>
              </a:rPr>
              <a:t>Genesis 25:19</a:t>
            </a:r>
            <a:endParaRPr lang="en-US" sz="2800" b="1" i="1" dirty="0">
              <a:solidFill>
                <a:srgbClr val="FFFF00"/>
              </a:solidFill>
            </a:endParaRPr>
          </a:p>
          <a:p>
            <a:pPr marL="0" indent="0" eaLnBrk="1" fontAlgn="base" hangingPunct="1">
              <a:spcBef>
                <a:spcPct val="0"/>
              </a:spcBef>
              <a:spcAft>
                <a:spcPct val="0"/>
              </a:spcAft>
              <a:buClr>
                <a:srgbClr val="9EC544">
                  <a:lumMod val="40000"/>
                  <a:lumOff val="60000"/>
                </a:srgbClr>
              </a:buClr>
              <a:defRPr/>
            </a:pPr>
            <a:r>
              <a:rPr lang="en-US" sz="2400" b="1" dirty="0">
                <a:solidFill>
                  <a:prstClr val="white"/>
                </a:solidFill>
              </a:rPr>
              <a:t>Now these are the records of the generations of Isaac, Abraham's son: Abraham became the father of Isaac;</a:t>
            </a:r>
          </a:p>
        </p:txBody>
      </p:sp>
    </p:spTree>
    <p:extLst>
      <p:ext uri="{BB962C8B-B14F-4D97-AF65-F5344CB8AC3E}">
        <p14:creationId xmlns:p14="http://schemas.microsoft.com/office/powerpoint/2010/main" val="28426428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434" y="0"/>
            <a:ext cx="121994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Isaac &amp; Jesus: Children of Promise</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Child Of Promise</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1B77CE9C-1A2A-070F-9266-30E821EDDB79}"/>
              </a:ext>
            </a:extLst>
          </p:cNvPr>
          <p:cNvSpPr txBox="1">
            <a:spLocks noChangeArrowheads="1"/>
          </p:cNvSpPr>
          <p:nvPr/>
        </p:nvSpPr>
        <p:spPr bwMode="auto">
          <a:xfrm>
            <a:off x="5410200" y="733246"/>
            <a:ext cx="6781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Jesus’ birth through the Holy Spirit and Mary was a promised miracle and a great occasion for joy, heralded by angels to shepherds! (Luke 2:8-20)</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From Isaac, through the tribe of Judah and the line of King David, Jesus was born to earthly parents, establishing His right to rule as King Forever on the throne of David (Luke 1:31-33), and Jesus fulfilled the promise made to Abraham in Genesis 12:3 that in Him all the nations of the earth are blessed! (Galatians 3:26-29)</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Jesus is called, “the son of Abraham” (Matthew 1:1). </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The Savior of the world has come! (John 1:29)</a:t>
            </a:r>
            <a:endParaRPr kumimoji="0" lang="en-US" sz="1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C3C3D0AB-A8FE-6C8E-115C-8896F294D879}"/>
              </a:ext>
            </a:extLst>
          </p:cNvPr>
          <p:cNvSpPr txBox="1">
            <a:spLocks noChangeArrowheads="1"/>
          </p:cNvSpPr>
          <p:nvPr/>
        </p:nvSpPr>
        <p:spPr bwMode="auto">
          <a:xfrm>
            <a:off x="-7434" y="2202081"/>
            <a:ext cx="47109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eaLnBrk="1" fontAlgn="base" hangingPunct="1">
              <a:spcBef>
                <a:spcPct val="0"/>
              </a:spcBef>
              <a:spcAft>
                <a:spcPct val="0"/>
              </a:spcAft>
              <a:defRPr/>
            </a:pPr>
            <a:r>
              <a:rPr lang="en-US" sz="2800" b="1" dirty="0">
                <a:solidFill>
                  <a:srgbClr val="FFFF00"/>
                </a:solidFill>
              </a:rPr>
              <a:t>Matthew 1:1</a:t>
            </a:r>
            <a:endParaRPr lang="en-US" sz="2800" b="1" i="1" dirty="0">
              <a:solidFill>
                <a:srgbClr val="FFFF00"/>
              </a:solidFill>
            </a:endParaRPr>
          </a:p>
          <a:p>
            <a:pPr marL="0" indent="0" eaLnBrk="1" fontAlgn="base" hangingPunct="1">
              <a:spcBef>
                <a:spcPct val="0"/>
              </a:spcBef>
              <a:spcAft>
                <a:spcPct val="0"/>
              </a:spcAft>
              <a:buClr>
                <a:srgbClr val="9EC544">
                  <a:lumMod val="40000"/>
                  <a:lumOff val="60000"/>
                </a:srgbClr>
              </a:buClr>
              <a:defRPr/>
            </a:pPr>
            <a:r>
              <a:rPr lang="en-US" sz="2400" b="1" dirty="0">
                <a:solidFill>
                  <a:prstClr val="white"/>
                </a:solidFill>
              </a:rPr>
              <a:t>The record of the genealogy of Jesus the Messiah, the son of David, the son of Abraham:</a:t>
            </a:r>
          </a:p>
        </p:txBody>
      </p:sp>
    </p:spTree>
    <p:extLst>
      <p:ext uri="{BB962C8B-B14F-4D97-AF65-F5344CB8AC3E}">
        <p14:creationId xmlns:p14="http://schemas.microsoft.com/office/powerpoint/2010/main" val="2736552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5" name="Picture 44">
            <a:extLst>
              <a:ext uri="{FF2B5EF4-FFF2-40B4-BE49-F238E27FC236}">
                <a16:creationId xmlns:a16="http://schemas.microsoft.com/office/drawing/2014/main" id="{387CAEF2-F22C-4F37-B4E4-C70558C0B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5" name="Picture 4">
            <a:extLst>
              <a:ext uri="{FF2B5EF4-FFF2-40B4-BE49-F238E27FC236}">
                <a16:creationId xmlns:a16="http://schemas.microsoft.com/office/drawing/2014/main" id="{5820A6FA-1A6C-8388-3272-385E12E6487D}"/>
              </a:ext>
            </a:extLst>
          </p:cNvPr>
          <p:cNvPicPr>
            <a:picLocks noChangeAspect="1"/>
          </p:cNvPicPr>
          <p:nvPr/>
        </p:nvPicPr>
        <p:blipFill rotWithShape="1">
          <a:blip r:embed="rId5">
            <a:alphaModFix amt="40000"/>
            <a:extLst>
              <a:ext uri="{28A0092B-C50C-407E-A947-70E740481C1C}">
                <a14:useLocalDpi xmlns:a14="http://schemas.microsoft.com/office/drawing/2010/main" val="0"/>
              </a:ext>
            </a:extLst>
          </a:blip>
          <a:srcRect l="30062" r="3134" b="-1"/>
          <a:stretch/>
        </p:blipFill>
        <p:spPr>
          <a:xfrm>
            <a:off x="0" y="-13864"/>
            <a:ext cx="6095980" cy="6843986"/>
          </a:xfrm>
          <a:prstGeom prst="rect">
            <a:avLst/>
          </a:prstGeom>
        </p:spPr>
      </p:pic>
      <p:pic>
        <p:nvPicPr>
          <p:cNvPr id="7" name="Picture 6">
            <a:extLst>
              <a:ext uri="{FF2B5EF4-FFF2-40B4-BE49-F238E27FC236}">
                <a16:creationId xmlns:a16="http://schemas.microsoft.com/office/drawing/2014/main" id="{1FD852B9-6B9C-A760-35B7-63DFECB80414}"/>
              </a:ext>
            </a:extLst>
          </p:cNvPr>
          <p:cNvPicPr>
            <a:picLocks noChangeAspect="1"/>
          </p:cNvPicPr>
          <p:nvPr/>
        </p:nvPicPr>
        <p:blipFill>
          <a:blip r:embed="rId6">
            <a:alphaModFix amt="40000"/>
            <a:extLst>
              <a:ext uri="{28A0092B-C50C-407E-A947-70E740481C1C}">
                <a14:useLocalDpi xmlns:a14="http://schemas.microsoft.com/office/drawing/2010/main" val="0"/>
              </a:ext>
            </a:extLst>
          </a:blip>
          <a:srcRect t="14750" b="14750"/>
          <a:stretch/>
        </p:blipFill>
        <p:spPr>
          <a:xfrm>
            <a:off x="6096000" y="10"/>
            <a:ext cx="6096000" cy="6857990"/>
          </a:xfrm>
          <a:prstGeom prst="rect">
            <a:avLst/>
          </a:prstGeom>
        </p:spPr>
      </p:pic>
      <p:sp>
        <p:nvSpPr>
          <p:cNvPr id="3" name="TextBox 2">
            <a:extLst>
              <a:ext uri="{FF2B5EF4-FFF2-40B4-BE49-F238E27FC236}">
                <a16:creationId xmlns:a16="http://schemas.microsoft.com/office/drawing/2014/main" id="{FF0393AC-3B00-A742-0E6E-7369F09F3512}"/>
              </a:ext>
            </a:extLst>
          </p:cNvPr>
          <p:cNvSpPr txBox="1"/>
          <p:nvPr/>
        </p:nvSpPr>
        <p:spPr>
          <a:xfrm>
            <a:off x="24161" y="1995752"/>
            <a:ext cx="12177112" cy="1825096"/>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6000" b="1" i="0" u="none" strike="noStrike" cap="all" spc="0" normalizeH="0" noProof="0" dirty="0">
                <a:ln>
                  <a:noFill/>
                </a:ln>
                <a:effectLst/>
                <a:uLnTx/>
                <a:uFillTx/>
                <a:latin typeface="+mj-lt"/>
                <a:ea typeface="+mj-ea"/>
                <a:cs typeface="+mj-cs"/>
              </a:rPr>
              <a:t>Isaac &amp; Jesus: </a:t>
            </a:r>
          </a:p>
          <a:p>
            <a:pPr marL="0" marR="0" lvl="0" indent="0" algn="ctr" fontAlgn="auto">
              <a:lnSpc>
                <a:spcPct val="90000"/>
              </a:lnSpc>
              <a:spcBef>
                <a:spcPct val="0"/>
              </a:spcBef>
              <a:spcAft>
                <a:spcPts val="600"/>
              </a:spcAft>
              <a:buClrTx/>
              <a:buSzTx/>
              <a:tabLst/>
              <a:defRPr/>
            </a:pPr>
            <a:r>
              <a:rPr kumimoji="0" lang="en-US" sz="6000" b="1" i="0" u="none" strike="noStrike" cap="all" spc="0" normalizeH="0" noProof="0" dirty="0">
                <a:ln>
                  <a:noFill/>
                </a:ln>
                <a:effectLst/>
                <a:uLnTx/>
                <a:uFillTx/>
                <a:latin typeface="+mj-lt"/>
                <a:ea typeface="+mj-ea"/>
                <a:cs typeface="+mj-cs"/>
              </a:rPr>
              <a:t>Children of Sacrifice</a:t>
            </a:r>
          </a:p>
        </p:txBody>
      </p:sp>
      <p:sp>
        <p:nvSpPr>
          <p:cNvPr id="2" name="Footer Placeholder 1">
            <a:extLst>
              <a:ext uri="{FF2B5EF4-FFF2-40B4-BE49-F238E27FC236}">
                <a16:creationId xmlns:a16="http://schemas.microsoft.com/office/drawing/2014/main" id="{7D7511E7-0E62-F13A-A0C0-6B14152F2ADD}"/>
              </a:ext>
            </a:extLst>
          </p:cNvPr>
          <p:cNvSpPr>
            <a:spLocks noGrp="1"/>
          </p:cNvSpPr>
          <p:nvPr>
            <p:ph type="ftr" sz="quarter" idx="11"/>
          </p:nvPr>
        </p:nvSpPr>
        <p:spPr>
          <a:xfrm>
            <a:off x="7434" y="6478861"/>
            <a:ext cx="6400800"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rPr>
              <a:t>Child Of Promise</a:t>
            </a:r>
          </a:p>
        </p:txBody>
      </p:sp>
    </p:spTree>
    <p:extLst>
      <p:ext uri="{BB962C8B-B14F-4D97-AF65-F5344CB8AC3E}">
        <p14:creationId xmlns:p14="http://schemas.microsoft.com/office/powerpoint/2010/main" val="2006914529"/>
      </p:ext>
    </p:extLst>
  </p:cSld>
  <p:clrMapOvr>
    <a:masterClrMapping/>
  </p:clrMapOvr>
  <p:transition spd="slow">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51EFC9-573B-D3B2-5EB3-C4D595351308}"/>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14750" b="14750"/>
          <a:stretch/>
        </p:blipFill>
        <p:spPr>
          <a:xfrm>
            <a:off x="6192424" y="10"/>
            <a:ext cx="5999576" cy="6857990"/>
          </a:xfrm>
          <a:prstGeom prst="rect">
            <a:avLst/>
          </a:prstGeom>
        </p:spPr>
      </p:pic>
      <p:pic>
        <p:nvPicPr>
          <p:cNvPr id="6" name="Picture 5">
            <a:extLst>
              <a:ext uri="{FF2B5EF4-FFF2-40B4-BE49-F238E27FC236}">
                <a16:creationId xmlns:a16="http://schemas.microsoft.com/office/drawing/2014/main" id="{312F1BE6-8012-B51F-8595-93FAD0D6D730}"/>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30062" r="3134" b="-1"/>
          <a:stretch/>
        </p:blipFill>
        <p:spPr>
          <a:xfrm>
            <a:off x="0" y="-13864"/>
            <a:ext cx="6192424" cy="6843986"/>
          </a:xfrm>
          <a:prstGeom prst="rect">
            <a:avLst/>
          </a:prstGeom>
        </p:spPr>
      </p:pic>
      <p:sp>
        <p:nvSpPr>
          <p:cNvPr id="2" name="Footer Placeholder 1">
            <a:extLst>
              <a:ext uri="{FF2B5EF4-FFF2-40B4-BE49-F238E27FC236}">
                <a16:creationId xmlns:a16="http://schemas.microsoft.com/office/drawing/2014/main" id="{7FA0C07E-A866-44C3-B743-B75E3CD5996A}"/>
              </a:ext>
            </a:extLst>
          </p:cNvPr>
          <p:cNvSpPr>
            <a:spLocks noGrp="1"/>
          </p:cNvSpPr>
          <p:nvPr>
            <p:ph type="ftr" sz="quarter" idx="11"/>
          </p:nvPr>
        </p:nvSpPr>
        <p:spPr>
          <a:xfrm>
            <a:off x="-1860" y="-27399"/>
            <a:ext cx="620051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Child Of Promise</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19DC83BC-3EB1-4B6D-AB3C-9C7717A982F6}"/>
              </a:ext>
            </a:extLst>
          </p:cNvPr>
          <p:cNvSpPr txBox="1"/>
          <p:nvPr/>
        </p:nvSpPr>
        <p:spPr>
          <a:xfrm>
            <a:off x="-6923" y="-145636"/>
            <a:ext cx="6208775"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8" name="Table 6">
            <a:extLst>
              <a:ext uri="{FF2B5EF4-FFF2-40B4-BE49-F238E27FC236}">
                <a16:creationId xmlns:a16="http://schemas.microsoft.com/office/drawing/2014/main" id="{D84BA06E-59A3-4FD7-A9FE-255B343730B3}"/>
              </a:ext>
            </a:extLst>
          </p:cNvPr>
          <p:cNvGraphicFramePr>
            <a:graphicFrameLocks noGrp="1"/>
          </p:cNvGraphicFramePr>
          <p:nvPr>
            <p:extLst>
              <p:ext uri="{D42A27DB-BD31-4B8C-83A1-F6EECF244321}">
                <p14:modId xmlns:p14="http://schemas.microsoft.com/office/powerpoint/2010/main" val="1493453751"/>
              </p:ext>
            </p:extLst>
          </p:nvPr>
        </p:nvGraphicFramePr>
        <p:xfrm>
          <a:off x="13053" y="0"/>
          <a:ext cx="6217378" cy="5502379"/>
        </p:xfrm>
        <a:graphic>
          <a:graphicData uri="http://schemas.openxmlformats.org/drawingml/2006/table">
            <a:tbl>
              <a:tblPr firstRow="1" bandRow="1">
                <a:tableStyleId>{5940675A-B579-460E-94D1-54222C63F5DA}</a:tableStyleId>
              </a:tblPr>
              <a:tblGrid>
                <a:gridCol w="3398186">
                  <a:extLst>
                    <a:ext uri="{9D8B030D-6E8A-4147-A177-3AD203B41FA5}">
                      <a16:colId xmlns:a16="http://schemas.microsoft.com/office/drawing/2014/main" val="424853786"/>
                    </a:ext>
                  </a:extLst>
                </a:gridCol>
                <a:gridCol w="2819192">
                  <a:extLst>
                    <a:ext uri="{9D8B030D-6E8A-4147-A177-3AD203B41FA5}">
                      <a16:colId xmlns:a16="http://schemas.microsoft.com/office/drawing/2014/main" val="448009679"/>
                    </a:ext>
                  </a:extLst>
                </a:gridCol>
              </a:tblGrid>
              <a:tr h="736164">
                <a:tc gridSpan="2">
                  <a:txBody>
                    <a:bodyPr/>
                    <a:lstStyle/>
                    <a:p>
                      <a:pPr algn="ctr"/>
                      <a:r>
                        <a:rPr lang="en-US" sz="3600" b="1" dirty="0">
                          <a:latin typeface="Arial" panose="020B0604020202020204" pitchFamily="34" charset="0"/>
                          <a:cs typeface="Arial" panose="020B0604020202020204" pitchFamily="34" charset="0"/>
                        </a:rPr>
                        <a:t>Isaac</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794369">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Offering of “Only Son”</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Genesis 22:2</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60390805"/>
                  </a:ext>
                </a:extLst>
              </a:tr>
              <a:tr h="794369">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Offered at same place: Mt. Moriah</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Genesis 22:2-3</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1709506"/>
                  </a:ext>
                </a:extLst>
              </a:tr>
              <a:tr h="1191554">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Three days between condemnation and life</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22:4</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8347593"/>
                  </a:ext>
                </a:extLst>
              </a:tr>
              <a:tr h="794369">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Bore the wood of his own life’s sacrifice</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22:6</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31510504"/>
                  </a:ext>
                </a:extLst>
              </a:tr>
              <a:tr h="1191554">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Raised from death to life</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Genesis 22:10-12; Hebrews 11:17-19</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303116527"/>
                  </a:ext>
                </a:extLst>
              </a:tr>
            </a:tbl>
          </a:graphicData>
        </a:graphic>
      </p:graphicFrame>
      <p:sp>
        <p:nvSpPr>
          <p:cNvPr id="10" name="TextBox 9">
            <a:extLst>
              <a:ext uri="{FF2B5EF4-FFF2-40B4-BE49-F238E27FC236}">
                <a16:creationId xmlns:a16="http://schemas.microsoft.com/office/drawing/2014/main" id="{7564CF51-5DB1-4F92-A087-E5814BF3D089}"/>
              </a:ext>
            </a:extLst>
          </p:cNvPr>
          <p:cNvSpPr txBox="1"/>
          <p:nvPr/>
        </p:nvSpPr>
        <p:spPr>
          <a:xfrm>
            <a:off x="6192424" y="-145636"/>
            <a:ext cx="5986850"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11" name="Table 6">
            <a:extLst>
              <a:ext uri="{FF2B5EF4-FFF2-40B4-BE49-F238E27FC236}">
                <a16:creationId xmlns:a16="http://schemas.microsoft.com/office/drawing/2014/main" id="{F137F911-8A18-4B54-84DE-6EE04437A7F8}"/>
              </a:ext>
            </a:extLst>
          </p:cNvPr>
          <p:cNvGraphicFramePr>
            <a:graphicFrameLocks noGrp="1"/>
          </p:cNvGraphicFramePr>
          <p:nvPr>
            <p:extLst>
              <p:ext uri="{D42A27DB-BD31-4B8C-83A1-F6EECF244321}">
                <p14:modId xmlns:p14="http://schemas.microsoft.com/office/powerpoint/2010/main" val="798593726"/>
              </p:ext>
            </p:extLst>
          </p:nvPr>
        </p:nvGraphicFramePr>
        <p:xfrm>
          <a:off x="6214179" y="0"/>
          <a:ext cx="5965095" cy="5502379"/>
        </p:xfrm>
        <a:graphic>
          <a:graphicData uri="http://schemas.openxmlformats.org/drawingml/2006/table">
            <a:tbl>
              <a:tblPr firstRow="1" bandRow="1">
                <a:tableStyleId>{5940675A-B579-460E-94D1-54222C63F5DA}</a:tableStyleId>
              </a:tblPr>
              <a:tblGrid>
                <a:gridCol w="3310821">
                  <a:extLst>
                    <a:ext uri="{9D8B030D-6E8A-4147-A177-3AD203B41FA5}">
                      <a16:colId xmlns:a16="http://schemas.microsoft.com/office/drawing/2014/main" val="424853786"/>
                    </a:ext>
                  </a:extLst>
                </a:gridCol>
                <a:gridCol w="2654274">
                  <a:extLst>
                    <a:ext uri="{9D8B030D-6E8A-4147-A177-3AD203B41FA5}">
                      <a16:colId xmlns:a16="http://schemas.microsoft.com/office/drawing/2014/main" val="448009679"/>
                    </a:ext>
                  </a:extLst>
                </a:gridCol>
              </a:tblGrid>
              <a:tr h="772865">
                <a:tc gridSpan="2">
                  <a:txBody>
                    <a:bodyPr/>
                    <a:lstStyle/>
                    <a:p>
                      <a:pPr algn="ctr"/>
                      <a:r>
                        <a:rPr lang="en-US" sz="3600" b="1" dirty="0">
                          <a:latin typeface="Arial" panose="020B0604020202020204" pitchFamily="34" charset="0"/>
                          <a:cs typeface="Arial" panose="020B0604020202020204" pitchFamily="34" charset="0"/>
                        </a:rPr>
                        <a:t>Jesus</a:t>
                      </a:r>
                      <a:endParaRPr lang="en-US" sz="32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2709343193"/>
                  </a:ext>
                </a:extLst>
              </a:tr>
              <a:tr h="788689">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Offering of “Only Son”</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Matthew 3:16-17</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60390805"/>
                  </a:ext>
                </a:extLst>
              </a:tr>
              <a:tr h="818502">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Offered at same place: Mt. Moriah</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II Chronicles 3:1; Mark 15:22</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1709506"/>
                  </a:ext>
                </a:extLst>
              </a:tr>
              <a:tr h="1137656">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Three days between condemnation and life </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Matthew 16:21</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8347593"/>
                  </a:ext>
                </a:extLst>
              </a:tr>
              <a:tr h="848954">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Bore the wood of his own life’s sacrifice</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John 19:17</a:t>
                      </a:r>
                      <a:endParaRPr lang="en-US" sz="2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31510504"/>
                  </a:ext>
                </a:extLst>
              </a:tr>
              <a:tr h="1135713">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Raised from death to life</a:t>
                      </a:r>
                    </a:p>
                    <a:p>
                      <a:pPr marL="0" marR="0">
                        <a:spcBef>
                          <a:spcPts val="0"/>
                        </a:spcBef>
                        <a:spcAft>
                          <a:spcPts val="0"/>
                        </a:spcAft>
                      </a:pP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0"/>
                        </a:spcAft>
                      </a:pPr>
                      <a:r>
                        <a:rPr lang="en-US" sz="2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Matthew 16:21; Luke 24:1-7</a:t>
                      </a:r>
                      <a:endPar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303116527"/>
                  </a:ext>
                </a:extLst>
              </a:tr>
            </a:tbl>
          </a:graphicData>
        </a:graphic>
      </p:graphicFrame>
    </p:spTree>
    <p:extLst>
      <p:ext uri="{BB962C8B-B14F-4D97-AF65-F5344CB8AC3E}">
        <p14:creationId xmlns:p14="http://schemas.microsoft.com/office/powerpoint/2010/main" val="43793881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2726</Words>
  <Application>Microsoft Office PowerPoint</Application>
  <PresentationFormat>Widescreen</PresentationFormat>
  <Paragraphs>297</Paragraphs>
  <Slides>17</Slides>
  <Notes>17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Ameretto</vt:lpstr>
      <vt:lpstr>Arial</vt:lpstr>
      <vt:lpstr>Bookman Old Style</vt:lpstr>
      <vt:lpstr>Calibri</vt:lpstr>
      <vt:lpstr>Century Gothic</vt:lpstr>
      <vt:lpstr>Rockwell</vt:lpstr>
      <vt:lpstr>Tahoma</vt:lpstr>
      <vt:lpstr>Times New Roman</vt:lpstr>
      <vt:lpstr>Wingdings</vt:lpstr>
      <vt:lpstr>Office Theme</vt:lpstr>
      <vt:lpstr>4_colormaster</vt:lpstr>
      <vt:lpstr>5_colormaster</vt:lpstr>
      <vt:lpstr>Vapor Trail</vt:lpstr>
      <vt:lpstr>1_Damask</vt:lpstr>
      <vt:lpstr>Child Of Promise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Of Promise</dc:title>
  <dc:subject>12/24/2023</dc:subject>
  <dc:creator>DarkWolf</dc:creator>
  <dc:description>Adapted from a lesson in Seeing Jesus In The Old Testament by Cloyce Sutton</dc:description>
  <cp:lastModifiedBy>Nathan Morrison</cp:lastModifiedBy>
  <cp:revision>16</cp:revision>
  <cp:lastPrinted>2021-03-19T21:42:39Z</cp:lastPrinted>
  <dcterms:created xsi:type="dcterms:W3CDTF">2016-06-16T19:35:58Z</dcterms:created>
  <dcterms:modified xsi:type="dcterms:W3CDTF">2023-12-21T22:26:15Z</dcterms:modified>
</cp:coreProperties>
</file>