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60" r:id="rId12"/>
    <p:sldMasterId id="2147484273" r:id="rId13"/>
  </p:sldMasterIdLst>
  <p:notesMasterIdLst>
    <p:notesMasterId r:id="rId27"/>
  </p:notesMasterIdLst>
  <p:handoutMasterIdLst>
    <p:handoutMasterId r:id="rId28"/>
  </p:handoutMasterIdLst>
  <p:sldIdLst>
    <p:sldId id="901" r:id="rId14"/>
    <p:sldId id="542" r:id="rId15"/>
    <p:sldId id="937" r:id="rId16"/>
    <p:sldId id="967" r:id="rId17"/>
    <p:sldId id="738" r:id="rId18"/>
    <p:sldId id="969" r:id="rId19"/>
    <p:sldId id="974" r:id="rId20"/>
    <p:sldId id="975" r:id="rId21"/>
    <p:sldId id="976" r:id="rId22"/>
    <p:sldId id="993" r:id="rId23"/>
    <p:sldId id="934" r:id="rId24"/>
    <p:sldId id="935" r:id="rId25"/>
    <p:sldId id="1103" r:id="rId26"/>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FF"/>
    <a:srgbClr val="66FFFF"/>
    <a:srgbClr val="FFFFFF"/>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1" autoAdjust="0"/>
    <p:restoredTop sz="86346" autoAdjust="0"/>
  </p:normalViewPr>
  <p:slideViewPr>
    <p:cSldViewPr snapToObjects="1">
      <p:cViewPr varScale="1">
        <p:scale>
          <a:sx n="88" d="100"/>
          <a:sy n="88" d="100"/>
        </p:scale>
        <p:origin x="594" y="78"/>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feway.com/en/articles/sermon-thanksgiving-living-attitude-gratitude-psalm-10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November 19, 2023</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 lesson by Daniel Howell</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623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062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This time of year is also rife with great discontent, greed, and ingratitude. It is an easy trap to fall into and even some Christians are guilty of greed and/or envy this time of year.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 doubt we live in an ungrateful and unthankful society; but as people who have been given the gift of eternal live in Heaven, we should never give in to ingratitude, a trait of the wicked (Romans 1:21; II Timothy 3:2).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C"/>
                </a:solidFill>
                <a:effectLst/>
                <a:latin typeface="Times New Roman" panose="02020603050405020304" pitchFamily="18" charset="0"/>
                <a:ea typeface="Times New Roman" panose="02020603050405020304" pitchFamily="18" charset="0"/>
              </a:rPr>
              <a:t>Calvin Wittman, a Baptist preacher, posted a Father’s Day story to his website that speaks of ingratitude…(</a:t>
            </a:r>
            <a:r>
              <a:rPr lang="en-US" sz="1200" dirty="0">
                <a:solidFill>
                  <a:srgbClr val="00000C"/>
                </a:solidFill>
                <a:effectLst/>
                <a:latin typeface="Times New Roman" panose="02020603050405020304" pitchFamily="18" charset="0"/>
                <a:ea typeface="Times New Roman" panose="02020603050405020304" pitchFamily="18" charset="0"/>
              </a:rPr>
              <a:t> </a:t>
            </a:r>
            <a:r>
              <a:rPr lang="en-US" sz="1100" u="sng" dirty="0">
                <a:solidFill>
                  <a:srgbClr val="00000C"/>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https://www.lifeway.com/en/articles/sermon-thanksgiving-living-attitude-gratitude-psalm-100</a:t>
            </a:r>
            <a:r>
              <a:rPr lang="en-US" sz="1100" dirty="0">
                <a:solidFill>
                  <a:srgbClr val="00000C"/>
                </a:solidFill>
                <a:effectLst/>
                <a:latin typeface="Times New Roman" panose="02020603050405020304" pitchFamily="18" charset="0"/>
                <a:ea typeface="Times New Roman" panose="02020603050405020304" pitchFamily="18" charset="0"/>
              </a:rPr>
              <a:t>):</a:t>
            </a:r>
            <a:endParaRPr lang="en-US" sz="1200" dirty="0">
              <a:solidFill>
                <a:srgbClr val="00000C"/>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am reminded of the wealthy Texan who was in the habit of giving his father unique gifts every father’s day.  One year it was hang-gliding lessons.  The year before it was the entire record collection of Slim Whitman’s Hits, autographed by the singer himself.  But this past year he had outdone himself.  He purchased a rare kind of South American bird, called The Translator.  This bird could speak five languages and sing “Yellow Rose of Texas” in any key while standing on one foot.  The talented bird cost $10,000, but he felt it was worth every penny.  This would be the Father’s Day gift his dad would never forget.”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week after Father’s Day he called his father; ‘Dad, how did you like the bird?’ His father responded, ‘It was delicious.’”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3016846-4634-43EF-ACEC-2D17B4E8C055}" type="slidenum">
              <a:rPr lang="en-US" smtClean="0"/>
              <a:pPr>
                <a:defRPr/>
              </a:pPr>
              <a:t>2</a:t>
            </a:fld>
            <a:endParaRPr lang="en-US" dirty="0"/>
          </a:p>
        </p:txBody>
      </p:sp>
    </p:spTree>
    <p:extLst>
      <p:ext uri="{BB962C8B-B14F-4D97-AF65-F5344CB8AC3E}">
        <p14:creationId xmlns:p14="http://schemas.microsoft.com/office/powerpoint/2010/main" val="123597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27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09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407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6909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0403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014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Give Thanks</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Give Thanks</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Give Thanks</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Give Thanks</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Give Thanks</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Give Thanks</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Give Thanks</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Give Thanks</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Give Thanks</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Give Thanks</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Give Thanks</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Give Thanks</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Give Thanks</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Give Thanks</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Give Thanks</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Give Thanks</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Give Thanks</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1907375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33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18570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0577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49267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25297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0644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6686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89459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82668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8168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Give Thanks</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43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Give Thanks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Give Thanks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Give Thanks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Give Thanks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Give Thanks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Give Thanks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Give Thanks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Give Thanks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Give Thanks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Give Thanks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Give Thanks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Give Thanks</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5.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Give Thanks</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Give Thanks</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Give Thanks</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2219084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Give Thanks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Give Thanks</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5542" r="5542"/>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1948543" y="475626"/>
            <a:ext cx="8229600" cy="2127664"/>
          </a:xfrm>
          <a:solidFill>
            <a:schemeClr val="bg1">
              <a:alpha val="60000"/>
            </a:schemeClr>
          </a:solidFill>
          <a:ln w="38100" cap="sq">
            <a:solidFill>
              <a:schemeClr val="tx1"/>
            </a:solidFill>
            <a:miter lim="800000"/>
          </a:ln>
        </p:spPr>
        <p:txBody>
          <a:bodyPr anchor="ctr">
            <a:normAutofit/>
          </a:bodyPr>
          <a:lstStyle/>
          <a:p>
            <a:pPr eaLnBrk="1" hangingPunct="1"/>
            <a:r>
              <a:rPr lang="en-US" sz="6000" b="1" u="sng" dirty="0">
                <a:solidFill>
                  <a:schemeClr val="tx1"/>
                </a:solidFill>
                <a:cs typeface="Times New Roman" pitchFamily="18" charset="0"/>
              </a:rPr>
              <a:t>Give Thanks</a:t>
            </a:r>
            <a:endParaRPr lang="en-US" sz="6000" b="1" i="1" u="sng" dirty="0">
              <a:ln>
                <a:solidFill>
                  <a:srgbClr val="FF0000"/>
                </a:solidFill>
              </a:ln>
              <a:solidFill>
                <a:schemeClr val="tx1"/>
              </a:solidFill>
              <a:cs typeface="Times New Roman" pitchFamily="18" charset="0"/>
            </a:endParaRPr>
          </a:p>
        </p:txBody>
      </p:sp>
      <p:sp>
        <p:nvSpPr>
          <p:cNvPr id="10243" name="Rectangle 3"/>
          <p:cNvSpPr>
            <a:spLocks noGrp="1" noChangeArrowheads="1"/>
          </p:cNvSpPr>
          <p:nvPr>
            <p:ph type="subTitle" idx="1"/>
          </p:nvPr>
        </p:nvSpPr>
        <p:spPr>
          <a:xfrm>
            <a:off x="1524001" y="4497404"/>
            <a:ext cx="9143980" cy="1895856"/>
          </a:xfrm>
        </p:spPr>
        <p:txBody>
          <a:bodyPr>
            <a:normAutofit/>
          </a:bodyPr>
          <a:lstStyle/>
          <a:p>
            <a:pPr eaLnBrk="1" hangingPunct="1"/>
            <a:r>
              <a:rPr lang="en-US" sz="3600" b="1" dirty="0">
                <a:solidFill>
                  <a:srgbClr val="FFFFFF"/>
                </a:solidFill>
              </a:rPr>
              <a:t>Text: </a:t>
            </a:r>
          </a:p>
          <a:p>
            <a:pPr eaLnBrk="1" hangingPunct="1"/>
            <a:r>
              <a:rPr lang="en-US" sz="5400" b="1" dirty="0">
                <a:solidFill>
                  <a:srgbClr val="FFFFFF"/>
                </a:solidFill>
              </a:rPr>
              <a:t>Psalm 103:1-5</a:t>
            </a:r>
          </a:p>
        </p:txBody>
      </p:sp>
    </p:spTree>
    <p:extLst>
      <p:ext uri="{BB962C8B-B14F-4D97-AF65-F5344CB8AC3E}">
        <p14:creationId xmlns:p14="http://schemas.microsoft.com/office/powerpoint/2010/main" val="160270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Conclusion</a:t>
            </a:r>
          </a:p>
        </p:txBody>
      </p:sp>
      <p:sp>
        <p:nvSpPr>
          <p:cNvPr id="130063" name="Text Box 15"/>
          <p:cNvSpPr txBox="1">
            <a:spLocks noChangeArrowheads="1"/>
          </p:cNvSpPr>
          <p:nvPr/>
        </p:nvSpPr>
        <p:spPr bwMode="auto">
          <a:xfrm>
            <a:off x="6318956" y="1585983"/>
            <a:ext cx="5771444" cy="4110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a:spcBef>
                <a:spcPct val="20000"/>
              </a:spcBef>
            </a:pPr>
            <a:r>
              <a:rPr lang="en-US" altLang="en-US" sz="2800" dirty="0">
                <a:solidFill>
                  <a:srgbClr val="000000"/>
                </a:solidFill>
                <a:latin typeface="Tahoma"/>
              </a:rPr>
              <a:t>“E’en down to old age all My people shall prove</a:t>
            </a:r>
          </a:p>
          <a:p>
            <a:pPr marL="0" lvl="0" indent="0">
              <a:spcBef>
                <a:spcPct val="20000"/>
              </a:spcBef>
            </a:pPr>
            <a:r>
              <a:rPr lang="en-US" altLang="en-US" sz="2800" dirty="0">
                <a:solidFill>
                  <a:srgbClr val="000000"/>
                </a:solidFill>
                <a:latin typeface="Tahoma"/>
              </a:rPr>
              <a:t>My sovereign, eternal, unchangeable love;</a:t>
            </a:r>
          </a:p>
          <a:p>
            <a:pPr marL="0" lvl="0" indent="0">
              <a:spcBef>
                <a:spcPct val="20000"/>
              </a:spcBef>
            </a:pPr>
            <a:r>
              <a:rPr lang="en-US" altLang="en-US" sz="2800" dirty="0">
                <a:solidFill>
                  <a:srgbClr val="000000"/>
                </a:solidFill>
                <a:latin typeface="Tahoma"/>
              </a:rPr>
              <a:t>And then, when grey hairs shall their temples adorn,</a:t>
            </a:r>
          </a:p>
          <a:p>
            <a:pPr marL="0" lvl="0" indent="0">
              <a:spcBef>
                <a:spcPct val="20000"/>
              </a:spcBef>
            </a:pPr>
            <a:r>
              <a:rPr lang="en-US" altLang="en-US" sz="2800" dirty="0">
                <a:solidFill>
                  <a:srgbClr val="000000"/>
                </a:solidFill>
                <a:latin typeface="Tahoma"/>
              </a:rPr>
              <a:t>Like lambs they shall still in My bosom be borne”</a:t>
            </a:r>
          </a:p>
          <a:p>
            <a:pPr marL="0" lvl="0" indent="0">
              <a:spcBef>
                <a:spcPct val="20000"/>
              </a:spcBef>
            </a:pPr>
            <a:endParaRPr kumimoji="0" lang="en-US" altLang="en-US" sz="2000" b="1" i="0" u="none" strike="noStrike" kern="1200" cap="none" spc="0" normalizeH="0" baseline="0" noProof="0" dirty="0">
              <a:ln>
                <a:noFill/>
              </a:ln>
              <a:solidFill>
                <a:srgbClr val="000000"/>
              </a:solidFill>
              <a:effectLst/>
              <a:uLnTx/>
              <a:uFillTx/>
              <a:latin typeface="Tahoma"/>
            </a:endParaRPr>
          </a:p>
        </p:txBody>
      </p:sp>
      <p:sp>
        <p:nvSpPr>
          <p:cNvPr id="6" name="Footer Placeholder 4"/>
          <p:cNvSpPr>
            <a:spLocks noGrp="1"/>
          </p:cNvSpPr>
          <p:nvPr>
            <p:ph type="ftr" sz="quarter" idx="11"/>
          </p:nvPr>
        </p:nvSpPr>
        <p:spPr>
          <a:xfrm>
            <a:off x="1676400" y="6525484"/>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Give Thanks</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146756" y="1295400"/>
            <a:ext cx="617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When God puts grey in your hair, it’s His way of saying, “You won’t be here forever.” </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But God’s love is also forever and He doesn’t forget His saints.</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Hymn: How Firm A Foundation (1787), #400 in </a:t>
            </a:r>
            <a:r>
              <a:rPr lang="en-US" sz="2800" i="1" u="sng" dirty="0">
                <a:solidFill>
                  <a:srgbClr val="0000FF"/>
                </a:solidFill>
                <a:latin typeface="Tahoma" pitchFamily="34" charset="0"/>
                <a:ea typeface="Tahoma" pitchFamily="34" charset="0"/>
                <a:cs typeface="Tahoma" pitchFamily="34" charset="0"/>
              </a:rPr>
              <a:t>Psalms, Hymns and Spiritual Songs </a:t>
            </a:r>
            <a:r>
              <a:rPr lang="en-US" sz="2800" dirty="0">
                <a:solidFill>
                  <a:srgbClr val="0000FF"/>
                </a:solidFill>
                <a:latin typeface="Tahoma" pitchFamily="34" charset="0"/>
                <a:ea typeface="Tahoma" pitchFamily="34" charset="0"/>
                <a:cs typeface="Tahoma" pitchFamily="34" charset="0"/>
              </a:rPr>
              <a:t>lyrics, Stanza 5 </a:t>
            </a:r>
            <a:endParaRPr kumimoji="0" lang="en-US" sz="2400" b="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82440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30063"/>
                                        </p:tgtEl>
                                        <p:attrNameLst>
                                          <p:attrName>style.visibility</p:attrName>
                                        </p:attrNameLst>
                                      </p:cBhvr>
                                      <p:to>
                                        <p:strVal val="visible"/>
                                      </p:to>
                                    </p:set>
                                    <p:anim calcmode="lin" valueType="num">
                                      <p:cBhvr>
                                        <p:cTn id="19" dur="500" fill="hold"/>
                                        <p:tgtEl>
                                          <p:spTgt spid="130063"/>
                                        </p:tgtEl>
                                        <p:attrNameLst>
                                          <p:attrName>ppt_w</p:attrName>
                                        </p:attrNameLst>
                                      </p:cBhvr>
                                      <p:tavLst>
                                        <p:tav tm="0">
                                          <p:val>
                                            <p:fltVal val="0"/>
                                          </p:val>
                                        </p:tav>
                                        <p:tav tm="100000">
                                          <p:val>
                                            <p:strVal val="#ppt_w"/>
                                          </p:val>
                                        </p:tav>
                                      </p:tavLst>
                                    </p:anim>
                                    <p:anim calcmode="lin" valueType="num">
                                      <p:cBhvr>
                                        <p:cTn id="20" dur="500" fill="hold"/>
                                        <p:tgtEl>
                                          <p:spTgt spid="130063"/>
                                        </p:tgtEl>
                                        <p:attrNameLst>
                                          <p:attrName>ppt_h</p:attrName>
                                        </p:attrNameLst>
                                      </p:cBhvr>
                                      <p:tavLst>
                                        <p:tav tm="0">
                                          <p:val>
                                            <p:fltVal val="0"/>
                                          </p:val>
                                        </p:tav>
                                        <p:tav tm="100000">
                                          <p:val>
                                            <p:strVal val="#ppt_h"/>
                                          </p:val>
                                        </p:tav>
                                      </p:tavLst>
                                    </p:anim>
                                    <p:animEffect transition="in" filter="fade">
                                      <p:cBhvr>
                                        <p:cTn id="21" dur="5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a:solidFill>
                    <a:sysClr val="windowText" lastClr="000000">
                      <a:alpha val="10000"/>
                    </a:sysClr>
                  </a:solidFill>
                </a:ln>
                <a:solidFill>
                  <a:srgbClr val="66FFFF"/>
                </a:solidFill>
                <a:cs typeface="Times New Roman" pitchFamily="18" charset="0"/>
              </a:rPr>
              <a:t>Conclusion</a:t>
            </a:r>
            <a:endParaRPr lang="en-US" b="1" u="sng" dirty="0">
              <a:ln>
                <a:solidFill>
                  <a:sysClr val="windowText" lastClr="000000">
                    <a:alpha val="10000"/>
                  </a:sysClr>
                </a:solidFill>
              </a:ln>
              <a:solidFill>
                <a:srgbClr val="66FFFF"/>
              </a:solidFill>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a:solidFill>
                  <a:srgbClr val="FFFFFF"/>
                </a:solidFill>
                <a:effectLst/>
              </a:rPr>
              <a:t>Give Thanks</a:t>
            </a:r>
            <a:endParaRPr lang="en-US" sz="1400" b="0" dirty="0">
              <a:solidFill>
                <a:srgbClr val="FFFFFF"/>
              </a:solidFill>
              <a:effectLst/>
            </a:endParaRPr>
          </a:p>
        </p:txBody>
      </p:sp>
      <p:sp>
        <p:nvSpPr>
          <p:cNvPr id="19" name="TextBox 18"/>
          <p:cNvSpPr txBox="1">
            <a:spLocks noChangeArrowheads="1"/>
          </p:cNvSpPr>
          <p:nvPr/>
        </p:nvSpPr>
        <p:spPr bwMode="auto">
          <a:xfrm>
            <a:off x="4038600" y="1898230"/>
            <a:ext cx="7924800" cy="181588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0"/>
              </a:spcAft>
              <a:defRPr/>
            </a:pPr>
            <a:r>
              <a:rPr lang="en-US" sz="2800" dirty="0">
                <a:solidFill>
                  <a:srgbClr val="FFFFFF"/>
                </a:solidFill>
                <a:latin typeface="Tahoma" pitchFamily="34" charset="0"/>
                <a:ea typeface="Tahoma" pitchFamily="34" charset="0"/>
                <a:cs typeface="Tahoma" pitchFamily="34" charset="0"/>
              </a:rPr>
              <a:t>God truly is good to us</a:t>
            </a:r>
          </a:p>
          <a:p>
            <a:pPr eaLnBrk="1" hangingPunct="1">
              <a:spcAft>
                <a:spcPts val="0"/>
              </a:spcAft>
              <a:defRPr/>
            </a:pPr>
            <a:r>
              <a:rPr lang="en-US" sz="2800" dirty="0">
                <a:solidFill>
                  <a:srgbClr val="FFFFFF"/>
                </a:solidFill>
                <a:latin typeface="Tahoma" pitchFamily="34" charset="0"/>
                <a:ea typeface="Tahoma" pitchFamily="34" charset="0"/>
                <a:cs typeface="Tahoma" pitchFamily="34" charset="0"/>
              </a:rPr>
              <a:t>  </a:t>
            </a:r>
          </a:p>
          <a:p>
            <a:pPr eaLnBrk="1" hangingPunct="1">
              <a:spcAft>
                <a:spcPts val="0"/>
              </a:spcAft>
              <a:defRPr/>
            </a:pPr>
            <a:r>
              <a:rPr lang="en-US" sz="2800" dirty="0">
                <a:solidFill>
                  <a:srgbClr val="FFFFFF"/>
                </a:solidFill>
                <a:latin typeface="Tahoma" pitchFamily="34" charset="0"/>
                <a:ea typeface="Tahoma" pitchFamily="34" charset="0"/>
                <a:cs typeface="Tahoma" pitchFamily="34" charset="0"/>
              </a:rPr>
              <a:t>It is right that we give thanks for all He has done for us and continues to do for us!</a:t>
            </a:r>
            <a:endParaRPr lang="en-US" b="0" dirty="0">
              <a:solidFill>
                <a:srgbClr val="FFFF00"/>
              </a:solidFill>
              <a:latin typeface="Tahoma" pitchFamily="34" charset="0"/>
              <a:ea typeface="Tahoma" pitchFamily="34" charset="0"/>
              <a:cs typeface="Tahoma" pitchFamily="34" charset="0"/>
            </a:endParaRPr>
          </a:p>
        </p:txBody>
      </p:sp>
      <p:sp>
        <p:nvSpPr>
          <p:cNvPr id="7" name="Text Box 8">
            <a:extLst>
              <a:ext uri="{FF2B5EF4-FFF2-40B4-BE49-F238E27FC236}">
                <a16:creationId xmlns:a16="http://schemas.microsoft.com/office/drawing/2014/main" id="{E3F74760-C441-A9AD-1175-47FFB542F74B}"/>
              </a:ext>
            </a:extLst>
          </p:cNvPr>
          <p:cNvSpPr txBox="1">
            <a:spLocks noChangeArrowheads="1"/>
          </p:cNvSpPr>
          <p:nvPr/>
        </p:nvSpPr>
        <p:spPr bwMode="auto">
          <a:xfrm>
            <a:off x="1" y="5334000"/>
            <a:ext cx="12191999" cy="954107"/>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FFFFFF"/>
                </a:solidFill>
              </a:rPr>
              <a:t>	Let us not demonstrate an ungrateful heart and take God’s blessings for granted!</a:t>
            </a:r>
            <a:endParaRPr lang="en-US" sz="4000" b="0" i="1" dirty="0">
              <a:solidFill>
                <a:srgbClr val="FFFFFF"/>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069922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E49C907-D4E7-0DB3-9402-A051457AB5ED}"/>
              </a:ext>
            </a:extLst>
          </p:cNvPr>
          <p:cNvPicPr>
            <a:picLocks noChangeAspect="1"/>
          </p:cNvPicPr>
          <p:nvPr/>
        </p:nvPicPr>
        <p:blipFill>
          <a:blip r:embed="rId2">
            <a:extLst>
              <a:ext uri="{28A0092B-C50C-407E-A947-70E740481C1C}">
                <a14:useLocalDpi xmlns:a14="http://schemas.microsoft.com/office/drawing/2010/main" val="0"/>
              </a:ext>
            </a:extLst>
          </a:blip>
          <a:srcRect l="5377" r="5377"/>
          <a:stretch/>
        </p:blipFill>
        <p:spPr>
          <a:xfrm>
            <a:off x="0" y="-26262"/>
            <a:ext cx="12192000" cy="6858005"/>
          </a:xfrm>
          <a:prstGeom prst="rect">
            <a:avLst/>
          </a:prstGeom>
        </p:spPr>
      </p:pic>
      <p:sp>
        <p:nvSpPr>
          <p:cNvPr id="2" name="Title 1">
            <a:extLst>
              <a:ext uri="{FF2B5EF4-FFF2-40B4-BE49-F238E27FC236}">
                <a16:creationId xmlns:a16="http://schemas.microsoft.com/office/drawing/2014/main" id="{A2A81B46-249E-AB36-734E-6E63F9FBCA01}"/>
              </a:ext>
            </a:extLst>
          </p:cNvPr>
          <p:cNvSpPr>
            <a:spLocks noGrp="1"/>
          </p:cNvSpPr>
          <p:nvPr>
            <p:ph type="title"/>
          </p:nvPr>
        </p:nvSpPr>
        <p:spPr>
          <a:xfrm>
            <a:off x="6019800" y="1631"/>
            <a:ext cx="6172200" cy="970450"/>
          </a:xfrm>
        </p:spPr>
        <p:txBody>
          <a:bodyPr>
            <a:normAutofit/>
          </a:bodyPr>
          <a:lstStyle/>
          <a:p>
            <a:r>
              <a:rPr lang="en-US" b="1" dirty="0">
                <a:ln>
                  <a:solidFill>
                    <a:schemeClr val="bg1">
                      <a:alpha val="10000"/>
                    </a:schemeClr>
                  </a:solidFill>
                </a:ln>
              </a:rPr>
              <a:t>Conclusion</a:t>
            </a:r>
          </a:p>
        </p:txBody>
      </p:sp>
      <p:sp>
        <p:nvSpPr>
          <p:cNvPr id="9" name="Content Placeholder 9">
            <a:extLst>
              <a:ext uri="{FF2B5EF4-FFF2-40B4-BE49-F238E27FC236}">
                <a16:creationId xmlns:a16="http://schemas.microsoft.com/office/drawing/2014/main" id="{488C7235-8DEA-09F3-AA13-CC07B43C4ECA}"/>
              </a:ext>
            </a:extLst>
          </p:cNvPr>
          <p:cNvSpPr>
            <a:spLocks noGrp="1"/>
          </p:cNvSpPr>
          <p:nvPr>
            <p:ph idx="1"/>
          </p:nvPr>
        </p:nvSpPr>
        <p:spPr>
          <a:xfrm>
            <a:off x="5791200" y="1399625"/>
            <a:ext cx="6400800" cy="4058751"/>
          </a:xfrm>
          <a:effectLst/>
        </p:spPr>
        <p:txBody>
          <a:bodyPr anchor="ctr">
            <a:normAutofit/>
          </a:bodyPr>
          <a:lstStyle/>
          <a:p>
            <a:pPr marL="36900" indent="0" algn="ctr">
              <a:buNone/>
            </a:pPr>
            <a:r>
              <a:rPr lang="en-US" sz="4800" b="1" dirty="0">
                <a:solidFill>
                  <a:srgbClr val="0000FF"/>
                </a:solidFill>
              </a:rPr>
              <a:t>Give thanks to God for all He has done for you and for the hope of eternal life with Him!</a:t>
            </a:r>
          </a:p>
        </p:txBody>
      </p:sp>
      <p:sp>
        <p:nvSpPr>
          <p:cNvPr id="4" name="Footer Placeholder 3">
            <a:extLst>
              <a:ext uri="{FF2B5EF4-FFF2-40B4-BE49-F238E27FC236}">
                <a16:creationId xmlns:a16="http://schemas.microsoft.com/office/drawing/2014/main" id="{33F260BB-7874-9185-262F-C3B23B10F6F5}"/>
              </a:ext>
            </a:extLst>
          </p:cNvPr>
          <p:cNvSpPr>
            <a:spLocks noGrp="1"/>
          </p:cNvSpPr>
          <p:nvPr>
            <p:ph type="ftr" sz="quarter" idx="11"/>
          </p:nvPr>
        </p:nvSpPr>
        <p:spPr>
          <a:xfrm>
            <a:off x="0" y="6506892"/>
            <a:ext cx="5004649" cy="365125"/>
          </a:xfrm>
        </p:spPr>
        <p:txBody>
          <a:bodyPr>
            <a:normAutofit/>
          </a:bodyPr>
          <a:lstStyle/>
          <a:p>
            <a:pPr>
              <a:spcAft>
                <a:spcPts val="600"/>
              </a:spcAft>
              <a:defRPr/>
            </a:pPr>
            <a:r>
              <a:rPr lang="en-US"/>
              <a:t>Give Thanks</a:t>
            </a:r>
            <a:endParaRPr lang="en-US" dirty="0"/>
          </a:p>
        </p:txBody>
      </p:sp>
    </p:spTree>
    <p:extLst>
      <p:ext uri="{BB962C8B-B14F-4D97-AF65-F5344CB8AC3E}">
        <p14:creationId xmlns:p14="http://schemas.microsoft.com/office/powerpoint/2010/main" val="5723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a:defRPr/>
            </a:pPr>
            <a:r>
              <a:rPr lang="en-US" b="0">
                <a:solidFill>
                  <a:schemeClr val="accent4">
                    <a:lumMod val="50000"/>
                    <a:lumOff val="50000"/>
                  </a:schemeClr>
                </a:solidFill>
              </a:rPr>
              <a:t>Give Thanks</a:t>
            </a:r>
            <a:endParaRPr lang="en-US" b="0" dirty="0">
              <a:solidFill>
                <a:schemeClr val="accent4">
                  <a:lumMod val="50000"/>
                  <a:lumOff val="50000"/>
                </a:schemeClr>
              </a:solidFill>
            </a:endParaRPr>
          </a:p>
        </p:txBody>
      </p:sp>
      <p:sp>
        <p:nvSpPr>
          <p:cNvPr id="130061" name="Text Box 13"/>
          <p:cNvSpPr txBox="1">
            <a:spLocks noChangeArrowheads="1"/>
          </p:cNvSpPr>
          <p:nvPr/>
        </p:nvSpPr>
        <p:spPr bwMode="auto">
          <a:xfrm>
            <a:off x="685800" y="920448"/>
            <a:ext cx="1089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4000" dirty="0">
                <a:solidFill>
                  <a:schemeClr val="tx1"/>
                </a:solidFill>
              </a:rPr>
              <a:t>Thanksgiving: A Time for giving thanks! </a:t>
            </a:r>
            <a:endParaRPr lang="en-US" altLang="en-US" sz="4400" dirty="0">
              <a:solidFill>
                <a:schemeClr val="tx1"/>
              </a:solidFill>
            </a:endParaRPr>
          </a:p>
        </p:txBody>
      </p:sp>
      <p:sp>
        <p:nvSpPr>
          <p:cNvPr id="130063" name="Text Box 15"/>
          <p:cNvSpPr txBox="1">
            <a:spLocks noChangeArrowheads="1"/>
          </p:cNvSpPr>
          <p:nvPr/>
        </p:nvSpPr>
        <p:spPr bwMode="auto">
          <a:xfrm>
            <a:off x="0" y="1974199"/>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3600" dirty="0">
                <a:solidFill>
                  <a:schemeClr val="tx1"/>
                </a:solidFill>
              </a:rPr>
              <a:t>Ingratitude can be seen in the attitudes and actions of many people, and sometimes even Christians!</a:t>
            </a:r>
            <a:endParaRPr lang="en-US" altLang="en-US" sz="4000" dirty="0">
              <a:solidFill>
                <a:schemeClr val="tx1"/>
              </a:solidFill>
            </a:endParaRPr>
          </a:p>
        </p:txBody>
      </p:sp>
      <p:pic>
        <p:nvPicPr>
          <p:cNvPr id="4" name="Picture 3" descr="A cartoon turkey holding a sign&#10;&#10;Description automatically generated">
            <a:extLst>
              <a:ext uri="{FF2B5EF4-FFF2-40B4-BE49-F238E27FC236}">
                <a16:creationId xmlns:a16="http://schemas.microsoft.com/office/drawing/2014/main" id="{AB993886-EB4E-C99C-FBB1-CD54E8027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240" y="1595677"/>
            <a:ext cx="3802018" cy="3802018"/>
          </a:xfrm>
          <a:prstGeom prst="rect">
            <a:avLst/>
          </a:prstGeom>
        </p:spPr>
      </p:pic>
      <p:sp>
        <p:nvSpPr>
          <p:cNvPr id="3" name="TextBox 2">
            <a:extLst>
              <a:ext uri="{FF2B5EF4-FFF2-40B4-BE49-F238E27FC236}">
                <a16:creationId xmlns:a16="http://schemas.microsoft.com/office/drawing/2014/main" id="{D6F82DA9-FD17-2963-5D73-0EAEDE8A79EF}"/>
              </a:ext>
            </a:extLst>
          </p:cNvPr>
          <p:cNvSpPr txBox="1"/>
          <p:nvPr/>
        </p:nvSpPr>
        <p:spPr>
          <a:xfrm>
            <a:off x="108857" y="4953000"/>
            <a:ext cx="9067800" cy="1200329"/>
          </a:xfrm>
          <a:prstGeom prst="rect">
            <a:avLst/>
          </a:prstGeom>
          <a:noFill/>
        </p:spPr>
        <p:txBody>
          <a:bodyPr wrap="square">
            <a:spAutoFit/>
          </a:bodyPr>
          <a:lstStyle/>
          <a:p>
            <a:r>
              <a:rPr lang="en-US" sz="3600" dirty="0">
                <a:solidFill>
                  <a:srgbClr val="FF0000"/>
                </a:solidFill>
              </a:rPr>
              <a:t>Ingratitude is a trait of the wicked (Romans 1:21; II Timothy 3:2)</a:t>
            </a:r>
            <a:endParaRPr lang="en-US" sz="3600" i="1" dirty="0">
              <a:solidFill>
                <a:srgbClr val="FF0000"/>
              </a:solidFill>
            </a:endParaRPr>
          </a:p>
        </p:txBody>
      </p:sp>
    </p:spTree>
    <p:extLst>
      <p:ext uri="{BB962C8B-B14F-4D97-AF65-F5344CB8AC3E}">
        <p14:creationId xmlns:p14="http://schemas.microsoft.com/office/powerpoint/2010/main" val="33400261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0063"/>
                                        </p:tgtEl>
                                        <p:attrNameLst>
                                          <p:attrName>style.visibility</p:attrName>
                                        </p:attrNameLst>
                                      </p:cBhvr>
                                      <p:to>
                                        <p:strVal val="visible"/>
                                      </p:to>
                                    </p:set>
                                    <p:animEffect transition="in" filter="barn(inVertical)">
                                      <p:cBhvr>
                                        <p:cTn id="18" dur="500"/>
                                        <p:tgtEl>
                                          <p:spTgt spid="13006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Give Thanks</a:t>
            </a:r>
          </a:p>
        </p:txBody>
      </p:sp>
      <p:sp>
        <p:nvSpPr>
          <p:cNvPr id="130061" name="Text Box 13"/>
          <p:cNvSpPr txBox="1">
            <a:spLocks noChangeArrowheads="1"/>
          </p:cNvSpPr>
          <p:nvPr/>
        </p:nvSpPr>
        <p:spPr bwMode="auto">
          <a:xfrm>
            <a:off x="685800" y="609600"/>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We have so much that sometimes we can’t see how much God has blessed us</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3" name="TextBox 2">
            <a:extLst>
              <a:ext uri="{FF2B5EF4-FFF2-40B4-BE49-F238E27FC236}">
                <a16:creationId xmlns:a16="http://schemas.microsoft.com/office/drawing/2014/main" id="{D6F82DA9-FD17-2963-5D73-0EAEDE8A79EF}"/>
              </a:ext>
            </a:extLst>
          </p:cNvPr>
          <p:cNvSpPr txBox="1"/>
          <p:nvPr/>
        </p:nvSpPr>
        <p:spPr>
          <a:xfrm>
            <a:off x="51223" y="1686818"/>
            <a:ext cx="12176760" cy="954107"/>
          </a:xfrm>
          <a:prstGeom prst="rect">
            <a:avLst/>
          </a:prstGeom>
          <a:noFill/>
        </p:spPr>
        <p:txBody>
          <a:bodyPr wrap="square">
            <a:spAutoFit/>
          </a:bodyPr>
          <a:lstStyle/>
          <a:p>
            <a:pPr lvl="0"/>
            <a:r>
              <a:rPr lang="en-US" sz="2800" dirty="0">
                <a:solidFill>
                  <a:srgbClr val="FF0000"/>
                </a:solidFill>
              </a:rPr>
              <a:t>Paul said he had to learn to be content with what he had in different situations of life (Philippians 4:11-12) </a:t>
            </a:r>
            <a:endParaRPr kumimoji="0" lang="en-US" sz="2800" b="1" i="1" u="none" strike="noStrike" kern="1200" cap="none" spc="0" normalizeH="0" baseline="0" noProof="0" dirty="0">
              <a:ln>
                <a:noFill/>
              </a:ln>
              <a:solidFill>
                <a:srgbClr val="FF0000"/>
              </a:solidFill>
              <a:effectLst/>
              <a:uLnTx/>
              <a:uFillTx/>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81000" y="2640925"/>
            <a:ext cx="11620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dirty="0">
                <a:solidFill>
                  <a:srgbClr val="000000"/>
                </a:solidFill>
              </a:rPr>
              <a:t>John the Immerser told Roman soldiers to “be content with your wages” (Luke 3:14).</a:t>
            </a:r>
          </a:p>
          <a:p>
            <a:pPr marL="571500" lvl="0" indent="-571500" algn="l" eaLnBrk="1" hangingPunct="1">
              <a:buFont typeface="Arial" panose="020B0604020202020204" pitchFamily="34" charset="0"/>
              <a:buChar char="•"/>
            </a:pPr>
            <a:r>
              <a:rPr lang="en-US" altLang="en-US" dirty="0">
                <a:solidFill>
                  <a:srgbClr val="000000"/>
                </a:solidFill>
              </a:rPr>
              <a:t>Paul once wrote to Timothy, “If we have food and covering, with these we shall be content” (I Timothy 6:8).</a:t>
            </a:r>
          </a:p>
          <a:p>
            <a:pPr marL="571500" lvl="0" indent="-571500" algn="l" eaLnBrk="1" hangingPunct="1">
              <a:buFont typeface="Arial" panose="020B0604020202020204" pitchFamily="34" charset="0"/>
              <a:buChar char="•"/>
            </a:pPr>
            <a:r>
              <a:rPr lang="en-US" altLang="en-US" dirty="0">
                <a:solidFill>
                  <a:srgbClr val="000000"/>
                </a:solidFill>
              </a:rPr>
              <a:t>The Hebrew writer said, “Make sure that your character is free from the love of money, being content with what you have; for He Himself has said, "I WILL NEVER DESERT YOU, NOR WILL I EVER FORSAKE YOU” (Hebrews 13:5)</a:t>
            </a:r>
          </a:p>
          <a:p>
            <a:pPr marL="571500" lvl="0" indent="-571500" algn="l" eaLnBrk="1" hangingPunct="1">
              <a:buFont typeface="Arial" panose="020B0604020202020204" pitchFamily="34" charset="0"/>
              <a:buChar char="•"/>
            </a:pPr>
            <a:r>
              <a:rPr lang="en-US" altLang="en-US" dirty="0">
                <a:solidFill>
                  <a:srgbClr val="000000"/>
                </a:solidFill>
              </a:rPr>
              <a:t>In Jesus we are blessed with “everything pertaining to life and godliness” (II Peter 1:3) -- Be thankful for all things at all times!</a:t>
            </a:r>
            <a:endParaRPr kumimoji="0" lang="en-US" altLang="en-US" b="1"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2546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991464"/>
            <a:ext cx="12222145"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a:t>
            </a:r>
            <a:r>
              <a:rPr kumimoji="0" lang="en-US" altLang="en-US" sz="360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 Psalm of David. </a:t>
            </a: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Bless the LORD, O my soul, And all that is within me, bless His holy name.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Bless the LORD, O my soul, And forget none of His benefits;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Who pardons all your iniquities, Who heals all your diseases;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Who redeems your life from the pit, Who crowns you with lovingkindness and compassion;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Who satisfies your years with good things, So that your youth is renewed like the eagle.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Psalm 103:1-5</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1" y="-4762"/>
            <a:ext cx="2286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Give Thanks</a:t>
            </a:r>
          </a:p>
        </p:txBody>
      </p:sp>
    </p:spTree>
    <p:extLst>
      <p:ext uri="{BB962C8B-B14F-4D97-AF65-F5344CB8AC3E}">
        <p14:creationId xmlns:p14="http://schemas.microsoft.com/office/powerpoint/2010/main" val="8385704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Give Thanks for God Himself (Psalm 103:1)</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a:solidFill>
                  <a:srgbClr val="FFFFFF"/>
                </a:solidFill>
                <a:effectLst/>
              </a:rPr>
              <a:t>Give Thanks</a:t>
            </a:r>
            <a:endParaRPr lang="en-US" sz="1400" b="0" dirty="0">
              <a:solidFill>
                <a:srgbClr val="FFFFFF"/>
              </a:solidFill>
              <a:effectLst/>
            </a:endParaRPr>
          </a:p>
        </p:txBody>
      </p:sp>
      <p:sp>
        <p:nvSpPr>
          <p:cNvPr id="19" name="TextBox 18"/>
          <p:cNvSpPr txBox="1">
            <a:spLocks noChangeArrowheads="1"/>
          </p:cNvSpPr>
          <p:nvPr/>
        </p:nvSpPr>
        <p:spPr bwMode="auto">
          <a:xfrm>
            <a:off x="0" y="1393372"/>
            <a:ext cx="6172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“Bless the Lord” (v. 1)—“Bless the LORD, O my soul, And all that is within me, bless His holy name.” </a:t>
            </a:r>
            <a:endParaRPr lang="en-US" b="0" dirty="0">
              <a:solidFill>
                <a:srgbClr val="FFFF00"/>
              </a:solidFill>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YHWH is the source of our joy (Psalm 16:11; 100)</a:t>
            </a:r>
          </a:p>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 God is the source of all our blessings (James 1:17)</a:t>
            </a:r>
            <a:endParaRPr lang="en-US" b="0" dirty="0">
              <a:solidFill>
                <a:srgbClr val="FFFF00"/>
              </a:solidFill>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0" y="4030878"/>
            <a:ext cx="63588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“…and all that is within me”  (v. 1)</a:t>
            </a:r>
            <a:endParaRPr lang="en-US" b="0" dirty="0">
              <a:solidFill>
                <a:srgbClr val="FFFF00"/>
              </a:solidFill>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096000" y="4114800"/>
            <a:ext cx="6096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This requires humility, faithfulness, and action on our part (Deuteronomy 28:47)</a:t>
            </a:r>
          </a:p>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Our praise and service are to be done with gladness (Jeremiah 33:11)</a:t>
            </a:r>
            <a:endParaRPr lang="en-US" b="0"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35828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Give Thanks for His Benefits (Psalm 103:2)</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Give Thanks</a:t>
            </a:r>
          </a:p>
        </p:txBody>
      </p:sp>
      <p:sp>
        <p:nvSpPr>
          <p:cNvPr id="19" name="TextBox 18"/>
          <p:cNvSpPr txBox="1">
            <a:spLocks noChangeArrowheads="1"/>
          </p:cNvSpPr>
          <p:nvPr/>
        </p:nvSpPr>
        <p:spPr bwMode="auto">
          <a:xfrm>
            <a:off x="0" y="910761"/>
            <a:ext cx="6172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“Give Thanks for His Benefits” (v. 2)—“Bless the LORD, O my soul, And forget none of His benefits.”</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910761"/>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All too often we do forget!</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04A54D84-1857-3701-0049-91547425AF25}"/>
              </a:ext>
            </a:extLst>
          </p:cNvPr>
          <p:cNvSpPr txBox="1">
            <a:spLocks noChangeArrowheads="1"/>
          </p:cNvSpPr>
          <p:nvPr/>
        </p:nvSpPr>
        <p:spPr bwMode="auto">
          <a:xfrm>
            <a:off x="0" y="2935471"/>
            <a:ext cx="63588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Luke 17:11-19: The Ten Lepers Healed is an Illustration of Gratitude vs. Ingratitude</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D5B069F9-2E82-4DB3-9723-2748A65A2E95}"/>
              </a:ext>
            </a:extLst>
          </p:cNvPr>
          <p:cNvSpPr txBox="1">
            <a:spLocks noChangeArrowheads="1"/>
          </p:cNvSpPr>
          <p:nvPr/>
        </p:nvSpPr>
        <p:spPr bwMode="auto">
          <a:xfrm>
            <a:off x="6172200" y="2937853"/>
            <a:ext cx="603179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Lepers were “Unclean” and dwelt outside the city.</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Ten lepers begged Jesus to heal them.</a:t>
            </a:r>
          </a:p>
          <a:p>
            <a:pPr marL="457200" lvl="0" indent="-457200" algn="l" eaLnBrk="1" hangingPunct="1">
              <a:spcAft>
                <a:spcPts val="0"/>
              </a:spcAft>
              <a:buFont typeface="Wingdings" panose="05000000000000000000" pitchFamily="2" charset="2"/>
              <a:buChar char="ü"/>
              <a:defRPr/>
            </a:pPr>
            <a:r>
              <a:rPr kumimoji="0" lang="en-US" sz="280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He healed them and sent them to the priest.</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One returned to give thanks, the Samaritan. Jesus asked, “Where are the nine?”</a:t>
            </a:r>
            <a:endParaRPr kumimoji="0" lang="en-US" sz="280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994025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Give Thanks for God’s Forgiveness (Psalm 103:3)</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Give Thanks</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19050" y="762000"/>
            <a:ext cx="6172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“Give Thanks for God’s Forgiveness” (Psalm 103:3)—“Who pardons all your iniquities, Who heals all your diseases.”</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762000"/>
            <a:ext cx="6096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Our sins will ultimately end in spiritual death, an eternal separation from God              (II Thessalonians 1:6-9)</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Gratitude should be expressed everyday for God’s forgiveness -- Forgiven sins will never be mentioned by God (Psalm 103:12; Hebrews 8:12; 10:17)</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Forgiveness requires repentance (Luke 24:47)</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Pray for healing (James 5:14-16)</a:t>
            </a:r>
          </a:p>
          <a:p>
            <a:pPr marL="457200" lvl="0" indent="-457200" algn="l" eaLnBrk="1" hangingPunct="1">
              <a:spcAft>
                <a:spcPts val="0"/>
              </a:spcAft>
              <a:buFont typeface="Wingdings" panose="05000000000000000000" pitchFamily="2" charset="2"/>
              <a:buChar char="ü"/>
              <a:defRPr/>
            </a:pP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136030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1066800"/>
          </a:xfrm>
        </p:spPr>
        <p:txBody>
          <a:bodyPr>
            <a:noAutofit/>
          </a:bodyPr>
          <a:lstStyle/>
          <a:p>
            <a:r>
              <a:rPr lang="en-US" sz="3600" b="1" u="sng" dirty="0">
                <a:solidFill>
                  <a:srgbClr val="66FFFF"/>
                </a:solidFill>
                <a:cs typeface="Times New Roman" pitchFamily="18" charset="0"/>
              </a:rPr>
              <a:t>Give Thanks for God’s Redemption, Mercy, and Compassion  (Psalm 103:4)</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Give Thanks</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8467" y="1407537"/>
            <a:ext cx="617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“Give Thanks for God’s Redemption, Mercy, and Compassion” (v. 4)—“Who redeems your life from the pit, Who crowns you with lovingkindness and compassion.”</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407537"/>
            <a:ext cx="60960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redeems us – rescues us (Psalm 49:15). </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Christ redeemed us by shedding His blood on the cross (Ephesians 1:7; Hebrews 9:12)</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shows mercy and compassion to those who don’t deserve it (Psalm 103:8-10)</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 tempers His anger (Romans 2:4)</a:t>
            </a:r>
          </a:p>
          <a:p>
            <a:pPr marL="457200" lvl="0" indent="-457200" algn="l" eaLnBrk="1" hangingPunct="1">
              <a:spcAft>
                <a:spcPts val="0"/>
              </a:spcAft>
              <a:buFont typeface="Wingdings" panose="05000000000000000000" pitchFamily="2" charset="2"/>
              <a:buChar char="ü"/>
              <a:defRPr/>
            </a:pPr>
            <a:endParaRPr lang="en-US" sz="2800" dirty="0">
              <a:solidFill>
                <a:srgbClr val="FFFFFF"/>
              </a:solidFill>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12288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Give Thanks for God’s Satisfaction (Psalm 103:5)</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Give Thanks</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910761"/>
            <a:ext cx="6172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“Give Thanks for God’s Satisfaction” (v. 5)—“Who satisfies your years with good things, So that your youth is renewed like the eagle.”</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76950" y="910761"/>
            <a:ext cx="6096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Lord satisfies us with good things as long as we live (Psalm 31:19)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 renews us and gives us strength to endure (Isaiah 40:29-31).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 understands our weaknesses (Psalm 103:13-18)</a:t>
            </a:r>
            <a:endParaRPr kumimoji="0" lang="en-US" sz="2400" b="0" i="1"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653552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6808</TotalTime>
  <Words>1390</Words>
  <Application>Microsoft Office PowerPoint</Application>
  <PresentationFormat>Widescreen</PresentationFormat>
  <Paragraphs>111</Paragraphs>
  <Slides>13</Slides>
  <Notes>12</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13</vt:i4>
      </vt:variant>
    </vt:vector>
  </HeadingPairs>
  <TitlesOfParts>
    <vt:vector size="35" baseType="lpstr">
      <vt:lpstr>Ameretto</vt:lpstr>
      <vt:lpstr>Arial</vt:lpstr>
      <vt:lpstr>Bookman Old Style</vt:lpstr>
      <vt:lpstr>Gill Sans MT</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Theme1</vt:lpstr>
      <vt:lpstr>1_Damask</vt:lpstr>
      <vt:lpstr>Give Thanks</vt:lpstr>
      <vt:lpstr>Intro </vt:lpstr>
      <vt:lpstr>Intro </vt:lpstr>
      <vt:lpstr>Intro</vt:lpstr>
      <vt:lpstr>Give Thanks for God Himself (Psalm 103:1)</vt:lpstr>
      <vt:lpstr>Give Thanks for His Benefits (Psalm 103:2)</vt:lpstr>
      <vt:lpstr>Give Thanks for God’s Forgiveness (Psalm 103:3)</vt:lpstr>
      <vt:lpstr>Give Thanks for God’s Redemption, Mercy, and Compassion  (Psalm 103:4)</vt:lpstr>
      <vt:lpstr>Give Thanks for God’s Satisfaction (Psalm 103:5)</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103: Give Thanks</dc:title>
  <dc:subject>11/19/2023</dc:subject>
  <dc:creator>DarkWolf</dc:creator>
  <dc:description>Adapted from a lesson by Bobby Stafford</dc:description>
  <cp:lastModifiedBy>Nathan Morrison</cp:lastModifiedBy>
  <cp:revision>15</cp:revision>
  <cp:lastPrinted>2020-03-06T19:57:33Z</cp:lastPrinted>
  <dcterms:created xsi:type="dcterms:W3CDTF">2005-06-04T23:49:02Z</dcterms:created>
  <dcterms:modified xsi:type="dcterms:W3CDTF">2023-11-20T19:36:15Z</dcterms:modified>
</cp:coreProperties>
</file>