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3991" r:id="rId6"/>
    <p:sldMasterId id="2147484003" r:id="rId7"/>
  </p:sldMasterIdLst>
  <p:notesMasterIdLst>
    <p:notesMasterId r:id="rId24"/>
  </p:notesMasterIdLst>
  <p:handoutMasterIdLst>
    <p:handoutMasterId r:id="rId25"/>
  </p:handoutMasterIdLst>
  <p:sldIdLst>
    <p:sldId id="695" r:id="rId8"/>
    <p:sldId id="663" r:id="rId9"/>
    <p:sldId id="349" r:id="rId10"/>
    <p:sldId id="425" r:id="rId11"/>
    <p:sldId id="768" r:id="rId12"/>
    <p:sldId id="772" r:id="rId13"/>
    <p:sldId id="773" r:id="rId14"/>
    <p:sldId id="777" r:id="rId15"/>
    <p:sldId id="778" r:id="rId16"/>
    <p:sldId id="779" r:id="rId17"/>
    <p:sldId id="783" r:id="rId18"/>
    <p:sldId id="784" r:id="rId19"/>
    <p:sldId id="785" r:id="rId20"/>
    <p:sldId id="786" r:id="rId21"/>
    <p:sldId id="756" r:id="rId22"/>
    <p:sldId id="72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91" autoAdjust="0"/>
  </p:normalViewPr>
  <p:slideViewPr>
    <p:cSldViewPr snapToObjects="1">
      <p:cViewPr varScale="1">
        <p:scale>
          <a:sx n="88" d="100"/>
          <a:sy n="88" d="100"/>
        </p:scale>
        <p:origin x="17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05/14/2023</a:t>
            </a:r>
          </a:p>
          <a:p>
            <a:r>
              <a:rPr lang="en-US" sz="1100" dirty="0">
                <a:latin typeface="Times New Roman" panose="02020603050405020304" pitchFamily="18" charset="0"/>
                <a:cs typeface="Times New Roman" panose="02020603050405020304" pitchFamily="18" charset="0"/>
              </a:rPr>
              <a:t>All Scripture given is from NASU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 Sermon Starter, "Thank God for Godly Mothers," by Mark Posey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effectLst/>
                <a:latin typeface="Times New Roman" panose="02020603050405020304" pitchFamily="18" charset="0"/>
                <a:ea typeface="Times New Roman" panose="02020603050405020304" pitchFamily="18" charset="0"/>
              </a:rPr>
              <a:t>Images: L-R: Author’s Mom, Mary Morrison, Author’s Mother-in-Law, Susan </a:t>
            </a:r>
            <a:r>
              <a:rPr lang="en-US" sz="1400" b="1" dirty="0" err="1">
                <a:effectLst/>
                <a:latin typeface="Times New Roman" panose="02020603050405020304" pitchFamily="18" charset="0"/>
                <a:ea typeface="Times New Roman" panose="02020603050405020304" pitchFamily="18" charset="0"/>
              </a:rPr>
              <a:t>Krizer</a:t>
            </a:r>
            <a:endParaRPr lang="en-US" sz="14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“...JUST A MOM” (Author Unknown)</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A woman, renewing her driver’s license at the County Clerk ‘s office was asked by the woman recorder to state her occupation. She hesitated, uncertain how to classify herself.</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“What I mean is,” explained the recorder, “do you have a job or are you just a......?”</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“Of course I have a job,” snapped the woman. “I’m a Mom.”</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“We don’t list ‘Mom’ as an occupation; ‘housewife’ covers it,” said the recorder emphatically.</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 forgot all about her story until one day I found myself in the same situation, this time at our own Town Hall.</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Clerk was obviously a career woman, poised, efficient and possessed of a high sounding title like, “Official Interrogator” or “Town Registrar.”</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“What is your occupation?” she probed.</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What made me say it? I do not know. The words simply popped out. “I’m a Research Associate in the field of Child Development and Human Relations.”</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clerk paused, ball-point pen frozen in midair and looked up as though she had not heard right.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 repeated the title slowly emphasizing the most significant words. Then I stared with wonder as my pronouncement was written, in bold, black ink on the official questionnaire.</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“Might I ask,” said the clerk with new interest, “just what you do in your field?”</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Coolly, without any trace of fluster in my voice, I heard myself reply, “I have a continuing program of research, (what mother doesn’t) in the laboratory and in the field, (normally I would have said indoors and out). I’m working for my Masters, (first the Lord and then the whole family) and already have four credits (all daughters). Of course, the job is one of the most demanding in the humanities, (any mother care to disagree?) and I often work 14 hours a day, (24 is more like it). But the job is more challenging than most run-of-the-mill careers and the rewards are more of a satisfaction rather than just money.”</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There was an increasing note of respect in the clerk’s voice as she completed the form, stood up and personally ushered me to the door.</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As I drove into our driveway, buoyed up by my glamorous new career, I was greeted by my lab assistants –  ages 13, 7, and 3.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Upstairs I could hear our new experimental model (a 6 month old baby) in the child development program, testing out a new vocal pattern. I felt I had scored a beat on bureaucracy! And I had gone on the official records as someone more distinguished and indispensable to mankind than “just another Mom.</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“Motherhood”</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What a glorious career! Especially when there’s a title on the door.</a:t>
            </a:r>
          </a:p>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3</a:t>
            </a:fld>
            <a:endParaRPr lang="en-US" dirty="0"/>
          </a:p>
        </p:txBody>
      </p:sp>
    </p:spTree>
    <p:extLst>
      <p:ext uri="{BB962C8B-B14F-4D97-AF65-F5344CB8AC3E}">
        <p14:creationId xmlns:p14="http://schemas.microsoft.com/office/powerpoint/2010/main" val="9149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1" kern="0" spc="0" dirty="0">
                <a:effectLst/>
                <a:latin typeface="Times New Roman" panose="02020603050405020304" pitchFamily="18" charset="0"/>
              </a:rPr>
              <a:t>Conclusion</a:t>
            </a:r>
            <a:endParaRPr lang="en-US" sz="1400" b="1" kern="0" spc="-20"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457200" algn="l"/>
              </a:tabLst>
            </a:pPr>
            <a:r>
              <a:rPr lang="en-US" sz="1100" dirty="0">
                <a:effectLst/>
                <a:latin typeface="Times New Roman" panose="02020603050405020304" pitchFamily="18" charset="0"/>
                <a:ea typeface="Times New Roman" panose="02020603050405020304" pitchFamily="18" charset="0"/>
              </a:rPr>
              <a:t>What if you didn’t grow up with a godly mother, or didn’t know your mother?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We don’t know anything about Paul’s biological mother.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But he gave a shoutout to his “mother in the faith” at the end of his letter to the Roman saints. He mentioned 22 names and 6 of those names were women.</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Romans 16:13: “Greet Rufus, chosen in the Lord, and his mother who was also a mother to me” (NET).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Jesus promised His disciples and all who followed Him that if they were to be without family in the world, in Jesus they would have “homes, brothers, sisters, mothers, children…” (Mark 10:30).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It is possible that this Rufus mentioned at the end of Romans is the son of Simon of Cyrene, who carried the cross beam of Jesus to Calvary (Mark 15:21).</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If that’s the case, then Simon’s wife became a “mother” to Paul.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52500" algn="l"/>
              </a:tabLst>
            </a:pPr>
            <a:r>
              <a:rPr lang="en-US" sz="1100" dirty="0">
                <a:effectLst/>
                <a:latin typeface="Times New Roman" panose="02020603050405020304" pitchFamily="18" charset="0"/>
                <a:ea typeface="Times New Roman" panose="02020603050405020304" pitchFamily="18" charset="0"/>
              </a:rPr>
              <a:t>Just as older women are instructed to teach younger women in Titus 2:3-5, women, you can become a saint’s “mother in the faith,” thereby following after the example of Rufus’ mother and fulfilling the promise made by Jesus! (Mark 10:30; Luke 8:21)</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13</a:t>
            </a:fld>
            <a:endParaRPr lang="en-US" dirty="0"/>
          </a:p>
        </p:txBody>
      </p:sp>
    </p:spTree>
    <p:extLst>
      <p:ext uri="{BB962C8B-B14F-4D97-AF65-F5344CB8AC3E}">
        <p14:creationId xmlns:p14="http://schemas.microsoft.com/office/powerpoint/2010/main" val="158475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19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Images: </a:t>
            </a:r>
          </a:p>
          <a:p>
            <a:pPr eaLnBrk="1" hangingPunct="1"/>
            <a:r>
              <a:rPr lang="en-US" dirty="0"/>
              <a:t>Top: Author’s Mom, Mary Morrison</a:t>
            </a:r>
          </a:p>
          <a:p>
            <a:pPr eaLnBrk="1" hangingPunct="1"/>
            <a:r>
              <a:rPr lang="en-US" dirty="0"/>
              <a:t>Bottom: Author’s Mother-in-Law, Susan </a:t>
            </a:r>
            <a:r>
              <a:rPr lang="en-US" dirty="0" err="1"/>
              <a:t>Krizer</a:t>
            </a:r>
            <a:endParaRPr lang="en-US" dirty="0"/>
          </a:p>
          <a:p>
            <a:pPr eaLnBrk="1" hangingPunct="1"/>
            <a:endParaRPr lang="en-US" dirty="0"/>
          </a:p>
        </p:txBody>
      </p:sp>
    </p:spTree>
    <p:extLst>
      <p:ext uri="{BB962C8B-B14F-4D97-AF65-F5344CB8AC3E}">
        <p14:creationId xmlns:p14="http://schemas.microsoft.com/office/powerpoint/2010/main" val="89655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Godly Mothers</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Godly Mothers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Godly Mothers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Mothers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Godly Mothers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Mothers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Godly Mothers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Godly Mothers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Godly Mothers</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Godly Mothers</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Godly Mothers</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Godly Mothers</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Mothers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Mothers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Mothers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Godly Mothers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Mothers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Godly Mothers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Godly Mothers</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Godly Mothers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Mothers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Godly Mothers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Mothers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Godly Mothers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Godly Mothers</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Godly Mothers</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Godly Mothers</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Godly Mothers</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Godly Mothers</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Godly Mothers</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Mothers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Mothers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Mothers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Godly Mothers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Mothers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Godly Mothers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Godly Mothers</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Godly Mothers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Mothers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Godly Mothers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Mothers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Godly Mothers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Godly Mothers</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Godly Mothers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Godly Mothers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Godly Mothers</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Godly Mothers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Godly Mothers</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Godly Mothers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4406537"/>
            <a:ext cx="9144003" cy="986732"/>
          </a:xfrm>
        </p:spPr>
        <p:txBody>
          <a:bodyPr>
            <a:normAutofit/>
          </a:bodyPr>
          <a:lstStyle/>
          <a:p>
            <a:pPr>
              <a:lnSpc>
                <a:spcPct val="90000"/>
              </a:lnSpc>
            </a:pPr>
            <a:r>
              <a:rPr lang="en-US" sz="6000" b="1" spc="50" dirty="0">
                <a:ln w="0"/>
                <a:effectLst>
                  <a:innerShdw blurRad="63500" dist="50800" dir="13500000">
                    <a:srgbClr val="000000">
                      <a:alpha val="50000"/>
                    </a:srgbClr>
                  </a:innerShdw>
                </a:effectLst>
              </a:rPr>
              <a:t>Godly Mothers</a:t>
            </a: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494871"/>
            <a:ext cx="9144000" cy="1363123"/>
          </a:xfrm>
        </p:spPr>
        <p:txBody>
          <a:bodyPr>
            <a:normAutofit/>
          </a:bodyPr>
          <a:lstStyle/>
          <a:p>
            <a:pPr>
              <a:lnSpc>
                <a:spcPct val="90000"/>
              </a:lnSpc>
            </a:pPr>
            <a:r>
              <a:rPr lang="en-US" sz="2800" b="1" dirty="0">
                <a:ln w="6600">
                  <a:noFill/>
                  <a:prstDash val="solid"/>
                </a:ln>
                <a:solidFill>
                  <a:srgbClr val="DF739C"/>
                </a:solidFill>
                <a:effectLst/>
              </a:rPr>
              <a:t>Text:</a:t>
            </a:r>
          </a:p>
          <a:p>
            <a:pPr>
              <a:lnSpc>
                <a:spcPct val="90000"/>
              </a:lnSpc>
            </a:pPr>
            <a:r>
              <a:rPr lang="en-US" sz="3600" b="1" dirty="0">
                <a:ln w="6600">
                  <a:noFill/>
                  <a:prstDash val="solid"/>
                </a:ln>
                <a:solidFill>
                  <a:srgbClr val="DF739C"/>
                </a:solidFill>
                <a:effectLst/>
              </a:rPr>
              <a:t>Proverbs 6:20-22</a:t>
            </a:r>
          </a:p>
        </p:txBody>
      </p:sp>
      <p:pic>
        <p:nvPicPr>
          <p:cNvPr id="16" name="Picture 15">
            <a:extLst>
              <a:ext uri="{FF2B5EF4-FFF2-40B4-BE49-F238E27FC236}">
                <a16:creationId xmlns:a16="http://schemas.microsoft.com/office/drawing/2014/main" id="{A26253E7-65E8-4CFA-9503-31AA96B779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5" name="Picture 4" descr="A person reading a book to her children&#10;&#10;Description automatically generated with medium confidence">
            <a:extLst>
              <a:ext uri="{FF2B5EF4-FFF2-40B4-BE49-F238E27FC236}">
                <a16:creationId xmlns:a16="http://schemas.microsoft.com/office/drawing/2014/main" id="{209C6D52-B4CC-5DF0-C9AB-5DFEA14FBAE5}"/>
              </a:ext>
            </a:extLst>
          </p:cNvPr>
          <p:cNvPicPr>
            <a:picLocks noChangeAspect="1"/>
          </p:cNvPicPr>
          <p:nvPr/>
        </p:nvPicPr>
        <p:blipFill rotWithShape="1">
          <a:blip r:embed="rId5">
            <a:extLst>
              <a:ext uri="{28A0092B-C50C-407E-A947-70E740481C1C}">
                <a14:useLocalDpi xmlns:a14="http://schemas.microsoft.com/office/drawing/2010/main" val="0"/>
              </a:ext>
            </a:extLst>
          </a:blip>
          <a:srcRect l="10582" r="-2" b="-2"/>
          <a:stretch/>
        </p:blipFill>
        <p:spPr>
          <a:xfrm>
            <a:off x="-4" y="-6"/>
            <a:ext cx="5650991" cy="4220682"/>
          </a:xfrm>
          <a:prstGeom prst="rect">
            <a:avLst/>
          </a:prstGeom>
        </p:spPr>
      </p:pic>
      <p:pic>
        <p:nvPicPr>
          <p:cNvPr id="8" name="Picture 7" descr="A person and a child reading a bible&#10;&#10;Description automatically generated with medium confidence">
            <a:extLst>
              <a:ext uri="{FF2B5EF4-FFF2-40B4-BE49-F238E27FC236}">
                <a16:creationId xmlns:a16="http://schemas.microsoft.com/office/drawing/2014/main" id="{52D64207-A531-2A61-3700-B5D041C5894B}"/>
              </a:ext>
            </a:extLst>
          </p:cNvPr>
          <p:cNvPicPr>
            <a:picLocks noChangeAspect="1"/>
          </p:cNvPicPr>
          <p:nvPr/>
        </p:nvPicPr>
        <p:blipFill rotWithShape="1">
          <a:blip r:embed="rId6">
            <a:extLst>
              <a:ext uri="{28A0092B-C50C-407E-A947-70E740481C1C}">
                <a14:useLocalDpi xmlns:a14="http://schemas.microsoft.com/office/drawing/2010/main" val="0"/>
              </a:ext>
            </a:extLst>
          </a:blip>
          <a:srcRect l="30497" r="14411" b="3"/>
          <a:stretch/>
        </p:blipFill>
        <p:spPr>
          <a:xfrm>
            <a:off x="5650995" y="5"/>
            <a:ext cx="3493008" cy="4220681"/>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21" r="552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Course of Godly Mothers</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marR="0" lvl="0" indent="0" algn="l" defTabSz="914400" rtl="0" eaLnBrk="1" fontAlgn="base" latinLnBrk="0" hangingPunct="1">
              <a:lnSpc>
                <a:spcPct val="120000"/>
              </a:lnSpc>
              <a:spcBef>
                <a:spcPct val="0"/>
              </a:spcBef>
              <a:spcAft>
                <a:spcPts val="45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Proverbs 6:22: “When you walk about, they will guide you; When you sleep, they will watch over you; And when you awake, they will talk to you”</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Be a mother like Sarah who hoped in God’s promises (Genesis 21:1-3)</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Be a mother like Mary who had unwavering dedication to God (Luke 1:38)</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22299060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21" r="552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Course of Godly Mothers</a:t>
            </a:r>
          </a:p>
        </p:txBody>
      </p:sp>
      <p:sp>
        <p:nvSpPr>
          <p:cNvPr id="8" name="Text Box 11"/>
          <p:cNvSpPr txBox="1">
            <a:spLocks noChangeArrowheads="1"/>
          </p:cNvSpPr>
          <p:nvPr/>
        </p:nvSpPr>
        <p:spPr bwMode="auto">
          <a:xfrm>
            <a:off x="32677" y="1598731"/>
            <a:ext cx="9111303" cy="411480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5400" b="1" dirty="0">
                <a:solidFill>
                  <a:schemeClr val="tx1"/>
                </a:solidFill>
              </a:rPr>
              <a:t>Godly Mothers can set their children on a godly course of faithfulness by their example!</a:t>
            </a:r>
            <a:endParaRPr kumimoji="0" lang="en-US" sz="5400" b="1"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1102601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48200" y="21771"/>
            <a:ext cx="4495777" cy="816429"/>
          </a:xfrm>
        </p:spPr>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Conclusion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16638" r="16638"/>
          <a:stretch/>
        </p:blipFill>
        <p:spPr>
          <a:xfrm>
            <a:off x="20" y="10"/>
            <a:ext cx="4571980" cy="6857990"/>
          </a:xfrm>
          <a:prstGeom prst="rect">
            <a:avLst/>
          </a:prstGeom>
        </p:spPr>
      </p:pic>
      <p:sp>
        <p:nvSpPr>
          <p:cNvPr id="8" name="Text Box 11"/>
          <p:cNvSpPr txBox="1">
            <a:spLocks noChangeArrowheads="1"/>
          </p:cNvSpPr>
          <p:nvPr/>
        </p:nvSpPr>
        <p:spPr bwMode="auto">
          <a:xfrm>
            <a:off x="4648200" y="838199"/>
            <a:ext cx="4495800" cy="59980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4400" b="1" dirty="0">
                <a:solidFill>
                  <a:prstClr val="white"/>
                </a:solidFill>
                <a:effectLst>
                  <a:outerShdw blurRad="50800" dist="38100" dir="2700000" algn="tl" rotWithShape="0">
                    <a:srgbClr val="000000">
                      <a:alpha val="48000"/>
                    </a:srgbClr>
                  </a:outerShdw>
                </a:effectLst>
                <a:latin typeface="Tahoma"/>
              </a:rPr>
              <a:t>What if you didn’t grow up with a godly mother, or didn’t know your mother?</a:t>
            </a:r>
            <a:endParaRPr kumimoji="0" lang="en-US" sz="4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Godly Mothers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62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t="9056" b="9056"/>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Conclusion</a:t>
            </a:r>
          </a:p>
        </p:txBody>
      </p:sp>
      <p:sp>
        <p:nvSpPr>
          <p:cNvPr id="8" name="Text Box 11"/>
          <p:cNvSpPr txBox="1">
            <a:spLocks noChangeArrowheads="1"/>
          </p:cNvSpPr>
          <p:nvPr/>
        </p:nvSpPr>
        <p:spPr bwMode="auto">
          <a:xfrm>
            <a:off x="20" y="838201"/>
            <a:ext cx="9143960" cy="5714999"/>
          </a:xfrm>
          <a:prstGeom prst="rect">
            <a:avLst/>
          </a:prstGeom>
        </p:spPr>
        <p:txBody>
          <a:bodyPr vert="horz" lIns="91440" tIns="45720" rIns="91440" bIns="45720" rtlCol="0">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Romans 16:13: “Greet Rufus, chosen in the Lord, and his mother who was also a mother to me” (NET)</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Jesus promised His disciples and all who followed Him that if they were to be without family in the world, in Jesus they would have “homes, brothers, sisters, mothers, children…” (Mark 10:30)</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Just as older women are instructed to teach younger women in Titus 2:3-5, women, you can become a saint’s “mother in the faith,” thereby following after the example of Rufus’ mother and fulfilling the promise made by Jesus! (Mark 10:30; Luke 8:21)</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2474704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5542" r="5542"/>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Conclusion</a:t>
            </a:r>
          </a:p>
        </p:txBody>
      </p:sp>
      <p:sp>
        <p:nvSpPr>
          <p:cNvPr id="8" name="Text Box 11"/>
          <p:cNvSpPr txBox="1">
            <a:spLocks noChangeArrowheads="1"/>
          </p:cNvSpPr>
          <p:nvPr/>
        </p:nvSpPr>
        <p:spPr bwMode="auto">
          <a:xfrm>
            <a:off x="20" y="838201"/>
            <a:ext cx="9143960" cy="571499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Godly mothers, be an example to your children of making God and His people a priority in your life! Attend services and classes as often as you are able. </a:t>
            </a:r>
            <a:r>
              <a:rPr lang="en-US" sz="3200" b="1" i="1" dirty="0">
                <a:solidFill>
                  <a:prstClr val="white"/>
                </a:solidFill>
                <a:effectLst>
                  <a:outerShdw blurRad="50800" dist="38100" dir="2700000" algn="tl" rotWithShape="0">
                    <a:srgbClr val="000000">
                      <a:alpha val="48000"/>
                    </a:srgbClr>
                  </a:outerShdw>
                </a:effectLst>
                <a:latin typeface="Tahoma"/>
              </a:rPr>
              <a:t>Let them see your dedication to God!</a:t>
            </a:r>
          </a:p>
          <a:p>
            <a:pPr marL="53975" lvl="0" indent="0" algn="ctr" eaLnBrk="1" hangingPunct="1">
              <a:lnSpc>
                <a:spcPct val="120000"/>
              </a:lnSpc>
              <a:spcAft>
                <a:spcPts val="450"/>
              </a:spcAf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3975" lvl="0"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Godly mothers, be a godly role model to not only your own children but to other saints!</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1157227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r">
              <a:buClr>
                <a:schemeClr val="accent6">
                  <a:lumMod val="75000"/>
                </a:schemeClr>
              </a:buClr>
              <a:defRPr/>
            </a:pPr>
            <a:r>
              <a:rPr lang="en-US" sz="4000" b="1" u="sng" dirty="0">
                <a:solidFill>
                  <a:srgbClr val="66FFFF"/>
                </a:solidFill>
              </a:rPr>
              <a:t>Conclusion</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23106" y="6476093"/>
            <a:ext cx="2895600" cy="365125"/>
          </a:xfrm>
        </p:spPr>
        <p:txBody>
          <a:bodyPr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Godly Mothers</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133288" y="1600200"/>
            <a:ext cx="6010712" cy="4525963"/>
          </a:xfrm>
        </p:spPr>
        <p:txBody>
          <a:bodyPr>
            <a:normAutofit/>
          </a:bodyPr>
          <a:lstStyle/>
          <a:p>
            <a:pPr marL="0" indent="0" algn="ctr">
              <a:buClr>
                <a:srgbClr val="CCECFF"/>
              </a:buClr>
              <a:buSzPct val="115000"/>
              <a:buNone/>
              <a:defRPr/>
            </a:pPr>
            <a:r>
              <a:rPr lang="en-US" sz="4000" b="1" dirty="0">
                <a:solidFill>
                  <a:srgbClr val="FFFF00"/>
                </a:solidFill>
                <a:latin typeface="Tahoma" pitchFamily="34" charset="0"/>
                <a:cs typeface="Times New Roman" pitchFamily="18" charset="0"/>
              </a:rPr>
              <a:t>Let us thank God for godly mothers and “mothers in the faith,” for those who have helped shape and guide us to God!</a:t>
            </a:r>
            <a:endParaRPr lang="en-US" sz="4000" dirty="0">
              <a:solidFill>
                <a:srgbClr val="FFFF00"/>
              </a:solidFill>
              <a:latin typeface="Tahoma" pitchFamily="34" charset="0"/>
              <a:cs typeface="Times New Roman" pitchFamily="18" charset="0"/>
            </a:endParaRPr>
          </a:p>
        </p:txBody>
      </p:sp>
      <p:pic>
        <p:nvPicPr>
          <p:cNvPr id="5" name="Picture 4" descr="A person smiling at the camera&#10;&#10;Description automatically generated with low confidence">
            <a:extLst>
              <a:ext uri="{FF2B5EF4-FFF2-40B4-BE49-F238E27FC236}">
                <a16:creationId xmlns:a16="http://schemas.microsoft.com/office/drawing/2014/main" id="{1BDF937E-9F73-0714-E266-4C5DD8E17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 y="-1"/>
            <a:ext cx="3060928" cy="4273963"/>
          </a:xfrm>
          <a:prstGeom prst="rect">
            <a:avLst/>
          </a:prstGeom>
        </p:spPr>
      </p:pic>
      <p:pic>
        <p:nvPicPr>
          <p:cNvPr id="3" name="Picture 2" descr="A person smiling at the camera&#10;&#10;Description automatically generated with low confidence">
            <a:extLst>
              <a:ext uri="{FF2B5EF4-FFF2-40B4-BE49-F238E27FC236}">
                <a16:creationId xmlns:a16="http://schemas.microsoft.com/office/drawing/2014/main" id="{FD7F42BC-5B4C-5908-838C-7FA90B107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0" y="2970255"/>
            <a:ext cx="3060928" cy="3870963"/>
          </a:xfrm>
          <a:prstGeom prst="rect">
            <a:avLst/>
          </a:prstGeom>
        </p:spPr>
      </p:pic>
    </p:spTree>
    <p:extLst>
      <p:ext uri="{BB962C8B-B14F-4D97-AF65-F5344CB8AC3E}">
        <p14:creationId xmlns:p14="http://schemas.microsoft.com/office/powerpoint/2010/main" val="3159958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3079" r="23079"/>
          <a:stretch/>
        </p:blipFill>
        <p:spPr>
          <a:xfrm>
            <a:off x="21771" y="30637"/>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pic>
        <p:nvPicPr>
          <p:cNvPr id="7" name="Picture 6" descr="A person smiling at the camera&#10;&#10;Description automatically generated with low confidence">
            <a:extLst>
              <a:ext uri="{FF2B5EF4-FFF2-40B4-BE49-F238E27FC236}">
                <a16:creationId xmlns:a16="http://schemas.microsoft.com/office/drawing/2014/main" id="{C2D1D4A0-B5CF-E7F9-8233-CCAB363D5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987037"/>
            <a:ext cx="3060928" cy="3870963"/>
          </a:xfrm>
          <a:prstGeom prst="rect">
            <a:avLst/>
          </a:prstGeom>
        </p:spPr>
      </p:pic>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6248400" y="10886"/>
            <a:ext cx="2819400" cy="365125"/>
          </a:xfrm>
        </p:spPr>
        <p:txBody>
          <a:bodyPr anchor="b">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Godly Mothers</a:t>
            </a:r>
          </a:p>
        </p:txBody>
      </p:sp>
      <p:pic>
        <p:nvPicPr>
          <p:cNvPr id="5" name="Picture 4" descr="A person smiling at the camera&#10;&#10;Description automatically generated with low confidence">
            <a:extLst>
              <a:ext uri="{FF2B5EF4-FFF2-40B4-BE49-F238E27FC236}">
                <a16:creationId xmlns:a16="http://schemas.microsoft.com/office/drawing/2014/main" id="{55FCCD63-DB30-73EE-AD7F-E15E76CDB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3" y="2987037"/>
            <a:ext cx="2783220" cy="3886200"/>
          </a:xfrm>
          <a:prstGeom prst="rect">
            <a:avLst/>
          </a:prstGeom>
        </p:spPr>
      </p:pic>
      <p:sp>
        <p:nvSpPr>
          <p:cNvPr id="10" name="Content Placeholder 3">
            <a:extLst>
              <a:ext uri="{FF2B5EF4-FFF2-40B4-BE49-F238E27FC236}">
                <a16:creationId xmlns:a16="http://schemas.microsoft.com/office/drawing/2014/main" id="{B635DB31-50CE-5929-059A-423297691649}"/>
              </a:ext>
            </a:extLst>
          </p:cNvPr>
          <p:cNvSpPr>
            <a:spLocks noGrp="1"/>
          </p:cNvSpPr>
          <p:nvPr>
            <p:ph sz="half" idx="2"/>
          </p:nvPr>
        </p:nvSpPr>
        <p:spPr>
          <a:xfrm>
            <a:off x="5346928" y="849086"/>
            <a:ext cx="3797072" cy="6024151"/>
          </a:xfrm>
        </p:spPr>
        <p:txBody>
          <a:bodyPr>
            <a:normAutofit fontScale="85000" lnSpcReduction="20000"/>
          </a:bodyPr>
          <a:lstStyle/>
          <a:p>
            <a:pPr marL="36576" indent="0">
              <a:buNone/>
              <a:defRPr/>
            </a:pPr>
            <a:r>
              <a:rPr lang="en-US" sz="2800" b="1" dirty="0">
                <a:solidFill>
                  <a:srgbClr val="FFFFFF"/>
                </a:solidFill>
                <a:latin typeface="Tahoma" pitchFamily="34" charset="0"/>
                <a:cs typeface="Times New Roman" pitchFamily="18" charset="0"/>
              </a:rPr>
              <a:t>The Month of May!</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A time when we reflect on and honor our mothers</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Let us look at mothers through the lens of God’s word and the godly influence they can have on their families</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Mother’s Day is a special one-time event each year, but we should all honor our mothers on a daily basis – especially those who are faithful to God!</a:t>
            </a:r>
          </a:p>
        </p:txBody>
      </p:sp>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 calcmode="lin" valueType="num">
                                      <p:cBhvr additive="base">
                                        <p:cTn id="16"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10576" r="11735" b="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17077"/>
            <a:ext cx="9143979" cy="897324"/>
          </a:xfrm>
        </p:spPr>
        <p:txBody>
          <a:bodyPr vert="horz" lIns="91440" tIns="45720" rIns="91440" bIns="45720" rtlCol="0" anchor="ctr">
            <a:normAutofit/>
          </a:bodyPr>
          <a:lstStyle/>
          <a:p>
            <a:pPr defTabSz="914400">
              <a:defRPr/>
            </a:pPr>
            <a:r>
              <a:rPr lang="en-US" sz="4000" u="sng" dirty="0"/>
              <a:t>Intro </a:t>
            </a:r>
          </a:p>
        </p:txBody>
      </p:sp>
      <p:sp>
        <p:nvSpPr>
          <p:cNvPr id="8" name="Text Box 11"/>
          <p:cNvSpPr txBox="1">
            <a:spLocks noChangeArrowheads="1"/>
          </p:cNvSpPr>
          <p:nvPr/>
        </p:nvSpPr>
        <p:spPr bwMode="auto">
          <a:xfrm>
            <a:off x="20" y="1306454"/>
            <a:ext cx="9143959" cy="2122546"/>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algn="ctr" eaLnBrk="1" hangingPunct="1">
              <a:lnSpc>
                <a:spcPct val="120000"/>
              </a:lnSpc>
              <a:spcAft>
                <a:spcPts val="450"/>
              </a:spcAft>
              <a:defRPr/>
            </a:pPr>
            <a:r>
              <a:rPr lang="en-US" sz="3200" b="1" dirty="0">
                <a:solidFill>
                  <a:schemeClr val="tx1"/>
                </a:solidFill>
                <a:effectLst>
                  <a:outerShdw blurRad="50800" dist="38100" dir="2700000" algn="tl" rotWithShape="0">
                    <a:srgbClr val="000000">
                      <a:alpha val="48000"/>
                    </a:srgbClr>
                  </a:outerShdw>
                </a:effectLst>
                <a:latin typeface="+mn-lt"/>
                <a:cs typeface="+mn-cs"/>
              </a:rPr>
              <a:t>Proverbs 6:20-22 tells us that fathers and mothers both have a role in training up faithful children!</a:t>
            </a:r>
          </a:p>
        </p:txBody>
      </p:sp>
      <p:sp>
        <p:nvSpPr>
          <p:cNvPr id="5" name="Footer Placeholder 4"/>
          <p:cNvSpPr>
            <a:spLocks noGrp="1"/>
          </p:cNvSpPr>
          <p:nvPr>
            <p:ph type="ftr" sz="quarter" idx="11"/>
          </p:nvPr>
        </p:nvSpPr>
        <p:spPr>
          <a:xfrm>
            <a:off x="20" y="6484949"/>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Godly Mothers</a:t>
            </a:r>
          </a:p>
        </p:txBody>
      </p:sp>
      <p:sp>
        <p:nvSpPr>
          <p:cNvPr id="2" name="Text Box 5">
            <a:extLst>
              <a:ext uri="{FF2B5EF4-FFF2-40B4-BE49-F238E27FC236}">
                <a16:creationId xmlns:a16="http://schemas.microsoft.com/office/drawing/2014/main" id="{1DD51917-9854-2FCB-A611-4530BA8E8573}"/>
              </a:ext>
            </a:extLst>
          </p:cNvPr>
          <p:cNvSpPr txBox="1">
            <a:spLocks noChangeArrowheads="1"/>
          </p:cNvSpPr>
          <p:nvPr/>
        </p:nvSpPr>
        <p:spPr bwMode="auto">
          <a:xfrm>
            <a:off x="114289" y="5043714"/>
            <a:ext cx="8915400" cy="646331"/>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algn="ctr" defTabSz="685800">
              <a:defRPr/>
            </a:pPr>
            <a:r>
              <a:rPr lang="en-US" sz="3600" b="1" dirty="0">
                <a:solidFill>
                  <a:srgbClr val="006600"/>
                </a:solidFill>
                <a:latin typeface="Tahoma" pitchFamily="34" charset="0"/>
                <a:cs typeface="Times New Roman" pitchFamily="18" charset="0"/>
              </a:rPr>
              <a:t>Mother’s Wisdom is Priceless!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17" r="8289" b="-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Counsel of Godly Mothers </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indent="0" eaLnBrk="1" hangingPunct="1">
              <a:lnSpc>
                <a:spcPct val="120000"/>
              </a:lnSpc>
              <a:spcAft>
                <a:spcPts val="450"/>
              </a:spcAft>
              <a:defRPr/>
            </a:pPr>
            <a:r>
              <a:rPr lang="en-US" sz="2400" b="1" dirty="0">
                <a:solidFill>
                  <a:schemeClr val="tx1"/>
                </a:solidFill>
                <a:effectLst>
                  <a:outerShdw blurRad="50800" dist="38100" dir="2700000" algn="tl" rotWithShape="0">
                    <a:srgbClr val="000000">
                      <a:alpha val="48000"/>
                    </a:srgbClr>
                  </a:outerShdw>
                </a:effectLst>
                <a:latin typeface="+mn-lt"/>
                <a:cs typeface="+mn-cs"/>
              </a:rPr>
              <a:t>Proverbs 6:20: “My son, observe the commandment of your father And do not forsake the teaching of your mother”</a:t>
            </a:r>
          </a:p>
          <a:p>
            <a:pPr marL="396875" indent="-342900" eaLnBrk="1" hangingPunct="1">
              <a:lnSpc>
                <a:spcPct val="120000"/>
              </a:lnSpc>
              <a:spcAft>
                <a:spcPts val="450"/>
              </a:spcAft>
              <a:buFont typeface="Wingdings" panose="05000000000000000000" pitchFamily="2" charset="2"/>
              <a:buChar char="ü"/>
              <a:defRPr/>
            </a:pPr>
            <a:r>
              <a:rPr lang="en-US" b="1" dirty="0">
                <a:solidFill>
                  <a:schemeClr val="tx1"/>
                </a:solidFill>
                <a:effectLst>
                  <a:outerShdw blurRad="50800" dist="38100" dir="2700000" algn="tl" rotWithShape="0">
                    <a:srgbClr val="000000">
                      <a:alpha val="48000"/>
                    </a:srgbClr>
                  </a:outerShdw>
                </a:effectLst>
                <a:latin typeface="+mn-lt"/>
                <a:cs typeface="+mn-cs"/>
              </a:rPr>
              <a:t>Ephesians 6:1-3: “Children, obey your parents in the Lord, for this is right”</a:t>
            </a:r>
          </a:p>
          <a:p>
            <a:pPr marL="396875" indent="-342900" eaLnBrk="1" hangingPunct="1">
              <a:lnSpc>
                <a:spcPct val="120000"/>
              </a:lnSpc>
              <a:spcAft>
                <a:spcPts val="450"/>
              </a:spcAft>
              <a:buFont typeface="Wingdings" panose="05000000000000000000" pitchFamily="2" charset="2"/>
              <a:buChar char="ü"/>
              <a:defRPr/>
            </a:pPr>
            <a:r>
              <a:rPr lang="en-US" b="1" dirty="0">
                <a:solidFill>
                  <a:schemeClr val="tx1"/>
                </a:solidFill>
                <a:effectLst>
                  <a:outerShdw blurRad="50800" dist="38100" dir="2700000" algn="tl" rotWithShape="0">
                    <a:srgbClr val="000000">
                      <a:alpha val="48000"/>
                    </a:srgbClr>
                  </a:outerShdw>
                </a:effectLst>
                <a:latin typeface="+mn-lt"/>
                <a:cs typeface="+mn-cs"/>
              </a:rPr>
              <a:t>II Timothy 1:5: Timothy’s mother Eunice and her mother Lois (his grandmother) trained him in the Scriptures (I Timothy 4:6) and instilled in him a “sincere faith”</a:t>
            </a:r>
          </a:p>
          <a:p>
            <a:pPr marL="396875" indent="-342900" eaLnBrk="1" hangingPunct="1">
              <a:lnSpc>
                <a:spcPct val="120000"/>
              </a:lnSpc>
              <a:spcAft>
                <a:spcPts val="450"/>
              </a:spcAft>
              <a:buFont typeface="Wingdings" panose="05000000000000000000" pitchFamily="2" charset="2"/>
              <a:buChar char="ü"/>
              <a:defRPr/>
            </a:pPr>
            <a:r>
              <a:rPr lang="en-US" b="1" dirty="0">
                <a:solidFill>
                  <a:schemeClr val="tx1"/>
                </a:solidFill>
                <a:effectLst>
                  <a:outerShdw blurRad="50800" dist="38100" dir="2700000" algn="tl" rotWithShape="0">
                    <a:srgbClr val="000000">
                      <a:alpha val="48000"/>
                    </a:srgbClr>
                  </a:outerShdw>
                </a:effectLst>
                <a:latin typeface="+mn-lt"/>
                <a:cs typeface="+mn-cs"/>
              </a:rPr>
              <a:t>Be a mother like Eunice that taught Timothy from childhood to have assuring faith in the word of God, which is “able to give you the wisdom that leads to salvation through faith which is in Christ Jesus” (II Timothy 3:14-15)</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Godly Mothers</a:t>
            </a: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017" r="8289" b="-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Counsel of Godly Mothers </a:t>
            </a: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
        <p:nvSpPr>
          <p:cNvPr id="4" name="Content Placeholder 3">
            <a:extLst>
              <a:ext uri="{FF2B5EF4-FFF2-40B4-BE49-F238E27FC236}">
                <a16:creationId xmlns:a16="http://schemas.microsoft.com/office/drawing/2014/main" id="{0F0EBDDB-B05B-F9BC-D8B4-58524F04FAD6}"/>
              </a:ext>
            </a:extLst>
          </p:cNvPr>
          <p:cNvSpPr>
            <a:spLocks noGrp="1"/>
          </p:cNvSpPr>
          <p:nvPr>
            <p:ph idx="1"/>
          </p:nvPr>
        </p:nvSpPr>
        <p:spPr>
          <a:xfrm>
            <a:off x="20" y="2037164"/>
            <a:ext cx="9144000" cy="3237936"/>
          </a:xfrm>
        </p:spPr>
        <p:txBody>
          <a:bodyPr/>
          <a:lstStyle/>
          <a:p>
            <a:pPr marL="0" indent="0" algn="ctr">
              <a:buNone/>
            </a:pPr>
            <a:r>
              <a:rPr lang="en-US" altLang="en-US" sz="5400" b="1" dirty="0">
                <a:ln>
                  <a:solidFill>
                    <a:schemeClr val="bg1"/>
                  </a:solidFill>
                </a:ln>
                <a:latin typeface="Tahoma" panose="020B0604030504040204" pitchFamily="34" charset="0"/>
                <a:ea typeface="Tahoma" panose="020B0604030504040204" pitchFamily="34" charset="0"/>
                <a:cs typeface="Tahoma" panose="020B0604030504040204" pitchFamily="34" charset="0"/>
              </a:rPr>
              <a:t>Godly Mothers counsel from the wisdom of the word of God!</a:t>
            </a:r>
            <a:endParaRPr lang="en-US" dirty="0"/>
          </a:p>
        </p:txBody>
      </p:sp>
    </p:spTree>
    <p:extLst>
      <p:ext uri="{BB962C8B-B14F-4D97-AF65-F5344CB8AC3E}">
        <p14:creationId xmlns:p14="http://schemas.microsoft.com/office/powerpoint/2010/main" val="119546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2511" b="1251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Connection to Godly Mothers</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Proverbs 6:21</a:t>
            </a:r>
            <a:r>
              <a:rPr lang="en-US" sz="2400" b="1" dirty="0">
                <a:solidFill>
                  <a:prstClr val="white"/>
                </a:solidFill>
                <a:effectLst>
                  <a:outerShdw blurRad="50800" dist="38100" dir="2700000" algn="tl" rotWithShape="0">
                    <a:srgbClr val="000000">
                      <a:alpha val="48000"/>
                    </a:srgbClr>
                  </a:outerShdw>
                </a:effectLst>
                <a:latin typeface="Tahoma"/>
              </a:rPr>
              <a:t>: “Bind them continually on your heart; Tie them around your neck”</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96875" lvl="0" indent="-342900" eaLnBrk="1" hangingPunct="1">
              <a:lnSpc>
                <a:spcPct val="120000"/>
              </a:lnSpc>
              <a:spcAft>
                <a:spcPts val="450"/>
              </a:spcAft>
              <a:buFont typeface="Wingdings" panose="05000000000000000000" pitchFamily="2" charset="2"/>
              <a:buChar char="ü"/>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Proverbs 1:8-9</a:t>
            </a:r>
            <a:r>
              <a:rPr lang="en-US" sz="2400" b="1" dirty="0">
                <a:solidFill>
                  <a:prstClr val="white"/>
                </a:solidFill>
                <a:effectLst>
                  <a:outerShdw blurRad="50800" dist="38100" dir="2700000" algn="tl" rotWithShape="0">
                    <a:srgbClr val="000000">
                      <a:alpha val="48000"/>
                    </a:srgbClr>
                  </a:outerShdw>
                </a:effectLst>
                <a:latin typeface="Tahoma"/>
              </a:rPr>
              <a:t>: “…do not forsake your mother's teaching…”</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96875" lvl="0" indent="-342900" eaLnBrk="1" hangingPunct="1">
              <a:lnSpc>
                <a:spcPct val="120000"/>
              </a:lnSpc>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Be a mother like Jochebed who put her faith in God into action and saved the life of Moses because she didn’t fear Pharoah’s edict (Hebrews 11:23; Exodus 2:1-4, 8-10)</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396875" lvl="0" indent="-342900" eaLnBrk="1" hangingPunct="1">
              <a:lnSpc>
                <a:spcPct val="120000"/>
              </a:lnSpc>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Be a mother like Hannah who fervently prayed to God (I Samuel 1:9-28) and offered her requests to God</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12180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2511" b="1251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Connection to Godly Mothers</a:t>
            </a:r>
          </a:p>
        </p:txBody>
      </p:sp>
      <p:sp>
        <p:nvSpPr>
          <p:cNvPr id="8" name="Text Box 11"/>
          <p:cNvSpPr txBox="1">
            <a:spLocks noChangeArrowheads="1"/>
          </p:cNvSpPr>
          <p:nvPr/>
        </p:nvSpPr>
        <p:spPr bwMode="auto">
          <a:xfrm>
            <a:off x="-20" y="3418115"/>
            <a:ext cx="9143960" cy="2743201"/>
          </a:xfrm>
          <a:prstGeom prst="rect">
            <a:avLst/>
          </a:prstGeom>
        </p:spPr>
        <p:txBody>
          <a:bodyPr vert="horz" lIns="91440" tIns="45720" rIns="91440" bIns="45720" rtlCol="0">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a:buNone/>
            </a:pPr>
            <a:r>
              <a:rPr lang="en-US" altLang="en-US" sz="5400" b="1" dirty="0">
                <a:ln>
                  <a:solidFill>
                    <a:schemeClr val="bg1"/>
                  </a:solidFill>
                </a:ln>
                <a:solidFill>
                  <a:schemeClr val="tx1"/>
                </a:solidFill>
                <a:ea typeface="Tahoma" panose="020B0604030504040204" pitchFamily="34" charset="0"/>
                <a:cs typeface="Tahoma" panose="020B0604030504040204" pitchFamily="34" charset="0"/>
              </a:rPr>
              <a:t>Godly Mothers trust and pray to God and should train their children to also!</a:t>
            </a:r>
            <a:endParaRPr lang="en-US" sz="5400" dirty="0">
              <a:solidFill>
                <a:schemeClr val="tx1"/>
              </a:solidFill>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333679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21" r="552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Course of Godly Mothers</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0" indent="0" eaLnBrk="1" hangingPunct="1">
              <a:lnSpc>
                <a:spcPct val="120000"/>
              </a:lnSpc>
              <a:spcAft>
                <a:spcPts val="450"/>
              </a:spcAf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Proverbs 6:22</a:t>
            </a:r>
            <a:r>
              <a:rPr lang="en-US" sz="2800" b="1" dirty="0">
                <a:solidFill>
                  <a:prstClr val="white"/>
                </a:solidFill>
                <a:effectLst>
                  <a:outerShdw blurRad="50800" dist="38100" dir="2700000" algn="tl" rotWithShape="0">
                    <a:srgbClr val="000000">
                      <a:alpha val="48000"/>
                    </a:srgbClr>
                  </a:outerShdw>
                </a:effectLst>
                <a:latin typeface="Tahoma"/>
              </a:rPr>
              <a:t>: “When you walk about, they will guide you; When you sleep, they will watch over you; And when you awake, they will talk to you”</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Deuteronomy 11:18-21: “You shall teach them to your sons, talking of them when you sit in your house and when you walk along the road and when you lie down and when you rise up” (v.19)</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3177443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5521" r="5521"/>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0" y="1"/>
            <a:ext cx="9144000" cy="838200"/>
          </a:xfrm>
        </p:spPr>
        <p:txBody>
          <a:bodyPr vert="horz" lIns="91440" tIns="45720" rIns="91440" bIns="45720" rtlCol="0" anchor="ctr">
            <a:normAutofit/>
          </a:bodyPr>
          <a:lstStyle/>
          <a:p>
            <a:pPr defTabSz="914400">
              <a:defRPr/>
            </a:pPr>
            <a:r>
              <a:rPr lang="en-US" sz="4000" u="sng" dirty="0"/>
              <a:t>Course of Godly Mothers</a:t>
            </a:r>
          </a:p>
        </p:txBody>
      </p:sp>
      <p:sp>
        <p:nvSpPr>
          <p:cNvPr id="8" name="Text Box 11"/>
          <p:cNvSpPr txBox="1">
            <a:spLocks noChangeArrowheads="1"/>
          </p:cNvSpPr>
          <p:nvPr/>
        </p:nvSpPr>
        <p:spPr bwMode="auto">
          <a:xfrm>
            <a:off x="20" y="1142999"/>
            <a:ext cx="9143960" cy="533106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marR="0" lvl="0" indent="0" algn="l" defTabSz="914400" rtl="0" eaLnBrk="1" fontAlgn="base" latinLnBrk="0" hangingPunct="1">
              <a:lnSpc>
                <a:spcPct val="120000"/>
              </a:lnSpc>
              <a:spcBef>
                <a:spcPct val="0"/>
              </a:spcBef>
              <a:spcAft>
                <a:spcPts val="45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Proverbs 6:22: “When you walk about, they will guide you; When you sleep, they will watch over you; And when you awake, they will talk to you”</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Lead (Proverbs 6:22): by wisdom and example</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Keep (Proverbs 6:22): watch and guard your children</a:t>
            </a:r>
          </a:p>
          <a:p>
            <a:pPr marL="396875"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Teach (Proverbs 6:22): God’s word to your children so that they may walk in them</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32677" y="6474063"/>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Godly Mothers</a:t>
            </a:r>
          </a:p>
        </p:txBody>
      </p:sp>
    </p:spTree>
    <p:extLst>
      <p:ext uri="{BB962C8B-B14F-4D97-AF65-F5344CB8AC3E}">
        <p14:creationId xmlns:p14="http://schemas.microsoft.com/office/powerpoint/2010/main" val="37673776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7016</TotalTime>
  <Words>1882</Words>
  <Application>Microsoft Office PowerPoint</Application>
  <PresentationFormat>On-screen Show (4:3)</PresentationFormat>
  <Paragraphs>112</Paragraphs>
  <Slides>16</Slides>
  <Notes>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16</vt:i4>
      </vt:variant>
    </vt:vector>
  </HeadingPairs>
  <TitlesOfParts>
    <vt:vector size="30" baseType="lpstr">
      <vt:lpstr>Ameretto</vt:lpstr>
      <vt:lpstr>Arial</vt:lpstr>
      <vt:lpstr>Calibri</vt:lpstr>
      <vt:lpstr>Tahoma</vt:lpstr>
      <vt:lpstr>Times New Roman</vt:lpstr>
      <vt:lpstr>Wingdings</vt:lpstr>
      <vt:lpstr>Wingdings 2</vt:lpstr>
      <vt:lpstr>Technic</vt:lpstr>
      <vt:lpstr>5_eye</vt:lpstr>
      <vt:lpstr>1_Damask</vt:lpstr>
      <vt:lpstr>vees</vt:lpstr>
      <vt:lpstr>Damask</vt:lpstr>
      <vt:lpstr>1_vees</vt:lpstr>
      <vt:lpstr>Slate</vt:lpstr>
      <vt:lpstr>Godly Mothers</vt:lpstr>
      <vt:lpstr>INTRO</vt:lpstr>
      <vt:lpstr>Intro </vt:lpstr>
      <vt:lpstr>Counsel of Godly Mothers </vt:lpstr>
      <vt:lpstr>Counsel of Godly Mothers </vt:lpstr>
      <vt:lpstr>Connection to Godly Mothers</vt:lpstr>
      <vt:lpstr>Connection to Godly Mothers</vt:lpstr>
      <vt:lpstr>Course of Godly Mothers</vt:lpstr>
      <vt:lpstr>Course of Godly Mothers</vt:lpstr>
      <vt:lpstr>Course of Godly Mothers</vt:lpstr>
      <vt:lpstr>Course of Godly Mothers</vt:lpstr>
      <vt:lpstr>Conclusion </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Mothers</dc:title>
  <dc:subject>05/14/2023</dc:subject>
  <dc:creator>DarkWolf</dc:creator>
  <dc:description>Adapted from a Sermon Starter, "Thank God for Godly Mothers," by Mark Posey</dc:description>
  <cp:lastModifiedBy>Nathan Morrison</cp:lastModifiedBy>
  <cp:revision>38</cp:revision>
  <dcterms:created xsi:type="dcterms:W3CDTF">2005-06-04T23:49:02Z</dcterms:created>
  <dcterms:modified xsi:type="dcterms:W3CDTF">2023-05-13T20:54:50Z</dcterms:modified>
</cp:coreProperties>
</file>