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17" r:id="rId2"/>
    <p:sldMasterId id="2147483866" r:id="rId3"/>
    <p:sldMasterId id="2147483878" r:id="rId4"/>
  </p:sldMasterIdLst>
  <p:notesMasterIdLst>
    <p:notesMasterId r:id="rId26"/>
  </p:notesMasterIdLst>
  <p:handoutMasterIdLst>
    <p:handoutMasterId r:id="rId27"/>
  </p:handoutMasterIdLst>
  <p:sldIdLst>
    <p:sldId id="521" r:id="rId5"/>
    <p:sldId id="1053" r:id="rId6"/>
    <p:sldId id="578" r:id="rId7"/>
    <p:sldId id="1092" r:id="rId8"/>
    <p:sldId id="1142" r:id="rId9"/>
    <p:sldId id="1144" r:id="rId10"/>
    <p:sldId id="1149" r:id="rId11"/>
    <p:sldId id="1150" r:id="rId12"/>
    <p:sldId id="1158" r:id="rId13"/>
    <p:sldId id="1151" r:id="rId14"/>
    <p:sldId id="1155" r:id="rId15"/>
    <p:sldId id="1160" r:id="rId16"/>
    <p:sldId id="1156" r:id="rId17"/>
    <p:sldId id="1161" r:id="rId18"/>
    <p:sldId id="1164" r:id="rId19"/>
    <p:sldId id="1138" r:id="rId20"/>
    <p:sldId id="1114" r:id="rId21"/>
    <p:sldId id="1166" r:id="rId22"/>
    <p:sldId id="1140" r:id="rId23"/>
    <p:sldId id="1168" r:id="rId24"/>
    <p:sldId id="72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a:t>
            </a:r>
            <a:r>
              <a:rPr lang="en-US" altLang="en-US"/>
              <a:t>April 9, </a:t>
            </a:r>
            <a:r>
              <a:rPr lang="en-US" altLang="en-US" dirty="0"/>
              <a:t>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6950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894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128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840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126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073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322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6C2432-7625-4D60-A795-B491AE24B3B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Read the article on </a:t>
            </a:r>
            <a:r>
              <a:rPr lang="en-US" sz="1200" kern="1200" dirty="0">
                <a:solidFill>
                  <a:schemeClr val="tx1"/>
                </a:solidFill>
                <a:effectLst/>
                <a:latin typeface="Times New Roman" pitchFamily="18" charset="0"/>
                <a:ea typeface="+mn-ea"/>
                <a:cs typeface="+mn-cs"/>
              </a:rPr>
              <a:t>Philip P. Bliss (1838-1876)</a:t>
            </a:r>
            <a:endParaRPr lang="en-US" dirty="0"/>
          </a:p>
          <a:p>
            <a:pPr eaLnBrk="1" hangingPunct="1"/>
            <a:endParaRPr lang="en-US" dirty="0"/>
          </a:p>
          <a:p>
            <a:pPr eaLnBrk="1" hangingPunct="1"/>
            <a:r>
              <a:rPr lang="en-US" dirty="0"/>
              <a:t>Sources:</a:t>
            </a:r>
          </a:p>
          <a:p>
            <a:pPr eaLnBrk="1" hangingPunct="1"/>
            <a:r>
              <a:rPr lang="en-US" dirty="0"/>
              <a:t>http://franklin-church.org/articles/hymn-studies/81-hallelujah-what-a-savior</a:t>
            </a:r>
          </a:p>
          <a:p>
            <a:pPr eaLnBrk="1" hangingPunct="1"/>
            <a:r>
              <a:rPr lang="en-US" dirty="0"/>
              <a:t>http://en.wikipedia.org/wiki/Philip_Bliss</a:t>
            </a:r>
          </a:p>
          <a:p>
            <a:pPr eaLnBrk="1" hangingPunct="1"/>
            <a:r>
              <a:rPr lang="en-US" dirty="0"/>
              <a:t>Then Sings My Soul, Book 2, p. 152-155 by Robert J. Morgan </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559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3996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207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9180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81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9948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dirty="0"/>
              <a:t>Man Of Sorrows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dirty="0"/>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Man Of Sorrows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3556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323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2155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18147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dirty="0"/>
              <a:t>Man Of Sorrows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2675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dirty="0"/>
              <a:t>Man Of Sorrows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4071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dirty="0"/>
          </a:p>
        </p:txBody>
      </p:sp>
    </p:spTree>
    <p:extLst>
      <p:ext uri="{BB962C8B-B14F-4D97-AF65-F5344CB8AC3E}">
        <p14:creationId xmlns:p14="http://schemas.microsoft.com/office/powerpoint/2010/main" val="94119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dirty="0"/>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Man Of Sorrows</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12262336"/>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Man Of Sorrows</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9320038"/>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dirty="0"/>
          </a:p>
        </p:txBody>
      </p:sp>
    </p:spTree>
    <p:extLst>
      <p:ext uri="{BB962C8B-B14F-4D97-AF65-F5344CB8AC3E}">
        <p14:creationId xmlns:p14="http://schemas.microsoft.com/office/powerpoint/2010/main" val="102442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Man Of Sorrows</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9900043"/>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97307816"/>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Man Of Sorrows</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6660460"/>
      </p:ext>
    </p:extLst>
  </p:cSld>
  <p:clrMapOvr>
    <a:masterClrMapping/>
  </p:clrMapOvr>
  <p:transition spd="slow">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Man Of Sorrows</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385726"/>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Man Of Sorrows</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60385055"/>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03957983"/>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7554266"/>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95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67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4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Man Of Sorrows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dirty="0"/>
          </a:p>
        </p:txBody>
      </p:sp>
    </p:spTree>
    <p:extLst>
      <p:ext uri="{BB962C8B-B14F-4D97-AF65-F5344CB8AC3E}">
        <p14:creationId xmlns:p14="http://schemas.microsoft.com/office/powerpoint/2010/main" val="368023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Man Of Sorrows</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944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Man Of Sorrows</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0856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Man Of Sorrows</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14242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Man Of Sorrows</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82266655"/>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Man Of Sorrows</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823379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dirty="0"/>
              <a:t>Man Of Sorrows</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dirty="0"/>
          </a:p>
        </p:txBody>
      </p:sp>
    </p:spTree>
    <p:extLst>
      <p:ext uri="{BB962C8B-B14F-4D97-AF65-F5344CB8AC3E}">
        <p14:creationId xmlns:p14="http://schemas.microsoft.com/office/powerpoint/2010/main" val="1980071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a:t>Man Of Sorrows</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dirty="0"/>
          </a:p>
        </p:txBody>
      </p:sp>
    </p:spTree>
    <p:extLst>
      <p:ext uri="{BB962C8B-B14F-4D97-AF65-F5344CB8AC3E}">
        <p14:creationId xmlns:p14="http://schemas.microsoft.com/office/powerpoint/2010/main" val="2586138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dirty="0"/>
              <a:t>Man Of Sorrows</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dirty="0"/>
          </a:p>
        </p:txBody>
      </p:sp>
    </p:spTree>
    <p:extLst>
      <p:ext uri="{BB962C8B-B14F-4D97-AF65-F5344CB8AC3E}">
        <p14:creationId xmlns:p14="http://schemas.microsoft.com/office/powerpoint/2010/main" val="721374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Man Of Sorrows</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dirty="0"/>
          </a:p>
        </p:txBody>
      </p:sp>
    </p:spTree>
    <p:extLst>
      <p:ext uri="{BB962C8B-B14F-4D97-AF65-F5344CB8AC3E}">
        <p14:creationId xmlns:p14="http://schemas.microsoft.com/office/powerpoint/2010/main" val="4063712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Man Of Sorrows</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dirty="0"/>
          </a:p>
        </p:txBody>
      </p:sp>
    </p:spTree>
    <p:extLst>
      <p:ext uri="{BB962C8B-B14F-4D97-AF65-F5344CB8AC3E}">
        <p14:creationId xmlns:p14="http://schemas.microsoft.com/office/powerpoint/2010/main" val="277973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Man Of Sorrows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dirty="0"/>
          </a:p>
        </p:txBody>
      </p:sp>
    </p:spTree>
    <p:extLst>
      <p:ext uri="{BB962C8B-B14F-4D97-AF65-F5344CB8AC3E}">
        <p14:creationId xmlns:p14="http://schemas.microsoft.com/office/powerpoint/2010/main" val="154183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Man Of Sorrows</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dirty="0"/>
          </a:p>
        </p:txBody>
      </p:sp>
    </p:spTree>
    <p:extLst>
      <p:ext uri="{BB962C8B-B14F-4D97-AF65-F5344CB8AC3E}">
        <p14:creationId xmlns:p14="http://schemas.microsoft.com/office/powerpoint/2010/main" val="629960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Man Of Sorrows</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dirty="0"/>
          </a:p>
        </p:txBody>
      </p:sp>
    </p:spTree>
    <p:extLst>
      <p:ext uri="{BB962C8B-B14F-4D97-AF65-F5344CB8AC3E}">
        <p14:creationId xmlns:p14="http://schemas.microsoft.com/office/powerpoint/2010/main" val="1727688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Man Of Sorrows</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dirty="0"/>
          </a:p>
        </p:txBody>
      </p:sp>
    </p:spTree>
    <p:extLst>
      <p:ext uri="{BB962C8B-B14F-4D97-AF65-F5344CB8AC3E}">
        <p14:creationId xmlns:p14="http://schemas.microsoft.com/office/powerpoint/2010/main" val="3311653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smtClean="0"/>
            </a:lvl1pPr>
          </a:lstStyle>
          <a:p>
            <a:pPr>
              <a:defRPr/>
            </a:pPr>
            <a:r>
              <a:rPr lang="en-US" dirty="0"/>
              <a:t>Man Of Sorrows</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dirty="0"/>
          </a:p>
        </p:txBody>
      </p:sp>
    </p:spTree>
    <p:extLst>
      <p:ext uri="{BB962C8B-B14F-4D97-AF65-F5344CB8AC3E}">
        <p14:creationId xmlns:p14="http://schemas.microsoft.com/office/powerpoint/2010/main" val="3595175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Man Of Sorrows</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dirty="0"/>
          </a:p>
        </p:txBody>
      </p:sp>
    </p:spTree>
    <p:extLst>
      <p:ext uri="{BB962C8B-B14F-4D97-AF65-F5344CB8AC3E}">
        <p14:creationId xmlns:p14="http://schemas.microsoft.com/office/powerpoint/2010/main" val="2040717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Man Of Sorrows</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dirty="0"/>
          </a:p>
        </p:txBody>
      </p:sp>
    </p:spTree>
    <p:extLst>
      <p:ext uri="{BB962C8B-B14F-4D97-AF65-F5344CB8AC3E}">
        <p14:creationId xmlns:p14="http://schemas.microsoft.com/office/powerpoint/2010/main" val="2484598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Man Of Sorrows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492131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Man Of Sorrows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77138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Man Of Sorrows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054953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414039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dirty="0"/>
              <a:t>Man Of Sorrows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dirty="0"/>
          </a:p>
        </p:txBody>
      </p:sp>
    </p:spTree>
    <p:extLst>
      <p:ext uri="{BB962C8B-B14F-4D97-AF65-F5344CB8AC3E}">
        <p14:creationId xmlns:p14="http://schemas.microsoft.com/office/powerpoint/2010/main" val="16250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Man Of Sorrows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373224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Man Of Sorrows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981509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Man Of Sorrows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919022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281807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730719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35799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3596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75690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Man Of Sorrows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978349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Man Of Sorrows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2778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dirty="0"/>
              <a:t>Man Of Sorrows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dirty="0"/>
          </a:p>
        </p:txBody>
      </p:sp>
    </p:spTree>
    <p:extLst>
      <p:ext uri="{BB962C8B-B14F-4D97-AF65-F5344CB8AC3E}">
        <p14:creationId xmlns:p14="http://schemas.microsoft.com/office/powerpoint/2010/main" val="590443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Man Of Sorrows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862211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Man Of Sorrows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4256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Man Of Sorrows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415352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dirty="0"/>
              <a:t>Man Of Sorrows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dirty="0"/>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Man Of Sorrows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dirty="0"/>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Man Of Sorrows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dirty="0"/>
          </a:p>
        </p:txBody>
      </p:sp>
    </p:spTree>
    <p:extLst>
      <p:ext uri="{BB962C8B-B14F-4D97-AF65-F5344CB8AC3E}">
        <p14:creationId xmlns:p14="http://schemas.microsoft.com/office/powerpoint/2010/main" val="27220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dirty="0"/>
              <a:t>Man Of Sorrows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dirty="0"/>
              <a:t>Man Of Sorrows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79626133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dirty="0"/>
              <a:t>Man Of Sorrows</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dirty="0"/>
          </a:p>
        </p:txBody>
      </p:sp>
    </p:spTree>
    <p:extLst>
      <p:ext uri="{BB962C8B-B14F-4D97-AF65-F5344CB8AC3E}">
        <p14:creationId xmlns:p14="http://schemas.microsoft.com/office/powerpoint/2010/main" val="260343600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dirty="0"/>
              <a:t>Man Of Sorrows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98152241"/>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0" y="457236"/>
            <a:ext cx="3840087" cy="5934638"/>
          </a:xfrm>
        </p:spPr>
        <p:txBody>
          <a:bodyPr>
            <a:normAutofit/>
          </a:bodyPr>
          <a:lstStyle/>
          <a:p>
            <a:pPr algn="ctr">
              <a:lnSpc>
                <a:spcPct val="90000"/>
              </a:lnSpc>
            </a:pPr>
            <a:r>
              <a:rPr lang="en-US" altLang="en-US" sz="6000" b="1" u="sng" dirty="0">
                <a:solidFill>
                  <a:schemeClr val="tx2"/>
                </a:solidFill>
                <a:latin typeface="Arial" panose="020B0604020202020204" pitchFamily="34" charset="0"/>
                <a:cs typeface="Arial" panose="020B0604020202020204" pitchFamily="34" charset="0"/>
              </a:rPr>
              <a:t>Man Of Sorrows</a:t>
            </a:r>
            <a:br>
              <a:rPr lang="en-US" altLang="en-US" sz="6000" b="1" u="sng" dirty="0">
                <a:solidFill>
                  <a:schemeClr val="tx2"/>
                </a:solidFill>
                <a:latin typeface="Arial" panose="020B0604020202020204" pitchFamily="34" charset="0"/>
                <a:cs typeface="Arial" panose="020B0604020202020204" pitchFamily="34" charset="0"/>
              </a:rPr>
            </a:br>
            <a:br>
              <a:rPr lang="en-US" altLang="en-US" sz="6000" b="1" u="sng" dirty="0">
                <a:solidFill>
                  <a:schemeClr val="tx2"/>
                </a:solidFill>
                <a:latin typeface="Arial" panose="020B0604020202020204" pitchFamily="34" charset="0"/>
                <a:cs typeface="Arial" panose="020B0604020202020204" pitchFamily="34" charset="0"/>
              </a:rPr>
            </a:br>
            <a:br>
              <a:rPr lang="en-US" altLang="en-US" sz="6000" b="1" u="sng" dirty="0">
                <a:solidFill>
                  <a:schemeClr val="tx2"/>
                </a:solidFill>
                <a:latin typeface="Arial" panose="020B0604020202020204" pitchFamily="34" charset="0"/>
                <a:cs typeface="Arial" panose="020B0604020202020204" pitchFamily="34" charset="0"/>
              </a:rPr>
            </a:br>
            <a:br>
              <a:rPr lang="en-US" altLang="en-US" sz="3000" b="1" u="sng" dirty="0">
                <a:solidFill>
                  <a:schemeClr val="tx2"/>
                </a:solidFill>
                <a:latin typeface="Arial" panose="020B0604020202020204" pitchFamily="34" charset="0"/>
                <a:cs typeface="Arial" panose="020B0604020202020204" pitchFamily="34" charset="0"/>
              </a:rPr>
            </a:br>
            <a:br>
              <a:rPr lang="en-US" altLang="en-US" sz="3000" b="1" u="sng" dirty="0">
                <a:solidFill>
                  <a:schemeClr val="tx2"/>
                </a:solidFill>
                <a:latin typeface="Arial" panose="020B0604020202020204" pitchFamily="34" charset="0"/>
                <a:cs typeface="Arial" panose="020B0604020202020204" pitchFamily="34" charset="0"/>
              </a:rPr>
            </a:br>
            <a:r>
              <a:rPr lang="en-US" altLang="en-US" sz="3000" b="1" dirty="0">
                <a:solidFill>
                  <a:schemeClr val="tx2"/>
                </a:solidFill>
                <a:latin typeface="Arial" panose="020B0604020202020204" pitchFamily="34" charset="0"/>
                <a:cs typeface="Arial" panose="020B0604020202020204" pitchFamily="34" charset="0"/>
              </a:rPr>
              <a:t>Text: </a:t>
            </a:r>
            <a:br>
              <a:rPr lang="en-US" altLang="en-US" sz="3000" b="1" dirty="0">
                <a:solidFill>
                  <a:schemeClr val="tx2"/>
                </a:solidFill>
                <a:latin typeface="Arial" panose="020B0604020202020204" pitchFamily="34" charset="0"/>
                <a:cs typeface="Arial" panose="020B0604020202020204" pitchFamily="34" charset="0"/>
              </a:rPr>
            </a:br>
            <a:r>
              <a:rPr lang="en-US" altLang="en-US" sz="4400" b="1" dirty="0">
                <a:solidFill>
                  <a:schemeClr val="tx2"/>
                </a:solidFill>
                <a:latin typeface="Arial" panose="020B0604020202020204" pitchFamily="34" charset="0"/>
                <a:cs typeface="Arial" panose="020B0604020202020204" pitchFamily="34" charset="0"/>
              </a:rPr>
              <a:t>Isaiah 52-53</a:t>
            </a:r>
            <a:endParaRPr lang="en-US" sz="3000" dirty="0">
              <a:solidFill>
                <a:schemeClr val="tx2"/>
              </a:solidFill>
            </a:endParaRPr>
          </a:p>
        </p:txBody>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l="11284" r="11284"/>
          <a:stretch/>
        </p:blipFill>
        <p:spPr>
          <a:xfrm>
            <a:off x="3840087" y="461681"/>
            <a:ext cx="4939162"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90"/>
          </a:xfrm>
          <a:prstGeom prst="rect">
            <a:avLst/>
          </a:prstGeom>
        </p:spPr>
        <p:txBody>
          <a:bodyPr vert="horz" lIns="91440" tIns="45720" rIns="91440" bIns="45720" rtlCol="0" anchor="t">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kumimoji="0" lang="en-US" sz="35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53:5</a:t>
            </a:r>
            <a:r>
              <a:rPr lang="en-US" sz="35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“Pierced” and “crushed” describe a violent and agonizing death</a:t>
            </a:r>
            <a:endParaRPr kumimoji="0" lang="en-US" sz="35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Scourged then crucified</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rPr>
              <a:t>Jesus falls under the </a:t>
            </a: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weight of the cross beam</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rPr>
              <a:t>Simon of Cyrene is compelled to carry it for Jesus (Lk. 23:26)</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Golgotha, the “place of the skull” (Lk. 23:33)</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571500" marR="0" lvl="1" indent="0" algn="l"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1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1532195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8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kumimoji="0" lang="en-US" sz="36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53:6: The Servant suffers for our sins!</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bore our sins in His body and brought us back to God! (Eph. 2:13-16; I Pet. 2:21-24)</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92451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80"/>
          </a:xfrm>
          <a:prstGeom prst="rect">
            <a:avLst/>
          </a:prstGeom>
        </p:spPr>
        <p:txBody>
          <a:bodyPr vert="horz" lIns="91440" tIns="45720" rIns="91440" bIns="45720" rtlCol="0" anchor="t">
            <a:normAutofit fontScale="5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5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53:7-8: Oppressed &amp; afflicted (Jn. 10:15-18)</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5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Slain for the transgression of the people, to whom the stroke was due (Isaiah 53:8)</a:t>
            </a:r>
            <a:endParaRPr kumimoji="0" lang="en-US" sz="45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ea typeface="+mn-ea"/>
              <a:cs typeface="Times New Roman" pitchFamily="18" charset="0"/>
            </a:endParaRP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5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Heb. 12:1-3: For the “joy set before Him” He endured the cross and sat down at the right hand of God! </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5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“joy” before Him was the redemption of mankind (Eph. 1:7)</a:t>
            </a:r>
          </a:p>
          <a:p>
            <a:pPr marL="571500" marR="0" lvl="1" indent="0" algn="l"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1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849339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80"/>
          </a:xfrm>
          <a:prstGeom prst="rect">
            <a:avLst/>
          </a:prstGeom>
        </p:spPr>
        <p:txBody>
          <a:bodyPr vert="horz" lIns="91440" tIns="45720" rIns="91440" bIns="45720" rtlCol="0" anchor="t">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kumimoji="0" lang="en-US" sz="51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rPr>
              <a:t>Isaiah 53:9</a:t>
            </a:r>
            <a:r>
              <a:rPr lang="en-US" sz="51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“They made His grave with the wicked—but with the rich at His death”</a:t>
            </a:r>
            <a:endParaRPr kumimoji="0" lang="en-US" sz="51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Crucified with two thieves (Mk. 15:27)</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Buried in the tomb of Joseph</a:t>
            </a:r>
            <a:r>
              <a:rPr kumimoji="0" lang="en-US" sz="46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 of Arimathea (Mt. 27:57)</a:t>
            </a:r>
            <a:endParaRPr kumimoji="0" lang="en-US" sz="1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3234566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80"/>
          </a:xfrm>
          <a:prstGeom prst="rect">
            <a:avLst/>
          </a:prstGeom>
        </p:spPr>
        <p:txBody>
          <a:bodyPr vert="horz" lIns="91440" tIns="45720" rIns="91440" bIns="45720" rtlCol="0" anchor="t">
            <a:normAutofit fontScale="4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76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53:10-12: Hope and Majesty came from His sorrows</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6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Forgiveness of sin (Jn. 1:29; Eph. 1:7)</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6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Spiritual posterity (Rom. 8:14-17)</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6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“Made intercession for the transgressors” (Lk. 23:34; Heb. 7:25)</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6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rose from the dead, lives forever &amp; is highly exalted (Is. 52:13; Phil. 2:8-11; Heb. 12:2)</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6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established the throne of David forever (II Sam. 7:12-16; Acts 2:29-32; Heb. 1:3)</a:t>
            </a:r>
          </a:p>
          <a:p>
            <a:pPr marL="571500" marR="0" lvl="1" indent="0" algn="l"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1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4289114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b="1" dirty="0">
                <a:solidFill>
                  <a:schemeClr val="tx1"/>
                </a:solidFill>
              </a:rPr>
              <a:t>The Servant Suffers For Sin </a:t>
            </a:r>
            <a:endParaRPr lang="en-US" sz="8000" dirty="0">
              <a:solidFill>
                <a:schemeClr val="tx1"/>
              </a:solidFill>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6354" b="26354"/>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rgbClr val="DADADA"/>
                </a:solidFill>
                <a:effectLst/>
                <a:uLnTx/>
                <a:uFillTx/>
                <a:latin typeface="Tahoma"/>
                <a:ea typeface="+mn-ea"/>
                <a:cs typeface="+mn-cs"/>
              </a:rPr>
              <a:t>Man Of Sorrows</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4140" y="3649015"/>
            <a:ext cx="91548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200" b="1" dirty="0">
                <a:solidFill>
                  <a:prstClr val="white"/>
                </a:solidFill>
                <a:latin typeface="Tahoma" pitchFamily="34" charset="0"/>
                <a:cs typeface="Times New Roman" pitchFamily="18" charset="0"/>
              </a:rPr>
              <a:t>The “Man of Sorrows” had a mission, would have difficulties and suffering in carrying out that mission, but prevailed and redeemed mankind from their sins and now sits on His throne forever at the right hand of God!</a:t>
            </a:r>
            <a:endParaRPr kumimoji="0" lang="en-US" sz="3200" b="1" i="1" u="none" strike="noStrike" kern="1200" cap="none" spc="0" normalizeH="0" baseline="0" noProof="0" dirty="0">
              <a:ln>
                <a:noFill/>
              </a:ln>
              <a:solidFill>
                <a:prstClr val="white"/>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4258072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3810" r="1381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Man Of Sorrows</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It is exciting to see the prophecy concerning Jesus’ suffering and purpose come to pass, knowing this is what the Ethiopian Eunuch was studying, and what Philip taught him when he “preached Jesus to him” (Acts 8:35)</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fruits and end of the Suffering Servant were the complete reverse of what anyone would have expected!</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091935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b="1" dirty="0">
                <a:solidFill>
                  <a:schemeClr val="tx1"/>
                </a:solidFill>
              </a:rPr>
              <a:t>Conclusion</a:t>
            </a:r>
            <a:endParaRPr lang="en-US" sz="8000" dirty="0">
              <a:solidFill>
                <a:schemeClr val="tx1"/>
              </a:solidFill>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368" b="19368"/>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553200" y="0"/>
            <a:ext cx="2588512"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rgbClr val="DADADA"/>
                </a:solidFill>
                <a:effectLst/>
                <a:uLnTx/>
                <a:uFillTx/>
                <a:latin typeface="Tahoma"/>
                <a:ea typeface="+mn-ea"/>
                <a:cs typeface="+mn-cs"/>
              </a:rPr>
              <a:t>Man Of Sorrows</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3174" y="3507877"/>
            <a:ext cx="91548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The hope for today: The empty tomb! (Luke 24:1-7)</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5" name="Text Box 7">
            <a:extLst>
              <a:ext uri="{FF2B5EF4-FFF2-40B4-BE49-F238E27FC236}">
                <a16:creationId xmlns:a16="http://schemas.microsoft.com/office/drawing/2014/main" id="{104BBE24-5AF5-0958-2CB1-EC1352CB87A0}"/>
              </a:ext>
            </a:extLst>
          </p:cNvPr>
          <p:cNvSpPr txBox="1">
            <a:spLocks noChangeArrowheads="1"/>
          </p:cNvSpPr>
          <p:nvPr/>
        </p:nvSpPr>
        <p:spPr bwMode="auto">
          <a:xfrm>
            <a:off x="24060" y="4710445"/>
            <a:ext cx="913082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2800" b="1" dirty="0">
                <a:solidFill>
                  <a:prstClr val="white"/>
                </a:solidFill>
                <a:latin typeface="Tahoma" pitchFamily="34" charset="0"/>
                <a:cs typeface="Times New Roman" pitchFamily="18" charset="0"/>
              </a:rPr>
              <a:t>Jesus died a Servant, was raised in power, and reigns with ALL authority in heaven and earth, and will one day return to judge the nations as a Mighty King!                                                            </a:t>
            </a:r>
            <a:r>
              <a:rPr lang="en-US" sz="2400" b="1" dirty="0">
                <a:solidFill>
                  <a:prstClr val="white"/>
                </a:solidFill>
                <a:latin typeface="Tahoma" pitchFamily="34" charset="0"/>
                <a:cs typeface="Times New Roman" pitchFamily="18" charset="0"/>
              </a:rPr>
              <a:t>(Mt. 25:31-46; 28:18-20; Rev. 19:16)</a:t>
            </a:r>
            <a:endParaRPr kumimoji="0" lang="en-US" sz="2400" b="1" i="1" u="none" strike="noStrike" kern="1200" cap="none" spc="0" normalizeH="0" baseline="0" noProof="0" dirty="0">
              <a:ln>
                <a:noFill/>
              </a:ln>
              <a:solidFill>
                <a:prstClr val="white"/>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751690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9210" r="921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Man Of Sorrows</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This study of the Son of God (Isaiah 53) converted a Jewish proselyte on his way back to Ethiopia (Acts 8:36-39) and has continued to change lives ever since!</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886513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6427" y="0"/>
            <a:ext cx="9141713" cy="742277"/>
          </a:xfrm>
        </p:spPr>
        <p:txBody>
          <a:bodyPr vert="horz" lIns="91440" tIns="45720" rIns="91440" bIns="45720" rtlCol="0" anchor="b">
            <a:noAutofit/>
          </a:bodyPr>
          <a:lstStyle/>
          <a:p>
            <a:pPr algn="ctr"/>
            <a:r>
              <a:rPr lang="en-US" sz="4400" b="1" dirty="0">
                <a:solidFill>
                  <a:schemeClr val="tx1"/>
                </a:solidFill>
              </a:rPr>
              <a:t>Conclusion</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914400"/>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477000" y="0"/>
            <a:ext cx="2681140"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rgbClr val="DADADA"/>
                </a:solidFill>
                <a:effectLst/>
                <a:uLnTx/>
                <a:uFillTx/>
                <a:latin typeface="Tahoma"/>
                <a:ea typeface="+mn-ea"/>
                <a:cs typeface="+mn-cs"/>
              </a:rPr>
              <a:t>Man Of Sorrows</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252182"/>
            <a:ext cx="9154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What change will it effect in your life? </a:t>
            </a:r>
          </a:p>
          <a:p>
            <a:pPr marL="0" lvl="0" indent="0" algn="ctr" defTabSz="914400" eaLnBrk="1" fontAlgn="base" hangingPunct="1">
              <a:spcBef>
                <a:spcPct val="0"/>
              </a:spcBef>
              <a:spcAft>
                <a:spcPct val="0"/>
              </a:spcAft>
            </a:pPr>
            <a:endParaRPr lang="en-US" sz="3600" b="1" dirty="0">
              <a:solidFill>
                <a:prstClr val="white"/>
              </a:solidFill>
              <a:latin typeface="Tahoma" pitchFamily="34" charset="0"/>
              <a:cs typeface="Times New Roman" pitchFamily="18" charset="0"/>
            </a:endParaRPr>
          </a:p>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Let us shout, “Hallelujah! What a Savior!”</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8735682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53" r="2553"/>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lvl="0" defTabSz="914400" fontAlgn="base">
              <a:spcBef>
                <a:spcPct val="0"/>
              </a:spcBef>
              <a:spcAft>
                <a:spcPts val="450"/>
              </a:spcAft>
              <a:buClr>
                <a:srgbClr val="6BA9DA"/>
              </a:buClr>
              <a:buSzPct val="115000"/>
              <a:defRPr/>
            </a:pPr>
            <a:r>
              <a:rPr lang="en-US" dirty="0">
                <a:solidFill>
                  <a:prstClr val="white">
                    <a:tint val="75000"/>
                  </a:prstClr>
                </a:solidFill>
                <a:effectLst/>
                <a:cs typeface="Arial" charset="0"/>
              </a:rPr>
              <a:t>Man Of Sorrows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Suffering Servant in Isaiah:</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Has A Mission (Isaiah 42:1-7)</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Has Great Difficulties In His Mission (Isaiah 49:1-7)</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Will Suffer (Isaiah 50:4-10)</a:t>
            </a:r>
          </a:p>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next section: Isaiah 53 has often been called the “Suffering Servant” passage, or “Man of Sorrows”</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2395244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6427" y="0"/>
            <a:ext cx="9141713" cy="742277"/>
          </a:xfrm>
        </p:spPr>
        <p:txBody>
          <a:bodyPr vert="horz" lIns="91440" tIns="45720" rIns="91440" bIns="45720" rtlCol="0" anchor="b">
            <a:noAutofit/>
          </a:bodyPr>
          <a:lstStyle/>
          <a:p>
            <a:pPr algn="ctr"/>
            <a:r>
              <a:rPr lang="en-US" sz="4400" b="1" dirty="0">
                <a:solidFill>
                  <a:schemeClr val="tx1"/>
                </a:solidFill>
              </a:rPr>
              <a:t>Conclusion</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914400"/>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477000" y="0"/>
            <a:ext cx="2681140"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rgbClr val="DADADA"/>
                </a:solidFill>
                <a:effectLst/>
                <a:uLnTx/>
                <a:uFillTx/>
                <a:latin typeface="Tahoma"/>
                <a:ea typeface="+mn-ea"/>
                <a:cs typeface="+mn-cs"/>
              </a:rPr>
              <a:t>Man Of Sorrows</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252182"/>
            <a:ext cx="9154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Jesus Christ (the Man of Sorrows, the Suffering Servant) died for your sins! </a:t>
            </a:r>
            <a:endParaRPr kumimoji="0" lang="en-US" sz="36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Have you obeyed the gospel?</a:t>
            </a:r>
          </a:p>
        </p:txBody>
      </p:sp>
    </p:spTree>
    <p:extLst>
      <p:ext uri="{BB962C8B-B14F-4D97-AF65-F5344CB8AC3E}">
        <p14:creationId xmlns:p14="http://schemas.microsoft.com/office/powerpoint/2010/main" val="4040456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629400"/>
            <a:ext cx="3222523"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Man Of Sorrows</a:t>
            </a:r>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8" name="Text Box 5"/>
          <p:cNvSpPr txBox="1">
            <a:spLocks noChangeArrowheads="1"/>
          </p:cNvSpPr>
          <p:nvPr/>
        </p:nvSpPr>
        <p:spPr bwMode="auto">
          <a:xfrm>
            <a:off x="-22123" y="428178"/>
            <a:ext cx="706324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Philip P. Bliss (1838-1876):</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“HALLELUJAH! WHAT A SAVIOR!” (1875) </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Philip Paul Bliss was a traveling music teacher.</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He became well-known as a hymnist.</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Shortly before he died he became a full-time evangelist (Presbyterian).</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A month before he died he sang his hymn, “Hallelujah! What A Savior!” to inmates at the Michigan State Prison. (No background story is known on the hymn)</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He and his wife, Lucy, were in a tragic train wreck in 1876. Bliss initially survived but went back in to save his wife. Both perished.</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4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hymn he left behind reminds us of the Suffering Servant, the “Man of Sorrows” from Isaiah 53 and the reason He would suffer!</a:t>
            </a:r>
          </a:p>
        </p:txBody>
      </p:sp>
      <p:pic>
        <p:nvPicPr>
          <p:cNvPr id="7" name="Picture 6" descr="http://www.hymntime.com/tch/img/b/l/i/bliss_pp2.jpg"/>
          <p:cNvPicPr/>
          <p:nvPr/>
        </p:nvPicPr>
        <p:blipFill>
          <a:blip r:embed="rId3">
            <a:extLst>
              <a:ext uri="{28A0092B-C50C-407E-A947-70E740481C1C}">
                <a14:useLocalDpi xmlns:a14="http://schemas.microsoft.com/office/drawing/2010/main" val="0"/>
              </a:ext>
            </a:extLst>
          </a:blip>
          <a:srcRect/>
          <a:stretch>
            <a:fillRect/>
          </a:stretch>
        </p:blipFill>
        <p:spPr bwMode="auto">
          <a:xfrm>
            <a:off x="7041127" y="934371"/>
            <a:ext cx="2095498" cy="2342229"/>
          </a:xfrm>
          <a:prstGeom prst="rect">
            <a:avLst/>
          </a:prstGeom>
          <a:noFill/>
          <a:ln>
            <a:noFill/>
          </a:ln>
        </p:spPr>
      </p:pic>
    </p:spTree>
    <p:extLst>
      <p:ext uri="{BB962C8B-B14F-4D97-AF65-F5344CB8AC3E}">
        <p14:creationId xmlns:p14="http://schemas.microsoft.com/office/powerpoint/2010/main" val="36548002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b="1" dirty="0">
                <a:solidFill>
                  <a:schemeClr val="tx1"/>
                </a:solidFill>
              </a:rPr>
              <a:t>Intro</a:t>
            </a:r>
            <a:endParaRPr lang="en-US" sz="8000" dirty="0">
              <a:solidFill>
                <a:schemeClr val="tx1"/>
              </a:solidFill>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6354" b="26354"/>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chemeClr val="tx2"/>
                </a:solidFill>
                <a:effectLst/>
                <a:uLnTx/>
                <a:uFillTx/>
                <a:latin typeface="Tahoma"/>
                <a:ea typeface="+mn-ea"/>
                <a:cs typeface="+mn-cs"/>
              </a:rPr>
              <a:t>Man Of Sorrows</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 y="4442426"/>
            <a:ext cx="91548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latin typeface="Tahoma" pitchFamily="34" charset="0"/>
                <a:cs typeface="Times New Roman" pitchFamily="18" charset="0"/>
              </a:rPr>
              <a:t>The Suffering Servant had to suffer to take away the sins of the world!</a:t>
            </a:r>
            <a:endParaRPr kumimoji="0" lang="en-US" sz="36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3108" r="33108"/>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09912" y="6253"/>
            <a:ext cx="5634088" cy="6851746"/>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Isaiah 52:13: The Servant will be “high and lifted up and greatly exalted”</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Resurrection (Rom. 1:3-4)</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Ascension (Acts 1:9)</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Seated at the right hand of God (Acts 2:33; Heb. 1:3)</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571500" marR="0" lvl="1" indent="0" algn="l" defTabSz="457200" rtl="0" eaLnBrk="1" fontAlgn="base" latinLnBrk="0" hangingPunct="1">
              <a:lnSpc>
                <a:spcPct val="90000"/>
              </a:lnSpc>
              <a:spcBef>
                <a:spcPct val="20000"/>
              </a:spcBef>
              <a:spcAft>
                <a:spcPts val="600"/>
              </a:spcAft>
              <a:buClr>
                <a:srgbClr val="A94E38"/>
              </a:buClr>
              <a:buSzPct val="70000"/>
              <a:buFont typeface="Wingdings 2" charset="2"/>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0887" y="6492874"/>
            <a:ext cx="3499026"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6253"/>
            <a:ext cx="3428736" cy="182254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nSpc>
                <a:spcPct val="90000"/>
              </a:lnSpc>
              <a:defRPr/>
            </a:pPr>
            <a:r>
              <a:rPr lang="en-US" b="1" u="sng" dirty="0">
                <a:solidFill>
                  <a:schemeClr val="tx2"/>
                </a:solidFill>
                <a:latin typeface="+mj-lt"/>
                <a:ea typeface="+mj-ea"/>
                <a:cs typeface="+mj-cs"/>
              </a:rPr>
              <a:t>The Servant Suffers For Sin </a:t>
            </a:r>
          </a:p>
        </p:txBody>
      </p:sp>
    </p:spTree>
    <p:extLst>
      <p:ext uri="{BB962C8B-B14F-4D97-AF65-F5344CB8AC3E}">
        <p14:creationId xmlns:p14="http://schemas.microsoft.com/office/powerpoint/2010/main" val="30602615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5587"/>
            <a:ext cx="9143980" cy="6857990"/>
          </a:xfrm>
          <a:prstGeom prst="rect">
            <a:avLst/>
          </a:prstGeom>
        </p:spPr>
      </p:pic>
      <p:sp useBgFill="1">
        <p:nvSpPr>
          <p:cNvPr id="26"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82598" y="807893"/>
            <a:ext cx="3075315" cy="5242213"/>
          </a:xfrm>
          <a:prstGeom prst="rect">
            <a:avLst/>
          </a:prstGeom>
        </p:spPr>
        <p:txBody>
          <a:bodyPr vert="horz" lIns="91440" tIns="45720" rIns="91440" bIns="45720" rtlCol="0" anchor="t">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eaLnBrk="1" hangingPunct="1">
              <a:spcBef>
                <a:spcPct val="20000"/>
              </a:spcBef>
              <a:spcAft>
                <a:spcPts val="600"/>
              </a:spcAft>
              <a:buClr>
                <a:schemeClr val="tx2"/>
              </a:buClr>
              <a:buSzPct val="70000"/>
              <a:buFont typeface="Wingdings" panose="05000000000000000000" pitchFamily="2" charset="2"/>
              <a:buChar char="v"/>
              <a:defRPr/>
            </a:pPr>
            <a:r>
              <a:rPr lang="en-US" sz="2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Isaiah 52:14: “His visage was marred more than any man” </a:t>
            </a:r>
            <a:endParaRPr kumimoji="0" lang="en-US" sz="26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628650" marR="0" lvl="1" indent="-342900" eaLnBrk="1" fontAlgn="auto" hangingPunct="1">
              <a:spcBef>
                <a:spcPct val="20000"/>
              </a:spcBef>
              <a:spcAft>
                <a:spcPts val="600"/>
              </a:spcAft>
              <a:buClr>
                <a:schemeClr val="tx2"/>
              </a:buClr>
              <a:buSzPct val="70000"/>
              <a:buFont typeface="Wingdings" panose="05000000000000000000" pitchFamily="2" charset="2"/>
              <a:buChar char="Ø"/>
              <a:tabLst/>
              <a:defRPr/>
            </a:pPr>
            <a:r>
              <a:rPr 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was scourged (Jn. 19:1)</a:t>
            </a:r>
            <a:endParaRPr kumimoji="0" lang="en-US" sz="28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628650" marR="0" lvl="1" indent="-342900" eaLnBrk="1" fontAlgn="auto" hangingPunct="1">
              <a:spcBef>
                <a:spcPct val="20000"/>
              </a:spcBef>
              <a:spcAft>
                <a:spcPts val="600"/>
              </a:spcAft>
              <a:buClr>
                <a:schemeClr val="tx2"/>
              </a:buClr>
              <a:buSzPct val="70000"/>
              <a:buFont typeface="Wingdings" panose="05000000000000000000" pitchFamily="2" charset="2"/>
              <a:buChar char="Ø"/>
              <a:tabLst/>
              <a:defRPr/>
            </a:pPr>
            <a:r>
              <a:rPr 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Roman Scourge: Insides seen on outside (Ps. 22:17)</a:t>
            </a:r>
            <a:endParaRPr kumimoji="0" lang="en-US" sz="28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628650" marR="0" lvl="1" indent="-342900" eaLnBrk="1" fontAlgn="auto" hangingPunct="1">
              <a:spcBef>
                <a:spcPct val="20000"/>
              </a:spcBef>
              <a:spcAft>
                <a:spcPts val="600"/>
              </a:spcAft>
              <a:buClr>
                <a:schemeClr val="tx2"/>
              </a:buClr>
              <a:buSzPct val="70000"/>
              <a:buFont typeface="Wingdings" panose="05000000000000000000" pitchFamily="2" charset="2"/>
              <a:buChar char="Ø"/>
              <a:tabLst/>
              <a:defRPr/>
            </a:pPr>
            <a:r>
              <a:rPr 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“By His scourging we are healed” (Isaiah 53:5)</a:t>
            </a:r>
            <a:endParaRPr kumimoji="0" lang="en-US" sz="28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571500" marR="0" lvl="1" indent="0" eaLnBrk="1" fontAlgn="base" hangingPunct="1">
              <a:spcBef>
                <a:spcPct val="20000"/>
              </a:spcBef>
              <a:spcAft>
                <a:spcPts val="600"/>
              </a:spcAft>
              <a:buClr>
                <a:schemeClr val="tx2"/>
              </a:buClr>
              <a:buSzPct val="70000"/>
              <a:buFont typeface="Wingdings 2" charset="2"/>
              <a:buNone/>
              <a:tabLst/>
              <a:defRPr/>
            </a:pPr>
            <a:endParaRPr kumimoji="0" lang="en-US" sz="14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14007" y="6508452"/>
            <a:ext cx="2697315" cy="365125"/>
          </a:xfrm>
        </p:spPr>
        <p:txBody>
          <a:bodyPr vert="horz" lIns="91440" tIns="45720" rIns="91440" bIns="45720" rtlCol="0" anchor="ctr">
            <a:normAutofit/>
          </a:bodyPr>
          <a:lstStyle/>
          <a:p>
            <a:pPr marR="0" lvl="0" indent="0" algn="r"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Man Of Sorrows</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3557914" y="-152400"/>
            <a:ext cx="5586065"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36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Servant Suffers For Sin </a:t>
            </a:r>
          </a:p>
        </p:txBody>
      </p:sp>
      <p:sp>
        <p:nvSpPr>
          <p:cNvPr id="4" name="Text Box 11">
            <a:extLst>
              <a:ext uri="{FF2B5EF4-FFF2-40B4-BE49-F238E27FC236}">
                <a16:creationId xmlns:a16="http://schemas.microsoft.com/office/drawing/2014/main" id="{128BD185-10B5-3697-1876-CCACFD3518A6}"/>
              </a:ext>
            </a:extLst>
          </p:cNvPr>
          <p:cNvSpPr txBox="1">
            <a:spLocks noChangeArrowheads="1"/>
          </p:cNvSpPr>
          <p:nvPr/>
        </p:nvSpPr>
        <p:spPr bwMode="auto">
          <a:xfrm>
            <a:off x="4138959" y="5000024"/>
            <a:ext cx="4972363" cy="15398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1" indent="-342900" eaLnBrk="1" fontAlgn="auto" hangingPunct="1">
              <a:spcBef>
                <a:spcPct val="20000"/>
              </a:spcBef>
              <a:spcAft>
                <a:spcPts val="600"/>
              </a:spcAft>
              <a:buClr>
                <a:schemeClr val="tx2"/>
              </a:buClr>
              <a:buSzPct val="70000"/>
              <a:buFont typeface="Wingdings" panose="05000000000000000000" pitchFamily="2" charset="2"/>
              <a:buChar char="Ø"/>
              <a:tabLst/>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mn-cs"/>
              </a:rPr>
              <a:t>The Servant will not remain in humiliation (Phil. 2:9-11; Acts 3:13-15, 26)</a:t>
            </a:r>
            <a:endParaRPr kumimoji="0" lang="en-US" sz="2400" b="1" i="0" u="none" strike="noStrike"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mn-lt"/>
              <a:cs typeface="+mn-cs"/>
            </a:endParaRPr>
          </a:p>
          <a:p>
            <a:pPr marL="571500" marR="0" lvl="1" indent="0" eaLnBrk="1" fontAlgn="base" hangingPunct="1">
              <a:spcBef>
                <a:spcPct val="20000"/>
              </a:spcBef>
              <a:spcAft>
                <a:spcPts val="600"/>
              </a:spcAft>
              <a:buClr>
                <a:schemeClr val="tx2"/>
              </a:buClr>
              <a:buSzPct val="70000"/>
              <a:buFont typeface="Wingdings 2" charset="2"/>
              <a:buNone/>
              <a:tabLst/>
              <a:defRPr/>
            </a:pPr>
            <a:endParaRPr kumimoji="0" lang="en-US" sz="14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Tree>
    <p:extLst>
      <p:ext uri="{BB962C8B-B14F-4D97-AF65-F5344CB8AC3E}">
        <p14:creationId xmlns:p14="http://schemas.microsoft.com/office/powerpoint/2010/main" val="15760667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3108" r="33108"/>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09912" y="6253"/>
            <a:ext cx="5634088" cy="6851746"/>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52:15</a:t>
            </a: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He would “sprinkle” many nations</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Ritual purity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fulfilled the promise to Abraham to bless all the nations (Gal. 3:8-14)</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457200" rtl="0" eaLnBrk="1" fontAlgn="base" latinLnBrk="0" hangingPunct="1">
              <a:lnSpc>
                <a:spcPct val="90000"/>
              </a:lnSpc>
              <a:spcBef>
                <a:spcPct val="20000"/>
              </a:spcBef>
              <a:spcAft>
                <a:spcPts val="600"/>
              </a:spcAft>
              <a:buClr>
                <a:srgbClr val="A94E38"/>
              </a:buClr>
              <a:buSzPct val="70000"/>
              <a:buFont typeface="Wingdings 2" charset="2"/>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0887" y="6492874"/>
            <a:ext cx="3499026"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6253"/>
            <a:ext cx="3428736" cy="182254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nSpc>
                <a:spcPct val="90000"/>
              </a:lnSpc>
              <a:defRPr/>
            </a:pPr>
            <a:r>
              <a:rPr lang="en-US" b="1" u="sng" dirty="0">
                <a:solidFill>
                  <a:schemeClr val="tx2"/>
                </a:solidFill>
                <a:latin typeface="+mj-lt"/>
                <a:ea typeface="+mj-ea"/>
                <a:cs typeface="+mj-cs"/>
              </a:rPr>
              <a:t>The Servant Suffers For Sin </a:t>
            </a:r>
          </a:p>
        </p:txBody>
      </p:sp>
    </p:spTree>
    <p:extLst>
      <p:ext uri="{BB962C8B-B14F-4D97-AF65-F5344CB8AC3E}">
        <p14:creationId xmlns:p14="http://schemas.microsoft.com/office/powerpoint/2010/main" val="123029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R="0" lvl="0" indent="0"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9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6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Isaiah 53:1-2: Men would misjudge Him</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was no physical beauty that drew others to Him (Jn. 12:32: His death would draw)</a:t>
            </a:r>
            <a:endParaRPr kumimoji="0" lang="en-US" sz="18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25110511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084" r="23890"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Man Of Sorrows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1"/>
            <a:ext cx="4438294" cy="685799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6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53:3-4: “He was despised and forsaken of men, a man of sorrows and acquainted with grief”</a:t>
            </a:r>
          </a:p>
          <a:p>
            <a:pPr marL="628650" marR="0" lvl="1"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was “grieved and distressed” (Mt. 26:37-38)</a:t>
            </a:r>
          </a:p>
          <a:p>
            <a:pPr marL="571500" marR="0" lvl="1" indent="0" algn="l"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1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Title 5">
            <a:extLst>
              <a:ext uri="{FF2B5EF4-FFF2-40B4-BE49-F238E27FC236}">
                <a16:creationId xmlns:a16="http://schemas.microsoft.com/office/drawing/2014/main" id="{CDBE188F-E410-E4DD-5FB9-FD8EA44F8CDD}"/>
              </a:ext>
            </a:extLst>
          </p:cNvPr>
          <p:cNvSpPr>
            <a:spLocks noGrp="1"/>
          </p:cNvSpPr>
          <p:nvPr>
            <p:ph type="title"/>
          </p:nvPr>
        </p:nvSpPr>
        <p:spPr>
          <a:xfrm>
            <a:off x="0" y="0"/>
            <a:ext cx="4578469"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t>The Servant Suffers For Sin </a:t>
            </a:r>
          </a:p>
        </p:txBody>
      </p:sp>
    </p:spTree>
    <p:extLst>
      <p:ext uri="{BB962C8B-B14F-4D97-AF65-F5344CB8AC3E}">
        <p14:creationId xmlns:p14="http://schemas.microsoft.com/office/powerpoint/2010/main" val="23853341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1415</Words>
  <Application>Microsoft Office PowerPoint</Application>
  <PresentationFormat>On-screen Show (4:3)</PresentationFormat>
  <Paragraphs>163</Paragraphs>
  <Slides>21</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Ameretto</vt:lpstr>
      <vt:lpstr>Arial</vt:lpstr>
      <vt:lpstr>Calibri</vt:lpstr>
      <vt:lpstr>Georgia</vt:lpstr>
      <vt:lpstr>Tahoma</vt:lpstr>
      <vt:lpstr>Times New Roman</vt:lpstr>
      <vt:lpstr>Trebuchet MS</vt:lpstr>
      <vt:lpstr>Wingdings</vt:lpstr>
      <vt:lpstr>Wingdings 2</vt:lpstr>
      <vt:lpstr>Wingdings 3</vt:lpstr>
      <vt:lpstr>Ion Boardroom</vt:lpstr>
      <vt:lpstr>Slate</vt:lpstr>
      <vt:lpstr>Slipstream</vt:lpstr>
      <vt:lpstr>Damask</vt:lpstr>
      <vt:lpstr>Man Of Sorrows     Text:  Isaiah 52-53</vt:lpstr>
      <vt:lpstr>Intro</vt:lpstr>
      <vt:lpstr>Intro </vt:lpstr>
      <vt:lpstr>Intro</vt:lpstr>
      <vt:lpstr>The Servant Suffers For Sin </vt:lpstr>
      <vt:lpstr>The Servant Suffers For Sin </vt:lpstr>
      <vt:lpstr>The Servant Suffers For Sin </vt:lpstr>
      <vt:lpstr>The Servant Suffers For Sin </vt:lpstr>
      <vt:lpstr>The Servant Suffers For Sin </vt:lpstr>
      <vt:lpstr>The Servant Suffers For Sin </vt:lpstr>
      <vt:lpstr>The Servant Suffers For Sin </vt:lpstr>
      <vt:lpstr>The Servant Suffers For Sin </vt:lpstr>
      <vt:lpstr>The Servant Suffers For Sin </vt:lpstr>
      <vt:lpstr>The Servant Suffers For Sin </vt:lpstr>
      <vt:lpstr>The Servant Suffers For Sin </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 Of Sorrows</dc:title>
  <dc:subject>04/09/2023</dc:subject>
  <dc:creator>DarkWolf</dc:creator>
  <dc:description>From Hymn, 'Hallelujah! What A Savior!' by Philip P. Bliss</dc:description>
  <cp:lastModifiedBy>Nathan Morrison</cp:lastModifiedBy>
  <cp:revision>21</cp:revision>
  <dcterms:created xsi:type="dcterms:W3CDTF">2019-08-30T00:21:55Z</dcterms:created>
  <dcterms:modified xsi:type="dcterms:W3CDTF">2023-04-28T19:31:31Z</dcterms:modified>
</cp:coreProperties>
</file>