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073" r:id="rId10"/>
    <p:sldMasterId id="2147484109" r:id="rId11"/>
    <p:sldMasterId id="2147484163" r:id="rId12"/>
    <p:sldMasterId id="2147484176" r:id="rId13"/>
    <p:sldMasterId id="2147484194" r:id="rId14"/>
    <p:sldMasterId id="2147484206" r:id="rId15"/>
  </p:sldMasterIdLst>
  <p:notesMasterIdLst>
    <p:notesMasterId r:id="rId40"/>
  </p:notesMasterIdLst>
  <p:handoutMasterIdLst>
    <p:handoutMasterId r:id="rId41"/>
  </p:handoutMasterIdLst>
  <p:sldIdLst>
    <p:sldId id="695" r:id="rId16"/>
    <p:sldId id="970" r:id="rId17"/>
    <p:sldId id="972" r:id="rId18"/>
    <p:sldId id="974" r:id="rId19"/>
    <p:sldId id="976" r:id="rId20"/>
    <p:sldId id="978" r:id="rId21"/>
    <p:sldId id="980" r:id="rId22"/>
    <p:sldId id="983" r:id="rId23"/>
    <p:sldId id="984" r:id="rId24"/>
    <p:sldId id="769" r:id="rId25"/>
    <p:sldId id="986" r:id="rId26"/>
    <p:sldId id="988" r:id="rId27"/>
    <p:sldId id="990" r:id="rId28"/>
    <p:sldId id="834" r:id="rId29"/>
    <p:sldId id="992" r:id="rId30"/>
    <p:sldId id="998" r:id="rId31"/>
    <p:sldId id="999" r:id="rId32"/>
    <p:sldId id="1000" r:id="rId33"/>
    <p:sldId id="1002" r:id="rId34"/>
    <p:sldId id="1003" r:id="rId35"/>
    <p:sldId id="1007" r:id="rId36"/>
    <p:sldId id="1008" r:id="rId37"/>
    <p:sldId id="556" r:id="rId38"/>
    <p:sldId id="728" r:id="rId39"/>
  </p:sldIdLst>
  <p:sldSz cx="9144000" cy="6858000" type="screen4x3"/>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a:srgbClr val="0066FF"/>
    <a:srgbClr val="66FFFF"/>
    <a:srgbClr val="0000FF"/>
    <a:srgbClr val="FFFFFF"/>
    <a:srgbClr val="00000C"/>
    <a:srgbClr val="FFFF00"/>
    <a:srgbClr val="CC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926A1-028F-4D2C-AB97-BB0534646E8E}" v="2" dt="2022-12-04T21:25:16.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64" d="100"/>
          <a:sy n="64" d="100"/>
        </p:scale>
        <p:origin x="134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microsoft.com/office/2016/11/relationships/changesInfo" Target="changesInfos/changesInfo1.xml"/><Relationship Id="rId20" Type="http://schemas.openxmlformats.org/officeDocument/2006/relationships/slide" Target="slides/slide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6C1926A1-028F-4D2C-AB97-BB0534646E8E}"/>
    <pc:docChg chg="modSld">
      <pc:chgData name="Nathan Morrison" userId="a8088875ec538e5b" providerId="LiveId" clId="{6C1926A1-028F-4D2C-AB97-BB0534646E8E}" dt="2022-12-04T21:25:16.706" v="3" actId="20577"/>
      <pc:docMkLst>
        <pc:docMk/>
      </pc:docMkLst>
      <pc:sldChg chg="modSp mod">
        <pc:chgData name="Nathan Morrison" userId="a8088875ec538e5b" providerId="LiveId" clId="{6C1926A1-028F-4D2C-AB97-BB0534646E8E}" dt="2022-12-03T17:27:42.589" v="1" actId="14100"/>
        <pc:sldMkLst>
          <pc:docMk/>
          <pc:sldMk cId="1793693037" sldId="556"/>
        </pc:sldMkLst>
        <pc:spChg chg="mod">
          <ac:chgData name="Nathan Morrison" userId="a8088875ec538e5b" providerId="LiveId" clId="{6C1926A1-028F-4D2C-AB97-BB0534646E8E}" dt="2022-12-03T17:27:42.589" v="1" actId="14100"/>
          <ac:spMkLst>
            <pc:docMk/>
            <pc:sldMk cId="1793693037" sldId="556"/>
            <ac:spMk id="23554" creationId="{00000000-0000-0000-0000-000000000000}"/>
          </ac:spMkLst>
        </pc:spChg>
      </pc:sldChg>
      <pc:sldChg chg="modSp">
        <pc:chgData name="Nathan Morrison" userId="a8088875ec538e5b" providerId="LiveId" clId="{6C1926A1-028F-4D2C-AB97-BB0534646E8E}" dt="2022-12-04T21:25:16.706" v="3" actId="20577"/>
        <pc:sldMkLst>
          <pc:docMk/>
          <pc:sldMk cId="2894933582" sldId="998"/>
        </pc:sldMkLst>
        <pc:graphicFrameChg chg="mod">
          <ac:chgData name="Nathan Morrison" userId="a8088875ec538e5b" providerId="LiveId" clId="{6C1926A1-028F-4D2C-AB97-BB0534646E8E}" dt="2022-12-04T21:25:16.706" v="3" actId="20577"/>
          <ac:graphicFrameMkLst>
            <pc:docMk/>
            <pc:sldMk cId="2894933582" sldId="998"/>
            <ac:graphicFrameMk id="6" creationId="{3C126E62-7EE6-13B1-A3E6-8D503E7313E3}"/>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ata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2400" b="1" i="1" dirty="0">
              <a:solidFill>
                <a:schemeClr val="bg1"/>
              </a:solidFill>
            </a:rPr>
            <a:t>Wrote to the Philippian saints from a Roman prison </a:t>
          </a:r>
          <a:endParaRPr lang="en-US" sz="1800" i="1" dirty="0">
            <a:solidFill>
              <a:schemeClr val="bg1"/>
            </a:solidFill>
          </a:endParaRP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1C323CF8-B8D0-4C08-9ABF-139C97C3C694}">
      <dgm:prSet custT="1"/>
      <dgm:spPr/>
      <dgm:t>
        <a:bodyPr/>
        <a:lstStyle/>
        <a:p>
          <a:r>
            <a:rPr lang="en-US" sz="2400" b="1" i="1" dirty="0">
              <a:solidFill>
                <a:schemeClr val="bg1"/>
              </a:solidFill>
            </a:rPr>
            <a:t>Church at Philippi established by Paul on his 2</a:t>
          </a:r>
          <a:r>
            <a:rPr lang="en-US" sz="2400" b="1" i="1" baseline="30000" dirty="0">
              <a:solidFill>
                <a:schemeClr val="bg1"/>
              </a:solidFill>
            </a:rPr>
            <a:t>nd</a:t>
          </a:r>
          <a:r>
            <a:rPr lang="en-US" sz="2400" b="1" i="1" dirty="0">
              <a:solidFill>
                <a:schemeClr val="bg1"/>
              </a:solidFill>
            </a:rPr>
            <a:t>  missionary journey</a:t>
          </a:r>
          <a:endParaRPr lang="en-US" sz="2800" b="1" i="1" dirty="0">
            <a:solidFill>
              <a:schemeClr val="bg1"/>
            </a:solidFill>
          </a:endParaRP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438EC4F8-01ED-4BD5-B3F2-6D64CFE0911B}">
      <dgm:prSet custT="1"/>
      <dgm:spPr/>
      <dgm:t>
        <a:bodyPr/>
        <a:lstStyle/>
        <a:p>
          <a:r>
            <a:rPr lang="en-US" sz="2400" b="1" i="1" dirty="0">
              <a:solidFill>
                <a:schemeClr val="bg1"/>
              </a:solidFill>
            </a:rPr>
            <a:t>Letter has no rebuke but encouragement and thanksgiving</a:t>
          </a:r>
          <a:endParaRPr lang="en-US" sz="2800" b="1" i="1" dirty="0">
            <a:solidFill>
              <a:schemeClr val="bg1"/>
            </a:solidFill>
          </a:endParaRPr>
        </a:p>
      </dgm:t>
    </dgm:pt>
    <dgm:pt modelId="{8FF6658C-631D-4F67-A2D8-9E13AC4C3C6B}" type="sibTrans" cxnId="{F9C7F4E7-71C0-43A4-9FE9-F33C11313605}">
      <dgm:prSet/>
      <dgm:spPr/>
      <dgm:t>
        <a:bodyPr/>
        <a:lstStyle/>
        <a:p>
          <a:endParaRPr lang="en-US"/>
        </a:p>
      </dgm:t>
    </dgm:pt>
    <dgm:pt modelId="{FD18C240-4E3F-4742-A790-F02365CFC178}" type="parTrans" cxnId="{F9C7F4E7-71C0-43A4-9FE9-F33C11313605}">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3"/>
      <dgm:spPr>
        <a:blipFill>
          <a:blip xmlns:r="http://schemas.openxmlformats.org/officeDocument/2006/relationships" r:embed="rId1"/>
          <a:srcRect/>
          <a:stretch>
            <a:fillRect l="-22000" r="-22000"/>
          </a:stretch>
        </a:blipFill>
      </dgm:spPr>
    </dgm:pt>
    <dgm:pt modelId="{621BA4A7-8564-4907-BE80-034906E654E5}" type="pres">
      <dgm:prSet presAssocID="{381B7FAC-CE7C-4A16-B10C-6E4F20FDF618}" presName="txShp" presStyleLbl="node1" presStyleIdx="0" presStyleCnt="3">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3"/>
      <dgm:spPr>
        <a:blipFill>
          <a:blip xmlns:r="http://schemas.openxmlformats.org/officeDocument/2006/relationships" r:embed="rId2"/>
          <a:srcRect/>
          <a:stretch>
            <a:fillRect/>
          </a:stretch>
        </a:blipFill>
      </dgm:spPr>
    </dgm:pt>
    <dgm:pt modelId="{149C638D-4636-450A-B27C-A5BCB6188B78}" type="pres">
      <dgm:prSet presAssocID="{438EC4F8-01ED-4BD5-B3F2-6D64CFE0911B}" presName="txShp" presStyleLbl="node1" presStyleIdx="1" presStyleCnt="3" custScaleX="102387" custScaleY="115161" custLinFactNeighborX="185" custLinFactNeighborY="-355">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3"/>
      <dgm:spPr>
        <a:blipFill>
          <a:blip xmlns:r="http://schemas.openxmlformats.org/officeDocument/2006/relationships" r:embed="rId3"/>
          <a:srcRect/>
          <a:stretch>
            <a:fillRect l="-23000" r="-23000"/>
          </a:stretch>
        </a:blipFill>
      </dgm:spPr>
    </dgm:pt>
    <dgm:pt modelId="{4A653979-5A78-4C54-B6CE-7B8EF93FC4AC}" type="pres">
      <dgm:prSet presAssocID="{1C323CF8-B8D0-4C08-9ABF-139C97C3C694}" presName="txShp" presStyleLbl="node1" presStyleIdx="2" presStyleCnt="3" custScaleX="106934" custScaleY="129134">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186154D7-DEAC-4F7D-8DC1-0982305B0A7D}" srcId="{3AC133CB-66FD-402F-8B1D-0C19C195BCC5}" destId="{1C323CF8-B8D0-4C08-9ABF-139C97C3C694}" srcOrd="2" destOrd="0" parTransId="{4CB33E28-D616-4003-8C3E-6A03ACA8B157}" sibTransId="{3B01CF92-5326-49BD-9F4D-C230A011B11B}"/>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2400" b="1" i="1" dirty="0">
              <a:solidFill>
                <a:schemeClr val="bg1"/>
              </a:solidFill>
            </a:rPr>
            <a:t>Ephesians 6:18-20 (He may speak the gospel with boldness)</a:t>
          </a:r>
          <a:endParaRPr lang="en-US" sz="1800" i="1" dirty="0">
            <a:solidFill>
              <a:schemeClr val="bg1"/>
            </a:solidFill>
          </a:endParaRP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1C323CF8-B8D0-4C08-9ABF-139C97C3C694}">
      <dgm:prSet custT="1"/>
      <dgm:spPr/>
      <dgm:t>
        <a:bodyPr/>
        <a:lstStyle/>
        <a:p>
          <a:r>
            <a:rPr lang="en-US" sz="2400" b="1" i="1" dirty="0">
              <a:solidFill>
                <a:schemeClr val="bg1"/>
              </a:solidFill>
            </a:rPr>
            <a:t>I </a:t>
          </a:r>
          <a:r>
            <a:rPr lang="en-US" sz="2400" b="1" i="1">
              <a:solidFill>
                <a:schemeClr val="bg1"/>
              </a:solidFill>
            </a:rPr>
            <a:t>Thessalonians 5:25 </a:t>
          </a:r>
          <a:r>
            <a:rPr lang="en-US" sz="2400" b="1" i="1" dirty="0">
              <a:solidFill>
                <a:schemeClr val="bg1"/>
              </a:solidFill>
            </a:rPr>
            <a:t>(Requested prayers) </a:t>
          </a:r>
          <a:endParaRPr lang="en-US" sz="2800" b="1" i="1" dirty="0">
            <a:solidFill>
              <a:schemeClr val="bg1"/>
            </a:solidFill>
          </a:endParaRP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438EC4F8-01ED-4BD5-B3F2-6D64CFE0911B}">
      <dgm:prSet custT="1"/>
      <dgm:spPr/>
      <dgm:t>
        <a:bodyPr/>
        <a:lstStyle/>
        <a:p>
          <a:r>
            <a:rPr lang="en-US" sz="2400" b="1" i="1" dirty="0">
              <a:solidFill>
                <a:schemeClr val="bg1"/>
              </a:solidFill>
            </a:rPr>
            <a:t>Colossians 4:2-4 (Opportunity and that he would know how to say it)</a:t>
          </a:r>
          <a:endParaRPr lang="en-US" sz="2800" b="1" i="1" dirty="0">
            <a:solidFill>
              <a:schemeClr val="bg1"/>
            </a:solidFill>
          </a:endParaRPr>
        </a:p>
      </dgm:t>
    </dgm:pt>
    <dgm:pt modelId="{8FF6658C-631D-4F67-A2D8-9E13AC4C3C6B}" type="sibTrans" cxnId="{F9C7F4E7-71C0-43A4-9FE9-F33C11313605}">
      <dgm:prSet/>
      <dgm:spPr/>
      <dgm:t>
        <a:bodyPr/>
        <a:lstStyle/>
        <a:p>
          <a:endParaRPr lang="en-US"/>
        </a:p>
      </dgm:t>
    </dgm:pt>
    <dgm:pt modelId="{FD18C240-4E3F-4742-A790-F02365CFC178}" type="parTrans" cxnId="{F9C7F4E7-71C0-43A4-9FE9-F33C11313605}">
      <dgm:prSet/>
      <dgm:spPr/>
      <dgm:t>
        <a:bodyPr/>
        <a:lstStyle/>
        <a:p>
          <a:endParaRPr lang="en-US"/>
        </a:p>
      </dgm:t>
    </dgm:pt>
    <dgm:pt modelId="{BE9552D6-6841-4826-826F-D73CABE202FD}">
      <dgm:prSet custT="1"/>
      <dgm:spPr/>
      <dgm:t>
        <a:bodyPr/>
        <a:lstStyle/>
        <a:p>
          <a:r>
            <a:rPr lang="en-US" sz="2400" b="1" i="1" dirty="0">
              <a:solidFill>
                <a:schemeClr val="bg1"/>
              </a:solidFill>
            </a:rPr>
            <a:t>II Thessalonians 3:1-2 (To teach and be safe) </a:t>
          </a:r>
        </a:p>
      </dgm:t>
    </dgm:pt>
    <dgm:pt modelId="{4F0CB939-6A88-4FD1-95EE-E5454F566F64}" type="parTrans" cxnId="{7DD83BCE-D0D8-4A78-9DC5-12C845767974}">
      <dgm:prSet/>
      <dgm:spPr/>
      <dgm:t>
        <a:bodyPr/>
        <a:lstStyle/>
        <a:p>
          <a:endParaRPr lang="en-US"/>
        </a:p>
      </dgm:t>
    </dgm:pt>
    <dgm:pt modelId="{F666AFDF-5DF5-4789-B602-671A5F399795}" type="sibTrans" cxnId="{7DD83BCE-D0D8-4A78-9DC5-12C845767974}">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4"/>
      <dgm:spPr>
        <a:blipFill>
          <a:blip xmlns:r="http://schemas.openxmlformats.org/officeDocument/2006/relationships" r:embed="rId1"/>
          <a:srcRect/>
          <a:stretch>
            <a:fillRect t="-25000" b="-25000"/>
          </a:stretch>
        </a:blipFill>
      </dgm:spPr>
    </dgm:pt>
    <dgm:pt modelId="{621BA4A7-8564-4907-BE80-034906E654E5}" type="pres">
      <dgm:prSet presAssocID="{381B7FAC-CE7C-4A16-B10C-6E4F20FDF618}" presName="txShp" presStyleLbl="node1" presStyleIdx="0" presStyleCnt="4" custScaleX="119131">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4"/>
      <dgm:spPr>
        <a:blipFill>
          <a:blip xmlns:r="http://schemas.openxmlformats.org/officeDocument/2006/relationships" r:embed="rId2"/>
          <a:srcRect/>
          <a:stretch>
            <a:fillRect l="-25000" r="-25000"/>
          </a:stretch>
        </a:blipFill>
      </dgm:spPr>
    </dgm:pt>
    <dgm:pt modelId="{149C638D-4636-450A-B27C-A5BCB6188B78}" type="pres">
      <dgm:prSet presAssocID="{438EC4F8-01ED-4BD5-B3F2-6D64CFE0911B}" presName="txShp" presStyleLbl="node1" presStyleIdx="1" presStyleCnt="4" custScaleX="119044" custLinFactNeighborX="185" custLinFactNeighborY="-355">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4" custAng="0"/>
      <dgm:spPr>
        <a:blipFill>
          <a:blip xmlns:r="http://schemas.openxmlformats.org/officeDocument/2006/relationships" r:embed="rId3"/>
          <a:srcRect/>
          <a:stretch>
            <a:fillRect l="-13000" r="-13000"/>
          </a:stretch>
        </a:blipFill>
      </dgm:spPr>
    </dgm:pt>
    <dgm:pt modelId="{4A653979-5A78-4C54-B6CE-7B8EF93FC4AC}" type="pres">
      <dgm:prSet presAssocID="{1C323CF8-B8D0-4C08-9ABF-139C97C3C694}" presName="txShp" presStyleLbl="node1" presStyleIdx="2" presStyleCnt="4" custScaleX="115706" custScaleY="110402">
        <dgm:presLayoutVars>
          <dgm:bulletEnabled val="1"/>
        </dgm:presLayoutVars>
      </dgm:prSet>
      <dgm:spPr/>
    </dgm:pt>
    <dgm:pt modelId="{DC5B3635-B07D-4774-B7AD-FB3F9F1AA4AB}" type="pres">
      <dgm:prSet presAssocID="{3B01CF92-5326-49BD-9F4D-C230A011B11B}" presName="spacing" presStyleCnt="0"/>
      <dgm:spPr/>
    </dgm:pt>
    <dgm:pt modelId="{CA95EF7A-B268-4489-8906-E6A156DD0AC3}" type="pres">
      <dgm:prSet presAssocID="{BE9552D6-6841-4826-826F-D73CABE202FD}" presName="composite" presStyleCnt="0"/>
      <dgm:spPr/>
    </dgm:pt>
    <dgm:pt modelId="{74FDE484-A2F2-4265-A7C5-1840A2E9C4FE}" type="pres">
      <dgm:prSet presAssocID="{BE9552D6-6841-4826-826F-D73CABE202FD}" presName="imgShp" presStyleLbl="fgImgPlace1" presStyleIdx="3" presStyleCnt="4"/>
      <dgm:spPr>
        <a:blipFill>
          <a:blip xmlns:r="http://schemas.openxmlformats.org/officeDocument/2006/relationships" r:embed="rId4"/>
          <a:srcRect/>
          <a:stretch>
            <a:fillRect l="-11000" r="-11000"/>
          </a:stretch>
        </a:blipFill>
      </dgm:spPr>
    </dgm:pt>
    <dgm:pt modelId="{5EAEA76B-C073-4D1C-97DA-1A28B3A7CB9C}" type="pres">
      <dgm:prSet presAssocID="{BE9552D6-6841-4826-826F-D73CABE202FD}" presName="txShp" presStyleLbl="node1" presStyleIdx="3" presStyleCnt="4" custScaleX="109441">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0B56C1BE-210E-4539-A211-6E85A010DAA3}" type="presOf" srcId="{BE9552D6-6841-4826-826F-D73CABE202FD}" destId="{5EAEA76B-C073-4D1C-97DA-1A28B3A7CB9C}" srcOrd="0" destOrd="0" presId="urn:microsoft.com/office/officeart/2005/8/layout/vList3"/>
    <dgm:cxn modelId="{7DD83BCE-D0D8-4A78-9DC5-12C845767974}" srcId="{3AC133CB-66FD-402F-8B1D-0C19C195BCC5}" destId="{BE9552D6-6841-4826-826F-D73CABE202FD}" srcOrd="3" destOrd="0" parTransId="{4F0CB939-6A88-4FD1-95EE-E5454F566F64}" sibTransId="{F666AFDF-5DF5-4789-B602-671A5F399795}"/>
    <dgm:cxn modelId="{186154D7-DEAC-4F7D-8DC1-0982305B0A7D}" srcId="{3AC133CB-66FD-402F-8B1D-0C19C195BCC5}" destId="{1C323CF8-B8D0-4C08-9ABF-139C97C3C694}" srcOrd="2" destOrd="0" parTransId="{4CB33E28-D616-4003-8C3E-6A03ACA8B157}" sibTransId="{3B01CF92-5326-49BD-9F4D-C230A011B11B}"/>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 modelId="{C2CC6E35-CCD1-4E7C-B025-939A50EA5F19}" type="presParOf" srcId="{7653488E-ACE8-4C59-B727-966BBF3239F9}" destId="{DC5B3635-B07D-4774-B7AD-FB3F9F1AA4AB}" srcOrd="5" destOrd="0" presId="urn:microsoft.com/office/officeart/2005/8/layout/vList3"/>
    <dgm:cxn modelId="{06E5FEE5-B25A-48EE-A445-7EDAF61E86A5}" type="presParOf" srcId="{7653488E-ACE8-4C59-B727-966BBF3239F9}" destId="{CA95EF7A-B268-4489-8906-E6A156DD0AC3}" srcOrd="6" destOrd="0" presId="urn:microsoft.com/office/officeart/2005/8/layout/vList3"/>
    <dgm:cxn modelId="{780AFA51-A93E-4F3A-8F04-1ED15FB7378D}" type="presParOf" srcId="{CA95EF7A-B268-4489-8906-E6A156DD0AC3}" destId="{74FDE484-A2F2-4265-A7C5-1840A2E9C4FE}" srcOrd="0" destOrd="0" presId="urn:microsoft.com/office/officeart/2005/8/layout/vList3"/>
    <dgm:cxn modelId="{AE60D3A5-08DA-4120-82BA-33EDFD2C9D98}" type="presParOf" srcId="{CA95EF7A-B268-4489-8906-E6A156DD0AC3}" destId="{5EAEA76B-C073-4D1C-97DA-1A28B3A7CB9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302176" y="2196"/>
          <a:ext cx="3648456" cy="1532816"/>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93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Wrote to the Philippian saints from a Roman prison </a:t>
          </a:r>
          <a:endParaRPr lang="en-US" sz="1800" i="1" kern="1200" dirty="0">
            <a:solidFill>
              <a:schemeClr val="bg1"/>
            </a:solidFill>
          </a:endParaRPr>
        </a:p>
      </dsp:txBody>
      <dsp:txXfrm rot="10800000">
        <a:off x="1685380" y="2196"/>
        <a:ext cx="3265252" cy="1532816"/>
      </dsp:txXfrm>
    </dsp:sp>
    <dsp:sp modelId="{5A022618-C83D-4BEE-9078-BD32490B4D08}">
      <dsp:nvSpPr>
        <dsp:cNvPr id="0" name=""/>
        <dsp:cNvSpPr/>
      </dsp:nvSpPr>
      <dsp:spPr>
        <a:xfrm>
          <a:off x="535767" y="2196"/>
          <a:ext cx="1532816" cy="1532816"/>
        </a:xfrm>
        <a:prstGeom prst="ellipse">
          <a:avLst/>
        </a:prstGeom>
        <a:blipFill>
          <a:blip xmlns:r="http://schemas.openxmlformats.org/officeDocument/2006/relationships" r:embed="rId1"/>
          <a:srcRect/>
          <a:stretch>
            <a:fillRect l="-22000" r="-22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243609" y="1987129"/>
          <a:ext cx="3735544" cy="1765206"/>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93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Letter has no rebuke but encouragement and thanksgiving</a:t>
          </a:r>
          <a:endParaRPr lang="en-US" sz="2800" b="1" i="1" kern="1200" dirty="0">
            <a:solidFill>
              <a:schemeClr val="bg1"/>
            </a:solidFill>
          </a:endParaRPr>
        </a:p>
      </dsp:txBody>
      <dsp:txXfrm rot="10800000">
        <a:off x="1684910" y="1987129"/>
        <a:ext cx="3294243" cy="1765206"/>
      </dsp:txXfrm>
    </dsp:sp>
    <dsp:sp modelId="{175F1D16-E41C-4521-99E1-6B900A0A8BD3}">
      <dsp:nvSpPr>
        <dsp:cNvPr id="0" name=""/>
        <dsp:cNvSpPr/>
      </dsp:nvSpPr>
      <dsp:spPr>
        <a:xfrm>
          <a:off x="513995" y="2108765"/>
          <a:ext cx="1532816" cy="1532816"/>
        </a:xfrm>
        <a:prstGeom prst="ellipse">
          <a:avLst/>
        </a:prstGeom>
        <a:blipFill>
          <a:blip xmlns:r="http://schemas.openxmlformats.org/officeDocument/2006/relationships" r:embed="rId2"/>
          <a:srcRect/>
          <a:stretch>
            <a:fillRect/>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1112438" y="4215334"/>
          <a:ext cx="3901439" cy="197938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93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Church at Philippi established by Paul on his 2</a:t>
          </a:r>
          <a:r>
            <a:rPr lang="en-US" sz="2400" b="1" i="1" kern="1200" baseline="30000" dirty="0">
              <a:solidFill>
                <a:schemeClr val="bg1"/>
              </a:solidFill>
            </a:rPr>
            <a:t>nd</a:t>
          </a:r>
          <a:r>
            <a:rPr lang="en-US" sz="2400" b="1" i="1" kern="1200" dirty="0">
              <a:solidFill>
                <a:schemeClr val="bg1"/>
              </a:solidFill>
            </a:rPr>
            <a:t>  missionary journey</a:t>
          </a:r>
          <a:endParaRPr lang="en-US" sz="2800" b="1" i="1" kern="1200" dirty="0">
            <a:solidFill>
              <a:schemeClr val="bg1"/>
            </a:solidFill>
          </a:endParaRPr>
        </a:p>
      </dsp:txBody>
      <dsp:txXfrm rot="10800000">
        <a:off x="1607285" y="4215334"/>
        <a:ext cx="3406592" cy="1979387"/>
      </dsp:txXfrm>
    </dsp:sp>
    <dsp:sp modelId="{22963C5C-8898-46F8-A91C-3C5E3E3D2C8F}">
      <dsp:nvSpPr>
        <dsp:cNvPr id="0" name=""/>
        <dsp:cNvSpPr/>
      </dsp:nvSpPr>
      <dsp:spPr>
        <a:xfrm>
          <a:off x="472521" y="4438620"/>
          <a:ext cx="1532816" cy="1532816"/>
        </a:xfrm>
        <a:prstGeom prst="ellipse">
          <a:avLst/>
        </a:prstGeom>
        <a:blipFill>
          <a:blip xmlns:r="http://schemas.openxmlformats.org/officeDocument/2006/relationships" r:embed="rId3"/>
          <a:srcRect/>
          <a:stretch>
            <a:fillRect l="-23000" r="-23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726186" y="2516"/>
          <a:ext cx="4346442" cy="132281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32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Ephesians 6:18-20 (He may speak the gospel with boldness)</a:t>
          </a:r>
          <a:endParaRPr lang="en-US" sz="1800" i="1" kern="1200" dirty="0">
            <a:solidFill>
              <a:schemeClr val="bg1"/>
            </a:solidFill>
          </a:endParaRPr>
        </a:p>
      </dsp:txBody>
      <dsp:txXfrm rot="10800000">
        <a:off x="1056890" y="2516"/>
        <a:ext cx="4015738" cy="1322817"/>
      </dsp:txXfrm>
    </dsp:sp>
    <dsp:sp modelId="{5A022618-C83D-4BEE-9078-BD32490B4D08}">
      <dsp:nvSpPr>
        <dsp:cNvPr id="0" name=""/>
        <dsp:cNvSpPr/>
      </dsp:nvSpPr>
      <dsp:spPr>
        <a:xfrm>
          <a:off x="413771" y="2516"/>
          <a:ext cx="1322817" cy="1322817"/>
        </a:xfrm>
        <a:prstGeom prst="ellipse">
          <a:avLst/>
        </a:prstGeom>
        <a:blipFill>
          <a:blip xmlns:r="http://schemas.openxmlformats.org/officeDocument/2006/relationships" r:embed="rId1"/>
          <a:srcRect/>
          <a:stretch>
            <a:fillRect t="-25000" b="-25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735316" y="1715508"/>
          <a:ext cx="4343267" cy="132281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32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Colossians 4:2-4 (Opportunity and that he would know how to say it)</a:t>
          </a:r>
          <a:endParaRPr lang="en-US" sz="2800" b="1" i="1" kern="1200" dirty="0">
            <a:solidFill>
              <a:schemeClr val="bg1"/>
            </a:solidFill>
          </a:endParaRPr>
        </a:p>
      </dsp:txBody>
      <dsp:txXfrm rot="10800000">
        <a:off x="1066020" y="1715508"/>
        <a:ext cx="4012563" cy="1322817"/>
      </dsp:txXfrm>
    </dsp:sp>
    <dsp:sp modelId="{175F1D16-E41C-4521-99E1-6B900A0A8BD3}">
      <dsp:nvSpPr>
        <dsp:cNvPr id="0" name=""/>
        <dsp:cNvSpPr/>
      </dsp:nvSpPr>
      <dsp:spPr>
        <a:xfrm>
          <a:off x="414564" y="1720204"/>
          <a:ext cx="1322817" cy="1322817"/>
        </a:xfrm>
        <a:prstGeom prst="ellipse">
          <a:avLst/>
        </a:prstGeom>
        <a:blipFill>
          <a:blip xmlns:r="http://schemas.openxmlformats.org/officeDocument/2006/relationships" r:embed="rId2"/>
          <a:srcRect/>
          <a:stretch>
            <a:fillRect l="-25000" r="-25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819906" y="3437892"/>
          <a:ext cx="4221482" cy="1460416"/>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32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I </a:t>
          </a:r>
          <a:r>
            <a:rPr lang="en-US" sz="2400" b="1" i="1" kern="1200">
              <a:solidFill>
                <a:schemeClr val="bg1"/>
              </a:solidFill>
            </a:rPr>
            <a:t>Thessalonians 5:25 </a:t>
          </a:r>
          <a:r>
            <a:rPr lang="en-US" sz="2400" b="1" i="1" kern="1200" dirty="0">
              <a:solidFill>
                <a:schemeClr val="bg1"/>
              </a:solidFill>
            </a:rPr>
            <a:t>(Requested prayers) </a:t>
          </a:r>
          <a:endParaRPr lang="en-US" sz="2800" b="1" i="1" kern="1200" dirty="0">
            <a:solidFill>
              <a:schemeClr val="bg1"/>
            </a:solidFill>
          </a:endParaRPr>
        </a:p>
      </dsp:txBody>
      <dsp:txXfrm rot="10800000">
        <a:off x="1185010" y="3437892"/>
        <a:ext cx="3856378" cy="1460416"/>
      </dsp:txXfrm>
    </dsp:sp>
    <dsp:sp modelId="{22963C5C-8898-46F8-A91C-3C5E3E3D2C8F}">
      <dsp:nvSpPr>
        <dsp:cNvPr id="0" name=""/>
        <dsp:cNvSpPr/>
      </dsp:nvSpPr>
      <dsp:spPr>
        <a:xfrm>
          <a:off x="445011" y="3506692"/>
          <a:ext cx="1322817" cy="1322817"/>
        </a:xfrm>
        <a:prstGeom prst="ellipse">
          <a:avLst/>
        </a:prstGeom>
        <a:blipFill>
          <a:blip xmlns:r="http://schemas.openxmlformats.org/officeDocument/2006/relationships" r:embed="rId3"/>
          <a:srcRect/>
          <a:stretch>
            <a:fillRect l="-13000" r="-13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EA76B-C073-4D1C-97DA-1A28B3A7CB9C}">
      <dsp:nvSpPr>
        <dsp:cNvPr id="0" name=""/>
        <dsp:cNvSpPr/>
      </dsp:nvSpPr>
      <dsp:spPr>
        <a:xfrm rot="10800000">
          <a:off x="991338" y="5293180"/>
          <a:ext cx="3992906" cy="132281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32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II Thessalonians 3:1-2 (To teach and be safe) </a:t>
          </a:r>
        </a:p>
      </dsp:txBody>
      <dsp:txXfrm rot="10800000">
        <a:off x="1322042" y="5293180"/>
        <a:ext cx="3662202" cy="1322817"/>
      </dsp:txXfrm>
    </dsp:sp>
    <dsp:sp modelId="{74FDE484-A2F2-4265-A7C5-1840A2E9C4FE}">
      <dsp:nvSpPr>
        <dsp:cNvPr id="0" name=""/>
        <dsp:cNvSpPr/>
      </dsp:nvSpPr>
      <dsp:spPr>
        <a:xfrm>
          <a:off x="502155" y="5293180"/>
          <a:ext cx="1322817" cy="1322817"/>
        </a:xfrm>
        <a:prstGeom prst="ellipse">
          <a:avLst/>
        </a:prstGeom>
        <a:blipFill>
          <a:blip xmlns:r="http://schemas.openxmlformats.org/officeDocument/2006/relationships" r:embed="rId4"/>
          <a:srcRect/>
          <a:stretch>
            <a:fillRect l="-11000" r="-11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12/04/2022</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t>Image: Wile E Coyote holding a sign that says, Help! (Image used courtesy of Warner Brothers)</a:t>
            </a:r>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ea typeface="Times New Roman" panose="02020603050405020304" pitchFamily="18" charset="0"/>
              </a:rPr>
              <a:t>Thanks for the Help!</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28600" algn="l"/>
                <a:tab pos="457200" algn="l"/>
              </a:tabLst>
            </a:pPr>
            <a:r>
              <a:rPr lang="en-US" sz="1100" spc="-45" dirty="0">
                <a:effectLst/>
                <a:latin typeface="Times New Roman" panose="02020603050405020304" pitchFamily="18" charset="0"/>
                <a:ea typeface="Times New Roman" panose="02020603050405020304" pitchFamily="18" charset="0"/>
              </a:rPr>
              <a:t>The apostle Paul (Do we think of Paul as strong or weak?) – Strong and stalwart in the faith.</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28600" algn="l"/>
                <a:tab pos="457200" algn="l"/>
              </a:tabLst>
            </a:pPr>
            <a:r>
              <a:rPr lang="en-US" sz="1100" spc="-45" dirty="0">
                <a:effectLst/>
                <a:latin typeface="Times New Roman" panose="02020603050405020304" pitchFamily="18" charset="0"/>
                <a:ea typeface="Times New Roman" panose="02020603050405020304" pitchFamily="18" charset="0"/>
              </a:rPr>
              <a:t>Paul wrote to the Philippian saints from a Roman prison ca. AD 62 (one of the Prison Epistles) – Phil. 1:12-14</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28600" algn="l"/>
                <a:tab pos="457200" algn="l"/>
              </a:tabLst>
            </a:pPr>
            <a:r>
              <a:rPr lang="en-US" sz="1100" spc="-45" dirty="0">
                <a:effectLst/>
                <a:latin typeface="Times New Roman" panose="02020603050405020304" pitchFamily="18" charset="0"/>
                <a:ea typeface="Times New Roman" panose="02020603050405020304" pitchFamily="18" charset="0"/>
              </a:rPr>
              <a:t>His letter contains no rebuke or correction but words of encouragement and thanksgiving.</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28600" algn="l"/>
                <a:tab pos="457200" algn="l"/>
                <a:tab pos="571500" algn="l"/>
              </a:tabLst>
            </a:pPr>
            <a:r>
              <a:rPr lang="en-US" sz="1100" dirty="0">
                <a:effectLst/>
                <a:latin typeface="Times New Roman" panose="02020603050405020304" pitchFamily="18" charset="0"/>
                <a:ea typeface="Times New Roman" panose="02020603050405020304" pitchFamily="18" charset="0"/>
              </a:rPr>
              <a:t>The Lord’s church at Philippi was established by Paul on his second “missionary” journey in about AD 51 (52) in Acts 16.</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Times New Roman" panose="02020603050405020304" pitchFamily="18" charset="0"/>
              </a:rPr>
              <a:t>He had set out from Antioch of Syria and had traveled by land to revisit the churches, which he had planted on 1</a:t>
            </a:r>
            <a:r>
              <a:rPr lang="en-US" sz="1100" baseline="30000" dirty="0">
                <a:effectLst/>
                <a:latin typeface="Times New Roman" panose="02020603050405020304" pitchFamily="18" charset="0"/>
                <a:ea typeface="Times New Roman" panose="02020603050405020304" pitchFamily="18" charset="0"/>
              </a:rPr>
              <a:t>st</a:t>
            </a:r>
            <a:r>
              <a:rPr lang="en-US" sz="1100" dirty="0">
                <a:effectLst/>
                <a:latin typeface="Times New Roman" panose="02020603050405020304" pitchFamily="18" charset="0"/>
                <a:ea typeface="Times New Roman" panose="02020603050405020304" pitchFamily="18" charset="0"/>
              </a:rPr>
              <a:t> missionary journey </a:t>
            </a:r>
            <a:r>
              <a:rPr lang="en-US" sz="1100" i="1" dirty="0">
                <a:effectLst/>
                <a:latin typeface="Times New Roman" panose="02020603050405020304" pitchFamily="18" charset="0"/>
                <a:ea typeface="Times New Roman" panose="02020603050405020304" pitchFamily="18" charset="0"/>
              </a:rPr>
              <a:t>(Acts 16:1-10: Timothy joined at Lystra)</a:t>
            </a:r>
            <a:r>
              <a:rPr lang="en-US" sz="1100" dirty="0">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Times New Roman" panose="02020603050405020304" pitchFamily="18" charset="0"/>
              </a:rPr>
              <a:t>They sailed from Troas, and evidently with a favorable wind, crossed the Aegean Sea in 2 days to Neapolis (usually took 5 days), and from there traveled inland to Philippi </a:t>
            </a:r>
            <a:r>
              <a:rPr lang="en-US" sz="1100" i="1" dirty="0">
                <a:effectLst/>
                <a:latin typeface="Times New Roman" panose="02020603050405020304" pitchFamily="18" charset="0"/>
                <a:ea typeface="Times New Roman" panose="02020603050405020304" pitchFamily="18" charset="0"/>
              </a:rPr>
              <a:t>(Acts 16:11-12).</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57200" algn="l"/>
                <a:tab pos="571500" algn="l"/>
              </a:tabLst>
            </a:pPr>
            <a:r>
              <a:rPr lang="en-US" sz="1100" dirty="0">
                <a:effectLst/>
                <a:latin typeface="Times New Roman" panose="02020603050405020304" pitchFamily="18" charset="0"/>
                <a:ea typeface="Times New Roman" panose="02020603050405020304" pitchFamily="18" charset="0"/>
              </a:rPr>
              <a:t>Philippi did not have enough Jewish citizens to have a synagogue (required 10 married men).</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i="1" dirty="0">
                <a:effectLst/>
                <a:latin typeface="Times New Roman" panose="02020603050405020304" pitchFamily="18" charset="0"/>
                <a:ea typeface="Times New Roman" panose="02020603050405020304" pitchFamily="18" charset="0"/>
              </a:rPr>
              <a:t>Acts 16:13-15:</a:t>
            </a:r>
            <a:r>
              <a:rPr lang="en-US" sz="1100" dirty="0">
                <a:effectLst/>
                <a:latin typeface="Times New Roman" panose="02020603050405020304" pitchFamily="18" charset="0"/>
                <a:ea typeface="Times New Roman" panose="02020603050405020304" pitchFamily="18" charset="0"/>
              </a:rPr>
              <a:t> There was a meeting place for prayer just outside the city by the river (</a:t>
            </a:r>
            <a:r>
              <a:rPr lang="en-US" sz="1100" dirty="0" err="1">
                <a:effectLst/>
                <a:latin typeface="Times New Roman" panose="02020603050405020304" pitchFamily="18" charset="0"/>
                <a:ea typeface="Times New Roman" panose="02020603050405020304" pitchFamily="18" charset="0"/>
              </a:rPr>
              <a:t>Gangitis</a:t>
            </a:r>
            <a:r>
              <a:rPr lang="en-US" sz="1100" dirty="0">
                <a:effectLst/>
                <a:latin typeface="Times New Roman" panose="02020603050405020304" pitchFamily="18" charset="0"/>
                <a:ea typeface="Times New Roman" panose="02020603050405020304" pitchFamily="18" charset="0"/>
              </a:rPr>
              <a:t>) where Paul met Lydia and a group of women – preached the gospel to them!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Times New Roman" panose="02020603050405020304" pitchFamily="18" charset="0"/>
              </a:rPr>
              <a:t>Lydia &amp; her household became the first European converts (recorded), and were later joined by the jailer &amp; his household (when Paul was released from jail in Acts 16:16-34).</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Times New Roman" panose="02020603050405020304" pitchFamily="18" charset="0"/>
              </a:rPr>
              <a:t>Paul revisited the city on at least two occasions </a:t>
            </a:r>
            <a:r>
              <a:rPr lang="en-US" sz="1100" i="1" dirty="0">
                <a:effectLst/>
                <a:latin typeface="Times New Roman" panose="02020603050405020304" pitchFamily="18" charset="0"/>
                <a:ea typeface="Times New Roman" panose="02020603050405020304" pitchFamily="18" charset="0"/>
              </a:rPr>
              <a:t>(Acts 20:6; II Corinthians 2:13).</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57200" algn="l"/>
              </a:tabLst>
            </a:pPr>
            <a:r>
              <a:rPr lang="en-US" sz="1100" spc="-45" dirty="0">
                <a:effectLst/>
                <a:latin typeface="Times New Roman" panose="02020603050405020304" pitchFamily="18" charset="0"/>
                <a:ea typeface="Times New Roman" panose="02020603050405020304" pitchFamily="18" charset="0"/>
              </a:rPr>
              <a:t>His letter to the Philippians reads almost like a love letter (1:3-11) or a Mission Report (2:19-30; 4:10-20) and contains some of his most personal words recorded by the Holy Spirit.</a:t>
            </a:r>
            <a:endParaRPr lang="en-US" sz="10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228600" algn="l"/>
                <a:tab pos="571500" algn="l"/>
              </a:tabLst>
            </a:pPr>
            <a:endParaRPr lang="en-US" dirty="0"/>
          </a:p>
        </p:txBody>
      </p:sp>
    </p:spTree>
    <p:extLst>
      <p:ext uri="{BB962C8B-B14F-4D97-AF65-F5344CB8AC3E}">
        <p14:creationId xmlns:p14="http://schemas.microsoft.com/office/powerpoint/2010/main" val="136055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lphaUcPeriod"/>
              <a:tabLst>
                <a:tab pos="457200" algn="l"/>
              </a:tabLst>
            </a:pPr>
            <a:r>
              <a:rPr lang="en-US" sz="1100" spc="-45" dirty="0">
                <a:effectLst/>
                <a:latin typeface="Times New Roman" panose="02020603050405020304" pitchFamily="18" charset="0"/>
                <a:ea typeface="Times New Roman" panose="02020603050405020304" pitchFamily="18" charset="0"/>
              </a:rPr>
              <a:t>Philippians 4:10-20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had needed help while preaching and they provided it in abundance, and he was thankful!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The kind of help he needed was financial or other material blessings.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thanked the saints at Philippi for sending a gift for his needs more than once and said the gift itself wasn't the benefit but their opportunity to share with him benefitted them to the glory of God.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Paul says he learned to be content in whatever circumstances he finds himself.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said they wanted to help before but lacked opportunity.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Then when he was in Thessalonica they took the opportunity and sent a gift to him more than once by the hands of Epaphroditus, and were the only ones to share with him in that way.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said their gift amply supplied him and he had an abundance, and their helping him out was a well-pleasing sacrifice to God.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If he had refused help because he was “strong” he would have deprived them of being pleasing to God.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obviously needed their help because he said in 4:14 that they shared in his “affliction,” so he was in need.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says their gift of love pleased him and it pleased God and that God will reward them for their generosity.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b="1" spc="-45" dirty="0">
                <a:effectLst/>
                <a:latin typeface="Times New Roman" panose="02020603050405020304" pitchFamily="18" charset="0"/>
                <a:ea typeface="Times New Roman" panose="02020603050405020304" pitchFamily="18" charset="0"/>
              </a:rPr>
              <a:t>I Corinthians 9:14:</a:t>
            </a:r>
            <a:r>
              <a:rPr lang="en-US" sz="1100" spc="-45" dirty="0">
                <a:effectLst/>
                <a:latin typeface="Times New Roman" panose="02020603050405020304" pitchFamily="18" charset="0"/>
                <a:ea typeface="Times New Roman" panose="02020603050405020304" pitchFamily="18" charset="0"/>
              </a:rPr>
              <a:t> Paul wrote to the saints at Corinth, “So also the Lord directed those who proclaim the gospel to get their living from the gospel.”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i="1" spc="-45" dirty="0">
                <a:effectLst/>
                <a:latin typeface="Times New Roman" panose="02020603050405020304" pitchFamily="18" charset="0"/>
                <a:ea typeface="Times New Roman" panose="02020603050405020304" pitchFamily="18" charset="0"/>
              </a:rPr>
              <a:t>How does a preacher do that?</a:t>
            </a:r>
            <a:r>
              <a:rPr lang="en-US" sz="1100" spc="-45" dirty="0">
                <a:effectLst/>
                <a:latin typeface="Times New Roman" panose="02020603050405020304" pitchFamily="18" charset="0"/>
                <a:ea typeface="Times New Roman" panose="02020603050405020304" pitchFamily="18" charset="0"/>
              </a:rPr>
              <a:t> From the members of the congregation he works with or from members of other congregations that want to share in that work, such as the saints at Philippi.</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i="1" spc="-45" dirty="0">
                <a:effectLst/>
                <a:latin typeface="Times New Roman" panose="02020603050405020304" pitchFamily="18" charset="0"/>
                <a:ea typeface="Times New Roman" panose="02020603050405020304" pitchFamily="18" charset="0"/>
              </a:rPr>
              <a:t>A preacher can be what he is from the generosity of the members of the church!</a:t>
            </a:r>
            <a:r>
              <a:rPr lang="en-US" sz="1100" spc="-45"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982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lphaUcPeriod"/>
              <a:tabLst>
                <a:tab pos="457200" algn="l"/>
              </a:tabLst>
            </a:pPr>
            <a:r>
              <a:rPr lang="en-US" sz="1100" spc="-45" dirty="0">
                <a:effectLst/>
                <a:latin typeface="Times New Roman" panose="02020603050405020304" pitchFamily="18" charset="0"/>
                <a:ea typeface="Times New Roman" panose="02020603050405020304" pitchFamily="18" charset="0"/>
              </a:rPr>
              <a:t>Philippians 4:10-20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had needed help while preaching and they provided it in abundance, and he was thankful!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The kind of help he needed was financial or other material blessings.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thanked the saints at Philippi for sending a gift for his needs more than once and said the gift itself wasn't the benefit but their opportunity to share with him benefitted them to the glory of God.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Paul says he learned to be content in whatever circumstances he finds himself.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said they wanted to help before but lacked opportunity.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Then when he was in Thessalonica they took the opportunity and sent a gift to him more than once by the hands of Epaphroditus, and were the only ones to share with him in that way.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said their gift amply supplied him and he had an abundance, and their helping him out was a well-pleasing sacrifice to God.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If he had refused help because he was “strong” he would have deprived them of being pleasing to God.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obviously needed their help because he said in 4:14 that they shared in his “affliction,” so he was in need.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spc="-45" dirty="0">
                <a:effectLst/>
                <a:latin typeface="Times New Roman" panose="02020603050405020304" pitchFamily="18" charset="0"/>
                <a:ea typeface="Times New Roman" panose="02020603050405020304" pitchFamily="18" charset="0"/>
              </a:rPr>
              <a:t>He says their gift of love pleased him and it pleased God and that God will reward them for their generosity.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b="1" spc="-45" dirty="0">
                <a:effectLst/>
                <a:latin typeface="Times New Roman" panose="02020603050405020304" pitchFamily="18" charset="0"/>
                <a:ea typeface="Times New Roman" panose="02020603050405020304" pitchFamily="18" charset="0"/>
              </a:rPr>
              <a:t>I Corinthians 9:14:</a:t>
            </a:r>
            <a:r>
              <a:rPr lang="en-US" sz="1100" spc="-45" dirty="0">
                <a:effectLst/>
                <a:latin typeface="Times New Roman" panose="02020603050405020304" pitchFamily="18" charset="0"/>
                <a:ea typeface="Times New Roman" panose="02020603050405020304" pitchFamily="18" charset="0"/>
              </a:rPr>
              <a:t> Paul wrote to the saints at Corinth, “So also the Lord directed those who proclaim the gospel to get their living from the gospel.”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i="1" spc="-45" dirty="0">
                <a:effectLst/>
                <a:latin typeface="Times New Roman" panose="02020603050405020304" pitchFamily="18" charset="0"/>
                <a:ea typeface="Times New Roman" panose="02020603050405020304" pitchFamily="18" charset="0"/>
              </a:rPr>
              <a:t>How does a preacher do that?</a:t>
            </a:r>
            <a:r>
              <a:rPr lang="en-US" sz="1100" spc="-45" dirty="0">
                <a:effectLst/>
                <a:latin typeface="Times New Roman" panose="02020603050405020304" pitchFamily="18" charset="0"/>
                <a:ea typeface="Times New Roman" panose="02020603050405020304" pitchFamily="18" charset="0"/>
              </a:rPr>
              <a:t> From the members of the congregation he works with or from members of other congregations that want to share in that work, such as the saints at Philippi.</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100" i="1" spc="-45" dirty="0">
                <a:effectLst/>
                <a:latin typeface="Times New Roman" panose="02020603050405020304" pitchFamily="18" charset="0"/>
                <a:ea typeface="Times New Roman" panose="02020603050405020304" pitchFamily="18" charset="0"/>
              </a:rPr>
              <a:t>A preacher can be what he is from the generosity of the members of the church!</a:t>
            </a:r>
            <a:r>
              <a:rPr lang="en-US" sz="1100" spc="-45"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81191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02075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8519" y="4120978"/>
            <a:ext cx="5029200" cy="4565822"/>
          </a:xfrm>
        </p:spPr>
        <p:txBody>
          <a:bodyPr/>
          <a:lstStyle/>
          <a:p>
            <a:pPr marL="457200" marR="0" lvl="1" indent="0">
              <a:spcBef>
                <a:spcPts val="0"/>
              </a:spcBef>
              <a:spcAft>
                <a:spcPts val="0"/>
              </a:spcAft>
              <a:buFont typeface="+mj-lt"/>
              <a:buNone/>
              <a:tabLst>
                <a:tab pos="1485900" algn="l"/>
              </a:tabLst>
            </a:pPr>
            <a:endParaRPr lang="en-US" sz="1100" dirty="0">
              <a:effectLst/>
              <a:latin typeface="Times New Roman" panose="02020603050405020304" pitchFamily="18" charset="0"/>
              <a:ea typeface="Times New Roman" panose="02020603050405020304"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287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33576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marL="342900" marR="0" lvl="0" indent="-342900">
              <a:spcBef>
                <a:spcPts val="0"/>
              </a:spcBef>
              <a:spcAft>
                <a:spcPts val="0"/>
              </a:spcAft>
              <a:buSzPts val="1400"/>
              <a:buFont typeface="+mj-lt"/>
              <a:buAutoNum type="romanUcPeriod"/>
              <a:tabLst>
                <a:tab pos="457200" algn="l"/>
              </a:tabLst>
            </a:pPr>
            <a:r>
              <a:rPr lang="en-US" sz="1400" b="1" dirty="0">
                <a:effectLst/>
                <a:latin typeface="Times New Roman" panose="02020603050405020304" pitchFamily="18" charset="0"/>
                <a:ea typeface="Times New Roman" panose="02020603050405020304" pitchFamily="18" charset="0"/>
              </a:rPr>
              <a:t>Thanks for the Help!</a:t>
            </a:r>
          </a:p>
          <a:p>
            <a:pPr marL="342900" marR="0" lvl="0" indent="-342900" algn="l">
              <a:spcBef>
                <a:spcPts val="0"/>
              </a:spcBef>
              <a:spcAft>
                <a:spcPts val="0"/>
              </a:spcAft>
              <a:buFont typeface="+mj-lt"/>
              <a:buAutoNum type="romanUcPeriod" startAt="2"/>
            </a:pPr>
            <a:r>
              <a:rPr lang="en-US" sz="1400" b="1" dirty="0">
                <a:solidFill>
                  <a:srgbClr val="4D4D4D"/>
                </a:solidFill>
                <a:effectLst/>
                <a:latin typeface="Times New Roman" panose="02020603050405020304" pitchFamily="18" charset="0"/>
              </a:rPr>
              <a:t>Thanks for the Prayers!</a:t>
            </a:r>
          </a:p>
          <a:p>
            <a:pPr marL="342900" marR="0" lvl="0" indent="-342900">
              <a:spcBef>
                <a:spcPts val="0"/>
              </a:spcBef>
              <a:spcAft>
                <a:spcPts val="0"/>
              </a:spcAft>
              <a:buFont typeface="+mj-lt"/>
              <a:buAutoNum type="alphaUcPeriod"/>
            </a:pPr>
            <a:r>
              <a:rPr lang="en-US" sz="1100" spc="-45" dirty="0">
                <a:effectLst/>
                <a:latin typeface="Times New Roman" panose="02020603050405020304" pitchFamily="18" charset="0"/>
                <a:ea typeface="Times New Roman" panose="02020603050405020304" pitchFamily="18" charset="0"/>
              </a:rPr>
              <a:t>Paul set the example in praying for the saints and asking for prayers of the saints!</a:t>
            </a:r>
            <a:endParaRPr lang="en-US" sz="1000" dirty="0">
              <a:effectLst/>
              <a:latin typeface="Times New Roman" panose="02020603050405020304" pitchFamily="18" charset="0"/>
              <a:ea typeface="Times New Roman" panose="02020603050405020304" pitchFamily="18" charset="0"/>
            </a:endParaRPr>
          </a:p>
          <a:p>
            <a:pPr marL="342900" marR="57150" lvl="0" indent="-342900">
              <a:spcBef>
                <a:spcPts val="0"/>
              </a:spcBef>
              <a:spcAft>
                <a:spcPts val="0"/>
              </a:spcAft>
              <a:buFont typeface="+mj-lt"/>
              <a:buAutoNum type="alphaUcPeriod"/>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Paul wanted brethren to pray for him as he prayed for them. </a:t>
            </a:r>
            <a:endParaRPr lang="en-US" sz="1000" dirty="0">
              <a:effectLst/>
              <a:latin typeface="Times New Roman" panose="02020603050405020304" pitchFamily="18" charset="0"/>
              <a:ea typeface="Times New Roman" panose="02020603050405020304" pitchFamily="18" charset="0"/>
            </a:endParaRPr>
          </a:p>
          <a:p>
            <a:pPr marL="685800" marR="57150" lvl="1" indent="-228600">
              <a:spcBef>
                <a:spcPts val="0"/>
              </a:spcBef>
              <a:spcAft>
                <a:spcPts val="0"/>
              </a:spcAft>
              <a:buFont typeface="+mj-lt"/>
              <a:buAutoNum type="arabicPeriod"/>
              <a:tabLst>
                <a:tab pos="2743200" algn="ctr"/>
                <a:tab pos="5486400" algn="r"/>
                <a:tab pos="457200" algn="l"/>
              </a:tabLst>
            </a:pPr>
            <a:r>
              <a:rPr lang="en-US" sz="1100" b="1" dirty="0">
                <a:effectLst/>
                <a:latin typeface="Times New Roman" panose="02020603050405020304" pitchFamily="18" charset="0"/>
                <a:ea typeface="Times New Roman" panose="02020603050405020304" pitchFamily="18" charset="0"/>
              </a:rPr>
              <a:t>Ephesians 6:18-20:</a:t>
            </a:r>
            <a:r>
              <a:rPr lang="en-US" sz="1100" dirty="0">
                <a:effectLst/>
                <a:latin typeface="Times New Roman" panose="02020603050405020304" pitchFamily="18" charset="0"/>
                <a:ea typeface="Times New Roman" panose="02020603050405020304" pitchFamily="18" charset="0"/>
              </a:rPr>
              <a:t> Paul stated that we need to pray for all the saints, and he even asked for the prayers of the Ephesians on his behalf: “…pray on my behalf, that utterance may be given to me in the opening of my mouth, to make known with boldness the mystery of the gospel, for which I am an ambassador in chains; that in proclaiming it I may speak boldly, as I ought to speak.”</a:t>
            </a:r>
            <a:endParaRPr lang="en-US" sz="1000" dirty="0">
              <a:effectLst/>
              <a:latin typeface="Times New Roman" panose="02020603050405020304" pitchFamily="18" charset="0"/>
              <a:ea typeface="Times New Roman" panose="02020603050405020304" pitchFamily="18" charset="0"/>
            </a:endParaRPr>
          </a:p>
          <a:p>
            <a:pPr marL="1143000" marR="57150" lvl="2" indent="-228600">
              <a:spcBef>
                <a:spcPts val="0"/>
              </a:spcBef>
              <a:spcAft>
                <a:spcPts val="0"/>
              </a:spcAft>
              <a:buFont typeface="+mj-lt"/>
              <a:buAutoNum type="alphaL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Paul asked for prayers that he may speak the gospel with boldness!</a:t>
            </a:r>
            <a:endParaRPr lang="en-US" sz="1000" dirty="0">
              <a:effectLst/>
              <a:latin typeface="Times New Roman" panose="02020603050405020304" pitchFamily="18" charset="0"/>
              <a:ea typeface="Times New Roman" panose="02020603050405020304" pitchFamily="18" charset="0"/>
            </a:endParaRPr>
          </a:p>
          <a:p>
            <a:pPr marL="800100" marR="57150" lvl="1" indent="-342900">
              <a:spcBef>
                <a:spcPts val="0"/>
              </a:spcBef>
              <a:spcAft>
                <a:spcPts val="0"/>
              </a:spcAft>
              <a:buFont typeface="+mj-lt"/>
              <a:buAutoNum type="arabicPeriod"/>
              <a:tabLst>
                <a:tab pos="2743200" algn="ctr"/>
                <a:tab pos="5486400" algn="r"/>
                <a:tab pos="457200" algn="l"/>
              </a:tabLst>
            </a:pPr>
            <a:r>
              <a:rPr lang="en-US" sz="1100" b="1" dirty="0">
                <a:effectLst/>
                <a:latin typeface="Times New Roman" panose="02020603050405020304" pitchFamily="18" charset="0"/>
                <a:ea typeface="Times New Roman" panose="02020603050405020304" pitchFamily="18" charset="0"/>
              </a:rPr>
              <a:t>Colossians 4:2-4:</a:t>
            </a:r>
            <a:r>
              <a:rPr lang="en-US" sz="1100" dirty="0">
                <a:effectLst/>
                <a:latin typeface="Times New Roman" panose="02020603050405020304" pitchFamily="18" charset="0"/>
                <a:ea typeface="Times New Roman" panose="02020603050405020304" pitchFamily="18" charset="0"/>
              </a:rPr>
              <a:t> Here, Paul says to pray with alertness and thanksgiving, and then asked the saints at </a:t>
            </a:r>
            <a:r>
              <a:rPr lang="en-US" sz="1100" dirty="0" err="1">
                <a:effectLst/>
                <a:latin typeface="Times New Roman" panose="02020603050405020304" pitchFamily="18" charset="0"/>
                <a:ea typeface="Times New Roman" panose="02020603050405020304" pitchFamily="18" charset="0"/>
              </a:rPr>
              <a:t>Colosse</a:t>
            </a:r>
            <a:r>
              <a:rPr lang="en-US" sz="1100" dirty="0">
                <a:effectLst/>
                <a:latin typeface="Times New Roman" panose="02020603050405020304" pitchFamily="18" charset="0"/>
                <a:ea typeface="Times New Roman" panose="02020603050405020304" pitchFamily="18" charset="0"/>
              </a:rPr>
              <a:t> to pray for him: “…praying at the same time for us as well, that God will open up to us a door for the word, so that we may speak forth the mystery of Christ, for which I have also been imprisoned; that I may make it clear in the way I ought to speak.” </a:t>
            </a:r>
            <a:endParaRPr lang="en-US" sz="1000" dirty="0">
              <a:effectLst/>
              <a:latin typeface="Times New Roman" panose="02020603050405020304" pitchFamily="18" charset="0"/>
              <a:ea typeface="Times New Roman" panose="02020603050405020304" pitchFamily="18" charset="0"/>
            </a:endParaRPr>
          </a:p>
          <a:p>
            <a:pPr marL="1143000" marR="57150" lvl="2" indent="-228600">
              <a:spcBef>
                <a:spcPts val="0"/>
              </a:spcBef>
              <a:spcAft>
                <a:spcPts val="0"/>
              </a:spcAft>
              <a:buFont typeface="+mj-lt"/>
              <a:buAutoNum type="alphaLcPeriod"/>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Here, Paul asks for prayers that opportunity for teaching the gospel will arise and that when it does, he and those with him will know how to speak and make it clear!</a:t>
            </a:r>
            <a:endParaRPr lang="en-US" sz="1000" dirty="0">
              <a:effectLst/>
              <a:latin typeface="Times New Roman" panose="02020603050405020304" pitchFamily="18" charset="0"/>
              <a:ea typeface="Times New Roman" panose="02020603050405020304" pitchFamily="18" charset="0"/>
            </a:endParaRPr>
          </a:p>
          <a:p>
            <a:pPr marL="800100" marR="57150" lvl="1" indent="-342900">
              <a:spcBef>
                <a:spcPts val="0"/>
              </a:spcBef>
              <a:spcAft>
                <a:spcPts val="0"/>
              </a:spcAft>
              <a:buFont typeface="+mj-lt"/>
              <a:buAutoNum type="arabicPeriod"/>
              <a:tabLst>
                <a:tab pos="2743200" algn="ctr"/>
                <a:tab pos="5486400" algn="r"/>
                <a:tab pos="457200" algn="l"/>
              </a:tabLst>
            </a:pPr>
            <a:r>
              <a:rPr lang="en-US" sz="1100" b="1" dirty="0">
                <a:effectLst/>
                <a:latin typeface="Times New Roman" panose="02020603050405020304" pitchFamily="18" charset="0"/>
                <a:ea typeface="Times New Roman" panose="02020603050405020304" pitchFamily="18" charset="0"/>
              </a:rPr>
              <a:t>I Thessalonians 5:15:</a:t>
            </a:r>
            <a:r>
              <a:rPr lang="en-US" sz="1100" dirty="0">
                <a:effectLst/>
                <a:latin typeface="Times New Roman" panose="02020603050405020304" pitchFamily="18" charset="0"/>
                <a:ea typeface="Times New Roman" panose="02020603050405020304" pitchFamily="18" charset="0"/>
              </a:rPr>
              <a:t> Paul simply asks, “Brethren, pray for us.”</a:t>
            </a:r>
            <a:endParaRPr lang="en-US" sz="1000" dirty="0">
              <a:effectLst/>
              <a:latin typeface="Times New Roman" panose="02020603050405020304" pitchFamily="18" charset="0"/>
              <a:ea typeface="Times New Roman" panose="02020603050405020304" pitchFamily="18" charset="0"/>
            </a:endParaRPr>
          </a:p>
          <a:p>
            <a:pPr marL="800100" marR="57150" lvl="1" indent="-342900">
              <a:spcBef>
                <a:spcPts val="0"/>
              </a:spcBef>
              <a:spcAft>
                <a:spcPts val="0"/>
              </a:spcAft>
              <a:buFont typeface="+mj-lt"/>
              <a:buAutoNum type="arabicPeriod"/>
              <a:tabLst>
                <a:tab pos="2743200" algn="ctr"/>
                <a:tab pos="5486400" algn="r"/>
                <a:tab pos="914400" algn="l"/>
                <a:tab pos="2743200" algn="ctr"/>
                <a:tab pos="5486400" algn="r"/>
              </a:tabLst>
            </a:pPr>
            <a:r>
              <a:rPr lang="en-US" sz="1100" b="1" dirty="0">
                <a:effectLst/>
                <a:latin typeface="Times New Roman" panose="02020603050405020304" pitchFamily="18" charset="0"/>
                <a:ea typeface="Times New Roman" panose="02020603050405020304" pitchFamily="18" charset="0"/>
              </a:rPr>
              <a:t>II Thessalonians 3:1-2:</a:t>
            </a:r>
            <a:r>
              <a:rPr lang="en-US" sz="1100" dirty="0">
                <a:effectLst/>
                <a:latin typeface="Times New Roman" panose="02020603050405020304" pitchFamily="18" charset="0"/>
                <a:ea typeface="Times New Roman" panose="02020603050405020304" pitchFamily="18" charset="0"/>
              </a:rPr>
              <a:t> “Finally, brethren, pray for us that the word of the Lord will spread rapidly and be glorified, just as it did also with you; and that we will be rescued from perverse and evil men; for not all have faith.”</a:t>
            </a:r>
            <a:endParaRPr lang="en-US" sz="1000" dirty="0">
              <a:effectLst/>
              <a:latin typeface="Times New Roman" panose="02020603050405020304" pitchFamily="18" charset="0"/>
              <a:ea typeface="Times New Roman" panose="02020603050405020304" pitchFamily="18" charset="0"/>
            </a:endParaRPr>
          </a:p>
          <a:p>
            <a:r>
              <a:rPr lang="en-US" sz="1100" dirty="0">
                <a:effectLst/>
                <a:latin typeface="Times New Roman" panose="02020603050405020304" pitchFamily="18" charset="0"/>
                <a:ea typeface="Times New Roman" panose="02020603050405020304" pitchFamily="18" charset="0"/>
              </a:rPr>
              <a:t>	a.   Paul asks the saints at Thessalonica for their prayers on his behalf and those traveling with him that they would teach the word of God and be kept safe</a:t>
            </a:r>
            <a:endParaRPr lang="en-US" dirty="0"/>
          </a:p>
          <a:p>
            <a:pPr marL="0" marR="0" lvl="0" indent="0">
              <a:spcBef>
                <a:spcPts val="0"/>
              </a:spcBef>
              <a:spcAft>
                <a:spcPts val="0"/>
              </a:spcAft>
              <a:buFont typeface="+mj-lt"/>
              <a:buNone/>
              <a:tabLst>
                <a:tab pos="228600" algn="l"/>
                <a:tab pos="571500" algn="l"/>
              </a:tabLst>
            </a:pPr>
            <a:endParaRPr lang="en-US" dirty="0"/>
          </a:p>
        </p:txBody>
      </p:sp>
    </p:spTree>
    <p:extLst>
      <p:ext uri="{BB962C8B-B14F-4D97-AF65-F5344CB8AC3E}">
        <p14:creationId xmlns:p14="http://schemas.microsoft.com/office/powerpoint/2010/main" val="136055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lphaUcPeriod"/>
            </a:pPr>
            <a:r>
              <a:rPr lang="en-US" sz="1100" spc="-45" dirty="0">
                <a:effectLst/>
                <a:latin typeface="Times New Roman" panose="02020603050405020304" pitchFamily="18" charset="0"/>
                <a:ea typeface="Times New Roman" panose="02020603050405020304" pitchFamily="18" charset="0"/>
              </a:rPr>
              <a:t>Paul also gave thanks for the prayers lifted up to God on his behalf as well as saints thinking of him.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b="1" spc="-45" dirty="0">
                <a:effectLst/>
                <a:latin typeface="Times New Roman" panose="02020603050405020304" pitchFamily="18" charset="0"/>
                <a:ea typeface="Times New Roman" panose="02020603050405020304" pitchFamily="18" charset="0"/>
              </a:rPr>
              <a:t>II Corinthians 1:8-11:</a:t>
            </a:r>
            <a:r>
              <a:rPr lang="en-US" sz="1100" spc="-45" dirty="0">
                <a:effectLst/>
                <a:latin typeface="Times New Roman" panose="02020603050405020304" pitchFamily="18" charset="0"/>
                <a:ea typeface="Times New Roman" panose="02020603050405020304" pitchFamily="18" charset="0"/>
              </a:rPr>
              <a:t> For we do not want you to be unaware, brethren, of our affliction which came to us in Asia, that we were burdened excessively, beyond our strength, so that we despaired even of life; indeed, we had the sentence of death within ourselves so that we would not trust in ourselves, but in God who raises the dead; who delivered us from so great a peril of death, and will deliver us, He on whom we have set our hope. And He will yet deliver us, you also joining in helping us through your prayers, so that thanks may be given by many persons on our behalf for the favor bestowed on us through the prayers of many.</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spc="-45" dirty="0">
                <a:effectLst/>
                <a:latin typeface="Times New Roman" panose="02020603050405020304" pitchFamily="18" charset="0"/>
                <a:ea typeface="Times New Roman" panose="02020603050405020304" pitchFamily="18" charset="0"/>
              </a:rPr>
              <a:t>Paul thanks the saints at Corinth for their prayers and calls it “help” when he and his companions were in a “life or death” situation that was beyond their strength. They trusted in God but also thanked the saints for their part of praying for them.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b="1" spc="-45" dirty="0">
                <a:effectLst/>
                <a:latin typeface="Times New Roman" panose="02020603050405020304" pitchFamily="18" charset="0"/>
                <a:ea typeface="Times New Roman" panose="02020603050405020304" pitchFamily="18" charset="0"/>
              </a:rPr>
              <a:t>I Thessalonians 3:6-10:</a:t>
            </a:r>
            <a:r>
              <a:rPr lang="en-US" sz="1100" spc="-45" dirty="0">
                <a:effectLst/>
                <a:latin typeface="Times New Roman" panose="02020603050405020304" pitchFamily="18" charset="0"/>
                <a:ea typeface="Times New Roman" panose="02020603050405020304" pitchFamily="18" charset="0"/>
              </a:rPr>
              <a:t> But now that Timothy has come to us from you, and has brought us good news of your faith and love, and that you always think kindly of us, longing to see us just as we also long to see you, for this reason, brethren, in all our distress and affliction we were comforted about you through your faith; for now we really live, if you stand firm in the Lord. For what thanks can we render to God for you in return for all the joy with which we rejoice before our God on your account, as we night and day keep praying most earnestly that we may see your face, and may complete what is lacking in your faith?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spc="-45" dirty="0">
                <a:effectLst/>
                <a:latin typeface="Times New Roman" panose="02020603050405020304" pitchFamily="18" charset="0"/>
                <a:ea typeface="Times New Roman" panose="02020603050405020304" pitchFamily="18" charset="0"/>
              </a:rPr>
              <a:t>Paul had been afraid that persecution and affliction would tempt the brethren away from the Lord at Thessalonica (2-3:1-5) so he sent Timothy to them, and he brought back a good report of their faith.</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spc="-45" dirty="0">
                <a:effectLst/>
                <a:latin typeface="Times New Roman" panose="02020603050405020304" pitchFamily="18" charset="0"/>
                <a:ea typeface="Times New Roman" panose="02020603050405020304" pitchFamily="18" charset="0"/>
              </a:rPr>
              <a:t>Timothy not only brought back a good report of their faith and love for all the saints (1:2-10) but also of their kind thoughts for Paul and his companions. Paul thanked God for them and longed to see them as they longed to see him again.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562654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lphaUcPeriod"/>
            </a:pPr>
            <a:r>
              <a:rPr lang="en-US" sz="1100" spc="-45" dirty="0">
                <a:effectLst/>
                <a:latin typeface="Times New Roman" panose="02020603050405020304" pitchFamily="18" charset="0"/>
                <a:ea typeface="Times New Roman" panose="02020603050405020304" pitchFamily="18" charset="0"/>
              </a:rPr>
              <a:t>Paul also gave thanks for the prayers lifted up to God on his behalf as well as saints thinking of him.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b="1" spc="-45" dirty="0">
                <a:effectLst/>
                <a:latin typeface="Times New Roman" panose="02020603050405020304" pitchFamily="18" charset="0"/>
                <a:ea typeface="Times New Roman" panose="02020603050405020304" pitchFamily="18" charset="0"/>
              </a:rPr>
              <a:t>II Corinthians 1:8-11:</a:t>
            </a:r>
            <a:r>
              <a:rPr lang="en-US" sz="1100" spc="-45" dirty="0">
                <a:effectLst/>
                <a:latin typeface="Times New Roman" panose="02020603050405020304" pitchFamily="18" charset="0"/>
                <a:ea typeface="Times New Roman" panose="02020603050405020304" pitchFamily="18" charset="0"/>
              </a:rPr>
              <a:t> For we do not want you to be unaware, brethren, of our affliction which came to us in Asia, that we were burdened excessively, beyond our strength, so that we despaired even of life; indeed, we had the sentence of death within ourselves so that we would not trust in ourselves, but in God who raises the dead; who delivered us from so great a peril of death, and will deliver us, He on whom we have set our hope. And He will yet deliver us, you also joining in helping us through your prayers, so that thanks may be given by many persons on our behalf for the favor bestowed on us through the prayers of many.</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spc="-45" dirty="0">
                <a:effectLst/>
                <a:latin typeface="Times New Roman" panose="02020603050405020304" pitchFamily="18" charset="0"/>
                <a:ea typeface="Times New Roman" panose="02020603050405020304" pitchFamily="18" charset="0"/>
              </a:rPr>
              <a:t>Paul thanks the saints at Corinth for their prayers and calls it “help” when he and his companions were in a “life or death” situation that was beyond their strength. They trusted in God but also thanked the saints for their part of praying for them.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en-US" sz="1100" b="1" spc="-45" dirty="0">
                <a:effectLst/>
                <a:latin typeface="Times New Roman" panose="02020603050405020304" pitchFamily="18" charset="0"/>
                <a:ea typeface="Times New Roman" panose="02020603050405020304" pitchFamily="18" charset="0"/>
              </a:rPr>
              <a:t>I Thessalonians 3:6-10:</a:t>
            </a:r>
            <a:r>
              <a:rPr lang="en-US" sz="1100" spc="-45" dirty="0">
                <a:effectLst/>
                <a:latin typeface="Times New Roman" panose="02020603050405020304" pitchFamily="18" charset="0"/>
                <a:ea typeface="Times New Roman" panose="02020603050405020304" pitchFamily="18" charset="0"/>
              </a:rPr>
              <a:t> But now that Timothy has come to us from you, and has brought us good news of your faith and love, and that you always think kindly of us, longing to see us just as we also long to see you, for this reason, brethren, in all our distress and affliction we were comforted about you through your faith; for now we really live, if you stand firm in the Lord. For what thanks can we render to God for you in return for all the joy with which we rejoice before our God on your account, as we night and day keep praying most earnestly that we may see your face, and may complete what is lacking in your faith?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spc="-45" dirty="0">
                <a:effectLst/>
                <a:latin typeface="Times New Roman" panose="02020603050405020304" pitchFamily="18" charset="0"/>
                <a:ea typeface="Times New Roman" panose="02020603050405020304" pitchFamily="18" charset="0"/>
              </a:rPr>
              <a:t>Paul had been afraid that persecution and affliction would tempt the brethren away from the Lord at Thessalonica (2-3:1-5) so he sent Timothy to them, and he brought back a good report of their faith.</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spc="-45" dirty="0">
                <a:effectLst/>
                <a:latin typeface="Times New Roman" panose="02020603050405020304" pitchFamily="18" charset="0"/>
                <a:ea typeface="Times New Roman" panose="02020603050405020304" pitchFamily="18" charset="0"/>
              </a:rPr>
              <a:t>Timothy not only brought back a good report of their faith and love for all the saints (1:2-10) but also of their kind thoughts for Paul and his companions. Paul thanked God for them and longed to see them as they longed to see him again.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671881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8519" y="4120978"/>
            <a:ext cx="5029200" cy="4565822"/>
          </a:xfrm>
        </p:spPr>
        <p:txBody>
          <a:bodyPr/>
          <a:lstStyle/>
          <a:p>
            <a:pPr marL="457200" marR="0" lvl="1" indent="0">
              <a:spcBef>
                <a:spcPts val="0"/>
              </a:spcBef>
              <a:spcAft>
                <a:spcPts val="0"/>
              </a:spcAft>
              <a:buFont typeface="+mj-lt"/>
              <a:buNone/>
              <a:tabLst>
                <a:tab pos="1485900" algn="l"/>
              </a:tabLst>
            </a:pPr>
            <a:endParaRPr lang="en-US" sz="1100" dirty="0">
              <a:effectLst/>
              <a:latin typeface="Times New Roman" panose="02020603050405020304" pitchFamily="18" charset="0"/>
              <a:ea typeface="Times New Roman" panose="02020603050405020304"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5390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54648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219025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think less of the one who needs help for we either have all been there at one time or another or will be!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00265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think less of the one who needs help for we either have all been there at one time or another or will be!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4563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248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As Christians we spend time in study and hear that we are to be strong and be willing to help those in need and to look for opportunities to help when the need arises, and to lift up the weak.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Galatians 6:2:</a:t>
            </a:r>
            <a:r>
              <a:rPr lang="en-US" sz="1100" dirty="0">
                <a:effectLst/>
                <a:latin typeface="Times New Roman" panose="02020603050405020304" pitchFamily="18" charset="0"/>
                <a:ea typeface="Times New Roman" panose="02020603050405020304" pitchFamily="18" charset="0"/>
              </a:rPr>
              <a:t> Bear one another's burdens, and thereby fulfill the law of Christ.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Galatians 6:9-10:</a:t>
            </a:r>
            <a:r>
              <a:rPr lang="en-US" sz="1100" dirty="0">
                <a:effectLst/>
                <a:latin typeface="Times New Roman" panose="02020603050405020304" pitchFamily="18" charset="0"/>
                <a:ea typeface="Times New Roman" panose="02020603050405020304" pitchFamily="18" charset="0"/>
              </a:rPr>
              <a:t> Let us not lose heart in doing good, for in due time we will reap if we do not grow weary. So then, while we have opportunity, let us do good to all people, and especially to those who are of the household of the faith.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Romans 15:1:</a:t>
            </a:r>
            <a:r>
              <a:rPr lang="en-US" sz="1100" dirty="0">
                <a:effectLst/>
                <a:latin typeface="Times New Roman" panose="02020603050405020304" pitchFamily="18" charset="0"/>
                <a:ea typeface="Times New Roman" panose="02020603050405020304" pitchFamily="18" charset="0"/>
              </a:rPr>
              <a:t> Now we who are strong ought to bear the weaknesses of those without strength and not just please ourselves.</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35648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As Christians we spend time in study and hear that we are to be strong and be willing to help those in need and to look for opportunities to help when the need arises, and to lift up the weak.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Galatians 6:2:</a:t>
            </a:r>
            <a:r>
              <a:rPr lang="en-US" sz="1100" dirty="0">
                <a:effectLst/>
                <a:latin typeface="Times New Roman" panose="02020603050405020304" pitchFamily="18" charset="0"/>
                <a:ea typeface="Times New Roman" panose="02020603050405020304" pitchFamily="18" charset="0"/>
              </a:rPr>
              <a:t> Bear one another's burdens, and thereby fulfill the law of Christ.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Galatians 6:9-10:</a:t>
            </a:r>
            <a:r>
              <a:rPr lang="en-US" sz="1100" dirty="0">
                <a:effectLst/>
                <a:latin typeface="Times New Roman" panose="02020603050405020304" pitchFamily="18" charset="0"/>
                <a:ea typeface="Times New Roman" panose="02020603050405020304" pitchFamily="18" charset="0"/>
              </a:rPr>
              <a:t> Let us not lose heart in doing good, for in due time we will reap if we do not grow weary. So then, while we have opportunity, let us do good to all people, and especially to those who are of the household of the faith.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Romans 15:1:</a:t>
            </a:r>
            <a:r>
              <a:rPr lang="en-US" sz="1100" dirty="0">
                <a:effectLst/>
                <a:latin typeface="Times New Roman" panose="02020603050405020304" pitchFamily="18" charset="0"/>
                <a:ea typeface="Times New Roman" panose="02020603050405020304" pitchFamily="18" charset="0"/>
              </a:rPr>
              <a:t> Now we who are strong ought to bear the weaknesses of those without strength and not just please ourselves.</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 Corinthians 16:13:</a:t>
            </a:r>
            <a:r>
              <a:rPr lang="en-US" sz="1100" dirty="0">
                <a:effectLst/>
                <a:latin typeface="Times New Roman" panose="02020603050405020304" pitchFamily="18" charset="0"/>
                <a:ea typeface="Times New Roman" panose="02020603050405020304" pitchFamily="18" charset="0"/>
              </a:rPr>
              <a:t> Be on the alert, stand firm in the faith, act like men, be strong.</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Ephesians 6:10:</a:t>
            </a:r>
            <a:r>
              <a:rPr lang="en-US" sz="1100" dirty="0">
                <a:effectLst/>
                <a:latin typeface="Times New Roman" panose="02020603050405020304" pitchFamily="18" charset="0"/>
                <a:ea typeface="Times New Roman" panose="02020603050405020304" pitchFamily="18" charset="0"/>
              </a:rPr>
              <a:t> Finally, be strong in the Lord and in the strength of His might.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 Thessalonians 5:14:</a:t>
            </a:r>
            <a:r>
              <a:rPr lang="en-US" sz="1100" dirty="0">
                <a:effectLst/>
                <a:latin typeface="Times New Roman" panose="02020603050405020304" pitchFamily="18" charset="0"/>
                <a:ea typeface="Times New Roman" panose="02020603050405020304" pitchFamily="18" charset="0"/>
              </a:rPr>
              <a:t> We urge you, brethren, admonish the unruly, encourage the fainthearted, help the weak, be patient with everyone.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74778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As Christians we spend time in study and hear that we are to be strong and be willing to help those in need and to look for opportunities to help when the need arises, and to lift up the weak. </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Galatians 6:2:</a:t>
            </a:r>
            <a:r>
              <a:rPr lang="en-US" sz="1100" dirty="0">
                <a:effectLst/>
                <a:latin typeface="Times New Roman" panose="02020603050405020304" pitchFamily="18" charset="0"/>
                <a:ea typeface="Times New Roman" panose="02020603050405020304" pitchFamily="18" charset="0"/>
              </a:rPr>
              <a:t> Bear one another's burdens, and thereby fulfill the law of Christ.</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Galatians 6:9-10:</a:t>
            </a:r>
            <a:r>
              <a:rPr lang="en-US" sz="1100" dirty="0">
                <a:effectLst/>
                <a:latin typeface="Times New Roman" panose="02020603050405020304" pitchFamily="18" charset="0"/>
                <a:ea typeface="Times New Roman" panose="02020603050405020304" pitchFamily="18" charset="0"/>
              </a:rPr>
              <a:t> Let us not lose heart in doing good, for in due time we will reap if we do not grow weary. So then, while we have opportunity, let us do good to all people, and especially to those who are of the household of the faith.  </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Romans 15:1:</a:t>
            </a:r>
            <a:r>
              <a:rPr lang="en-US" sz="1100" dirty="0">
                <a:effectLst/>
                <a:latin typeface="Times New Roman" panose="02020603050405020304" pitchFamily="18" charset="0"/>
                <a:ea typeface="Times New Roman" panose="02020603050405020304" pitchFamily="18" charset="0"/>
              </a:rPr>
              <a:t> Now we who are strong ought to bear the weaknesses of those without strength and not just please ourselves.</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 Corinthians 16:13:</a:t>
            </a:r>
            <a:r>
              <a:rPr lang="en-US" sz="1100" dirty="0">
                <a:effectLst/>
                <a:latin typeface="Times New Roman" panose="02020603050405020304" pitchFamily="18" charset="0"/>
                <a:ea typeface="Times New Roman" panose="02020603050405020304" pitchFamily="18" charset="0"/>
              </a:rPr>
              <a:t> Be on the alert, stand firm in the faith, act like men, be strong.</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Ephesians 6:10:</a:t>
            </a:r>
            <a:r>
              <a:rPr lang="en-US" sz="1100" dirty="0">
                <a:effectLst/>
                <a:latin typeface="Times New Roman" panose="02020603050405020304" pitchFamily="18" charset="0"/>
                <a:ea typeface="Times New Roman" panose="02020603050405020304" pitchFamily="18" charset="0"/>
              </a:rPr>
              <a:t> Finally, be strong in the Lord and in the strength of His might.</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I Thessalonians 5:14:</a:t>
            </a:r>
            <a:r>
              <a:rPr lang="en-US" sz="1100" dirty="0">
                <a:effectLst/>
                <a:latin typeface="Times New Roman" panose="02020603050405020304" pitchFamily="18" charset="0"/>
                <a:ea typeface="Times New Roman" panose="02020603050405020304" pitchFamily="18" charset="0"/>
              </a:rPr>
              <a:t> We urge you, brethren, admonish the unruly, encourage the fainthearted, help the weak, be patient with everyone.</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Hebrews 12:12-13:</a:t>
            </a:r>
            <a:r>
              <a:rPr lang="en-US" sz="1100" dirty="0">
                <a:effectLst/>
                <a:latin typeface="Times New Roman" panose="02020603050405020304" pitchFamily="18" charset="0"/>
                <a:ea typeface="Times New Roman" panose="02020603050405020304" pitchFamily="18" charset="0"/>
              </a:rPr>
              <a:t> Therefore, strengthen the hands that are weak and the knees that are feeble, and make straight paths for your feet, so that the limb which is lame may not be put out of joint, but rather be healed.</a:t>
            </a:r>
          </a:p>
          <a:p>
            <a:pPr marL="742950" marR="0" lvl="1" indent="-285750">
              <a:spcBef>
                <a:spcPts val="0"/>
              </a:spcBef>
              <a:spcAft>
                <a:spcPts val="0"/>
              </a:spcAft>
              <a:buFont typeface="+mj-lt"/>
              <a:buAutoNum type="alphaUcPeriod"/>
              <a:tabLst>
                <a:tab pos="914400" algn="l"/>
              </a:tabLst>
            </a:pPr>
            <a:endParaRPr lang="en-US" sz="11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54436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3997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5028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4524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86508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7131197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378347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3913844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377316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Help!</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42118978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Help!</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0857039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Help!</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2972282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5617725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771402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3548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2663960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8522453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451530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Help!</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8167824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Help!</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9686669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37836615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16422220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82114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6964302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88725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3134699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Help!</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5572051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Help!</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16899594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Help!</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27696087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40189681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2021426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87395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265837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73039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Help!</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05864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Help!</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5379319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Help!</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6430945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22579982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Help!</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3526178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Help!</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14318926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88128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7633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53083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51216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573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1161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32199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62381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64498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41620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Help!</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59162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“According To The Scriptures”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12020645"/>
      </p:ext>
    </p:extLst>
  </p:cSld>
  <p:clrMapOvr>
    <a:masterClrMapping/>
  </p:clrMapOvr>
  <p:transition spd="slow">
    <p:spli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“According To The Scriptures”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14961640"/>
      </p:ext>
    </p:extLst>
  </p:cSld>
  <p:clrMapOvr>
    <a:masterClrMapping/>
  </p:clrMapOvr>
  <p:transition spd="slow">
    <p:spli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“According To The Scriptures”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54276475"/>
      </p:ext>
    </p:extLst>
  </p:cSld>
  <p:clrMapOvr>
    <a:masterClrMapping/>
  </p:clrMapOvr>
  <p:transition spd="slow">
    <p:spli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“According To The Scriptures”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544667310"/>
      </p:ext>
    </p:extLst>
  </p:cSld>
  <p:clrMapOvr>
    <a:masterClrMapping/>
  </p:clrMapOvr>
  <p:transition spd="slow">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“According To The Scriptures”</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31630186"/>
      </p:ext>
    </p:extLst>
  </p:cSld>
  <p:clrMapOvr>
    <a:masterClrMapping/>
  </p:clrMapOvr>
  <p:transition spd="slow">
    <p:spli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“According To The Scriptures”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83296567"/>
      </p:ext>
    </p:extLst>
  </p:cSld>
  <p:clrMapOvr>
    <a:masterClrMapping/>
  </p:clrMapOvr>
  <p:transition spd="slow">
    <p:spli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“According To The Scriptures”</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95089299"/>
      </p:ext>
    </p:extLst>
  </p:cSld>
  <p:clrMapOvr>
    <a:masterClrMapping/>
  </p:clrMapOvr>
  <p:transition spd="slow">
    <p:spli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“According To The Scriptures”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631464674"/>
      </p:ext>
    </p:extLst>
  </p:cSld>
  <p:clrMapOvr>
    <a:masterClrMapping/>
  </p:clrMapOvr>
  <p:transition spd="slow">
    <p:spli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“According To The Scriptures”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265184758"/>
      </p:ext>
    </p:extLst>
  </p:cSld>
  <p:clrMapOvr>
    <a:masterClrMapping/>
  </p:clrMapOvr>
  <p:transition spd="slow">
    <p:spli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“According To The Scriptures”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309744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“According To The Scriptures”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294392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“According To The Scriptures”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98550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“According To The Scriptures”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887968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“According To The Scriptures”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6988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“According To The Scriptures”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23992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“According To The Scriptures”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54186172"/>
      </p:ext>
    </p:extLst>
  </p:cSld>
  <p:clrMapOvr>
    <a:masterClrMapping/>
  </p:clrMapOvr>
  <p:transition spd="slow">
    <p:spli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“According To The Scriptures”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127405656"/>
      </p:ext>
    </p:extLst>
  </p:cSld>
  <p:clrMapOvr>
    <a:masterClrMapping/>
  </p:clrMapOvr>
  <p:transition spd="slow">
    <p:spli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“According To The Scriptures”</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extLst>
      <p:ext uri="{BB962C8B-B14F-4D97-AF65-F5344CB8AC3E}">
        <p14:creationId xmlns:p14="http://schemas.microsoft.com/office/powerpoint/2010/main" val="1143381742"/>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“According To The Scriptures”</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extLst>
      <p:ext uri="{BB962C8B-B14F-4D97-AF65-F5344CB8AC3E}">
        <p14:creationId xmlns:p14="http://schemas.microsoft.com/office/powerpoint/2010/main" val="16200889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“According To The Scriptures”</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extLst>
      <p:ext uri="{BB962C8B-B14F-4D97-AF65-F5344CB8AC3E}">
        <p14:creationId xmlns:p14="http://schemas.microsoft.com/office/powerpoint/2010/main" val="3526010714"/>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“According To The Scriptures”</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extLst>
      <p:ext uri="{BB962C8B-B14F-4D97-AF65-F5344CB8AC3E}">
        <p14:creationId xmlns:p14="http://schemas.microsoft.com/office/powerpoint/2010/main" val="6769505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“According To The Scriptures”</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extLst>
      <p:ext uri="{BB962C8B-B14F-4D97-AF65-F5344CB8AC3E}">
        <p14:creationId xmlns:p14="http://schemas.microsoft.com/office/powerpoint/2010/main" val="34153300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“According To The Scriptures”</a:t>
            </a:r>
            <a:endParaRPr lang="en-US" dirty="0"/>
          </a:p>
        </p:txBody>
      </p:sp>
    </p:spTree>
    <p:extLst>
      <p:ext uri="{BB962C8B-B14F-4D97-AF65-F5344CB8AC3E}">
        <p14:creationId xmlns:p14="http://schemas.microsoft.com/office/powerpoint/2010/main" val="1375975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“According To The Scriptures”</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extLst>
      <p:ext uri="{BB962C8B-B14F-4D97-AF65-F5344CB8AC3E}">
        <p14:creationId xmlns:p14="http://schemas.microsoft.com/office/powerpoint/2010/main" val="415852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“According To The Scriptures”</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extLst>
      <p:ext uri="{BB962C8B-B14F-4D97-AF65-F5344CB8AC3E}">
        <p14:creationId xmlns:p14="http://schemas.microsoft.com/office/powerpoint/2010/main" val="13715143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“According To The Scriptures”</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extLst>
      <p:ext uri="{BB962C8B-B14F-4D97-AF65-F5344CB8AC3E}">
        <p14:creationId xmlns:p14="http://schemas.microsoft.com/office/powerpoint/2010/main" val="37346974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“According To The Scriptures”</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extLst>
      <p:ext uri="{BB962C8B-B14F-4D97-AF65-F5344CB8AC3E}">
        <p14:creationId xmlns:p14="http://schemas.microsoft.com/office/powerpoint/2010/main" val="72073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“According To The Scriptures”</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extLst>
      <p:ext uri="{BB962C8B-B14F-4D97-AF65-F5344CB8AC3E}">
        <p14:creationId xmlns:p14="http://schemas.microsoft.com/office/powerpoint/2010/main" val="23242438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Blessings Of The Church: Two Are Better Than One</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extLst>
      <p:ext uri="{BB962C8B-B14F-4D97-AF65-F5344CB8AC3E}">
        <p14:creationId xmlns:p14="http://schemas.microsoft.com/office/powerpoint/2010/main" val="3454631928"/>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extLst>
      <p:ext uri="{BB962C8B-B14F-4D97-AF65-F5344CB8AC3E}">
        <p14:creationId xmlns:p14="http://schemas.microsoft.com/office/powerpoint/2010/main" val="2955267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extLst>
      <p:ext uri="{BB962C8B-B14F-4D97-AF65-F5344CB8AC3E}">
        <p14:creationId xmlns:p14="http://schemas.microsoft.com/office/powerpoint/2010/main" val="3224290421"/>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extLst>
      <p:ext uri="{BB962C8B-B14F-4D97-AF65-F5344CB8AC3E}">
        <p14:creationId xmlns:p14="http://schemas.microsoft.com/office/powerpoint/2010/main" val="8540633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Blessings Of The Church: Two Are Better Than One</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extLst>
      <p:ext uri="{BB962C8B-B14F-4D97-AF65-F5344CB8AC3E}">
        <p14:creationId xmlns:p14="http://schemas.microsoft.com/office/powerpoint/2010/main" val="26062549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Blessings Of The Church: Two Are Better Than One</a:t>
            </a:r>
            <a:endParaRPr lang="en-US" dirty="0"/>
          </a:p>
        </p:txBody>
      </p:sp>
    </p:spTree>
    <p:extLst>
      <p:ext uri="{BB962C8B-B14F-4D97-AF65-F5344CB8AC3E}">
        <p14:creationId xmlns:p14="http://schemas.microsoft.com/office/powerpoint/2010/main" val="221208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Blessings Of The Church: Two Are Better Than One</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extLst>
      <p:ext uri="{BB962C8B-B14F-4D97-AF65-F5344CB8AC3E}">
        <p14:creationId xmlns:p14="http://schemas.microsoft.com/office/powerpoint/2010/main" val="17472056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Blessings Of The Church: Two Are Better Than One</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extLst>
      <p:ext uri="{BB962C8B-B14F-4D97-AF65-F5344CB8AC3E}">
        <p14:creationId xmlns:p14="http://schemas.microsoft.com/office/powerpoint/2010/main" val="26884400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extLst>
      <p:ext uri="{BB962C8B-B14F-4D97-AF65-F5344CB8AC3E}">
        <p14:creationId xmlns:p14="http://schemas.microsoft.com/office/powerpoint/2010/main" val="13972952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extLst>
      <p:ext uri="{BB962C8B-B14F-4D97-AF65-F5344CB8AC3E}">
        <p14:creationId xmlns:p14="http://schemas.microsoft.com/office/powerpoint/2010/main" val="2680337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extLst>
      <p:ext uri="{BB962C8B-B14F-4D97-AF65-F5344CB8AC3E}">
        <p14:creationId xmlns:p14="http://schemas.microsoft.com/office/powerpoint/2010/main" val="420505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Help!</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6.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theme" Target="../theme/theme1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Help!</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62218854"/>
      </p:ext>
    </p:extLst>
  </p:cSld>
  <p:clrMap bg1="dk1" tx1="lt1" bg2="dk2" tx2="lt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Help!</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91239076"/>
      </p:ext>
    </p:extLst>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26"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Help!</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983580608"/>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“According To The Scriptures”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2228990962"/>
      </p:ext>
    </p:extLst>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“According To The Scriptures”</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354533617"/>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Blessings Of The Church: Two Are Better Than One</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3070682369"/>
      </p:ext>
    </p:extLst>
  </p:cSld>
  <p:clrMap bg1="dk1" tx1="lt1" bg2="dk2"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Help!</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46.xml"/><Relationship Id="rId5" Type="http://schemas.openxmlformats.org/officeDocument/2006/relationships/image" Target="../media/image20.jp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18.xml"/><Relationship Id="rId5" Type="http://schemas.openxmlformats.org/officeDocument/2006/relationships/image" Target="../media/image28.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7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46.xml"/><Relationship Id="rId5" Type="http://schemas.openxmlformats.org/officeDocument/2006/relationships/image" Target="../media/image21.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7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7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46.xml"/><Relationship Id="rId5" Type="http://schemas.openxmlformats.org/officeDocument/2006/relationships/image" Target="../media/image21.jp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46.xml"/><Relationship Id="rId5" Type="http://schemas.openxmlformats.org/officeDocument/2006/relationships/image" Target="../media/image21.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18.xml"/><Relationship Id="rId5" Type="http://schemas.openxmlformats.org/officeDocument/2006/relationships/image" Target="../media/image34.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18.xml"/><Relationship Id="rId5" Type="http://schemas.openxmlformats.org/officeDocument/2006/relationships/image" Target="../media/image35.jp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8.jpe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01.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8.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8.xml"/><Relationship Id="rId5" Type="http://schemas.openxmlformats.org/officeDocument/2006/relationships/image" Target="../media/image24.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6.xml"/><Relationship Id="rId5" Type="http://schemas.openxmlformats.org/officeDocument/2006/relationships/image" Target="../media/image21.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4240038"/>
            <a:ext cx="9143980" cy="1254833"/>
          </a:xfrm>
        </p:spPr>
        <p:txBody>
          <a:bodyPr>
            <a:normAutofit/>
          </a:bodyPr>
          <a:lstStyle/>
          <a:p>
            <a:pPr>
              <a:lnSpc>
                <a:spcPct val="90000"/>
              </a:lnSpc>
            </a:pPr>
            <a:r>
              <a:rPr lang="en-US" sz="8000" b="1" spc="50" dirty="0">
                <a:ln w="0"/>
                <a:solidFill>
                  <a:schemeClr val="tx1"/>
                </a:solidFill>
                <a:effectLst>
                  <a:innerShdw blurRad="63500" dist="50800" dir="13500000">
                    <a:srgbClr val="000000">
                      <a:alpha val="50000"/>
                    </a:srgbClr>
                  </a:innerShdw>
                </a:effectLst>
              </a:rPr>
              <a:t>Help!</a:t>
            </a:r>
            <a:endParaRPr lang="en-US" sz="60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5494872"/>
            <a:ext cx="9143980" cy="1363128"/>
          </a:xfrm>
        </p:spPr>
        <p:txBody>
          <a:bodyPr>
            <a:normAutofit/>
          </a:bodyPr>
          <a:lstStyle/>
          <a:p>
            <a:pPr>
              <a:lnSpc>
                <a:spcPct val="90000"/>
              </a:lnSpc>
            </a:pPr>
            <a:r>
              <a:rPr lang="en-US" sz="32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Philippians 4:10-20</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8898" b="8898"/>
          <a:stretch/>
        </p:blipFill>
        <p:spPr>
          <a:xfrm>
            <a:off x="20" y="-2"/>
            <a:ext cx="9149165" cy="4322277"/>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0" y="10885"/>
            <a:ext cx="4572000" cy="1262535"/>
          </a:xfrm>
        </p:spPr>
        <p:txBody>
          <a:bodyPr anchor="ctr">
            <a:noAutofit/>
          </a:bodyPr>
          <a:lstStyle/>
          <a:p>
            <a:pPr marL="182880" algn="ctr">
              <a:buClr>
                <a:schemeClr val="accent6">
                  <a:lumMod val="75000"/>
                </a:schemeClr>
              </a:buClr>
              <a:defRPr/>
            </a:pPr>
            <a:r>
              <a:rPr lang="en-US" sz="4000" b="1" u="sng" dirty="0">
                <a:solidFill>
                  <a:srgbClr val="66FFFF"/>
                </a:solidFill>
              </a:rPr>
              <a:t>Thanks for the Help!</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6481989"/>
            <a:ext cx="45720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Help!</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4876800" y="1491136"/>
            <a:ext cx="4267200" cy="5355978"/>
          </a:xfrm>
        </p:spPr>
        <p:txBody>
          <a:bodyPr>
            <a:normAutofit/>
          </a:bodyPr>
          <a:lstStyle/>
          <a:p>
            <a:pPr marL="36576" indent="0" algn="ctr">
              <a:buNone/>
              <a:defRPr/>
            </a:pPr>
            <a:r>
              <a:rPr lang="en-US" sz="4000" b="1" dirty="0">
                <a:solidFill>
                  <a:srgbClr val="FFFFFF"/>
                </a:solidFill>
                <a:latin typeface="Tahoma" pitchFamily="34" charset="0"/>
                <a:cs typeface="Times New Roman" pitchFamily="18" charset="0"/>
              </a:rPr>
              <a:t>Paul: </a:t>
            </a:r>
          </a:p>
          <a:p>
            <a:pPr marL="36576" indent="0" algn="ctr">
              <a:buNone/>
              <a:defRPr/>
            </a:pPr>
            <a:r>
              <a:rPr lang="en-US" sz="4000" b="1" dirty="0">
                <a:solidFill>
                  <a:srgbClr val="FFFFFF"/>
                </a:solidFill>
                <a:latin typeface="Tahoma" pitchFamily="34" charset="0"/>
                <a:cs typeface="Times New Roman" pitchFamily="18" charset="0"/>
              </a:rPr>
              <a:t>Strong and stalwart in the faith</a:t>
            </a:r>
          </a:p>
          <a:p>
            <a:pPr marL="36576" indent="0" algn="ctr">
              <a:buNone/>
              <a:defRPr/>
            </a:pPr>
            <a:endParaRPr lang="en-US" sz="4000" b="1" dirty="0">
              <a:solidFill>
                <a:srgbClr val="FFFFFF"/>
              </a:solidFill>
              <a:latin typeface="Tahoma" pitchFamily="34" charset="0"/>
              <a:cs typeface="Times New Roman" pitchFamily="18" charset="0"/>
            </a:endParaRPr>
          </a:p>
          <a:p>
            <a:pPr marL="36576" indent="0" algn="ctr">
              <a:buNone/>
              <a:defRPr/>
            </a:pPr>
            <a:endParaRPr lang="en-US" sz="4000" b="1" dirty="0">
              <a:solidFill>
                <a:srgbClr val="FFFFFF"/>
              </a:solidFill>
              <a:latin typeface="Tahoma" pitchFamily="34" charset="0"/>
              <a:cs typeface="Times New Roman" pitchFamily="18" charset="0"/>
            </a:endParaRPr>
          </a:p>
        </p:txBody>
      </p:sp>
      <p:graphicFrame>
        <p:nvGraphicFramePr>
          <p:cNvPr id="6" name="Diagram 5">
            <a:extLst>
              <a:ext uri="{FF2B5EF4-FFF2-40B4-BE49-F238E27FC236}">
                <a16:creationId xmlns:a16="http://schemas.microsoft.com/office/drawing/2014/main" id="{3C126E62-7EE6-13B1-A3E6-8D503E7313E3}"/>
              </a:ext>
            </a:extLst>
          </p:cNvPr>
          <p:cNvGraphicFramePr/>
          <p:nvPr>
            <p:extLst>
              <p:ext uri="{D42A27DB-BD31-4B8C-83A1-F6EECF244321}">
                <p14:modId xmlns:p14="http://schemas.microsoft.com/office/powerpoint/2010/main" val="1691188762"/>
              </p:ext>
            </p:extLst>
          </p:nvPr>
        </p:nvGraphicFramePr>
        <p:xfrm>
          <a:off x="-381000" y="432480"/>
          <a:ext cx="5486400" cy="6196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Box 15">
            <a:extLst>
              <a:ext uri="{FF2B5EF4-FFF2-40B4-BE49-F238E27FC236}">
                <a16:creationId xmlns:a16="http://schemas.microsoft.com/office/drawing/2014/main" id="{3FB0A983-F87C-4A88-E7CE-7E69B5A048E6}"/>
              </a:ext>
            </a:extLst>
          </p:cNvPr>
          <p:cNvSpPr txBox="1">
            <a:spLocks noChangeArrowheads="1"/>
          </p:cNvSpPr>
          <p:nvPr/>
        </p:nvSpPr>
        <p:spPr bwMode="auto">
          <a:xfrm>
            <a:off x="4604658" y="4169125"/>
            <a:ext cx="45719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2800" dirty="0">
                <a:solidFill>
                  <a:schemeClr val="tx1"/>
                </a:solidFill>
              </a:rPr>
              <a:t>His letter to the Philippians reads almost like a love letter (1:3-11) or a Mission Report (2:19-30; 4:10-20)</a:t>
            </a:r>
            <a:endParaRPr lang="en-US" altLang="en-US" sz="3200" dirty="0">
              <a:solidFill>
                <a:schemeClr val="tx1"/>
              </a:solidFill>
            </a:endParaRPr>
          </a:p>
        </p:txBody>
      </p:sp>
    </p:spTree>
    <p:extLst>
      <p:ext uri="{BB962C8B-B14F-4D97-AF65-F5344CB8AC3E}">
        <p14:creationId xmlns:p14="http://schemas.microsoft.com/office/powerpoint/2010/main" val="1722828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6">
                                            <p:graphicEl>
                                              <a:dgm id="{5A022618-C83D-4BEE-9078-BD32490B4D08}"/>
                                            </p:graphicEl>
                                          </p:spTgt>
                                        </p:tgtEl>
                                        <p:attrNameLst>
                                          <p:attrName>style.visibility</p:attrName>
                                        </p:attrNameLst>
                                      </p:cBhvr>
                                      <p:to>
                                        <p:strVal val="visible"/>
                                      </p:to>
                                    </p:set>
                                    <p:anim calcmode="lin" valueType="num">
                                      <p:cBhvr additive="base">
                                        <p:cTn id="15" dur="500" fill="hold"/>
                                        <p:tgtEl>
                                          <p:spTgt spid="6">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5A022618-C83D-4BEE-9078-BD32490B4D08}"/>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graphicEl>
                                              <a:dgm id="{621BA4A7-8564-4907-BE80-034906E654E5}"/>
                                            </p:graphicEl>
                                          </p:spTgt>
                                        </p:tgtEl>
                                        <p:attrNameLst>
                                          <p:attrName>style.visibility</p:attrName>
                                        </p:attrNameLst>
                                      </p:cBhvr>
                                      <p:to>
                                        <p:strVal val="visible"/>
                                      </p:to>
                                    </p:set>
                                    <p:anim calcmode="lin" valueType="num">
                                      <p:cBhvr additive="base">
                                        <p:cTn id="19" dur="500" fill="hold"/>
                                        <p:tgtEl>
                                          <p:spTgt spid="6">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621BA4A7-8564-4907-BE80-034906E654E5}"/>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graphicEl>
                                              <a:dgm id="{175F1D16-E41C-4521-99E1-6B900A0A8BD3}"/>
                                            </p:graphicEl>
                                          </p:spTgt>
                                        </p:tgtEl>
                                        <p:attrNameLst>
                                          <p:attrName>style.visibility</p:attrName>
                                        </p:attrNameLst>
                                      </p:cBhvr>
                                      <p:to>
                                        <p:strVal val="visible"/>
                                      </p:to>
                                    </p:set>
                                    <p:anim calcmode="lin" valueType="num">
                                      <p:cBhvr additive="base">
                                        <p:cTn id="23" dur="500" fill="hold"/>
                                        <p:tgtEl>
                                          <p:spTgt spid="6">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graphicEl>
                                              <a:dgm id="{175F1D16-E41C-4521-99E1-6B900A0A8BD3}"/>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graphicEl>
                                              <a:dgm id="{149C638D-4636-450A-B27C-A5BCB6188B78}"/>
                                            </p:graphicEl>
                                          </p:spTgt>
                                        </p:tgtEl>
                                        <p:attrNameLst>
                                          <p:attrName>style.visibility</p:attrName>
                                        </p:attrNameLst>
                                      </p:cBhvr>
                                      <p:to>
                                        <p:strVal val="visible"/>
                                      </p:to>
                                    </p:set>
                                    <p:anim calcmode="lin" valueType="num">
                                      <p:cBhvr additive="base">
                                        <p:cTn id="27" dur="500" fill="hold"/>
                                        <p:tgtEl>
                                          <p:spTgt spid="6">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149C638D-4636-450A-B27C-A5BCB6188B78}"/>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22963C5C-8898-46F8-A91C-3C5E3E3D2C8F}"/>
                                            </p:graphicEl>
                                          </p:spTgt>
                                        </p:tgtEl>
                                        <p:attrNameLst>
                                          <p:attrName>style.visibility</p:attrName>
                                        </p:attrNameLst>
                                      </p:cBhvr>
                                      <p:to>
                                        <p:strVal val="visible"/>
                                      </p:to>
                                    </p:set>
                                    <p:anim calcmode="lin" valueType="num">
                                      <p:cBhvr additive="base">
                                        <p:cTn id="31" dur="500" fill="hold"/>
                                        <p:tgtEl>
                                          <p:spTgt spid="6">
                                            <p:graphicEl>
                                              <a:dgm id="{22963C5C-8898-46F8-A91C-3C5E3E3D2C8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22963C5C-8898-46F8-A91C-3C5E3E3D2C8F}"/>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graphicEl>
                                              <a:dgm id="{4A653979-5A78-4C54-B6CE-7B8EF93FC4AC}"/>
                                            </p:graphicEl>
                                          </p:spTgt>
                                        </p:tgtEl>
                                        <p:attrNameLst>
                                          <p:attrName>style.visibility</p:attrName>
                                        </p:attrNameLst>
                                      </p:cBhvr>
                                      <p:to>
                                        <p:strVal val="visible"/>
                                      </p:to>
                                    </p:set>
                                    <p:anim calcmode="lin" valueType="num">
                                      <p:cBhvr additive="base">
                                        <p:cTn id="35" dur="500" fill="hold"/>
                                        <p:tgtEl>
                                          <p:spTgt spid="6">
                                            <p:graphicEl>
                                              <a:dgm id="{4A653979-5A78-4C54-B6CE-7B8EF93FC4AC}"/>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4A653979-5A78-4C54-B6CE-7B8EF93FC4AC}"/>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Thanks for the Help!</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3" y="914400"/>
            <a:ext cx="9144000" cy="6001643"/>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But I rejoiced in the Lord greatly, that now at last you have revived your concern for me; indeed, you were concerned before, but you lacked opportunity.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Not that I speak from want, for I have learned to be content in whatever circumstances I am.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I know how to get along with humble means, and I also know how to live in prosperity; in any and every circumstance I have learned the secret of being filled and going hungry, both of having abundance and suffering need.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I can do all things through Him who strengthens me.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14.  Nevertheless, you have done well to share with me in my affliction.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15.  You yourselves also know, Philippians, that at the first preaching of the gospel, after I left Macedonia, no church shared with me in the matter of giving and receiving but you alone;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Philippians 4:10-20 (vss. 10-15)</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16789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Help!</a:t>
            </a:r>
          </a:p>
        </p:txBody>
      </p:sp>
    </p:spTree>
    <p:extLst>
      <p:ext uri="{BB962C8B-B14F-4D97-AF65-F5344CB8AC3E}">
        <p14:creationId xmlns:p14="http://schemas.microsoft.com/office/powerpoint/2010/main" val="1730625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Thanks for the Help!</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3" y="1153886"/>
            <a:ext cx="9144000" cy="5693866"/>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16.  for even in Thessalonica you sent a gift more than once for my needs.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17.  Not that I seek the gift itself, but I seek for the profit which increases to your account.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18.  But I have received everything in full and have an abundance; I am amply supplied, having received from Epaphroditus what you have sent, a fragrant aroma, an acceptable sacrifice, well-pleasing to God.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19.  And my God will supply all your needs according to His riches in glory in Christ Jesus.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20.  Now to our God and Father be the glory forever and ever. Amen.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Philippians 4:10-20 (vss. 16-20)</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16789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Help!</a:t>
            </a:r>
          </a:p>
        </p:txBody>
      </p:sp>
    </p:spTree>
    <p:extLst>
      <p:ext uri="{BB962C8B-B14F-4D97-AF65-F5344CB8AC3E}">
        <p14:creationId xmlns:p14="http://schemas.microsoft.com/office/powerpoint/2010/main" val="5093107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10"/>
            <a:ext cx="3490721" cy="1142990"/>
          </a:xfrm>
        </p:spPr>
        <p:txBody>
          <a:bodyPr vert="horz" lIns="91440" tIns="45720" rIns="91440" bIns="45720" rtlCol="0" anchor="b">
            <a:normAutofit fontScale="90000"/>
          </a:bodyPr>
          <a:lstStyle/>
          <a:p>
            <a:pPr algn="l"/>
            <a:r>
              <a:rPr lang="en-US" b="1" u="sng" dirty="0">
                <a:cs typeface="Times New Roman" pitchFamily="18" charset="0"/>
              </a:rPr>
              <a:t>Thanks for the Help</a:t>
            </a:r>
            <a:endParaRPr lang="en-US" b="1" u="sng" dirty="0"/>
          </a:p>
        </p:txBody>
      </p:sp>
      <p:sp>
        <p:nvSpPr>
          <p:cNvPr id="19" name="TextBox 18"/>
          <p:cNvSpPr txBox="1">
            <a:spLocks noChangeArrowheads="1"/>
          </p:cNvSpPr>
          <p:nvPr/>
        </p:nvSpPr>
        <p:spPr bwMode="auto">
          <a:xfrm>
            <a:off x="-1" y="1219201"/>
            <a:ext cx="3490722" cy="52736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7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thanked the saints at Philippi for sending a gift for his needs more than once and said the gift itself wasn't the benefit but their opportunity to share with him benefitted them to the glory of God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Their gift amply supplied him and he had an abundance, and their helping him out was a well-pleasing sacrifice to God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If he had refused help because he was “strong” he would have deprived them of being pleasing to God</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marR="0" lvl="0" indent="-28575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
        <p:nvSpPr>
          <p:cNvPr id="11267" name="Footer Placeholder 4"/>
          <p:cNvSpPr>
            <a:spLocks noGrp="1"/>
          </p:cNvSpPr>
          <p:nvPr>
            <p:ph type="ftr" sz="quarter" idx="11"/>
          </p:nvPr>
        </p:nvSpPr>
        <p:spPr>
          <a:xfrm>
            <a:off x="10886" y="6492875"/>
            <a:ext cx="269731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Help!</a:t>
            </a: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5">
            <a:extLst>
              <a:ext uri="{28A0092B-C50C-407E-A947-70E740481C1C}">
                <a14:useLocalDpi xmlns:a14="http://schemas.microsoft.com/office/drawing/2010/main" val="0"/>
              </a:ext>
            </a:extLst>
          </a:blip>
          <a:srcRect l="23663" r="23663"/>
          <a:stretch/>
        </p:blipFill>
        <p:spPr>
          <a:xfrm>
            <a:off x="3490721" y="10"/>
            <a:ext cx="5653279" cy="6857990"/>
          </a:xfrm>
          <a:prstGeom prst="rect">
            <a:avLst/>
          </a:prstGeom>
        </p:spPr>
      </p:pic>
    </p:spTree>
    <p:extLst>
      <p:ext uri="{BB962C8B-B14F-4D97-AF65-F5344CB8AC3E}">
        <p14:creationId xmlns:p14="http://schemas.microsoft.com/office/powerpoint/2010/main" val="35163491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barn(inVertical)">
                                      <p:cBhvr>
                                        <p:cTn id="11" dur="500"/>
                                        <p:tgtEl>
                                          <p:spTgt spid="19">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barn(inVertical)">
                                      <p:cBhvr>
                                        <p:cTn id="1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4E76633F-195E-9795-350B-29661C2A23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211" y="2133600"/>
            <a:ext cx="4571976" cy="2944385"/>
          </a:xfrm>
        </p:spPr>
      </p:pic>
      <p:sp>
        <p:nvSpPr>
          <p:cNvPr id="164866" name="Rectangle 2"/>
          <p:cNvSpPr>
            <a:spLocks noGrp="1" noChangeArrowheads="1"/>
          </p:cNvSpPr>
          <p:nvPr>
            <p:ph type="title"/>
          </p:nvPr>
        </p:nvSpPr>
        <p:spPr>
          <a:xfrm>
            <a:off x="-21446" y="10886"/>
            <a:ext cx="4571977" cy="827314"/>
          </a:xfrm>
        </p:spPr>
        <p:txBody>
          <a:bodyPr vert="horz" lIns="91440" tIns="45720" rIns="91440" bIns="45720" rtlCol="0" anchor="ctr">
            <a:noAutofit/>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A Lesson For Us</a:t>
            </a:r>
          </a:p>
        </p:txBody>
      </p:sp>
      <p:sp>
        <p:nvSpPr>
          <p:cNvPr id="8" name="Text Box 11"/>
          <p:cNvSpPr txBox="1">
            <a:spLocks noChangeArrowheads="1"/>
          </p:cNvSpPr>
          <p:nvPr/>
        </p:nvSpPr>
        <p:spPr bwMode="auto">
          <a:xfrm>
            <a:off x="4267200" y="10886"/>
            <a:ext cx="4876800" cy="6825343"/>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85800" lvl="0" algn="l" eaLnBrk="1" hangingPunct="1">
              <a:lnSpc>
                <a:spcPct val="120000"/>
              </a:lnSpc>
              <a:spcAft>
                <a:spcPts val="450"/>
              </a:spcAft>
              <a:buFont typeface="Wingdings" panose="05000000000000000000" pitchFamily="2" charset="2"/>
              <a:buChar char="ü"/>
              <a:defRPr/>
            </a:pPr>
            <a:r>
              <a:rPr lang="en-US" sz="2400" dirty="0">
                <a:solidFill>
                  <a:prstClr val="white"/>
                </a:solidFill>
                <a:effectLst>
                  <a:outerShdw blurRad="50800" dist="38100" dir="2700000" algn="tl" rotWithShape="0">
                    <a:srgbClr val="000000">
                      <a:alpha val="48000"/>
                    </a:srgbClr>
                  </a:outerShdw>
                </a:effectLst>
                <a:latin typeface="Tahoma"/>
              </a:rPr>
              <a:t>If we don't accept help, we deprive someone of the benefit of helping.</a:t>
            </a:r>
          </a:p>
          <a:p>
            <a:pPr marL="685800" lvl="0" algn="l" eaLnBrk="1" hangingPunct="1">
              <a:lnSpc>
                <a:spcPct val="120000"/>
              </a:lnSpc>
              <a:spcAft>
                <a:spcPts val="450"/>
              </a:spcAft>
              <a:buFont typeface="Wingdings" panose="05000000000000000000" pitchFamily="2" charset="2"/>
              <a:buChar char="ü"/>
              <a:defRPr/>
            </a:pPr>
            <a:r>
              <a:rPr lang="en-US" sz="2400" dirty="0">
                <a:solidFill>
                  <a:prstClr val="white"/>
                </a:solidFill>
                <a:effectLst>
                  <a:outerShdw blurRad="50800" dist="38100" dir="2700000" algn="tl" rotWithShape="0">
                    <a:srgbClr val="000000">
                      <a:alpha val="48000"/>
                    </a:srgbClr>
                  </a:outerShdw>
                </a:effectLst>
                <a:latin typeface="Tahoma"/>
              </a:rPr>
              <a:t>Paul was humble and grateful &amp; he praised them and praised God for them.</a:t>
            </a:r>
          </a:p>
          <a:p>
            <a:pPr marL="685800" lvl="0" algn="l" eaLnBrk="1" hangingPunct="1">
              <a:lnSpc>
                <a:spcPct val="120000"/>
              </a:lnSpc>
              <a:spcAft>
                <a:spcPts val="450"/>
              </a:spcAft>
              <a:buFont typeface="Wingdings" panose="05000000000000000000" pitchFamily="2" charset="2"/>
              <a:buChar char="ü"/>
              <a:defRPr/>
            </a:pPr>
            <a:r>
              <a:rPr lang="en-US" sz="2400" dirty="0">
                <a:solidFill>
                  <a:prstClr val="white"/>
                </a:solidFill>
                <a:effectLst>
                  <a:outerShdw blurRad="50800" dist="38100" dir="2700000" algn="tl" rotWithShape="0">
                    <a:srgbClr val="000000">
                      <a:alpha val="48000"/>
                    </a:srgbClr>
                  </a:outerShdw>
                </a:effectLst>
                <a:latin typeface="Tahoma"/>
              </a:rPr>
              <a:t>If we have a humble heart we will accept help, whether we ask for it or not, and if we have a grateful heart we will thank those who helped us and thank God! (Colossians 3:12-14)</a:t>
            </a:r>
            <a:endParaRPr kumimoji="0" lang="en-US"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11211" y="6575611"/>
            <a:ext cx="3751958" cy="260618"/>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charset="0"/>
              </a:rPr>
              <a:t>Help!</a:t>
            </a:r>
          </a:p>
        </p:txBody>
      </p:sp>
    </p:spTree>
    <p:extLst>
      <p:ext uri="{BB962C8B-B14F-4D97-AF65-F5344CB8AC3E}">
        <p14:creationId xmlns:p14="http://schemas.microsoft.com/office/powerpoint/2010/main" val="1300778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419600"/>
            <a:ext cx="9143980" cy="2438400"/>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As we may be quick to lend help, let us also have the humble heart to ask for help when we need it!</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6271" b="6271"/>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tx1"/>
                  </a:solidFill>
                </a:ln>
                <a:solidFill>
                  <a:schemeClr val="bg1"/>
                </a:solidFill>
                <a:effectLst>
                  <a:innerShdw blurRad="63500" dist="50800" dir="13500000">
                    <a:srgbClr val="000000">
                      <a:alpha val="50000"/>
                    </a:srgbClr>
                  </a:innerShdw>
                </a:effectLst>
              </a:rPr>
              <a:t>Thanks for the Help!</a:t>
            </a:r>
            <a:endParaRPr lang="en-US" sz="4000" dirty="0">
              <a:ln>
                <a:solidFill>
                  <a:schemeClr val="tx1"/>
                </a:solidFill>
              </a:ln>
              <a:solidFill>
                <a:schemeClr val="bg1"/>
              </a:solidFill>
            </a:endParaRPr>
          </a:p>
        </p:txBody>
      </p:sp>
    </p:spTree>
    <p:extLst>
      <p:ext uri="{BB962C8B-B14F-4D97-AF65-F5344CB8AC3E}">
        <p14:creationId xmlns:p14="http://schemas.microsoft.com/office/powerpoint/2010/main" val="5495314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495800" y="10886"/>
            <a:ext cx="4648200" cy="1208314"/>
          </a:xfrm>
        </p:spPr>
        <p:txBody>
          <a:bodyPr anchor="ctr">
            <a:noAutofit/>
          </a:bodyPr>
          <a:lstStyle/>
          <a:p>
            <a:pPr marL="182880" algn="r">
              <a:buClr>
                <a:schemeClr val="accent6">
                  <a:lumMod val="75000"/>
                </a:schemeClr>
              </a:buClr>
              <a:defRPr/>
            </a:pPr>
            <a:r>
              <a:rPr lang="en-US" sz="4000" b="1" u="sng" dirty="0">
                <a:solidFill>
                  <a:srgbClr val="66FFFF"/>
                </a:solidFill>
              </a:rPr>
              <a:t>Thanks for the Prayers!</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6492875"/>
            <a:ext cx="45720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Blessings Of The Church: Two Are Better Than One</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5410200" y="2139043"/>
            <a:ext cx="3733800" cy="3200400"/>
          </a:xfrm>
        </p:spPr>
        <p:txBody>
          <a:bodyPr>
            <a:normAutofit/>
          </a:bodyPr>
          <a:lstStyle/>
          <a:p>
            <a:pPr marL="36576" indent="0" algn="ctr">
              <a:buNone/>
              <a:defRPr/>
            </a:pPr>
            <a:r>
              <a:rPr lang="en-US" sz="4000" b="1" dirty="0">
                <a:solidFill>
                  <a:srgbClr val="FFFFFF"/>
                </a:solidFill>
                <a:latin typeface="Tahoma" pitchFamily="34" charset="0"/>
                <a:cs typeface="Times New Roman" pitchFamily="18" charset="0"/>
              </a:rPr>
              <a:t>Paul wanted brethren to pray for him as he prayed for them!</a:t>
            </a:r>
          </a:p>
        </p:txBody>
      </p:sp>
      <p:graphicFrame>
        <p:nvGraphicFramePr>
          <p:cNvPr id="6" name="Diagram 5">
            <a:extLst>
              <a:ext uri="{FF2B5EF4-FFF2-40B4-BE49-F238E27FC236}">
                <a16:creationId xmlns:a16="http://schemas.microsoft.com/office/drawing/2014/main" id="{3C126E62-7EE6-13B1-A3E6-8D503E7313E3}"/>
              </a:ext>
            </a:extLst>
          </p:cNvPr>
          <p:cNvGraphicFramePr/>
          <p:nvPr>
            <p:extLst>
              <p:ext uri="{D42A27DB-BD31-4B8C-83A1-F6EECF244321}">
                <p14:modId xmlns:p14="http://schemas.microsoft.com/office/powerpoint/2010/main" val="721233901"/>
              </p:ext>
            </p:extLst>
          </p:nvPr>
        </p:nvGraphicFramePr>
        <p:xfrm>
          <a:off x="-381000" y="10886"/>
          <a:ext cx="5486400" cy="661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933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graphicEl>
                                              <a:dgm id="{5A022618-C83D-4BEE-9078-BD32490B4D08}"/>
                                            </p:graphicEl>
                                          </p:spTgt>
                                        </p:tgtEl>
                                        <p:attrNameLst>
                                          <p:attrName>style.visibility</p:attrName>
                                        </p:attrNameLst>
                                      </p:cBhvr>
                                      <p:to>
                                        <p:strVal val="visible"/>
                                      </p:to>
                                    </p:set>
                                    <p:anim calcmode="lin" valueType="num">
                                      <p:cBhvr additive="base">
                                        <p:cTn id="11" dur="500" fill="hold"/>
                                        <p:tgtEl>
                                          <p:spTgt spid="6">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5A022618-C83D-4BEE-9078-BD32490B4D08}"/>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621BA4A7-8564-4907-BE80-034906E654E5}"/>
                                            </p:graphicEl>
                                          </p:spTgt>
                                        </p:tgtEl>
                                        <p:attrNameLst>
                                          <p:attrName>style.visibility</p:attrName>
                                        </p:attrNameLst>
                                      </p:cBhvr>
                                      <p:to>
                                        <p:strVal val="visible"/>
                                      </p:to>
                                    </p:set>
                                    <p:anim calcmode="lin" valueType="num">
                                      <p:cBhvr additive="base">
                                        <p:cTn id="15" dur="500" fill="hold"/>
                                        <p:tgtEl>
                                          <p:spTgt spid="6">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621BA4A7-8564-4907-BE80-034906E654E5}"/>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graphicEl>
                                              <a:dgm id="{175F1D16-E41C-4521-99E1-6B900A0A8BD3}"/>
                                            </p:graphicEl>
                                          </p:spTgt>
                                        </p:tgtEl>
                                        <p:attrNameLst>
                                          <p:attrName>style.visibility</p:attrName>
                                        </p:attrNameLst>
                                      </p:cBhvr>
                                      <p:to>
                                        <p:strVal val="visible"/>
                                      </p:to>
                                    </p:set>
                                    <p:anim calcmode="lin" valueType="num">
                                      <p:cBhvr additive="base">
                                        <p:cTn id="19" dur="500" fill="hold"/>
                                        <p:tgtEl>
                                          <p:spTgt spid="6">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175F1D16-E41C-4521-99E1-6B900A0A8BD3}"/>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graphicEl>
                                              <a:dgm id="{149C638D-4636-450A-B27C-A5BCB6188B78}"/>
                                            </p:graphicEl>
                                          </p:spTgt>
                                        </p:tgtEl>
                                        <p:attrNameLst>
                                          <p:attrName>style.visibility</p:attrName>
                                        </p:attrNameLst>
                                      </p:cBhvr>
                                      <p:to>
                                        <p:strVal val="visible"/>
                                      </p:to>
                                    </p:set>
                                    <p:anim calcmode="lin" valueType="num">
                                      <p:cBhvr additive="base">
                                        <p:cTn id="23" dur="500" fill="hold"/>
                                        <p:tgtEl>
                                          <p:spTgt spid="6">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graphicEl>
                                              <a:dgm id="{149C638D-4636-450A-B27C-A5BCB6188B78}"/>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graphicEl>
                                              <a:dgm id="{22963C5C-8898-46F8-A91C-3C5E3E3D2C8F}"/>
                                            </p:graphicEl>
                                          </p:spTgt>
                                        </p:tgtEl>
                                        <p:attrNameLst>
                                          <p:attrName>style.visibility</p:attrName>
                                        </p:attrNameLst>
                                      </p:cBhvr>
                                      <p:to>
                                        <p:strVal val="visible"/>
                                      </p:to>
                                    </p:set>
                                    <p:anim calcmode="lin" valueType="num">
                                      <p:cBhvr additive="base">
                                        <p:cTn id="27" dur="500" fill="hold"/>
                                        <p:tgtEl>
                                          <p:spTgt spid="6">
                                            <p:graphicEl>
                                              <a:dgm id="{22963C5C-8898-46F8-A91C-3C5E3E3D2C8F}"/>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22963C5C-8898-46F8-A91C-3C5E3E3D2C8F}"/>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4A653979-5A78-4C54-B6CE-7B8EF93FC4AC}"/>
                                            </p:graphicEl>
                                          </p:spTgt>
                                        </p:tgtEl>
                                        <p:attrNameLst>
                                          <p:attrName>style.visibility</p:attrName>
                                        </p:attrNameLst>
                                      </p:cBhvr>
                                      <p:to>
                                        <p:strVal val="visible"/>
                                      </p:to>
                                    </p:set>
                                    <p:anim calcmode="lin" valueType="num">
                                      <p:cBhvr additive="base">
                                        <p:cTn id="31" dur="500" fill="hold"/>
                                        <p:tgtEl>
                                          <p:spTgt spid="6">
                                            <p:graphicEl>
                                              <a:dgm id="{4A653979-5A78-4C54-B6CE-7B8EF93FC4AC}"/>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4A653979-5A78-4C54-B6CE-7B8EF93FC4AC}"/>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graphicEl>
                                              <a:dgm id="{74FDE484-A2F2-4265-A7C5-1840A2E9C4FE}"/>
                                            </p:graphicEl>
                                          </p:spTgt>
                                        </p:tgtEl>
                                        <p:attrNameLst>
                                          <p:attrName>style.visibility</p:attrName>
                                        </p:attrNameLst>
                                      </p:cBhvr>
                                      <p:to>
                                        <p:strVal val="visible"/>
                                      </p:to>
                                    </p:set>
                                    <p:anim calcmode="lin" valueType="num">
                                      <p:cBhvr additive="base">
                                        <p:cTn id="35" dur="500" fill="hold"/>
                                        <p:tgtEl>
                                          <p:spTgt spid="6">
                                            <p:graphicEl>
                                              <a:dgm id="{74FDE484-A2F2-4265-A7C5-1840A2E9C4FE}"/>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74FDE484-A2F2-4265-A7C5-1840A2E9C4FE}"/>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graphicEl>
                                              <a:dgm id="{5EAEA76B-C073-4D1C-97DA-1A28B3A7CB9C}"/>
                                            </p:graphicEl>
                                          </p:spTgt>
                                        </p:tgtEl>
                                        <p:attrNameLst>
                                          <p:attrName>style.visibility</p:attrName>
                                        </p:attrNameLst>
                                      </p:cBhvr>
                                      <p:to>
                                        <p:strVal val="visible"/>
                                      </p:to>
                                    </p:set>
                                    <p:anim calcmode="lin" valueType="num">
                                      <p:cBhvr additive="base">
                                        <p:cTn id="39" dur="500" fill="hold"/>
                                        <p:tgtEl>
                                          <p:spTgt spid="6">
                                            <p:graphicEl>
                                              <a:dgm id="{5EAEA76B-C073-4D1C-97DA-1A28B3A7CB9C}"/>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graphicEl>
                                              <a:dgm id="{5EAEA76B-C073-4D1C-97DA-1A28B3A7CB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Thanks for the Prayers!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4187" y="1371600"/>
            <a:ext cx="9144000" cy="4893647"/>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For we do not want you to be unaware, brethren, of our affliction which came to us in Asia, that we were burdened excessively, beyond our strength, so that we despaired even of life;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indeed, we had the sentence of death within ourselves so that we would not trust in ourselves, but in God who raises the dead;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who delivered us from so great a peril of death, and will deliver us, He on whom we have set our hope. And He will yet deliver us,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you also joining in helping us through your prayers, so that thanks may be given by many persons on our behalf for the favor bestowed on us through the prayers of many.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II Corinthians 1:8-11</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16789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Help!</a:t>
            </a:r>
          </a:p>
        </p:txBody>
      </p:sp>
    </p:spTree>
    <p:extLst>
      <p:ext uri="{BB962C8B-B14F-4D97-AF65-F5344CB8AC3E}">
        <p14:creationId xmlns:p14="http://schemas.microsoft.com/office/powerpoint/2010/main" val="1260205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Thanks for the Prayers!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4187" y="1371600"/>
            <a:ext cx="9144000" cy="4893647"/>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But now that Timothy has come to us from you, and has brought us good news of your faith and love, and that you always think kindly of us, longing to see us just as we also long to see you,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for this reason, brethren, in all our distress and affliction we were comforted about you through your faith;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for now we really live, if you stand firm in the Lord.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For what thanks can we render to God for you in return for all the joy with which we rejoice before our God on your account,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as we night and day keep praying most earnestly that we may see your face, and may complete what is lacking in your faith?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I Thessalonians 3:6-10</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16789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Help!</a:t>
            </a:r>
          </a:p>
        </p:txBody>
      </p:sp>
    </p:spTree>
    <p:extLst>
      <p:ext uri="{BB962C8B-B14F-4D97-AF65-F5344CB8AC3E}">
        <p14:creationId xmlns:p14="http://schemas.microsoft.com/office/powerpoint/2010/main" val="3087991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4E76633F-195E-9795-350B-29661C2A23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211" y="2133600"/>
            <a:ext cx="4571976" cy="2944385"/>
          </a:xfrm>
        </p:spPr>
      </p:pic>
      <p:sp>
        <p:nvSpPr>
          <p:cNvPr id="164866" name="Rectangle 2"/>
          <p:cNvSpPr>
            <a:spLocks noGrp="1" noChangeArrowheads="1"/>
          </p:cNvSpPr>
          <p:nvPr>
            <p:ph type="title"/>
          </p:nvPr>
        </p:nvSpPr>
        <p:spPr>
          <a:xfrm>
            <a:off x="-21446" y="10886"/>
            <a:ext cx="4571977" cy="827314"/>
          </a:xfrm>
        </p:spPr>
        <p:txBody>
          <a:bodyPr vert="horz" lIns="91440" tIns="45720" rIns="91440" bIns="45720" rtlCol="0" anchor="ctr">
            <a:noAutofit/>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A Lesson For Us</a:t>
            </a:r>
          </a:p>
        </p:txBody>
      </p:sp>
      <p:sp>
        <p:nvSpPr>
          <p:cNvPr id="8" name="Text Box 11"/>
          <p:cNvSpPr txBox="1">
            <a:spLocks noChangeArrowheads="1"/>
          </p:cNvSpPr>
          <p:nvPr/>
        </p:nvSpPr>
        <p:spPr bwMode="auto">
          <a:xfrm>
            <a:off x="4267200" y="10886"/>
            <a:ext cx="4876800" cy="6825343"/>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85800" lvl="0" algn="l" eaLnBrk="1" hangingPunct="1">
              <a:lnSpc>
                <a:spcPct val="120000"/>
              </a:lnSpc>
              <a:spcAft>
                <a:spcPts val="450"/>
              </a:spcAft>
              <a:buFont typeface="Wingdings" panose="05000000000000000000" pitchFamily="2" charset="2"/>
              <a:buChar char="ü"/>
              <a:defRPr/>
            </a:pPr>
            <a:r>
              <a:rPr lang="en-US" sz="2400" dirty="0">
                <a:solidFill>
                  <a:prstClr val="white"/>
                </a:solidFill>
                <a:effectLst>
                  <a:outerShdw blurRad="50800" dist="38100" dir="2700000" algn="tl" rotWithShape="0">
                    <a:srgbClr val="000000">
                      <a:alpha val="48000"/>
                    </a:srgbClr>
                  </a:outerShdw>
                </a:effectLst>
                <a:latin typeface="Tahoma"/>
              </a:rPr>
              <a:t>Paul had a humble and grateful heart -- he prayed for others, asked for prayers on his behalf, &amp; thanked saints for their love towards him.</a:t>
            </a:r>
          </a:p>
          <a:p>
            <a:pPr marL="685800" lvl="0" algn="l" eaLnBrk="1" hangingPunct="1">
              <a:lnSpc>
                <a:spcPct val="120000"/>
              </a:lnSpc>
              <a:spcAft>
                <a:spcPts val="450"/>
              </a:spcAft>
              <a:buFont typeface="Wingdings" panose="05000000000000000000" pitchFamily="2" charset="2"/>
              <a:buChar char="ü"/>
              <a:defRPr/>
            </a:pPr>
            <a:r>
              <a:rPr lang="en-US" sz="2400" dirty="0">
                <a:solidFill>
                  <a:prstClr val="white"/>
                </a:solidFill>
                <a:effectLst>
                  <a:outerShdw blurRad="50800" dist="38100" dir="2700000" algn="tl" rotWithShape="0">
                    <a:srgbClr val="000000">
                      <a:alpha val="48000"/>
                    </a:srgbClr>
                  </a:outerShdw>
                </a:effectLst>
                <a:latin typeface="Tahoma"/>
              </a:rPr>
              <a:t>If we have a humble heart we will ask for prayers when we need strength and help.</a:t>
            </a:r>
          </a:p>
          <a:p>
            <a:pPr marL="685800" lvl="0" algn="l" eaLnBrk="1" hangingPunct="1">
              <a:lnSpc>
                <a:spcPct val="120000"/>
              </a:lnSpc>
              <a:spcAft>
                <a:spcPts val="450"/>
              </a:spcAft>
              <a:buFont typeface="Wingdings" panose="05000000000000000000" pitchFamily="2" charset="2"/>
              <a:buChar char="ü"/>
              <a:defRPr/>
            </a:pPr>
            <a:r>
              <a:rPr lang="en-US" sz="2400" dirty="0">
                <a:solidFill>
                  <a:prstClr val="white"/>
                </a:solidFill>
                <a:effectLst>
                  <a:outerShdw blurRad="50800" dist="38100" dir="2700000" algn="tl" rotWithShape="0">
                    <a:srgbClr val="000000">
                      <a:alpha val="48000"/>
                    </a:srgbClr>
                  </a:outerShdw>
                </a:effectLst>
                <a:latin typeface="Tahoma"/>
              </a:rPr>
              <a:t>If we have a grateful heart we will be thankful to those who prayed for us, and thank God for His blessings.</a:t>
            </a:r>
            <a:endParaRPr kumimoji="0" lang="en-US" sz="2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11211" y="6575611"/>
            <a:ext cx="3751958" cy="260618"/>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charset="0"/>
              </a:rPr>
              <a:t>Help!</a:t>
            </a:r>
          </a:p>
        </p:txBody>
      </p:sp>
    </p:spTree>
    <p:extLst>
      <p:ext uri="{BB962C8B-B14F-4D97-AF65-F5344CB8AC3E}">
        <p14:creationId xmlns:p14="http://schemas.microsoft.com/office/powerpoint/2010/main" val="15571329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22278"/>
            <a:ext cx="9143980" cy="2535722"/>
          </a:xfrm>
          <a:effectLst/>
        </p:spPr>
        <p:txBody>
          <a:bodyPr>
            <a:normAutofit fontScale="70000" lnSpcReduction="20000"/>
          </a:bodyPr>
          <a:lstStyle/>
          <a:p>
            <a:pPr marL="36576" indent="0" algn="l">
              <a:buNone/>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I need help!</a:t>
            </a:r>
          </a:p>
          <a:p>
            <a:pPr marL="457200" indent="-457200" algn="l">
              <a:buClr>
                <a:srgbClr val="CCECFF"/>
              </a:buClr>
              <a:buSzPct val="115000"/>
              <a:buFont typeface="Wingdings" pitchFamily="2" charset="2"/>
              <a:buChar char="Ø"/>
              <a:defRPr/>
            </a:pPr>
            <a:r>
              <a:rPr lang="en-US" sz="34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Have you ever had to ask for help? </a:t>
            </a:r>
          </a:p>
          <a:p>
            <a:pPr marL="457200" indent="-457200" algn="l">
              <a:buClr>
                <a:srgbClr val="CCECFF"/>
              </a:buClr>
              <a:buSzPct val="115000"/>
              <a:buFont typeface="Wingdings" pitchFamily="2" charset="2"/>
              <a:buChar char="Ø"/>
              <a:defRPr/>
            </a:pPr>
            <a:r>
              <a:rPr lang="en-US" sz="34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Have you ever been asked for help?</a:t>
            </a:r>
          </a:p>
          <a:p>
            <a:pPr marL="457200" indent="-457200" algn="l">
              <a:buClr>
                <a:srgbClr val="CCECFF"/>
              </a:buClr>
              <a:buSzPct val="115000"/>
              <a:buFont typeface="Wingdings" pitchFamily="2" charset="2"/>
              <a:buChar char="Ø"/>
              <a:defRPr/>
            </a:pPr>
            <a:r>
              <a:rPr lang="en-US" sz="3400" dirty="0">
                <a:solidFill>
                  <a:srgbClr val="FFFF00"/>
                </a:solidFill>
                <a:effectLst/>
                <a:latin typeface="Tahoma" pitchFamily="34" charset="0"/>
                <a:cs typeface="Times New Roman" pitchFamily="18" charset="0"/>
              </a:rPr>
              <a:t>Have</a:t>
            </a:r>
            <a:r>
              <a:rPr lang="en-US" sz="34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 you ever needed help and received it even though you didn’t ask for it?</a:t>
            </a:r>
          </a:p>
          <a:p>
            <a:pPr marL="457200" indent="-457200" algn="l">
              <a:buClr>
                <a:srgbClr val="CCECFF"/>
              </a:buClr>
              <a:buSzPct val="115000"/>
              <a:buFont typeface="Wingdings" pitchFamily="2" charset="2"/>
              <a:buChar char="Ø"/>
              <a:defRPr/>
            </a:pPr>
            <a:r>
              <a:rPr lang="en-US" sz="3400" dirty="0">
                <a:solidFill>
                  <a:srgbClr val="FFFF00"/>
                </a:solidFill>
                <a:effectLst>
                  <a:outerShdw blurRad="38100" dist="38100" dir="2700000" algn="tl">
                    <a:srgbClr val="000000">
                      <a:alpha val="43137"/>
                    </a:srgbClr>
                  </a:outerShdw>
                </a:effectLst>
                <a:latin typeface="Tahoma" pitchFamily="34" charset="0"/>
                <a:cs typeface="Times New Roman" pitchFamily="18" charset="0"/>
              </a:rPr>
              <a:t>Have you ever helped out without being asked?</a:t>
            </a:r>
            <a:endParaRPr lang="en-US" sz="4000" b="1" dirty="0">
              <a:ln w="6600">
                <a:noFill/>
                <a:prstDash val="solid"/>
              </a:ln>
              <a:solidFill>
                <a:srgbClr val="FFFF00"/>
              </a:solidFill>
              <a:effectLst>
                <a:outerShdw blurRad="38100" dist="38100" dir="2700000" algn="tl">
                  <a:srgbClr val="000000">
                    <a:alpha val="43137"/>
                  </a:srgbClr>
                </a:outerShdw>
              </a:effectLst>
            </a:endParaRP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6271" b="6271"/>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bg1"/>
                </a:solidFill>
                <a:effectLst>
                  <a:innerShdw blurRad="63500" dist="50800" dir="13500000">
                    <a:srgbClr val="000000">
                      <a:alpha val="50000"/>
                    </a:srgbClr>
                  </a:innerShdw>
                </a:effectLst>
              </a:rPr>
              <a:t>Intro</a:t>
            </a:r>
            <a:endParaRPr lang="en-US" sz="4000" dirty="0">
              <a:solidFill>
                <a:schemeClr val="bg1"/>
              </a:solidFill>
            </a:endParaRPr>
          </a:p>
        </p:txBody>
      </p:sp>
    </p:spTree>
    <p:extLst>
      <p:ext uri="{BB962C8B-B14F-4D97-AF65-F5344CB8AC3E}">
        <p14:creationId xmlns:p14="http://schemas.microsoft.com/office/powerpoint/2010/main" val="265300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419600"/>
            <a:ext cx="9143980" cy="2438400"/>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Let us ask for the prayers of the saints and be thankful for their concern and love for us!</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6271" b="6271"/>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tx1"/>
                  </a:solidFill>
                </a:ln>
                <a:solidFill>
                  <a:schemeClr val="bg1"/>
                </a:solidFill>
                <a:effectLst>
                  <a:innerShdw blurRad="63500" dist="50800" dir="13500000">
                    <a:srgbClr val="000000">
                      <a:alpha val="50000"/>
                    </a:srgbClr>
                  </a:innerShdw>
                </a:effectLst>
              </a:rPr>
              <a:t>Thanks for the Prayers!</a:t>
            </a:r>
            <a:endParaRPr lang="en-US" sz="4000" dirty="0">
              <a:ln>
                <a:solidFill>
                  <a:schemeClr val="tx1"/>
                </a:solidFill>
              </a:ln>
              <a:solidFill>
                <a:schemeClr val="bg1"/>
              </a:solidFill>
            </a:endParaRPr>
          </a:p>
        </p:txBody>
      </p:sp>
    </p:spTree>
    <p:extLst>
      <p:ext uri="{BB962C8B-B14F-4D97-AF65-F5344CB8AC3E}">
        <p14:creationId xmlns:p14="http://schemas.microsoft.com/office/powerpoint/2010/main" val="182715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10"/>
            <a:ext cx="3490721" cy="761990"/>
          </a:xfrm>
        </p:spPr>
        <p:txBody>
          <a:bodyPr vert="horz" lIns="91440" tIns="45720" rIns="91440" bIns="45720" rtlCol="0" anchor="b">
            <a:normAutofit/>
          </a:bodyPr>
          <a:lstStyle/>
          <a:p>
            <a:r>
              <a:rPr lang="en-US" b="1" u="sng" dirty="0">
                <a:cs typeface="Times New Roman" pitchFamily="18" charset="0"/>
              </a:rPr>
              <a:t>Conclusion</a:t>
            </a:r>
            <a:endParaRPr lang="en-US" b="1" u="sng" dirty="0"/>
          </a:p>
        </p:txBody>
      </p:sp>
      <p:sp>
        <p:nvSpPr>
          <p:cNvPr id="19" name="TextBox 18"/>
          <p:cNvSpPr txBox="1">
            <a:spLocks noChangeArrowheads="1"/>
          </p:cNvSpPr>
          <p:nvPr/>
        </p:nvSpPr>
        <p:spPr bwMode="auto">
          <a:xfrm>
            <a:off x="0" y="914401"/>
            <a:ext cx="3490720" cy="5583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We think of Paul as one of the strong ones, yet he goes on to give thanks for the help and prayers he received! </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Do we think any less of Paul for needing help?</a:t>
            </a:r>
            <a:endParaRPr kumimoji="0" lang="en-US" sz="28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
        <p:nvSpPr>
          <p:cNvPr id="11267" name="Footer Placeholder 4"/>
          <p:cNvSpPr>
            <a:spLocks noGrp="1"/>
          </p:cNvSpPr>
          <p:nvPr>
            <p:ph type="ftr" sz="quarter" idx="11"/>
          </p:nvPr>
        </p:nvSpPr>
        <p:spPr>
          <a:xfrm>
            <a:off x="0" y="6497865"/>
            <a:ext cx="269731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Help!</a:t>
            </a: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5" cstate="print">
            <a:extLst>
              <a:ext uri="{28A0092B-C50C-407E-A947-70E740481C1C}">
                <a14:useLocalDpi xmlns:a14="http://schemas.microsoft.com/office/drawing/2010/main" val="0"/>
              </a:ext>
            </a:extLst>
          </a:blip>
          <a:srcRect l="7828" r="7828"/>
          <a:stretch/>
        </p:blipFill>
        <p:spPr>
          <a:xfrm>
            <a:off x="3490721" y="10"/>
            <a:ext cx="5653279" cy="6857990"/>
          </a:xfrm>
          <a:prstGeom prst="rect">
            <a:avLst/>
          </a:prstGeom>
        </p:spPr>
      </p:pic>
    </p:spTree>
    <p:extLst>
      <p:ext uri="{BB962C8B-B14F-4D97-AF65-F5344CB8AC3E}">
        <p14:creationId xmlns:p14="http://schemas.microsoft.com/office/powerpoint/2010/main" val="3070070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10"/>
            <a:ext cx="3490721" cy="761990"/>
          </a:xfrm>
        </p:spPr>
        <p:txBody>
          <a:bodyPr vert="horz" lIns="91440" tIns="45720" rIns="91440" bIns="45720" rtlCol="0" anchor="b">
            <a:normAutofit/>
          </a:bodyPr>
          <a:lstStyle/>
          <a:p>
            <a:r>
              <a:rPr lang="en-US" b="1" u="sng" dirty="0">
                <a:cs typeface="Times New Roman" pitchFamily="18" charset="0"/>
              </a:rPr>
              <a:t>Conclusion</a:t>
            </a:r>
            <a:endParaRPr lang="en-US" b="1" u="sng" dirty="0"/>
          </a:p>
        </p:txBody>
      </p:sp>
      <p:sp>
        <p:nvSpPr>
          <p:cNvPr id="19" name="TextBox 18"/>
          <p:cNvSpPr txBox="1">
            <a:spLocks noChangeArrowheads="1"/>
          </p:cNvSpPr>
          <p:nvPr/>
        </p:nvSpPr>
        <p:spPr bwMode="auto">
          <a:xfrm>
            <a:off x="0" y="914400"/>
            <a:ext cx="3490720" cy="5714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If we are to let others fulfill their role of a burden bearer we need to tell them our cares! </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a:p>
            <a:pPr marL="285750" lvl="0" indent="-285750"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If we are to give others the opportunity to help then we need to be humble enough to ask for help!</a:t>
            </a:r>
            <a:endParaRPr kumimoji="0" lang="en-US" sz="28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Arial" charset="0"/>
            </a:endParaRPr>
          </a:p>
        </p:txBody>
      </p:sp>
      <p:sp>
        <p:nvSpPr>
          <p:cNvPr id="11267" name="Footer Placeholder 4"/>
          <p:cNvSpPr>
            <a:spLocks noGrp="1"/>
          </p:cNvSpPr>
          <p:nvPr>
            <p:ph type="ftr" sz="quarter" idx="11"/>
          </p:nvPr>
        </p:nvSpPr>
        <p:spPr>
          <a:xfrm>
            <a:off x="0" y="6497865"/>
            <a:ext cx="269731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Help!</a:t>
            </a: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a:blip r:embed="rId5">
            <a:extLst>
              <a:ext uri="{28A0092B-C50C-407E-A947-70E740481C1C}">
                <a14:useLocalDpi xmlns:a14="http://schemas.microsoft.com/office/drawing/2010/main" val="0"/>
              </a:ext>
            </a:extLst>
          </a:blip>
          <a:srcRect l="8783" r="8783"/>
          <a:stretch/>
        </p:blipFill>
        <p:spPr>
          <a:xfrm>
            <a:off x="3490721" y="10"/>
            <a:ext cx="5653279" cy="6857990"/>
          </a:xfrm>
          <a:prstGeom prst="rect">
            <a:avLst/>
          </a:prstGeom>
        </p:spPr>
      </p:pic>
    </p:spTree>
    <p:extLst>
      <p:ext uri="{BB962C8B-B14F-4D97-AF65-F5344CB8AC3E}">
        <p14:creationId xmlns:p14="http://schemas.microsoft.com/office/powerpoint/2010/main" val="20793296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5A71B0-D482-B738-5F95-6F2884EEE335}"/>
              </a:ext>
            </a:extLst>
          </p:cNvPr>
          <p:cNvPicPr>
            <a:picLocks noChangeAspect="1"/>
          </p:cNvPicPr>
          <p:nvPr/>
        </p:nvPicPr>
        <p:blipFill rotWithShape="1">
          <a:blip r:embed="rId3">
            <a:extLst>
              <a:ext uri="{28A0092B-C50C-407E-A947-70E740481C1C}">
                <a14:useLocalDpi xmlns:a14="http://schemas.microsoft.com/office/drawing/2010/main" val="0"/>
              </a:ext>
            </a:extLst>
          </a:blip>
          <a:srcRect l="8631" r="2037" b="2"/>
          <a:stretch/>
        </p:blipFill>
        <p:spPr>
          <a:xfrm>
            <a:off x="20" y="10"/>
            <a:ext cx="9143980" cy="6857990"/>
          </a:xfrm>
          <a:prstGeom prst="rect">
            <a:avLst/>
          </a:prstGeom>
        </p:spPr>
      </p:pic>
      <p:sp useBgFill="1">
        <p:nvSpPr>
          <p:cNvPr id="2356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358017" y="1884156"/>
            <a:ext cx="5624423"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4" name="Rectangle 1026"/>
          <p:cNvSpPr>
            <a:spLocks noGrp="1" noChangeArrowheads="1"/>
          </p:cNvSpPr>
          <p:nvPr>
            <p:ph type="title"/>
          </p:nvPr>
        </p:nvSpPr>
        <p:spPr>
          <a:xfrm>
            <a:off x="36115" y="12196"/>
            <a:ext cx="3962379" cy="607769"/>
          </a:xfrm>
        </p:spPr>
        <p:txBody>
          <a:bodyPr vert="horz" lIns="91440" tIns="45720" rIns="91440" bIns="45720" rtlCol="0" anchor="b">
            <a:noAutofit/>
          </a:bodyPr>
          <a:lstStyle/>
          <a:p>
            <a:r>
              <a:rPr lang="en-US" b="1" u="sng" dirty="0">
                <a:ln w="76200">
                  <a:solidFill>
                    <a:schemeClr val="bg1">
                      <a:alpha val="10000"/>
                    </a:schemeClr>
                  </a:solidFill>
                </a:ln>
                <a:solidFill>
                  <a:schemeClr val="tx1"/>
                </a:solidFill>
                <a:cs typeface="Times New Roman" pitchFamily="18" charset="0"/>
              </a:rPr>
              <a:t>Conclusion</a:t>
            </a:r>
            <a:r>
              <a:rPr lang="en-US" b="1" u="sng" dirty="0">
                <a:cs typeface="Times New Roman" pitchFamily="18" charset="0"/>
              </a:rPr>
              <a:t> </a:t>
            </a:r>
          </a:p>
        </p:txBody>
      </p:sp>
      <p:sp>
        <p:nvSpPr>
          <p:cNvPr id="12" name="Text Box 8"/>
          <p:cNvSpPr txBox="1">
            <a:spLocks noChangeArrowheads="1"/>
          </p:cNvSpPr>
          <p:nvPr/>
        </p:nvSpPr>
        <p:spPr bwMode="auto">
          <a:xfrm>
            <a:off x="5632572" y="623975"/>
            <a:ext cx="3075314" cy="5610049"/>
          </a:xfrm>
          <a:prstGeom prst="rect">
            <a:avLst/>
          </a:prstGeom>
        </p:spPr>
        <p:style>
          <a:lnRef idx="0">
            <a:schemeClr val="accent6"/>
          </a:lnRef>
          <a:fillRef idx="1001">
            <a:schemeClr val="dk2"/>
          </a:fillRef>
          <a:effectRef idx="3">
            <a:schemeClr val="accent6"/>
          </a:effectRef>
          <a:fontRef idx="minor">
            <a:schemeClr val="lt1"/>
          </a:fontRef>
        </p:style>
        <p:txBody>
          <a:bodyPr vert="horz" lIns="91440" tIns="45720" rIns="91440" bIns="45720" rtlCol="0" anchor="t">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defTabSz="457200" eaLnBrk="1" hangingPunct="1">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In all things, whether we are in the season of being the burden bearer or needing a burden bearer, we are to give thanks! (Colossians 3:17) </a:t>
            </a:r>
          </a:p>
          <a:p>
            <a:pPr marL="0" indent="0" defTabSz="457200" eaLnBrk="1" hangingPunct="1">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0" indent="0" defTabSz="457200" eaLnBrk="1" hangingPunct="1">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We are to accept the help from God and accept help from our brethren!</a:t>
            </a:r>
            <a:endParaRPr lang="en-US"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sp>
        <p:nvSpPr>
          <p:cNvPr id="23555" name="Footer Placeholder 4"/>
          <p:cNvSpPr>
            <a:spLocks noGrp="1"/>
          </p:cNvSpPr>
          <p:nvPr>
            <p:ph type="ftr" sz="quarter" idx="11"/>
          </p:nvPr>
        </p:nvSpPr>
        <p:spPr>
          <a:xfrm>
            <a:off x="0" y="6492865"/>
            <a:ext cx="4953000"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spcAft>
                <a:spcPts val="600"/>
              </a:spcAft>
            </a:pPr>
            <a:r>
              <a:rPr lang="en-US" sz="1000" b="0"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Help!</a:t>
            </a:r>
          </a:p>
        </p:txBody>
      </p:sp>
    </p:spTree>
    <p:extLst>
      <p:ext uri="{BB962C8B-B14F-4D97-AF65-F5344CB8AC3E}">
        <p14:creationId xmlns:p14="http://schemas.microsoft.com/office/powerpoint/2010/main" val="17936930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Acts 8:37)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721162"/>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1" y="1101606"/>
            <a:ext cx="9144000" cy="138499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Galatians 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Bear one another's burdens, and thereby fulfill the law of Christ.</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Christians are to be strong &amp; to help others!</a:t>
            </a:r>
          </a:p>
        </p:txBody>
      </p:sp>
      <p:sp>
        <p:nvSpPr>
          <p:cNvPr id="4" name="Text Box 42">
            <a:extLst>
              <a:ext uri="{FF2B5EF4-FFF2-40B4-BE49-F238E27FC236}">
                <a16:creationId xmlns:a16="http://schemas.microsoft.com/office/drawing/2014/main" id="{47AC44A0-3F20-BF03-E25E-16126C4069A5}"/>
              </a:ext>
            </a:extLst>
          </p:cNvPr>
          <p:cNvSpPr txBox="1">
            <a:spLocks noChangeArrowheads="1"/>
          </p:cNvSpPr>
          <p:nvPr/>
        </p:nvSpPr>
        <p:spPr bwMode="auto">
          <a:xfrm>
            <a:off x="8374" y="2565912"/>
            <a:ext cx="9187542" cy="2677656"/>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Galatians 6:9-10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Let us not lose heart in doing good, for in due time we will reap if we do not grow weary. So then, while we have opportunity, let us do good to all people, and especially to those who are of the household of the faith</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6" name="Text Box 42">
            <a:extLst>
              <a:ext uri="{FF2B5EF4-FFF2-40B4-BE49-F238E27FC236}">
                <a16:creationId xmlns:a16="http://schemas.microsoft.com/office/drawing/2014/main" id="{6F467349-4985-C10B-D64A-FDE43F18292D}"/>
              </a:ext>
            </a:extLst>
          </p:cNvPr>
          <p:cNvSpPr txBox="1">
            <a:spLocks noChangeArrowheads="1"/>
          </p:cNvSpPr>
          <p:nvPr/>
        </p:nvSpPr>
        <p:spPr bwMode="auto">
          <a:xfrm>
            <a:off x="-2511" y="5324541"/>
            <a:ext cx="9144000" cy="138499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Romans 15:1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Now we who are strong ought to bear the weaknesses of those without strength and not just please ourselves.</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34315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Help!</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57234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1" y="1210229"/>
            <a:ext cx="9144000" cy="138499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 Corinthians 16:13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Be on the alert, stand firm in the faith, act like men, be strong.</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Christians are to be strong &amp; to help others!</a:t>
            </a:r>
          </a:p>
        </p:txBody>
      </p:sp>
      <p:sp>
        <p:nvSpPr>
          <p:cNvPr id="4" name="Text Box 42">
            <a:extLst>
              <a:ext uri="{FF2B5EF4-FFF2-40B4-BE49-F238E27FC236}">
                <a16:creationId xmlns:a16="http://schemas.microsoft.com/office/drawing/2014/main" id="{47AC44A0-3F20-BF03-E25E-16126C4069A5}"/>
              </a:ext>
            </a:extLst>
          </p:cNvPr>
          <p:cNvSpPr txBox="1">
            <a:spLocks noChangeArrowheads="1"/>
          </p:cNvSpPr>
          <p:nvPr/>
        </p:nvSpPr>
        <p:spPr bwMode="auto">
          <a:xfrm>
            <a:off x="-24282" y="3029341"/>
            <a:ext cx="9187542" cy="138499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Ephesians 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Finally, be strong in the Lord and in the strength of His might</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6" name="Text Box 42">
            <a:extLst>
              <a:ext uri="{FF2B5EF4-FFF2-40B4-BE49-F238E27FC236}">
                <a16:creationId xmlns:a16="http://schemas.microsoft.com/office/drawing/2014/main" id="{6F467349-4985-C10B-D64A-FDE43F18292D}"/>
              </a:ext>
            </a:extLst>
          </p:cNvPr>
          <p:cNvSpPr txBox="1">
            <a:spLocks noChangeArrowheads="1"/>
          </p:cNvSpPr>
          <p:nvPr/>
        </p:nvSpPr>
        <p:spPr bwMode="auto">
          <a:xfrm>
            <a:off x="-2511" y="4848453"/>
            <a:ext cx="9144000" cy="181588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 Thessalonians 5:14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We urge you, brethren, admonish the unruly, encourage the fainthearted, help the weak, be patient with everyone.</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34315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Help!</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857091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1" y="2514600"/>
            <a:ext cx="9144000" cy="2246769"/>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Hebrews 12:12-13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Therefore, strengthen the hands that are weak and the knees that are feeble, and make straight paths for your feet, so that the limb which is lame may not be put out of joint, but rather be healed.</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Christians are to be strong &amp; to help others!</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34315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Help!</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1599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10"/>
            <a:ext cx="3490721" cy="761990"/>
          </a:xfrm>
        </p:spPr>
        <p:txBody>
          <a:bodyPr vert="horz" lIns="91440" tIns="45720" rIns="91440" bIns="45720" rtlCol="0" anchor="b">
            <a:normAutofit/>
          </a:bodyPr>
          <a:lstStyle/>
          <a:p>
            <a:r>
              <a:rPr lang="en-US" b="1" u="sng" dirty="0">
                <a:cs typeface="Times New Roman" pitchFamily="18" charset="0"/>
              </a:rPr>
              <a:t>Intro</a:t>
            </a:r>
            <a:endParaRPr lang="en-US" b="1" u="sng" dirty="0"/>
          </a:p>
        </p:txBody>
      </p:sp>
      <p:sp>
        <p:nvSpPr>
          <p:cNvPr id="19" name="TextBox 18"/>
          <p:cNvSpPr txBox="1">
            <a:spLocks noChangeArrowheads="1"/>
          </p:cNvSpPr>
          <p:nvPr/>
        </p:nvSpPr>
        <p:spPr bwMode="auto">
          <a:xfrm>
            <a:off x="0" y="914401"/>
            <a:ext cx="3490720" cy="5583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chemeClr val="tx2"/>
              </a:buClr>
              <a:buSzPct val="70000"/>
              <a:buFont typeface="Wingdings" panose="05000000000000000000" pitchFamily="2" charset="2"/>
              <a:buChar char="v"/>
              <a:defRP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Saints are told to be strong! </a:t>
            </a:r>
          </a:p>
          <a:p>
            <a:pPr marL="285750" lvl="0" indent="-285750" algn="l" defTabSz="457200" eaLnBrk="1" hangingPunct="1">
              <a:spcBef>
                <a:spcPct val="20000"/>
              </a:spcBef>
              <a:spcAft>
                <a:spcPts val="600"/>
              </a:spcAft>
              <a:buClr>
                <a:schemeClr val="tx2"/>
              </a:buClr>
              <a:buSzPct val="70000"/>
              <a:buFont typeface="Wingdings" panose="05000000000000000000" pitchFamily="2" charset="2"/>
              <a:buChar char="v"/>
              <a:defRP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To help out whenever we can, to be a burden bearer, to lift up the weak and to encourage the fainthearted!</a:t>
            </a:r>
            <a:endParaRPr kumimoji="0" lang="en-US" sz="2800" b="0"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11267" name="Footer Placeholder 4"/>
          <p:cNvSpPr>
            <a:spLocks noGrp="1"/>
          </p:cNvSpPr>
          <p:nvPr>
            <p:ph type="ftr" sz="quarter" idx="11"/>
          </p:nvPr>
        </p:nvSpPr>
        <p:spPr>
          <a:xfrm>
            <a:off x="0" y="6497865"/>
            <a:ext cx="269731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eaLnBrk="1" fontAlgn="base" hangingPunct="1">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Help!</a:t>
            </a: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38" r="19762"/>
          <a:stretch/>
        </p:blipFill>
        <p:spPr>
          <a:xfrm>
            <a:off x="3490721" y="10"/>
            <a:ext cx="5653279" cy="6857990"/>
          </a:xfrm>
          <a:prstGeom prst="rect">
            <a:avLst/>
          </a:prstGeom>
        </p:spPr>
      </p:pic>
    </p:spTree>
    <p:extLst>
      <p:ext uri="{BB962C8B-B14F-4D97-AF65-F5344CB8AC3E}">
        <p14:creationId xmlns:p14="http://schemas.microsoft.com/office/powerpoint/2010/main" val="2206389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10"/>
            <a:ext cx="3490721" cy="838190"/>
          </a:xfrm>
        </p:spPr>
        <p:txBody>
          <a:bodyPr vert="horz" lIns="91440" tIns="45720" rIns="91440" bIns="45720" rtlCol="0" anchor="b">
            <a:normAutofit/>
          </a:bodyPr>
          <a:lstStyle/>
          <a:p>
            <a:pPr algn="l"/>
            <a:r>
              <a:rPr lang="en-US" b="1" u="sng" dirty="0">
                <a:cs typeface="Times New Roman" pitchFamily="18" charset="0"/>
              </a:rPr>
              <a:t>Intro</a:t>
            </a:r>
            <a:endParaRPr lang="en-US" b="1" u="sng" dirty="0"/>
          </a:p>
        </p:txBody>
      </p:sp>
      <p:sp>
        <p:nvSpPr>
          <p:cNvPr id="19" name="TextBox 18"/>
          <p:cNvSpPr txBox="1">
            <a:spLocks noChangeArrowheads="1"/>
          </p:cNvSpPr>
          <p:nvPr/>
        </p:nvSpPr>
        <p:spPr bwMode="auto">
          <a:xfrm>
            <a:off x="-1" y="914401"/>
            <a:ext cx="3490722" cy="55784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lgn="l" defTabSz="457200" eaLnBrk="1" hangingPunct="1">
              <a:spcBef>
                <a:spcPct val="20000"/>
              </a:spcBef>
              <a:spcAft>
                <a:spcPts val="600"/>
              </a:spcAft>
              <a:buClr>
                <a:schemeClr val="tx2"/>
              </a:buClr>
              <a:buSzPct val="70000"/>
              <a:buFont typeface="Wingdings" panose="05000000000000000000" pitchFamily="2" charset="2"/>
              <a:buChar char="v"/>
              <a:defRP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What about when the strong are weak and need encouraged? </a:t>
            </a:r>
            <a:endParaRPr kumimoji="0" lang="en-US"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a:p>
            <a:pPr marL="285750" lvl="0" indent="-285750" algn="l" defTabSz="457200" eaLnBrk="1" hangingPunct="1">
              <a:spcBef>
                <a:spcPct val="20000"/>
              </a:spcBef>
              <a:spcAft>
                <a:spcPts val="600"/>
              </a:spcAft>
              <a:buClr>
                <a:schemeClr val="tx2"/>
              </a:buClr>
              <a:buSzPct val="70000"/>
              <a:buFont typeface="Wingdings" panose="05000000000000000000" pitchFamily="2" charset="2"/>
              <a:buChar char="v"/>
              <a:defRP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Can anyone say they are strong in the faith 24/7? </a:t>
            </a:r>
          </a:p>
          <a:p>
            <a:pPr marL="285750" lvl="0" indent="-285750" algn="l" defTabSz="457200" eaLnBrk="1" hangingPunct="1">
              <a:spcBef>
                <a:spcPct val="20000"/>
              </a:spcBef>
              <a:spcAft>
                <a:spcPts val="600"/>
              </a:spcAft>
              <a:buClr>
                <a:schemeClr val="tx2"/>
              </a:buClr>
              <a:buSzPct val="70000"/>
              <a:buFont typeface="Wingdings" panose="05000000000000000000" pitchFamily="2" charset="2"/>
              <a:buChar char="v"/>
              <a:defRP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How do you ask for help?</a:t>
            </a:r>
          </a:p>
          <a:p>
            <a:pPr marL="285750" lvl="0" indent="-285750" algn="l" defTabSz="457200" eaLnBrk="1" hangingPunct="1">
              <a:spcBef>
                <a:spcPct val="20000"/>
              </a:spcBef>
              <a:spcAft>
                <a:spcPts val="600"/>
              </a:spcAft>
              <a:buClr>
                <a:schemeClr val="tx2"/>
              </a:buClr>
              <a:buSzPct val="70000"/>
              <a:buFont typeface="Wingdings" panose="05000000000000000000" pitchFamily="2" charset="2"/>
              <a:buChar char="v"/>
              <a:defRP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How do you tell someone you need encouragement?</a:t>
            </a:r>
          </a:p>
          <a:p>
            <a:pPr marL="285750" lvl="0" indent="-285750" algn="l" defTabSz="457200" eaLnBrk="1" hangingPunct="1">
              <a:spcBef>
                <a:spcPct val="20000"/>
              </a:spcBef>
              <a:spcAft>
                <a:spcPts val="600"/>
              </a:spcAft>
              <a:buClr>
                <a:schemeClr val="tx2"/>
              </a:buClr>
              <a:buSzPct val="70000"/>
              <a:buFont typeface="Wingdings" panose="05000000000000000000" pitchFamily="2" charset="2"/>
              <a:buChar char="v"/>
              <a:defRPr/>
            </a:pPr>
            <a:endParaRPr kumimoji="0" lang="en-US" sz="2000" b="0"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11267" name="Footer Placeholder 4"/>
          <p:cNvSpPr>
            <a:spLocks noGrp="1"/>
          </p:cNvSpPr>
          <p:nvPr>
            <p:ph type="ftr" sz="quarter" idx="11"/>
          </p:nvPr>
        </p:nvSpPr>
        <p:spPr>
          <a:xfrm>
            <a:off x="10886" y="6492875"/>
            <a:ext cx="2697315"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eaLnBrk="1" fontAlgn="base" hangingPunct="1">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Help!</a:t>
            </a: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8" name="Picture 7">
            <a:extLst>
              <a:ext uri="{FF2B5EF4-FFF2-40B4-BE49-F238E27FC236}">
                <a16:creationId xmlns:a16="http://schemas.microsoft.com/office/drawing/2014/main" id="{93FB878A-AD90-AED1-606F-2FB7EC53663C}"/>
              </a:ext>
            </a:extLst>
          </p:cNvPr>
          <p:cNvPicPr>
            <a:picLocks noChangeAspect="1"/>
          </p:cNvPicPr>
          <p:nvPr/>
        </p:nvPicPr>
        <p:blipFill rotWithShape="1">
          <a:blip r:embed="rId5">
            <a:extLst>
              <a:ext uri="{28A0092B-C50C-407E-A947-70E740481C1C}">
                <a14:useLocalDpi xmlns:a14="http://schemas.microsoft.com/office/drawing/2010/main" val="0"/>
              </a:ext>
            </a:extLst>
          </a:blip>
          <a:srcRect l="23827"/>
          <a:stretch/>
        </p:blipFill>
        <p:spPr>
          <a:xfrm>
            <a:off x="3490721" y="10"/>
            <a:ext cx="5653279" cy="6857990"/>
          </a:xfrm>
          <a:prstGeom prst="rect">
            <a:avLst/>
          </a:prstGeom>
        </p:spPr>
      </p:pic>
    </p:spTree>
    <p:extLst>
      <p:ext uri="{BB962C8B-B14F-4D97-AF65-F5344CB8AC3E}">
        <p14:creationId xmlns:p14="http://schemas.microsoft.com/office/powerpoint/2010/main" val="3361958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arn(inVertical)">
                                      <p:cBhvr>
                                        <p:cTn id="2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066800"/>
            <a:ext cx="9144000" cy="3970318"/>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Colossians 3:12-14</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So, as those who have been chosen of God, holy and beloved, put on a heart of compassion, kindness, humility, gentleness and patience;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bearing with one another, and forgiving each other, whoever has a complaint against anyone; just as the Lord forgave you, so also should you. </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14.  Beyond all these things put on love, which is the perfect bond of unity. </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Arial"/>
                <a:ea typeface="+mj-ea"/>
                <a:cs typeface="Times New Roman" pitchFamily="18" charset="0"/>
              </a:rPr>
              <a:t>Same traits needed to give &amp; to receive help</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2511" y="-4762"/>
            <a:ext cx="343151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Help!</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3" name="Subtitle 2">
            <a:extLst>
              <a:ext uri="{FF2B5EF4-FFF2-40B4-BE49-F238E27FC236}">
                <a16:creationId xmlns:a16="http://schemas.microsoft.com/office/drawing/2014/main" id="{1E87592B-9EED-0E37-EEF2-6571B026A862}"/>
              </a:ext>
            </a:extLst>
          </p:cNvPr>
          <p:cNvSpPr txBox="1">
            <a:spLocks/>
          </p:cNvSpPr>
          <p:nvPr/>
        </p:nvSpPr>
        <p:spPr bwMode="gray">
          <a:xfrm>
            <a:off x="0" y="5105400"/>
            <a:ext cx="9143980"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defRPr/>
            </a:pPr>
            <a:r>
              <a:rPr lang="en-US" sz="2400" kern="0"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If one has a hard, prideful or independent heart so as to not accept help from someone else, then they won’t accept from God, who provided the best help we could get: Jesus!</a:t>
            </a:r>
            <a:endParaRPr lang="en-US" sz="2400" b="1" kern="0" dirty="0">
              <a:solidFill>
                <a:srgbClr val="FFFFFF"/>
              </a:solidFill>
              <a:effectLst>
                <a:outerShdw blurRad="38100" dist="38100" dir="2700000" algn="tl">
                  <a:srgbClr val="000000">
                    <a:alpha val="43137"/>
                  </a:srgbClr>
                </a:outerShdw>
              </a:effectLst>
              <a:latin typeface="Tahoma" pitchFamily="34" charset="0"/>
              <a:cs typeface="Times New Roman" pitchFamily="18" charset="0"/>
            </a:endParaRPr>
          </a:p>
        </p:txBody>
      </p:sp>
    </p:spTree>
    <p:extLst>
      <p:ext uri="{BB962C8B-B14F-4D97-AF65-F5344CB8AC3E}">
        <p14:creationId xmlns:p14="http://schemas.microsoft.com/office/powerpoint/2010/main" val="3959374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44048"/>
            <a:ext cx="9143980" cy="2513951"/>
          </a:xfrm>
          <a:effectLst/>
        </p:spPr>
        <p:txBody>
          <a:bodyPr>
            <a:noAutofit/>
          </a:bodyPr>
          <a:lstStyle/>
          <a:p>
            <a:pPr marL="36576">
              <a:defRPr/>
            </a:pPr>
            <a:r>
              <a:rPr lang="en-US" sz="4000" b="1" dirty="0">
                <a:solidFill>
                  <a:srgbClr val="FFFFFF"/>
                </a:solidFill>
                <a:effectLst>
                  <a:outerShdw blurRad="38100" dist="38100" dir="2700000" algn="tl">
                    <a:srgbClr val="000000">
                      <a:alpha val="43137"/>
                    </a:srgbClr>
                  </a:outerShdw>
                </a:effectLst>
                <a:latin typeface="Tahoma" pitchFamily="34" charset="0"/>
                <a:cs typeface="Times New Roman" pitchFamily="18" charset="0"/>
              </a:rPr>
              <a:t>All of us at some point in our lives need help and prayers on our behalf and we should ask for it and accept it!</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6271" b="6271"/>
          <a:stretch/>
        </p:blipFill>
        <p:spPr>
          <a:xfrm>
            <a:off x="20" y="-1"/>
            <a:ext cx="9149165" cy="4322278"/>
          </a:xfrm>
          <a:prstGeom prst="rect">
            <a:avLst/>
          </a:prstGeom>
        </p:spPr>
      </p:pic>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5205" y="0"/>
            <a:ext cx="9143980" cy="712962"/>
          </a:xfrm>
        </p:spPr>
        <p:txBody>
          <a:bodyPr>
            <a:normAutofit/>
          </a:bodyPr>
          <a:lstStyle/>
          <a:p>
            <a:pPr>
              <a:lnSpc>
                <a:spcPct val="90000"/>
              </a:lnSpc>
            </a:pPr>
            <a:r>
              <a:rPr lang="en-US" sz="4000" b="1" spc="50" dirty="0">
                <a:ln w="0"/>
                <a:solidFill>
                  <a:schemeClr val="bg1"/>
                </a:solidFill>
                <a:effectLst>
                  <a:innerShdw blurRad="63500" dist="50800" dir="13500000">
                    <a:srgbClr val="000000">
                      <a:alpha val="50000"/>
                    </a:srgbClr>
                  </a:innerShdw>
                </a:effectLst>
              </a:rPr>
              <a:t>Intro</a:t>
            </a:r>
            <a:endParaRPr lang="en-US" sz="4000" dirty="0">
              <a:solidFill>
                <a:schemeClr val="bg1"/>
              </a:solidFill>
            </a:endParaRPr>
          </a:p>
        </p:txBody>
      </p:sp>
    </p:spTree>
    <p:extLst>
      <p:ext uri="{BB962C8B-B14F-4D97-AF65-F5344CB8AC3E}">
        <p14:creationId xmlns:p14="http://schemas.microsoft.com/office/powerpoint/2010/main" val="1805792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_rels/theme1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5.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6884</TotalTime>
  <Words>4689</Words>
  <Application>Microsoft Office PowerPoint</Application>
  <PresentationFormat>On-screen Show (4:3)</PresentationFormat>
  <Paragraphs>248</Paragraphs>
  <Slides>24</Slides>
  <Notes>23</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24</vt:i4>
      </vt:variant>
    </vt:vector>
  </HeadingPairs>
  <TitlesOfParts>
    <vt:vector size="46" baseType="lpstr">
      <vt:lpstr>Ameretto</vt:lpstr>
      <vt:lpstr>Arial</vt:lpstr>
      <vt:lpstr>Calibri</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Damask</vt:lpstr>
      <vt:lpstr>Slate</vt:lpstr>
      <vt:lpstr>Theme1</vt:lpstr>
      <vt:lpstr>1_Slate</vt:lpstr>
      <vt:lpstr>Technic</vt:lpstr>
      <vt:lpstr>1_Technic</vt:lpstr>
      <vt:lpstr>Help!</vt:lpstr>
      <vt:lpstr>Intro</vt:lpstr>
      <vt:lpstr>Intro</vt:lpstr>
      <vt:lpstr>Intro</vt:lpstr>
      <vt:lpstr>Intro</vt:lpstr>
      <vt:lpstr>Intro</vt:lpstr>
      <vt:lpstr>Intro</vt:lpstr>
      <vt:lpstr>Intro</vt:lpstr>
      <vt:lpstr>Intro</vt:lpstr>
      <vt:lpstr>Thanks for the Help!</vt:lpstr>
      <vt:lpstr>Thanks for the Help!</vt:lpstr>
      <vt:lpstr>Thanks for the Help!</vt:lpstr>
      <vt:lpstr>Thanks for the Help</vt:lpstr>
      <vt:lpstr>A Lesson For Us</vt:lpstr>
      <vt:lpstr>Thanks for the Help!</vt:lpstr>
      <vt:lpstr>Thanks for the Prayers!</vt:lpstr>
      <vt:lpstr>Thanks for the Prayers!</vt:lpstr>
      <vt:lpstr>Thanks for the Prayers!</vt:lpstr>
      <vt:lpstr>A Lesson For Us</vt:lpstr>
      <vt:lpstr>Thanks for the Prayers!</vt:lpstr>
      <vt:lpstr>Conclusion</vt:lpstr>
      <vt:lpstr>Conclusion</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dc:title>
  <dc:subject>12/04/2022</dc:subject>
  <dc:creator>DarkWolf</dc:creator>
  <cp:lastModifiedBy>DarkWolf</cp:lastModifiedBy>
  <cp:revision>61</cp:revision>
  <cp:lastPrinted>2020-03-06T19:57:33Z</cp:lastPrinted>
  <dcterms:created xsi:type="dcterms:W3CDTF">2005-06-04T23:49:02Z</dcterms:created>
  <dcterms:modified xsi:type="dcterms:W3CDTF">2022-12-04T21:25:20Z</dcterms:modified>
</cp:coreProperties>
</file>