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00" r:id="rId2"/>
    <p:sldMasterId id="2147483849" r:id="rId3"/>
  </p:sldMasterIdLst>
  <p:notesMasterIdLst>
    <p:notesMasterId r:id="rId21"/>
  </p:notesMasterIdLst>
  <p:handoutMasterIdLst>
    <p:handoutMasterId r:id="rId22"/>
  </p:handoutMasterIdLst>
  <p:sldIdLst>
    <p:sldId id="701" r:id="rId4"/>
    <p:sldId id="702" r:id="rId5"/>
    <p:sldId id="743" r:id="rId6"/>
    <p:sldId id="704" r:id="rId7"/>
    <p:sldId id="746" r:id="rId8"/>
    <p:sldId id="745" r:id="rId9"/>
    <p:sldId id="754" r:id="rId10"/>
    <p:sldId id="756" r:id="rId11"/>
    <p:sldId id="749" r:id="rId12"/>
    <p:sldId id="757" r:id="rId13"/>
    <p:sldId id="758" r:id="rId14"/>
    <p:sldId id="760" r:id="rId15"/>
    <p:sldId id="762" r:id="rId16"/>
    <p:sldId id="707" r:id="rId17"/>
    <p:sldId id="764" r:id="rId18"/>
    <p:sldId id="766" r:id="rId19"/>
    <p:sldId id="649" r:id="rId2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09"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endParaRPr lang="en-US" dirty="0"/>
          </a:p>
          <a:p>
            <a:r>
              <a:rPr lang="en-US" dirty="0"/>
              <a:t>Adapted from a lesson by Richie Thetford</a:t>
            </a:r>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8422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p:txBody>
      </p:sp>
    </p:spTree>
    <p:extLst>
      <p:ext uri="{BB962C8B-B14F-4D97-AF65-F5344CB8AC3E}">
        <p14:creationId xmlns:p14="http://schemas.microsoft.com/office/powerpoint/2010/main" val="22474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Eternal </a:t>
            </a:r>
            <a:r>
              <a:rPr lang="en-US" i="1" dirty="0"/>
              <a:t>(G166)</a:t>
            </a:r>
          </a:p>
          <a:p>
            <a:r>
              <a:rPr lang="en-US" i="1" dirty="0" err="1"/>
              <a:t>aiōnios</a:t>
            </a:r>
            <a:r>
              <a:rPr lang="en-US" i="1" dirty="0"/>
              <a:t> [ahee-o'-nee-</a:t>
            </a:r>
            <a:r>
              <a:rPr lang="en-US" i="1" dirty="0" err="1"/>
              <a:t>os</a:t>
            </a:r>
            <a:r>
              <a:rPr lang="en-US" i="1" dirty="0"/>
              <a:t>]</a:t>
            </a:r>
          </a:p>
          <a:p>
            <a:r>
              <a:rPr lang="en-US" i="1" dirty="0"/>
              <a:t>From G165; perpetual (also used of past time, or past and future as well): - eternal, for ever, everlasting, world (began).</a:t>
            </a:r>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4</a:t>
            </a:fld>
            <a:endParaRPr lang="en-US"/>
          </a:p>
        </p:txBody>
      </p:sp>
    </p:spTree>
    <p:extLst>
      <p:ext uri="{BB962C8B-B14F-4D97-AF65-F5344CB8AC3E}">
        <p14:creationId xmlns:p14="http://schemas.microsoft.com/office/powerpoint/2010/main" val="29289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Eternal </a:t>
            </a:r>
            <a:r>
              <a:rPr lang="en-US" i="1" dirty="0"/>
              <a:t>(G166)</a:t>
            </a:r>
          </a:p>
          <a:p>
            <a:r>
              <a:rPr lang="en-US" i="1" dirty="0" err="1"/>
              <a:t>aiōnios</a:t>
            </a:r>
            <a:r>
              <a:rPr lang="en-US" i="1" dirty="0"/>
              <a:t> [ahee-o'-nee-</a:t>
            </a:r>
            <a:r>
              <a:rPr lang="en-US" i="1" dirty="0" err="1"/>
              <a:t>os</a:t>
            </a:r>
            <a:r>
              <a:rPr lang="en-US" i="1" dirty="0"/>
              <a:t>]</a:t>
            </a:r>
          </a:p>
          <a:p>
            <a:r>
              <a:rPr lang="en-US" i="1" dirty="0"/>
              <a:t>From G165; perpetual (also used of past time, or past and future as well): - eternal, for ever, everlasting, world (began).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049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52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4787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115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9857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1580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Surprises At Judgment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Surprises At Judgment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Surprises At Judgment</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1505241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Surprises At Judgment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5904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Surprises At Judgment</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881320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Surprises At Judgment</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10757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Surprises At Judgment</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758579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Surprises At Judgment</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95321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Surprises At Judgment</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480142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Surprises At Judgment</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959253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Surprises At Judgment</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721771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Surprises At Judgment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170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Surprises At Judgment</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1616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Surprises At Judgment</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Surprises At Judgment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Surprises At Judgment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r>
              <a:rPr lang="en-US"/>
              <a:t>Surprises At Judgment</a:t>
            </a: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tx1">
                    <a:alpha val="20000"/>
                  </a:schemeClr>
                </a:solidFill>
                <a:latin typeface="+mj-lt"/>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10715164"/>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dt="0"/>
  <p:txStyles>
    <p:titleStyle>
      <a:lvl1pPr algn="l" defTabSz="914400" rtl="0" eaLnBrk="1" latinLnBrk="0" hangingPunct="1">
        <a:lnSpc>
          <a:spcPct val="90000"/>
        </a:lnSpc>
        <a:spcBef>
          <a:spcPct val="0"/>
        </a:spcBef>
        <a:buNone/>
        <a:defRPr sz="48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975CDE-03A2-44B4-966E-0F481D951B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36" r="36"/>
          <a:stretch/>
        </p:blipFill>
        <p:spPr>
          <a:xfrm>
            <a:off x="0" y="21781"/>
            <a:ext cx="9143980" cy="6857990"/>
          </a:xfrm>
          <a:prstGeom prst="rect">
            <a:avLst/>
          </a:prstGeom>
          <a:noFill/>
        </p:spPr>
      </p:pic>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0" y="228600"/>
            <a:ext cx="9144000" cy="2057400"/>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n-US" sz="6000" b="1" i="1" dirty="0">
                <a:ln>
                  <a:solidFill>
                    <a:sysClr val="windowText" lastClr="000000"/>
                  </a:solidFill>
                </a:ln>
                <a:solidFill>
                  <a:srgbClr val="FFFF00"/>
                </a:solidFill>
                <a:latin typeface="Arial" panose="020B0604020202020204" pitchFamily="34" charset="0"/>
                <a:cs typeface="Arial" panose="020B0604020202020204" pitchFamily="34" charset="0"/>
              </a:rPr>
              <a:t>Surprises At Judgment</a:t>
            </a:r>
          </a:p>
        </p:txBody>
      </p:sp>
      <p:sp>
        <p:nvSpPr>
          <p:cNvPr id="2" name="Footer Placeholder 1">
            <a:extLst>
              <a:ext uri="{FF2B5EF4-FFF2-40B4-BE49-F238E27FC236}">
                <a16:creationId xmlns:a16="http://schemas.microsoft.com/office/drawing/2014/main" id="{E1E38892-C6A5-2E6C-66EB-B305E8F05C4E}"/>
              </a:ext>
            </a:extLst>
          </p:cNvPr>
          <p:cNvSpPr>
            <a:spLocks noGrp="1"/>
          </p:cNvSpPr>
          <p:nvPr>
            <p:ph type="ftr" sz="quarter" idx="11"/>
          </p:nvPr>
        </p:nvSpPr>
        <p:spPr/>
        <p:txBody>
          <a:bodyPr/>
          <a:lstStyle/>
          <a:p>
            <a:pPr>
              <a:defRPr/>
            </a:pPr>
            <a:r>
              <a:rPr lang="en-US"/>
              <a:t>Surprises At Judgment</a:t>
            </a:r>
          </a:p>
        </p:txBody>
      </p:sp>
      <p:sp>
        <p:nvSpPr>
          <p:cNvPr id="8" name="Rectangle 3">
            <a:extLst>
              <a:ext uri="{FF2B5EF4-FFF2-40B4-BE49-F238E27FC236}">
                <a16:creationId xmlns:a16="http://schemas.microsoft.com/office/drawing/2014/main" id="{CF00D259-87B7-414B-95B7-89425234AB56}"/>
              </a:ext>
            </a:extLst>
          </p:cNvPr>
          <p:cNvSpPr txBox="1">
            <a:spLocks noChangeArrowheads="1"/>
          </p:cNvSpPr>
          <p:nvPr/>
        </p:nvSpPr>
        <p:spPr>
          <a:xfrm>
            <a:off x="20" y="3962400"/>
            <a:ext cx="9143980" cy="17526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ormAutofit fontScale="92500" lnSpcReduction="10000"/>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buClr>
                <a:schemeClr val="accent6">
                  <a:lumMod val="75000"/>
                </a:schemeClr>
              </a:buClr>
              <a:defRPr/>
            </a:pPr>
            <a:r>
              <a:rPr lang="en-US" sz="4600" b="1" dirty="0">
                <a:ln>
                  <a:solidFill>
                    <a:sysClr val="windowText" lastClr="000000"/>
                  </a:solidFill>
                </a:ln>
                <a:latin typeface="Arial" pitchFamily="34" charset="0"/>
                <a:cs typeface="Arial" pitchFamily="34" charset="0"/>
              </a:rPr>
              <a:t>Text: </a:t>
            </a:r>
          </a:p>
          <a:p>
            <a:pPr algn="ctr" fontAlgn="auto">
              <a:buClr>
                <a:schemeClr val="accent6">
                  <a:lumMod val="75000"/>
                </a:schemeClr>
              </a:buClr>
              <a:defRPr/>
            </a:pPr>
            <a:r>
              <a:rPr lang="en-US" sz="6400" b="1" dirty="0">
                <a:ln>
                  <a:solidFill>
                    <a:sysClr val="windowText" lastClr="000000"/>
                  </a:solidFill>
                </a:ln>
                <a:latin typeface="Arial" pitchFamily="34" charset="0"/>
                <a:cs typeface="Arial" pitchFamily="34" charset="0"/>
              </a:rPr>
              <a:t>Matthew 25:34, 41, 46</a:t>
            </a:r>
          </a:p>
        </p:txBody>
      </p: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16525" b="16525"/>
          <a:stretch/>
        </p:blipFill>
        <p:spPr>
          <a:xfrm>
            <a:off x="20" y="10"/>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The Solution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581400"/>
            <a:ext cx="9144040" cy="3276600"/>
          </a:xfrm>
        </p:spPr>
        <p:txBody>
          <a:bodyPr>
            <a:normAutofit/>
          </a:bodyPr>
          <a:lstStyle/>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To the unbeliever (including those who “fear God” – Acts 10:2)</a:t>
            </a:r>
          </a:p>
          <a:p>
            <a:pPr marL="525780" lvl="1">
              <a:buFont typeface="Wingdings" panose="05000000000000000000" pitchFamily="2" charset="2"/>
              <a:buChar char="ü"/>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Obey the gospel to avoid the judgment for not obeying – Heb. 5:9; II Thess. 1:7-9</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To the Christian who struggles or sins</a:t>
            </a:r>
          </a:p>
          <a:p>
            <a:pPr marL="525780" lvl="1">
              <a:buFont typeface="Wingdings" panose="05000000000000000000" pitchFamily="2" charset="2"/>
              <a:buChar char="ü"/>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Be alert &amp; sober (I Pet. 5:8-9)</a:t>
            </a:r>
          </a:p>
          <a:p>
            <a:pPr marL="525780" lvl="1">
              <a:buFont typeface="Wingdings" panose="05000000000000000000" pitchFamily="2" charset="2"/>
              <a:buChar char="ü"/>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Be active (I Cor. 15:58)</a:t>
            </a:r>
          </a:p>
          <a:p>
            <a:pPr marL="525780" lvl="1">
              <a:buFont typeface="Wingdings" panose="05000000000000000000" pitchFamily="2" charset="2"/>
              <a:buChar char="ü"/>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Repent and seek forgiveness when you sin! (I Jn. 1:9)</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Tahoma"/>
                <a:ea typeface="+mn-ea"/>
                <a:cs typeface="Times New Roman" pitchFamily="18" charset="0"/>
              </a:rPr>
              <a:t>Surprises At Judgment</a:t>
            </a:r>
          </a:p>
        </p:txBody>
      </p:sp>
      <p:sp>
        <p:nvSpPr>
          <p:cNvPr id="6" name="Text Box 7">
            <a:extLst>
              <a:ext uri="{FF2B5EF4-FFF2-40B4-BE49-F238E27FC236}">
                <a16:creationId xmlns:a16="http://schemas.microsoft.com/office/drawing/2014/main" id="{E2011905-4D24-9352-3529-340139E2C101}"/>
              </a:ext>
            </a:extLst>
          </p:cNvPr>
          <p:cNvSpPr txBox="1">
            <a:spLocks noChangeArrowheads="1"/>
          </p:cNvSpPr>
          <p:nvPr/>
        </p:nvSpPr>
        <p:spPr bwMode="auto">
          <a:xfrm>
            <a:off x="-10946" y="2352841"/>
            <a:ext cx="9154946" cy="10772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The solution requires belief, repentance, and obedience!</a:t>
            </a:r>
            <a:endParaRPr kumimoji="0" lang="en-US" sz="4400" b="1" i="1" u="sng"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690366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 calcmode="lin" valueType="num">
                                      <p:cBhvr additive="base">
                                        <p:cTn id="18"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 calcmode="lin" valueType="num">
                                      <p:cBhvr additive="base">
                                        <p:cTn id="28"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additive="base">
                                        <p:cTn id="33"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93909-FE28-08C0-7737-F0CDB3FB2F4E}"/>
              </a:ext>
            </a:extLst>
          </p:cNvPr>
          <p:cNvPicPr>
            <a:picLocks noChangeAspect="1"/>
          </p:cNvPicPr>
          <p:nvPr/>
        </p:nvPicPr>
        <p:blipFill>
          <a:blip r:embed="rId2">
            <a:extLst>
              <a:ext uri="{28A0092B-C50C-407E-A947-70E740481C1C}">
                <a14:useLocalDpi xmlns:a14="http://schemas.microsoft.com/office/drawing/2010/main" val="0"/>
              </a:ext>
            </a:extLst>
          </a:blip>
          <a:srcRect t="6050" b="6050"/>
          <a:stretch/>
        </p:blipFill>
        <p:spPr>
          <a:xfrm>
            <a:off x="-1" y="-14533"/>
            <a:ext cx="9143980" cy="3443533"/>
          </a:xfrm>
          <a:prstGeom prst="rect">
            <a:avLst/>
          </a:prstGeom>
        </p:spPr>
      </p:pic>
      <p:sp>
        <p:nvSpPr>
          <p:cNvPr id="2" name="Title 1">
            <a:extLst>
              <a:ext uri="{FF2B5EF4-FFF2-40B4-BE49-F238E27FC236}">
                <a16:creationId xmlns:a16="http://schemas.microsoft.com/office/drawing/2014/main" id="{6035F6F8-4664-57CE-007B-DA12EFA48919}"/>
              </a:ext>
            </a:extLst>
          </p:cNvPr>
          <p:cNvSpPr>
            <a:spLocks noGrp="1"/>
          </p:cNvSpPr>
          <p:nvPr>
            <p:ph type="title"/>
          </p:nvPr>
        </p:nvSpPr>
        <p:spPr>
          <a:xfrm>
            <a:off x="1" y="8467"/>
            <a:ext cx="3962399" cy="829733"/>
          </a:xfrm>
        </p:spPr>
        <p:txBody>
          <a:bodyPr vert="horz" lIns="91440" tIns="45720" rIns="91440" bIns="45720" rtlCol="0" anchor="b">
            <a:normAutofit/>
          </a:bodyPr>
          <a:lstStyle/>
          <a:p>
            <a:pPr algn="ctr">
              <a:lnSpc>
                <a:spcPct val="80000"/>
              </a:lnSpc>
            </a:pP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endParaRPr lang="en-US" sz="5700" dirty="0">
              <a:solidFill>
                <a:srgbClr val="FFFFFF"/>
              </a:solidFill>
            </a:endParaRPr>
          </a:p>
        </p:txBody>
      </p:sp>
      <p:sp>
        <p:nvSpPr>
          <p:cNvPr id="8" name="Content Placeholder 9">
            <a:extLst>
              <a:ext uri="{FF2B5EF4-FFF2-40B4-BE49-F238E27FC236}">
                <a16:creationId xmlns:a16="http://schemas.microsoft.com/office/drawing/2014/main" id="{BF98D0BD-7FFA-92DD-F689-3B70D3871244}"/>
              </a:ext>
            </a:extLst>
          </p:cNvPr>
          <p:cNvSpPr>
            <a:spLocks noGrp="1"/>
          </p:cNvSpPr>
          <p:nvPr>
            <p:ph idx="1"/>
          </p:nvPr>
        </p:nvSpPr>
        <p:spPr>
          <a:xfrm>
            <a:off x="-40" y="3475267"/>
            <a:ext cx="9144040" cy="3350999"/>
          </a:xfrm>
        </p:spPr>
        <p:txBody>
          <a:bodyPr>
            <a:normAutofit lnSpcReduction="10000"/>
          </a:bodyPr>
          <a:lstStyle/>
          <a:p>
            <a:pPr marL="341313" indent="-341313">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Hell is a scary, eternal abode, and to those who do not fear the Lord, it will become their soul’s eternal home!</a:t>
            </a:r>
            <a:endPar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We sometimes think only the “terrible people” are going to Hell – </a:t>
            </a:r>
            <a:r>
              <a:rPr lang="en-US" b="1" i="1" dirty="0">
                <a:solidFill>
                  <a:schemeClr val="tx1"/>
                </a:solidFill>
                <a:latin typeface="Tahoma" panose="020B0604030504040204" pitchFamily="34" charset="0"/>
                <a:ea typeface="Tahoma" panose="020B0604030504040204" pitchFamily="34" charset="0"/>
                <a:cs typeface="Tahoma" panose="020B0604030504040204" pitchFamily="34" charset="0"/>
              </a:rPr>
              <a:t>and they are!</a:t>
            </a:r>
          </a:p>
          <a:p>
            <a:pPr marL="525780" lvl="1">
              <a:buFont typeface="Wingdings" panose="05000000000000000000" pitchFamily="2" charset="2"/>
              <a:buChar char="ü"/>
            </a:pPr>
            <a:r>
              <a:rPr lang="en-US" b="1" i="1" u="sng" dirty="0">
                <a:solidFill>
                  <a:schemeClr val="tx1"/>
                </a:solidFill>
                <a:latin typeface="Tahoma" panose="020B0604030504040204" pitchFamily="34" charset="0"/>
                <a:ea typeface="Tahoma" panose="020B0604030504040204" pitchFamily="34" charset="0"/>
                <a:cs typeface="Tahoma" panose="020B0604030504040204" pitchFamily="34" charset="0"/>
              </a:rPr>
              <a:t>ALL</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 who do not fully obey Him are terrible in God’s eyes!  </a:t>
            </a:r>
          </a:p>
          <a:p>
            <a:pPr marL="525780" lvl="1">
              <a:buFont typeface="Wingdings" panose="05000000000000000000" pitchFamily="2" charset="2"/>
              <a:buChar char="ü"/>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We need to remember we will be judged not by man’s standards of goodness, but God’s (Rom. 2:16)</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F034FDB-A7A1-9241-24CB-8F515CAA8C55}"/>
              </a:ext>
            </a:extLst>
          </p:cNvPr>
          <p:cNvSpPr>
            <a:spLocks noGrp="1"/>
          </p:cNvSpPr>
          <p:nvPr>
            <p:ph type="ftr" sz="quarter" idx="11"/>
          </p:nvPr>
        </p:nvSpPr>
        <p:spPr>
          <a:xfrm>
            <a:off x="6172199" y="31734"/>
            <a:ext cx="2971799" cy="349265"/>
          </a:xfrm>
        </p:spPr>
        <p:txBody>
          <a:bodyPr vert="horz" lIns="91440" tIns="45720" rIns="91440" bIns="45720" rtlCol="0" anchor="ctr">
            <a:normAutofit/>
          </a:bodyPr>
          <a:lstStyle/>
          <a:p>
            <a:pPr marL="0" marR="0" lvl="0" indent="0" algn="r" defTabSz="457200" rtl="0" eaLnBrk="1" fontAlgn="base" latinLnBrk="0" hangingPunct="1">
              <a:lnSpc>
                <a:spcPct val="90000"/>
              </a:lnSpc>
              <a:spcBef>
                <a:spcPct val="0"/>
              </a:spcBef>
              <a:spcAft>
                <a:spcPts val="600"/>
              </a:spcAft>
              <a:buClrTx/>
              <a:buSzTx/>
              <a:buFontTx/>
              <a:buNone/>
              <a:tabLst/>
              <a:defRPr/>
            </a:pPr>
            <a:r>
              <a:rPr kumimoji="0" lang="en-US" sz="950" b="1" i="0" u="none" strike="noStrike" kern="1200" cap="all" spc="0" normalizeH="0" baseline="0" noProof="0" dirty="0">
                <a:ln>
                  <a:noFill/>
                </a:ln>
                <a:solidFill>
                  <a:srgbClr val="FFFFFF">
                    <a:alpha val="80000"/>
                  </a:srgbClr>
                </a:solidFill>
                <a:effectLst/>
                <a:uLnTx/>
                <a:uFillTx/>
                <a:latin typeface="Tahoma"/>
                <a:ea typeface="+mn-ea"/>
                <a:cs typeface="Times New Roman" pitchFamily="18" charset="0"/>
              </a:rPr>
              <a:t>Surprises At Judgment</a:t>
            </a:r>
          </a:p>
        </p:txBody>
      </p:sp>
    </p:spTree>
    <p:extLst>
      <p:ext uri="{BB962C8B-B14F-4D97-AF65-F5344CB8AC3E}">
        <p14:creationId xmlns:p14="http://schemas.microsoft.com/office/powerpoint/2010/main" val="4940051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93909-FE28-08C0-7737-F0CDB3FB2F4E}"/>
              </a:ext>
            </a:extLst>
          </p:cNvPr>
          <p:cNvPicPr>
            <a:picLocks noChangeAspect="1"/>
          </p:cNvPicPr>
          <p:nvPr/>
        </p:nvPicPr>
        <p:blipFill>
          <a:blip r:embed="rId2">
            <a:extLst>
              <a:ext uri="{28A0092B-C50C-407E-A947-70E740481C1C}">
                <a14:useLocalDpi xmlns:a14="http://schemas.microsoft.com/office/drawing/2010/main" val="0"/>
              </a:ext>
            </a:extLst>
          </a:blip>
          <a:srcRect t="6050" b="6050"/>
          <a:stretch/>
        </p:blipFill>
        <p:spPr>
          <a:xfrm>
            <a:off x="-1" y="-14533"/>
            <a:ext cx="9143980" cy="3443533"/>
          </a:xfrm>
          <a:prstGeom prst="rect">
            <a:avLst/>
          </a:prstGeom>
        </p:spPr>
      </p:pic>
      <p:sp>
        <p:nvSpPr>
          <p:cNvPr id="2" name="Title 1">
            <a:extLst>
              <a:ext uri="{FF2B5EF4-FFF2-40B4-BE49-F238E27FC236}">
                <a16:creationId xmlns:a16="http://schemas.microsoft.com/office/drawing/2014/main" id="{6035F6F8-4664-57CE-007B-DA12EFA48919}"/>
              </a:ext>
            </a:extLst>
          </p:cNvPr>
          <p:cNvSpPr>
            <a:spLocks noGrp="1"/>
          </p:cNvSpPr>
          <p:nvPr>
            <p:ph type="title"/>
          </p:nvPr>
        </p:nvSpPr>
        <p:spPr>
          <a:xfrm>
            <a:off x="1" y="8467"/>
            <a:ext cx="3962399" cy="829733"/>
          </a:xfrm>
        </p:spPr>
        <p:txBody>
          <a:bodyPr vert="horz" lIns="91440" tIns="45720" rIns="91440" bIns="45720" rtlCol="0" anchor="b">
            <a:normAutofit/>
          </a:bodyPr>
          <a:lstStyle/>
          <a:p>
            <a:pPr algn="ctr">
              <a:lnSpc>
                <a:spcPct val="80000"/>
              </a:lnSpc>
            </a:pP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endParaRPr lang="en-US" sz="5700" dirty="0">
              <a:solidFill>
                <a:srgbClr val="FFFFFF"/>
              </a:solidFill>
            </a:endParaRPr>
          </a:p>
        </p:txBody>
      </p:sp>
      <p:sp>
        <p:nvSpPr>
          <p:cNvPr id="8" name="Content Placeholder 9">
            <a:extLst>
              <a:ext uri="{FF2B5EF4-FFF2-40B4-BE49-F238E27FC236}">
                <a16:creationId xmlns:a16="http://schemas.microsoft.com/office/drawing/2014/main" id="{BF98D0BD-7FFA-92DD-F689-3B70D3871244}"/>
              </a:ext>
            </a:extLst>
          </p:cNvPr>
          <p:cNvSpPr>
            <a:spLocks noGrp="1"/>
          </p:cNvSpPr>
          <p:nvPr>
            <p:ph idx="1"/>
          </p:nvPr>
        </p:nvSpPr>
        <p:spPr>
          <a:xfrm>
            <a:off x="-40" y="3475267"/>
            <a:ext cx="9144040" cy="3350999"/>
          </a:xfrm>
        </p:spPr>
        <p:txBody>
          <a:bodyPr>
            <a:normAutofit/>
          </a:bodyPr>
          <a:lstStyle/>
          <a:p>
            <a:pPr marL="341313" indent="-341313">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Hell is the punishment we should fear and dread and do all we can to avoid it!</a:t>
            </a:r>
            <a:endPar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25780" lvl="1">
              <a:buFont typeface="Wingdings" panose="05000000000000000000" pitchFamily="2" charset="2"/>
              <a:buChar char="ü"/>
            </a:pPr>
            <a:r>
              <a:rPr lang="en-US" b="1" i="1" dirty="0">
                <a:solidFill>
                  <a:schemeClr val="tx1"/>
                </a:solidFill>
                <a:latin typeface="Tahoma" panose="020B0604030504040204" pitchFamily="34" charset="0"/>
                <a:ea typeface="Tahoma" panose="020B0604030504040204" pitchFamily="34" charset="0"/>
                <a:cs typeface="Tahoma" panose="020B0604030504040204" pitchFamily="34" charset="0"/>
              </a:rPr>
              <a:t>Mt. 7:13-14: Two roads: the broad road leads to destruction (eternal – II Thess. 1:9)</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F034FDB-A7A1-9241-24CB-8F515CAA8C55}"/>
              </a:ext>
            </a:extLst>
          </p:cNvPr>
          <p:cNvSpPr>
            <a:spLocks noGrp="1"/>
          </p:cNvSpPr>
          <p:nvPr>
            <p:ph type="ftr" sz="quarter" idx="11"/>
          </p:nvPr>
        </p:nvSpPr>
        <p:spPr>
          <a:xfrm>
            <a:off x="6172199" y="31734"/>
            <a:ext cx="2971799" cy="349265"/>
          </a:xfrm>
        </p:spPr>
        <p:txBody>
          <a:bodyPr vert="horz" lIns="91440" tIns="45720" rIns="91440" bIns="45720" rtlCol="0" anchor="ctr">
            <a:normAutofit/>
          </a:bodyPr>
          <a:lstStyle/>
          <a:p>
            <a:pPr marL="0" marR="0" lvl="0" indent="0" algn="r" defTabSz="457200" rtl="0" eaLnBrk="1" fontAlgn="base" latinLnBrk="0" hangingPunct="1">
              <a:lnSpc>
                <a:spcPct val="90000"/>
              </a:lnSpc>
              <a:spcBef>
                <a:spcPct val="0"/>
              </a:spcBef>
              <a:spcAft>
                <a:spcPts val="600"/>
              </a:spcAft>
              <a:buClrTx/>
              <a:buSzTx/>
              <a:buFontTx/>
              <a:buNone/>
              <a:tabLst/>
              <a:defRPr/>
            </a:pPr>
            <a:r>
              <a:rPr kumimoji="0" lang="en-US" sz="950" b="1" i="0" u="none" strike="noStrike" kern="1200" cap="all" spc="0" normalizeH="0" baseline="0" noProof="0" dirty="0">
                <a:ln>
                  <a:noFill/>
                </a:ln>
                <a:solidFill>
                  <a:srgbClr val="FFFFFF">
                    <a:alpha val="80000"/>
                  </a:srgbClr>
                </a:solidFill>
                <a:effectLst/>
                <a:uLnTx/>
                <a:uFillTx/>
                <a:latin typeface="Tahoma"/>
                <a:ea typeface="+mn-ea"/>
                <a:cs typeface="Times New Roman" pitchFamily="18" charset="0"/>
              </a:rPr>
              <a:t>Surprises At Judgment</a:t>
            </a:r>
          </a:p>
        </p:txBody>
      </p:sp>
    </p:spTree>
    <p:extLst>
      <p:ext uri="{BB962C8B-B14F-4D97-AF65-F5344CB8AC3E}">
        <p14:creationId xmlns:p14="http://schemas.microsoft.com/office/powerpoint/2010/main" val="12666050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16376" b="16376"/>
          <a:stretch/>
        </p:blipFill>
        <p:spPr>
          <a:xfrm>
            <a:off x="20" y="10"/>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rgbClr val="0000FF"/>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a:buFont typeface="Wingdings" panose="05000000000000000000" pitchFamily="2" charset="2"/>
              <a:buChar char="v"/>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Heaven is the bliss we long for:</a:t>
            </a:r>
          </a:p>
          <a:p>
            <a:pPr marL="685800" lvl="1" indent="-338138">
              <a:buFont typeface="Wingdings" panose="05000000000000000000" pitchFamily="2" charset="2"/>
              <a:buChar char="ü"/>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Rev. 21:3-4: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 home without pain &amp; suffering, no tears or death! (Rom. 2:7)</a:t>
            </a:r>
          </a:p>
          <a:p>
            <a:pPr marL="685800" lvl="1" indent="-338138">
              <a:buFont typeface="Wingdings" panose="05000000000000000000" pitchFamily="2" charset="2"/>
              <a:buChar char="ü"/>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Rev. 21:7: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It is reserved for the one who overcomes! (I Pet. 1:4)</a:t>
            </a:r>
          </a:p>
          <a:p>
            <a:pPr marL="685800" lvl="1" indent="-338138">
              <a:buFont typeface="Wingdings" panose="05000000000000000000" pitchFamily="2" charset="2"/>
              <a:buChar char="ü"/>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Rev. 22:5: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contrast to the darkness of Hell: no need for light in Heaven for God is the light, and there will never be darkness there!</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391400" y="17932"/>
            <a:ext cx="1752600" cy="243325"/>
          </a:xfr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bg1"/>
                </a:solidFill>
                <a:effectLst/>
                <a:uLnTx/>
                <a:uFillTx/>
                <a:latin typeface="Tahoma"/>
                <a:ea typeface="+mn-ea"/>
                <a:cs typeface="Times New Roman" pitchFamily="18" charset="0"/>
              </a:rPr>
              <a:t>Surprises At Judgment</a:t>
            </a:r>
          </a:p>
        </p:txBody>
      </p:sp>
    </p:spTree>
    <p:extLst>
      <p:ext uri="{BB962C8B-B14F-4D97-AF65-F5344CB8AC3E}">
        <p14:creationId xmlns:p14="http://schemas.microsoft.com/office/powerpoint/2010/main" val="22967513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II Corinthians. 5:10-11</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Surprises At Judgment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495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For we must all appear before the judgment seat of Christ, so that each one may be recompensed for his deeds in the body, according to what he has done, whether good or bad.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Therefore, knowing the fear of the Lord, we persuade men, but we are made manifest to God; and I hope that we are made manifest also in your consciences.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Conclusion</a:t>
            </a:r>
          </a:p>
        </p:txBody>
      </p:sp>
    </p:spTree>
    <p:extLst>
      <p:ext uri="{BB962C8B-B14F-4D97-AF65-F5344CB8AC3E}">
        <p14:creationId xmlns:p14="http://schemas.microsoft.com/office/powerpoint/2010/main" val="22259889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Conclusion</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3924300" y="705922"/>
            <a:ext cx="5230607" cy="1808678"/>
          </a:xfrm>
        </p:spPr>
        <p:txBody>
          <a:bodyPr>
            <a:noAutofit/>
          </a:bodyPr>
          <a:lstStyle/>
          <a:p>
            <a:pPr marL="0" indent="0" algn="ctr">
              <a:buNone/>
            </a:pPr>
            <a:r>
              <a:rPr lang="en-US" sz="4000" b="1" dirty="0">
                <a:ln>
                  <a:solidFill>
                    <a:schemeClr val="bg1"/>
                  </a:solidFill>
                </a:ln>
                <a:solidFill>
                  <a:schemeClr val="tx1">
                    <a:lumMod val="95000"/>
                  </a:schemeClr>
                </a:solidFill>
              </a:rPr>
              <a:t>What will be the judgment rendered unto you?</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Surprises At Judgment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9">
            <a:extLst>
              <a:ext uri="{FF2B5EF4-FFF2-40B4-BE49-F238E27FC236}">
                <a16:creationId xmlns:a16="http://schemas.microsoft.com/office/drawing/2014/main" id="{EA98632D-41AF-07FC-EAA9-18917B1523AB}"/>
              </a:ext>
            </a:extLst>
          </p:cNvPr>
          <p:cNvSpPr txBox="1">
            <a:spLocks/>
          </p:cNvSpPr>
          <p:nvPr/>
        </p:nvSpPr>
        <p:spPr>
          <a:xfrm>
            <a:off x="-10887" y="2514600"/>
            <a:ext cx="9143980" cy="30495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1313" lvl="0" indent="-341313" fontAlgn="auto">
              <a:spcAft>
                <a:spcPts val="0"/>
              </a:spcAft>
              <a:buFont typeface="Wingdings" panose="05000000000000000000" pitchFamily="2" charset="2"/>
              <a:buChar char="v"/>
            </a:pPr>
            <a:r>
              <a:rPr lang="en-US" sz="2800" dirty="0">
                <a:ln>
                  <a:solidFill>
                    <a:prstClr val="black"/>
                  </a:solidFill>
                </a:ln>
                <a:solidFill>
                  <a:prstClr val="white">
                    <a:lumMod val="95000"/>
                  </a:prstClr>
                </a:solidFill>
              </a:rPr>
              <a:t>Will your name be recorded in the Lamb’s Book of Life? </a:t>
            </a:r>
            <a:r>
              <a:rPr lang="en-US" sz="2800" i="1" dirty="0">
                <a:ln>
                  <a:solidFill>
                    <a:prstClr val="black"/>
                  </a:solidFill>
                </a:ln>
                <a:solidFill>
                  <a:prstClr val="white">
                    <a:lumMod val="95000"/>
                  </a:prstClr>
                </a:solidFill>
              </a:rPr>
              <a:t>(Revelation 20:15)</a:t>
            </a:r>
          </a:p>
          <a:p>
            <a:pPr marL="341313" lvl="0" indent="-341313" fontAlgn="auto">
              <a:spcAft>
                <a:spcPts val="0"/>
              </a:spcAft>
              <a:buFont typeface="Wingdings" panose="05000000000000000000" pitchFamily="2" charset="2"/>
              <a:buChar char="v"/>
            </a:pPr>
            <a:endParaRPr lang="en-US" sz="2800" i="1" dirty="0">
              <a:ln>
                <a:solidFill>
                  <a:prstClr val="black"/>
                </a:solidFill>
              </a:ln>
              <a:solidFill>
                <a:prstClr val="white">
                  <a:lumMod val="95000"/>
                </a:prstClr>
              </a:solidFill>
            </a:endParaRPr>
          </a:p>
          <a:p>
            <a:pPr marL="341313" lvl="0" indent="-341313" fontAlgn="auto">
              <a:spcAft>
                <a:spcPts val="0"/>
              </a:spcAft>
              <a:buFont typeface="Wingdings" panose="05000000000000000000" pitchFamily="2" charset="2"/>
              <a:buChar char="v"/>
            </a:pPr>
            <a:r>
              <a:rPr lang="en-US" sz="2800" dirty="0">
                <a:ln>
                  <a:solidFill>
                    <a:prstClr val="black"/>
                  </a:solidFill>
                </a:ln>
                <a:solidFill>
                  <a:prstClr val="white">
                    <a:lumMod val="95000"/>
                  </a:prstClr>
                </a:solidFill>
              </a:rPr>
              <a:t>Will you be numbered with those reserved for Hell’s eternity? </a:t>
            </a:r>
            <a:r>
              <a:rPr lang="en-US" sz="2800" i="1" dirty="0">
                <a:ln>
                  <a:solidFill>
                    <a:prstClr val="black"/>
                  </a:solidFill>
                </a:ln>
                <a:solidFill>
                  <a:prstClr val="white">
                    <a:lumMod val="95000"/>
                  </a:prstClr>
                </a:solidFill>
              </a:rPr>
              <a:t>(Matthew 25:41) </a:t>
            </a:r>
            <a:endParaRPr kumimoji="0" lang="en-US" sz="2800" b="1" i="1" u="none" strike="noStrike" kern="1200" cap="none" spc="0" normalizeH="0" baseline="0" noProof="0" dirty="0">
              <a:ln>
                <a:solidFill>
                  <a:prstClr val="black"/>
                </a:solidFill>
              </a:ln>
              <a:solidFill>
                <a:prstClr val="white">
                  <a:lumMod val="95000"/>
                </a:prstClr>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41498625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Conclusion</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Surprises At Judgment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9" name="Text Box 7">
            <a:extLst>
              <a:ext uri="{FF2B5EF4-FFF2-40B4-BE49-F238E27FC236}">
                <a16:creationId xmlns:a16="http://schemas.microsoft.com/office/drawing/2014/main" id="{218F535F-C434-46F5-B607-A2742BCA7D2F}"/>
              </a:ext>
            </a:extLst>
          </p:cNvPr>
          <p:cNvSpPr txBox="1">
            <a:spLocks noChangeArrowheads="1"/>
          </p:cNvSpPr>
          <p:nvPr/>
        </p:nvSpPr>
        <p:spPr bwMode="auto">
          <a:xfrm>
            <a:off x="-10886" y="1618208"/>
            <a:ext cx="9143958" cy="41549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4400" dirty="0">
                <a:solidFill>
                  <a:srgbClr val="FFFF00"/>
                </a:solidFill>
                <a:latin typeface="Tahoma" pitchFamily="34" charset="0"/>
                <a:cs typeface="Times New Roman" pitchFamily="18" charset="0"/>
              </a:rPr>
              <a:t>You get to choose where you will spend eternity!</a:t>
            </a:r>
          </a:p>
          <a:p>
            <a:pPr marL="0" lvl="0" indent="0" algn="ctr" eaLnBrk="1" hangingPunct="1">
              <a:defRPr/>
            </a:pPr>
            <a:r>
              <a:rPr lang="en-US" sz="4400" dirty="0">
                <a:solidFill>
                  <a:srgbClr val="FFFF00"/>
                </a:solidFill>
                <a:latin typeface="Tahoma" pitchFamily="34" charset="0"/>
                <a:cs typeface="Times New Roman" pitchFamily="18" charset="0"/>
              </a:rPr>
              <a:t> </a:t>
            </a:r>
          </a:p>
          <a:p>
            <a:pPr marL="0" lvl="0" indent="0" algn="ctr" eaLnBrk="1" hangingPunct="1">
              <a:defRPr/>
            </a:pPr>
            <a:r>
              <a:rPr lang="en-US" sz="4400" i="1" dirty="0">
                <a:solidFill>
                  <a:srgbClr val="FFFF00"/>
                </a:solidFill>
                <a:latin typeface="Tahoma" pitchFamily="34" charset="0"/>
                <a:cs typeface="Times New Roman" pitchFamily="18" charset="0"/>
              </a:rPr>
              <a:t>Choose wisely!</a:t>
            </a:r>
          </a:p>
          <a:p>
            <a:pPr marL="0" lvl="0" indent="0" algn="ctr" eaLnBrk="1" hangingPunct="1">
              <a:defRPr/>
            </a:pPr>
            <a:endParaRPr kumimoji="0" lang="en-US" sz="44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a:p>
            <a:pPr marL="0" lvl="0" indent="0" algn="ctr" eaLnBrk="1" hangingPunct="1">
              <a:defRPr/>
            </a:pPr>
            <a:r>
              <a:rPr lang="en-US" sz="4400" i="1" dirty="0">
                <a:solidFill>
                  <a:srgbClr val="FFFF00"/>
                </a:solidFill>
                <a:latin typeface="Tahoma" pitchFamily="34" charset="0"/>
                <a:cs typeface="Times New Roman" pitchFamily="18" charset="0"/>
              </a:rPr>
              <a:t>Don’t be Surprised!</a:t>
            </a:r>
            <a:endParaRPr kumimoji="0" lang="en-US" sz="44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9869969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l="12430" r="12430"/>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20" y="750278"/>
            <a:ext cx="5638779" cy="5697863"/>
          </a:xfrm>
        </p:spPr>
        <p:txBody>
          <a:bodyPr>
            <a:normAutofit/>
          </a:bodyPr>
          <a:lstStyle/>
          <a:p>
            <a:pPr marL="0" indent="0">
              <a:buNone/>
            </a:pPr>
            <a:r>
              <a:rPr lang="en-US" sz="4000" b="1" dirty="0">
                <a:ln>
                  <a:solidFill>
                    <a:sysClr val="windowText" lastClr="000000"/>
                  </a:solidFill>
                </a:ln>
                <a:solidFill>
                  <a:schemeClr val="tx1"/>
                </a:solidFill>
              </a:rPr>
              <a:t>Funerals get us contemplating the Frailty of Life</a:t>
            </a:r>
          </a:p>
          <a:p>
            <a:pPr marL="341313" indent="-341313">
              <a:buFont typeface="Wingdings" panose="05000000000000000000" pitchFamily="2" charset="2"/>
              <a:buChar char="v"/>
            </a:pPr>
            <a:r>
              <a:rPr lang="en-US" sz="3600" b="1" dirty="0">
                <a:ln>
                  <a:solidFill>
                    <a:sysClr val="windowText" lastClr="000000"/>
                  </a:solidFill>
                </a:ln>
                <a:solidFill>
                  <a:schemeClr val="tx1"/>
                </a:solidFill>
              </a:rPr>
              <a:t>Death comes for:</a:t>
            </a:r>
          </a:p>
          <a:p>
            <a:pPr lvl="1">
              <a:buFont typeface="Wingdings" panose="05000000000000000000" pitchFamily="2" charset="2"/>
              <a:buChar char="ü"/>
            </a:pPr>
            <a:r>
              <a:rPr lang="en-US" sz="3600" b="1" i="1" dirty="0">
                <a:ln>
                  <a:solidFill>
                    <a:sysClr val="windowText" lastClr="000000"/>
                  </a:solidFill>
                </a:ln>
                <a:solidFill>
                  <a:schemeClr val="tx1"/>
                </a:solidFill>
              </a:rPr>
              <a:t>The Faithful</a:t>
            </a:r>
          </a:p>
          <a:p>
            <a:pPr lvl="1">
              <a:buFont typeface="Wingdings" panose="05000000000000000000" pitchFamily="2" charset="2"/>
              <a:buChar char="ü"/>
            </a:pPr>
            <a:r>
              <a:rPr lang="en-US" sz="3600" b="1" i="1" dirty="0">
                <a:ln>
                  <a:solidFill>
                    <a:sysClr val="windowText" lastClr="000000"/>
                  </a:solidFill>
                </a:ln>
                <a:solidFill>
                  <a:schemeClr val="tx1"/>
                </a:solidFill>
              </a:rPr>
              <a:t>The Lost</a:t>
            </a:r>
            <a:endParaRPr lang="en-US" sz="2800" b="1" i="1" dirty="0">
              <a:ln>
                <a:solidFill>
                  <a:sysClr val="windowText" lastClr="000000"/>
                </a:solidFill>
              </a:ln>
              <a:solidFill>
                <a:schemeClr val="tx1"/>
              </a:solidFill>
            </a:endParaRP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a:spcAft>
                <a:spcPts val="600"/>
              </a:spcAft>
              <a:defRPr/>
            </a:pPr>
            <a:r>
              <a:rPr lang="en-US"/>
              <a:t>Surprises At Judgment</a:t>
            </a:r>
            <a:endParaRPr lang="en-US" dirty="0"/>
          </a:p>
        </p:txBody>
      </p:sp>
    </p:spTree>
    <p:extLst>
      <p:ext uri="{BB962C8B-B14F-4D97-AF65-F5344CB8AC3E}">
        <p14:creationId xmlns:p14="http://schemas.microsoft.com/office/powerpoint/2010/main" val="2299876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calcmode="lin" valueType="num">
                                      <p:cBhvr additive="base">
                                        <p:cTn id="18"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Matthew 25:34, 41, 46</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Surprises At Judgment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19049"/>
            <a:ext cx="9144000" cy="5509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34.  "Then the King will say to those on His right, 'Come, you who are blessed of My Father, inherit the kingdom prepared for you from the foundation of the world.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41.  "Then He will also say to those on His left, 'Depart from Me, accursed ones, into the eternal fire which has been prepared for the devil and his angels;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46.  "These will go away into </a:t>
            </a:r>
            <a:r>
              <a:rPr kumimoji="0" lang="en-US" altLang="en-US" sz="3200" i="0" u="none" strike="noStrike" kern="1200" cap="none" spc="0" normalizeH="0" baseline="0" noProof="0" dirty="0">
                <a:ln>
                  <a:noFill/>
                </a:ln>
                <a:solidFill>
                  <a:srgbClr val="FF0000"/>
                </a:solidFill>
                <a:effectLst>
                  <a:glow rad="228600">
                    <a:schemeClr val="accent6">
                      <a:satMod val="175000"/>
                      <a:alpha val="40000"/>
                    </a:schemeClr>
                  </a:glow>
                </a:effectLst>
                <a:uLnTx/>
                <a:uFillTx/>
                <a:latin typeface="Tahoma" panose="020B0604030504040204" pitchFamily="34" charset="0"/>
                <a:ea typeface="+mn-ea"/>
                <a:cs typeface="Times New Roman" panose="02020603050405020304" pitchFamily="18" charset="0"/>
              </a:rPr>
              <a:t>ETERNAL</a:t>
            </a: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punishment, but the righteous into </a:t>
            </a:r>
            <a:r>
              <a:rPr kumimoji="0" lang="en-US" altLang="en-US" sz="3200" i="0" u="none" strike="noStrike" kern="1200" cap="none" spc="0" normalizeH="0" baseline="0" noProof="0" dirty="0">
                <a:ln>
                  <a:noFill/>
                </a:ln>
                <a:solidFill>
                  <a:srgbClr val="0000FF"/>
                </a:solidFill>
                <a:effectLst>
                  <a:glow rad="228600">
                    <a:schemeClr val="accent4">
                      <a:satMod val="175000"/>
                      <a:alpha val="40000"/>
                    </a:schemeClr>
                  </a:glow>
                </a:effectLst>
                <a:uLnTx/>
                <a:uFillTx/>
                <a:latin typeface="Tahoma" panose="020B0604030504040204" pitchFamily="34" charset="0"/>
                <a:ea typeface="+mn-ea"/>
                <a:cs typeface="Times New Roman" panose="02020603050405020304" pitchFamily="18" charset="0"/>
              </a:rPr>
              <a:t>ETERNAL</a:t>
            </a: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life."</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867856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32656" y="1594003"/>
            <a:ext cx="8763001" cy="4203395"/>
          </a:xfrm>
        </p:spPr>
        <p:txBody>
          <a:bodyPr>
            <a:normAutofit/>
          </a:bodyPr>
          <a:lstStyle/>
          <a:p>
            <a:pPr marL="0" indent="0">
              <a:buNone/>
            </a:pPr>
            <a:r>
              <a:rPr lang="en-US" sz="2800" b="1" dirty="0">
                <a:ln>
                  <a:solidFill>
                    <a:schemeClr val="bg1"/>
                  </a:solidFill>
                </a:ln>
                <a:solidFill>
                  <a:schemeClr val="tx1">
                    <a:lumMod val="95000"/>
                  </a:schemeClr>
                </a:solidFill>
              </a:rPr>
              <a:t>Eternal: </a:t>
            </a:r>
            <a:r>
              <a:rPr lang="en-US" sz="2800" b="1" i="1" dirty="0">
                <a:ln>
                  <a:solidFill>
                    <a:schemeClr val="bg1"/>
                  </a:solidFill>
                </a:ln>
                <a:solidFill>
                  <a:schemeClr val="tx1">
                    <a:lumMod val="95000"/>
                  </a:schemeClr>
                </a:solidFill>
              </a:rPr>
              <a:t>Gr. </a:t>
            </a:r>
            <a:r>
              <a:rPr lang="en-US" sz="2800" b="1" i="1" dirty="0" err="1">
                <a:ln>
                  <a:solidFill>
                    <a:schemeClr val="bg1"/>
                  </a:solidFill>
                </a:ln>
                <a:solidFill>
                  <a:schemeClr val="tx1">
                    <a:lumMod val="95000"/>
                  </a:schemeClr>
                </a:solidFill>
              </a:rPr>
              <a:t>aionios</a:t>
            </a:r>
            <a:r>
              <a:rPr lang="en-US" sz="2800" b="1" i="1" dirty="0">
                <a:ln>
                  <a:solidFill>
                    <a:schemeClr val="bg1"/>
                  </a:solidFill>
                </a:ln>
                <a:solidFill>
                  <a:schemeClr val="tx1">
                    <a:lumMod val="95000"/>
                  </a:schemeClr>
                </a:solidFill>
              </a:rPr>
              <a:t> (G166): </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“perpetual (also used of past time, or past and future as well): eternal, eternity, forever, everlasting, world (began); age-long.”</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Matthew 25:41, 46</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John 3:16</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II Thessalonians 1:9</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Surprises At Judgment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5852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32656" y="1594003"/>
            <a:ext cx="9111323" cy="2139797"/>
          </a:xfrm>
        </p:spPr>
        <p:txBody>
          <a:bodyPr>
            <a:noAutofit/>
          </a:bodyPr>
          <a:lstStyle/>
          <a:p>
            <a:pPr>
              <a:buFont typeface="Wingdings" panose="05000000000000000000" pitchFamily="2" charset="2"/>
              <a:buChar char="v"/>
            </a:pPr>
            <a:r>
              <a:rPr lang="en-US" sz="2800" b="1" dirty="0">
                <a:ln>
                  <a:solidFill>
                    <a:schemeClr val="bg1"/>
                  </a:solidFill>
                </a:ln>
                <a:solidFill>
                  <a:schemeClr val="tx1">
                    <a:lumMod val="95000"/>
                  </a:schemeClr>
                </a:solidFill>
              </a:rPr>
              <a:t>Many people don’t believe in Hell</a:t>
            </a:r>
            <a:r>
              <a:rPr lang="en-US" sz="2800" b="1" i="1" dirty="0">
                <a:ln>
                  <a:solidFill>
                    <a:schemeClr val="bg1"/>
                  </a:solidFill>
                </a:ln>
                <a:solidFill>
                  <a:schemeClr val="tx1">
                    <a:lumMod val="95000"/>
                  </a:schemeClr>
                </a:solidFill>
              </a:rPr>
              <a:t> </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Others believe the soul dies with the body</a:t>
            </a:r>
          </a:p>
          <a:p>
            <a:pPr marL="341313" indent="-341313">
              <a:buFont typeface="Wingdings" panose="05000000000000000000" pitchFamily="2" charset="2"/>
              <a:buChar char="v"/>
            </a:pPr>
            <a:r>
              <a:rPr lang="en-US" sz="2800" b="1" dirty="0">
                <a:ln>
                  <a:solidFill>
                    <a:schemeClr val="bg1"/>
                  </a:solidFill>
                </a:ln>
                <a:solidFill>
                  <a:schemeClr val="tx1">
                    <a:lumMod val="95000"/>
                  </a:schemeClr>
                </a:solidFill>
              </a:rPr>
              <a:t>Some limit the scope of Hell to “annihilation”</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Surprises At Judgment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9">
            <a:extLst>
              <a:ext uri="{FF2B5EF4-FFF2-40B4-BE49-F238E27FC236}">
                <a16:creationId xmlns:a16="http://schemas.microsoft.com/office/drawing/2014/main" id="{EA98632D-41AF-07FC-EAA9-18917B1523AB}"/>
              </a:ext>
            </a:extLst>
          </p:cNvPr>
          <p:cNvSpPr txBox="1">
            <a:spLocks/>
          </p:cNvSpPr>
          <p:nvPr/>
        </p:nvSpPr>
        <p:spPr>
          <a:xfrm>
            <a:off x="20" y="3429000"/>
            <a:ext cx="9143980" cy="19221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1313" indent="-341313" fontAlgn="auto">
              <a:spcAft>
                <a:spcPts val="0"/>
              </a:spcAft>
              <a:buFont typeface="Wingdings" panose="05000000000000000000" pitchFamily="2" charset="2"/>
              <a:buChar char="v"/>
            </a:pPr>
            <a:r>
              <a:rPr lang="en-US" sz="2800" dirty="0">
                <a:ln>
                  <a:solidFill>
                    <a:schemeClr val="bg1"/>
                  </a:solidFill>
                </a:ln>
                <a:solidFill>
                  <a:schemeClr val="tx1">
                    <a:lumMod val="95000"/>
                  </a:schemeClr>
                </a:solidFill>
              </a:rPr>
              <a:t>If Hell is for a short time or non-existent, then so is Heaven! </a:t>
            </a:r>
          </a:p>
          <a:p>
            <a:pPr marL="341313" indent="-341313" fontAlgn="auto">
              <a:spcAft>
                <a:spcPts val="0"/>
              </a:spcAft>
              <a:buFont typeface="Wingdings" panose="05000000000000000000" pitchFamily="2" charset="2"/>
              <a:buChar char="v"/>
            </a:pPr>
            <a:r>
              <a:rPr lang="en-US" sz="2800" i="1" dirty="0">
                <a:ln>
                  <a:solidFill>
                    <a:schemeClr val="bg1"/>
                  </a:solidFill>
                </a:ln>
                <a:solidFill>
                  <a:schemeClr val="tx1">
                    <a:lumMod val="95000"/>
                  </a:schemeClr>
                </a:solidFill>
              </a:rPr>
              <a:t>Same word for eternal used of both!</a:t>
            </a:r>
            <a:endParaRPr lang="en-US" sz="2800" b="1" i="1" dirty="0">
              <a:ln>
                <a:solidFill>
                  <a:schemeClr val="bg1"/>
                </a:solidFill>
              </a:ln>
              <a:solidFill>
                <a:schemeClr val="tx1">
                  <a:lumMod val="95000"/>
                </a:schemeClr>
              </a:solidFill>
            </a:endParaRPr>
          </a:p>
        </p:txBody>
      </p:sp>
    </p:spTree>
    <p:extLst>
      <p:ext uri="{BB962C8B-B14F-4D97-AF65-F5344CB8AC3E}">
        <p14:creationId xmlns:p14="http://schemas.microsoft.com/office/powerpoint/2010/main" val="1790917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Surprises At Judgment</a:t>
            </a:r>
            <a:endPar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9" name="Text Box 7">
            <a:extLst>
              <a:ext uri="{FF2B5EF4-FFF2-40B4-BE49-F238E27FC236}">
                <a16:creationId xmlns:a16="http://schemas.microsoft.com/office/drawing/2014/main" id="{218F535F-C434-46F5-B607-A2742BCA7D2F}"/>
              </a:ext>
            </a:extLst>
          </p:cNvPr>
          <p:cNvSpPr txBox="1">
            <a:spLocks noChangeArrowheads="1"/>
          </p:cNvSpPr>
          <p:nvPr/>
        </p:nvSpPr>
        <p:spPr bwMode="auto">
          <a:xfrm>
            <a:off x="0" y="2367171"/>
            <a:ext cx="9143958" cy="21236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4400" dirty="0">
                <a:solidFill>
                  <a:srgbClr val="FFFF00"/>
                </a:solidFill>
                <a:latin typeface="Tahoma" pitchFamily="34" charset="0"/>
                <a:cs typeface="Times New Roman" pitchFamily="18" charset="0"/>
              </a:rPr>
              <a:t>There will be quite a few people surprised at the Judgment of Jesus Christ!</a:t>
            </a:r>
            <a:endParaRPr kumimoji="0" lang="en-US" sz="4400" b="1" i="0"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923324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93909-FE28-08C0-7737-F0CDB3FB2F4E}"/>
              </a:ext>
            </a:extLst>
          </p:cNvPr>
          <p:cNvPicPr>
            <a:picLocks noChangeAspect="1"/>
          </p:cNvPicPr>
          <p:nvPr/>
        </p:nvPicPr>
        <p:blipFill>
          <a:blip r:embed="rId2">
            <a:extLst>
              <a:ext uri="{28A0092B-C50C-407E-A947-70E740481C1C}">
                <a14:useLocalDpi xmlns:a14="http://schemas.microsoft.com/office/drawing/2010/main" val="0"/>
              </a:ext>
            </a:extLst>
          </a:blip>
          <a:srcRect t="6050" b="6050"/>
          <a:stretch/>
        </p:blipFill>
        <p:spPr>
          <a:xfrm>
            <a:off x="-1" y="-14533"/>
            <a:ext cx="9143980" cy="3443533"/>
          </a:xfrm>
          <a:prstGeom prst="rect">
            <a:avLst/>
          </a:prstGeom>
        </p:spPr>
      </p:pic>
      <p:sp>
        <p:nvSpPr>
          <p:cNvPr id="2" name="Title 1">
            <a:extLst>
              <a:ext uri="{FF2B5EF4-FFF2-40B4-BE49-F238E27FC236}">
                <a16:creationId xmlns:a16="http://schemas.microsoft.com/office/drawing/2014/main" id="{6035F6F8-4664-57CE-007B-DA12EFA48919}"/>
              </a:ext>
            </a:extLst>
          </p:cNvPr>
          <p:cNvSpPr>
            <a:spLocks noGrp="1"/>
          </p:cNvSpPr>
          <p:nvPr>
            <p:ph type="title"/>
          </p:nvPr>
        </p:nvSpPr>
        <p:spPr>
          <a:xfrm>
            <a:off x="1" y="8467"/>
            <a:ext cx="6324600" cy="829733"/>
          </a:xfrm>
        </p:spPr>
        <p:txBody>
          <a:bodyPr vert="horz" lIns="91440" tIns="45720" rIns="91440" bIns="45720" rtlCol="0" anchor="b">
            <a:normAutofit fontScale="90000"/>
          </a:bodyPr>
          <a:lstStyle/>
          <a:p>
            <a:pPr algn="ctr">
              <a:lnSpc>
                <a:spcPct val="80000"/>
              </a:lnSpc>
            </a:pP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People Found </a:t>
            </a:r>
            <a:r>
              <a:rPr lang="en-US" sz="6000" i="1" u="sng"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a:t>
            </a: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 Hell</a:t>
            </a:r>
            <a:endParaRPr lang="en-US" sz="5700" dirty="0">
              <a:solidFill>
                <a:srgbClr val="FFFFFF"/>
              </a:solidFill>
            </a:endParaRPr>
          </a:p>
        </p:txBody>
      </p:sp>
      <p:sp>
        <p:nvSpPr>
          <p:cNvPr id="8" name="Content Placeholder 9">
            <a:extLst>
              <a:ext uri="{FF2B5EF4-FFF2-40B4-BE49-F238E27FC236}">
                <a16:creationId xmlns:a16="http://schemas.microsoft.com/office/drawing/2014/main" id="{BF98D0BD-7FFA-92DD-F689-3B70D3871244}"/>
              </a:ext>
            </a:extLst>
          </p:cNvPr>
          <p:cNvSpPr>
            <a:spLocks noGrp="1"/>
          </p:cNvSpPr>
          <p:nvPr>
            <p:ph idx="1"/>
          </p:nvPr>
        </p:nvSpPr>
        <p:spPr>
          <a:xfrm>
            <a:off x="-40" y="3475267"/>
            <a:ext cx="9144040" cy="3350999"/>
          </a:xfrm>
        </p:spPr>
        <p:txBody>
          <a:bodyPr>
            <a:normAutofit/>
          </a:bodyPr>
          <a:lstStyle/>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Immoral &amp; Unbelieving Souls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(I Cor. 6:9-10; Rev. 21:8)</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Good Moral People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(Acts 10:1-2; John 8:24)</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Devoutly Religious People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(Rom. 10:1-3; Mt. 7:21-23)</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Fallen Away Christians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nl-NL" i="1" dirty="0">
                <a:solidFill>
                  <a:schemeClr val="tx1"/>
                </a:solidFill>
                <a:latin typeface="Tahoma" panose="020B0604030504040204" pitchFamily="34" charset="0"/>
                <a:ea typeface="Tahoma" panose="020B0604030504040204" pitchFamily="34" charset="0"/>
                <a:cs typeface="Tahoma" panose="020B0604030504040204" pitchFamily="34" charset="0"/>
              </a:rPr>
              <a:t>II Pet. 2:20-22; Heb. 6:4-6; 10:26-27)</a:t>
            </a:r>
          </a:p>
          <a:p>
            <a:pPr marL="341313" indent="-341313">
              <a:buFont typeface="Wingdings" panose="05000000000000000000" pitchFamily="2" charset="2"/>
              <a:buChar char="v"/>
            </a:pPr>
            <a:r>
              <a:rPr lang="nl-NL" dirty="0">
                <a:solidFill>
                  <a:schemeClr val="tx1"/>
                </a:solidFill>
                <a:latin typeface="Tahoma" panose="020B0604030504040204" pitchFamily="34" charset="0"/>
                <a:ea typeface="Tahoma" panose="020B0604030504040204" pitchFamily="34" charset="0"/>
                <a:cs typeface="Tahoma" panose="020B0604030504040204" pitchFamily="34" charset="0"/>
              </a:rPr>
              <a:t>Lukewarm Christians </a:t>
            </a:r>
            <a:r>
              <a:rPr lang="nl-NL" i="1" dirty="0">
                <a:solidFill>
                  <a:schemeClr val="tx1"/>
                </a:solidFill>
                <a:latin typeface="Tahoma" panose="020B0604030504040204" pitchFamily="34" charset="0"/>
                <a:ea typeface="Tahoma" panose="020B0604030504040204" pitchFamily="34" charset="0"/>
                <a:cs typeface="Tahoma" panose="020B0604030504040204" pitchFamily="34" charset="0"/>
              </a:rPr>
              <a:t>(Rev. 3:15-16, 19)</a:t>
            </a:r>
          </a:p>
          <a:p>
            <a:pPr marL="341313" indent="-341313">
              <a:buFont typeface="Wingdings" panose="05000000000000000000" pitchFamily="2" charset="2"/>
              <a:buChar char="v"/>
            </a:pPr>
            <a:r>
              <a:rPr lang="nl-NL" dirty="0">
                <a:solidFill>
                  <a:schemeClr val="tx1"/>
                </a:solidFill>
                <a:latin typeface="Tahoma" panose="020B0604030504040204" pitchFamily="34" charset="0"/>
                <a:ea typeface="Tahoma" panose="020B0604030504040204" pitchFamily="34" charset="0"/>
                <a:cs typeface="Tahoma" panose="020B0604030504040204" pitchFamily="34" charset="0"/>
              </a:rPr>
              <a:t>Hypocrites </a:t>
            </a:r>
            <a:r>
              <a:rPr lang="nl-NL" i="1" dirty="0">
                <a:solidFill>
                  <a:schemeClr val="tx1"/>
                </a:solidFill>
                <a:latin typeface="Tahoma" panose="020B0604030504040204" pitchFamily="34" charset="0"/>
                <a:ea typeface="Tahoma" panose="020B0604030504040204" pitchFamily="34" charset="0"/>
                <a:cs typeface="Tahoma" panose="020B0604030504040204" pitchFamily="34" charset="0"/>
              </a:rPr>
              <a:t>(Mt. 23:15)</a:t>
            </a:r>
          </a:p>
          <a:p>
            <a:pPr marL="341313" indent="-341313">
              <a:buFont typeface="Wingdings" panose="05000000000000000000" pitchFamily="2" charset="2"/>
              <a:buChar char="v"/>
            </a:pPr>
            <a:r>
              <a:rPr lang="nl-NL" dirty="0">
                <a:solidFill>
                  <a:schemeClr val="tx1"/>
                </a:solidFill>
                <a:latin typeface="Tahoma" panose="020B0604030504040204" pitchFamily="34" charset="0"/>
                <a:ea typeface="Tahoma" panose="020B0604030504040204" pitchFamily="34" charset="0"/>
                <a:cs typeface="Tahoma" panose="020B0604030504040204" pitchFamily="34" charset="0"/>
              </a:rPr>
              <a:t>False Teachers </a:t>
            </a:r>
            <a:r>
              <a:rPr lang="nl-NL" i="1" dirty="0">
                <a:solidFill>
                  <a:schemeClr val="tx1"/>
                </a:solidFill>
                <a:latin typeface="Tahoma" panose="020B0604030504040204" pitchFamily="34" charset="0"/>
                <a:ea typeface="Tahoma" panose="020B0604030504040204" pitchFamily="34" charset="0"/>
                <a:cs typeface="Tahoma" panose="020B0604030504040204" pitchFamily="34" charset="0"/>
              </a:rPr>
              <a:t>(II John 9)</a:t>
            </a:r>
          </a:p>
          <a:p>
            <a:pPr marL="341313" indent="-341313">
              <a:buFont typeface="Wingdings" panose="05000000000000000000" pitchFamily="2" charset="2"/>
              <a:buChar char="v"/>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F034FDB-A7A1-9241-24CB-8F515CAA8C55}"/>
              </a:ext>
            </a:extLst>
          </p:cNvPr>
          <p:cNvSpPr>
            <a:spLocks noGrp="1"/>
          </p:cNvSpPr>
          <p:nvPr>
            <p:ph type="ftr" sz="quarter" idx="11"/>
          </p:nvPr>
        </p:nvSpPr>
        <p:spPr>
          <a:xfrm>
            <a:off x="6172199" y="31734"/>
            <a:ext cx="2971799" cy="349265"/>
          </a:xfrm>
        </p:spPr>
        <p:txBody>
          <a:bodyPr vert="horz" lIns="91440" tIns="45720" rIns="91440" bIns="45720" rtlCol="0" anchor="ctr">
            <a:normAutofit/>
          </a:bodyPr>
          <a:lstStyle/>
          <a:p>
            <a:pPr algn="r" defTabSz="457200">
              <a:lnSpc>
                <a:spcPct val="90000"/>
              </a:lnSpc>
              <a:spcAft>
                <a:spcPts val="600"/>
              </a:spcAft>
              <a:defRPr/>
            </a:pPr>
            <a:r>
              <a:rPr lang="en-US" dirty="0">
                <a:solidFill>
                  <a:srgbClr val="FFFFFF">
                    <a:alpha val="80000"/>
                  </a:srgbClr>
                </a:solidFill>
                <a:latin typeface="+mn-lt"/>
                <a:cs typeface="+mn-cs"/>
              </a:rPr>
              <a:t>Surprises At Judgment</a:t>
            </a:r>
          </a:p>
        </p:txBody>
      </p:sp>
      <p:sp>
        <p:nvSpPr>
          <p:cNvPr id="10" name="Content Placeholder 9">
            <a:extLst>
              <a:ext uri="{FF2B5EF4-FFF2-40B4-BE49-F238E27FC236}">
                <a16:creationId xmlns:a16="http://schemas.microsoft.com/office/drawing/2014/main" id="{BD54B1BE-1EC9-C55C-6A3D-391EADC98380}"/>
              </a:ext>
            </a:extLst>
          </p:cNvPr>
          <p:cNvSpPr txBox="1">
            <a:spLocks/>
          </p:cNvSpPr>
          <p:nvPr/>
        </p:nvSpPr>
        <p:spPr>
          <a:xfrm>
            <a:off x="-61" y="2813104"/>
            <a:ext cx="9144040" cy="5950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a:lstStyle>
          <a:p>
            <a:pPr marL="0" indent="0" fontAlgn="auto">
              <a:spcAft>
                <a:spcPts val="0"/>
              </a:spcAft>
              <a:buFont typeface="Arial" pitchFamily="34" charset="0"/>
              <a:buNone/>
            </a:pPr>
            <a:r>
              <a:rPr lang="en-US" sz="4000" b="1" dirty="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rPr>
              <a:t>Hell will be filled with:</a:t>
            </a:r>
            <a:endParaRPr lang="en-US" sz="4000" b="1" i="1" dirty="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43042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93909-FE28-08C0-7737-F0CDB3FB2F4E}"/>
              </a:ext>
            </a:extLst>
          </p:cNvPr>
          <p:cNvPicPr>
            <a:picLocks noChangeAspect="1"/>
          </p:cNvPicPr>
          <p:nvPr/>
        </p:nvPicPr>
        <p:blipFill>
          <a:blip r:embed="rId2">
            <a:extLst>
              <a:ext uri="{28A0092B-C50C-407E-A947-70E740481C1C}">
                <a14:useLocalDpi xmlns:a14="http://schemas.microsoft.com/office/drawing/2010/main" val="0"/>
              </a:ext>
            </a:extLst>
          </a:blip>
          <a:srcRect t="24894" b="24894"/>
          <a:stretch/>
        </p:blipFill>
        <p:spPr>
          <a:xfrm>
            <a:off x="-1" y="-14533"/>
            <a:ext cx="9143980" cy="6872533"/>
          </a:xfrm>
          <a:prstGeom prst="rect">
            <a:avLst/>
          </a:prstGeom>
        </p:spPr>
      </p:pic>
      <p:sp>
        <p:nvSpPr>
          <p:cNvPr id="2" name="Title 1">
            <a:extLst>
              <a:ext uri="{FF2B5EF4-FFF2-40B4-BE49-F238E27FC236}">
                <a16:creationId xmlns:a16="http://schemas.microsoft.com/office/drawing/2014/main" id="{6035F6F8-4664-57CE-007B-DA12EFA48919}"/>
              </a:ext>
            </a:extLst>
          </p:cNvPr>
          <p:cNvSpPr>
            <a:spLocks noGrp="1"/>
          </p:cNvSpPr>
          <p:nvPr>
            <p:ph type="title"/>
          </p:nvPr>
        </p:nvSpPr>
        <p:spPr>
          <a:xfrm>
            <a:off x="1" y="8467"/>
            <a:ext cx="6324600" cy="829733"/>
          </a:xfrm>
        </p:spPr>
        <p:txBody>
          <a:bodyPr vert="horz" lIns="91440" tIns="45720" rIns="91440" bIns="45720" rtlCol="0" anchor="b">
            <a:normAutofit fontScale="90000"/>
          </a:bodyPr>
          <a:lstStyle/>
          <a:p>
            <a:pPr algn="ctr">
              <a:lnSpc>
                <a:spcPct val="80000"/>
              </a:lnSpc>
            </a:pP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People Found </a:t>
            </a:r>
            <a:r>
              <a:rPr lang="en-US" sz="6000" i="1" u="sng"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a:t>
            </a: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 Hell</a:t>
            </a:r>
            <a:endParaRPr lang="en-US" sz="5700" dirty="0">
              <a:solidFill>
                <a:srgbClr val="FFFFFF"/>
              </a:solidFill>
            </a:endParaRPr>
          </a:p>
        </p:txBody>
      </p:sp>
      <p:sp>
        <p:nvSpPr>
          <p:cNvPr id="8" name="Content Placeholder 9">
            <a:extLst>
              <a:ext uri="{FF2B5EF4-FFF2-40B4-BE49-F238E27FC236}">
                <a16:creationId xmlns:a16="http://schemas.microsoft.com/office/drawing/2014/main" id="{BF98D0BD-7FFA-92DD-F689-3B70D3871244}"/>
              </a:ext>
            </a:extLst>
          </p:cNvPr>
          <p:cNvSpPr>
            <a:spLocks noGrp="1"/>
          </p:cNvSpPr>
          <p:nvPr>
            <p:ph idx="1"/>
          </p:nvPr>
        </p:nvSpPr>
        <p:spPr>
          <a:xfrm>
            <a:off x="21772" y="1360097"/>
            <a:ext cx="4778828" cy="2947592"/>
          </a:xfrm>
        </p:spPr>
        <p:txBody>
          <a:bodyPr>
            <a:normAutofit/>
          </a:bodyPr>
          <a:lstStyle/>
          <a:p>
            <a:pPr marL="341313" indent="-341313">
              <a:buFont typeface="Wingdings" panose="05000000000000000000" pitchFamily="2" charset="2"/>
              <a:buChar char="v"/>
            </a:pPr>
            <a:r>
              <a:rPr lang="en-US" sz="320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Immoral &amp; Unbelieving Souls </a:t>
            </a:r>
          </a:p>
          <a:p>
            <a:pPr marL="341313" indent="-341313">
              <a:buFont typeface="Wingdings" panose="05000000000000000000" pitchFamily="2" charset="2"/>
              <a:buChar char="v"/>
            </a:pPr>
            <a:r>
              <a:rPr lang="en-US" sz="320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Good Moral People</a:t>
            </a:r>
            <a:endParaRPr lang="en-US" sz="3200" i="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a:buFont typeface="Wingdings" panose="05000000000000000000" pitchFamily="2" charset="2"/>
              <a:buChar char="v"/>
            </a:pPr>
            <a:r>
              <a:rPr lang="en-US" sz="320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Devoutly Religious People</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F034FDB-A7A1-9241-24CB-8F515CAA8C55}"/>
              </a:ext>
            </a:extLst>
          </p:cNvPr>
          <p:cNvSpPr>
            <a:spLocks noGrp="1"/>
          </p:cNvSpPr>
          <p:nvPr>
            <p:ph type="ftr" sz="quarter" idx="11"/>
          </p:nvPr>
        </p:nvSpPr>
        <p:spPr>
          <a:xfrm>
            <a:off x="6172199" y="31734"/>
            <a:ext cx="2971799" cy="349265"/>
          </a:xfrm>
        </p:spPr>
        <p:txBody>
          <a:bodyPr vert="horz" lIns="91440" tIns="45720" rIns="91440" bIns="45720" rtlCol="0" anchor="ctr">
            <a:normAutofit/>
          </a:bodyPr>
          <a:lstStyle/>
          <a:p>
            <a:pPr marL="0" marR="0" lvl="0" indent="0" algn="r" defTabSz="457200" rtl="0" eaLnBrk="1" fontAlgn="base" latinLnBrk="0" hangingPunct="1">
              <a:lnSpc>
                <a:spcPct val="90000"/>
              </a:lnSpc>
              <a:spcBef>
                <a:spcPct val="0"/>
              </a:spcBef>
              <a:spcAft>
                <a:spcPts val="600"/>
              </a:spcAft>
              <a:buClrTx/>
              <a:buSzTx/>
              <a:buFontTx/>
              <a:buNone/>
              <a:tabLst/>
              <a:defRPr/>
            </a:pPr>
            <a:r>
              <a:rPr kumimoji="0" lang="en-US" sz="950" b="1" i="0" u="none" strike="noStrike" kern="1200" cap="all" spc="0" normalizeH="0" baseline="0" noProof="0" dirty="0">
                <a:ln>
                  <a:noFill/>
                </a:ln>
                <a:solidFill>
                  <a:srgbClr val="FFFFFF">
                    <a:alpha val="80000"/>
                  </a:srgbClr>
                </a:solidFill>
                <a:effectLst/>
                <a:uLnTx/>
                <a:uFillTx/>
                <a:latin typeface="Calibri Light" panose="020F0302020204030204"/>
                <a:ea typeface="+mn-ea"/>
                <a:cs typeface="Times New Roman" pitchFamily="18" charset="0"/>
              </a:rPr>
              <a:t>Surprises At Judgment</a:t>
            </a:r>
          </a:p>
        </p:txBody>
      </p:sp>
      <p:sp>
        <p:nvSpPr>
          <p:cNvPr id="10" name="Content Placeholder 9">
            <a:extLst>
              <a:ext uri="{FF2B5EF4-FFF2-40B4-BE49-F238E27FC236}">
                <a16:creationId xmlns:a16="http://schemas.microsoft.com/office/drawing/2014/main" id="{BD54B1BE-1EC9-C55C-6A3D-391EADC98380}"/>
              </a:ext>
            </a:extLst>
          </p:cNvPr>
          <p:cNvSpPr txBox="1">
            <a:spLocks/>
          </p:cNvSpPr>
          <p:nvPr/>
        </p:nvSpPr>
        <p:spPr>
          <a:xfrm>
            <a:off x="-61" y="769272"/>
            <a:ext cx="9144040" cy="59505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a:lstStyle>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4000" b="1" i="0" u="none" strike="noStrike" kern="1200" cap="none" spc="0" normalizeH="0" baseline="0" noProof="0" dirty="0">
                <a:ln>
                  <a:solidFill>
                    <a:srgbClr val="FFFF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Hell will be filled with:</a:t>
            </a:r>
            <a:endParaRPr kumimoji="0" lang="en-US" sz="4000" b="1" i="1" u="none" strike="noStrike" kern="1200" cap="none" spc="0" normalizeH="0" baseline="0" noProof="0" dirty="0">
              <a:ln>
                <a:solidFill>
                  <a:srgbClr val="FFFF00"/>
                </a:solid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 Box 7">
            <a:extLst>
              <a:ext uri="{FF2B5EF4-FFF2-40B4-BE49-F238E27FC236}">
                <a16:creationId xmlns:a16="http://schemas.microsoft.com/office/drawing/2014/main" id="{61060C50-82D9-CF10-8AA3-6A13E26D60E9}"/>
              </a:ext>
            </a:extLst>
          </p:cNvPr>
          <p:cNvSpPr txBox="1">
            <a:spLocks noChangeArrowheads="1"/>
          </p:cNvSpPr>
          <p:nvPr/>
        </p:nvSpPr>
        <p:spPr bwMode="auto">
          <a:xfrm>
            <a:off x="-10947" y="4216397"/>
            <a:ext cx="9154946"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These are the people Christ will part to the left and condemn to the place of eternal punishment reserved for Satan and his angels (Mt. 25:41) – </a:t>
            </a:r>
          </a:p>
          <a:p>
            <a:pPr marL="0" lvl="0" indent="0" algn="ctr" eaLnBrk="1" hangingPunct="1">
              <a:defRPr/>
            </a:pPr>
            <a:r>
              <a:rPr lang="en-US" sz="3200" i="1" u="sng" dirty="0">
                <a:solidFill>
                  <a:srgbClr val="FFFF00"/>
                </a:solidFill>
                <a:latin typeface="Tahoma" pitchFamily="34" charset="0"/>
                <a:cs typeface="Times New Roman" pitchFamily="18" charset="0"/>
              </a:rPr>
              <a:t>Quite the eternal company! </a:t>
            </a:r>
            <a:endParaRPr kumimoji="0" lang="en-US" sz="4400" b="1" i="1" u="sng"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
        <p:nvSpPr>
          <p:cNvPr id="11" name="Content Placeholder 9">
            <a:extLst>
              <a:ext uri="{FF2B5EF4-FFF2-40B4-BE49-F238E27FC236}">
                <a16:creationId xmlns:a16="http://schemas.microsoft.com/office/drawing/2014/main" id="{B99442E4-32FE-5A41-E6CE-01DD43618AE6}"/>
              </a:ext>
            </a:extLst>
          </p:cNvPr>
          <p:cNvSpPr txBox="1">
            <a:spLocks/>
          </p:cNvSpPr>
          <p:nvPr/>
        </p:nvSpPr>
        <p:spPr>
          <a:xfrm>
            <a:off x="4571959" y="1364330"/>
            <a:ext cx="4778828" cy="293912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a:lstStyle>
          <a:p>
            <a:pPr marL="341313" indent="-341313" fontAlgn="auto">
              <a:spcAft>
                <a:spcPts val="0"/>
              </a:spcAft>
              <a:buFont typeface="Wingdings" panose="05000000000000000000" pitchFamily="2" charset="2"/>
              <a:buChar char="v"/>
            </a:pPr>
            <a:r>
              <a:rPr lang="nl-NL" sz="3200" b="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Fallen Away Christians</a:t>
            </a:r>
          </a:p>
          <a:p>
            <a:pPr marL="341313" indent="-341313" fontAlgn="auto">
              <a:spcAft>
                <a:spcPts val="0"/>
              </a:spcAft>
              <a:buFont typeface="Wingdings" panose="05000000000000000000" pitchFamily="2" charset="2"/>
              <a:buChar char="v"/>
            </a:pPr>
            <a:r>
              <a:rPr lang="nl-NL" sz="3200" b="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Lukewarm Christians</a:t>
            </a:r>
            <a:endParaRPr lang="nl-NL" sz="3200" b="0" i="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1313" indent="-341313" fontAlgn="auto">
              <a:spcAft>
                <a:spcPts val="0"/>
              </a:spcAft>
              <a:buFont typeface="Wingdings" panose="05000000000000000000" pitchFamily="2" charset="2"/>
              <a:buChar char="v"/>
            </a:pPr>
            <a:r>
              <a:rPr lang="nl-NL" sz="3200" b="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Hypocrites </a:t>
            </a:r>
          </a:p>
          <a:p>
            <a:pPr marL="341313" indent="-341313" fontAlgn="auto">
              <a:spcAft>
                <a:spcPts val="0"/>
              </a:spcAft>
              <a:buFont typeface="Wingdings" panose="05000000000000000000" pitchFamily="2" charset="2"/>
              <a:buChar char="v"/>
            </a:pPr>
            <a:r>
              <a:rPr lang="nl-NL" sz="3200" b="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False Teachers</a:t>
            </a:r>
          </a:p>
          <a:p>
            <a:pPr marL="341313" indent="-341313" fontAlgn="auto">
              <a:spcAft>
                <a:spcPts val="0"/>
              </a:spcAft>
              <a:buFont typeface="Wingdings" panose="05000000000000000000" pitchFamily="2" charset="2"/>
              <a:buChar char="v"/>
            </a:pPr>
            <a:endParaRPr lang="en-US" b="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87820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6050" b="6050"/>
          <a:stretch/>
        </p:blipFill>
        <p:spPr>
          <a:xfrm>
            <a:off x="20" y="10"/>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6705600" cy="924868"/>
          </a:xfrm>
        </p:spPr>
        <p:txBody>
          <a:bodyPr vert="horz" wrap="none" lIns="91440" tIns="45720" rIns="91440" bIns="45720" rtlCol="0" anchor="t">
            <a:normAutofit/>
          </a:bodyPr>
          <a:lstStyle/>
          <a:p>
            <a:pPr defTabSz="914400"/>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People </a:t>
            </a:r>
            <a:r>
              <a:rPr lang="en-US" sz="6000" b="1" i="1" u="sng"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NOT</a:t>
            </a:r>
            <a:r>
              <a:rPr lang="en-US" sz="6000" spc="-300" dirty="0">
                <a:solidFill>
                  <a:srgbClr val="FFFF00"/>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 Found In Hell</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54021"/>
            <a:ext cx="9144040" cy="2489579"/>
          </a:xfrm>
        </p:spPr>
        <p:txBody>
          <a:bodyPr>
            <a:normAutofit/>
          </a:bodyPr>
          <a:lstStyle/>
          <a:p>
            <a:pPr marL="341313" indent="-341313">
              <a:buFont typeface="Wingdings" panose="05000000000000000000" pitchFamily="2" charset="2"/>
              <a:buChar char="v"/>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Unbelievers </a:t>
            </a:r>
            <a:r>
              <a:rPr lang="en-US" sz="2800" i="1" dirty="0">
                <a:solidFill>
                  <a:schemeClr val="tx1"/>
                </a:solidFill>
                <a:latin typeface="Tahoma" panose="020B0604030504040204" pitchFamily="34" charset="0"/>
                <a:ea typeface="Tahoma" panose="020B0604030504040204" pitchFamily="34" charset="0"/>
                <a:cs typeface="Tahoma" panose="020B0604030504040204" pitchFamily="34" charset="0"/>
              </a:rPr>
              <a:t>(Is. 45:23; Rom. 14:11; Phil. 2:9-11)</a:t>
            </a:r>
          </a:p>
          <a:p>
            <a:pPr marL="341313" indent="-341313">
              <a:buFont typeface="Wingdings" panose="05000000000000000000" pitchFamily="2" charset="2"/>
              <a:buChar char="v"/>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Faithful Christians </a:t>
            </a:r>
            <a:r>
              <a:rPr lang="en-US" sz="2800" i="1" dirty="0">
                <a:solidFill>
                  <a:schemeClr val="tx1"/>
                </a:solidFill>
                <a:latin typeface="Tahoma" panose="020B0604030504040204" pitchFamily="34" charset="0"/>
                <a:ea typeface="Tahoma" panose="020B0604030504040204" pitchFamily="34" charset="0"/>
                <a:cs typeface="Tahoma" panose="020B0604030504040204" pitchFamily="34" charset="0"/>
              </a:rPr>
              <a:t>(II Tim. 4:7-8; Rev. 2:10</a:t>
            </a:r>
            <a:r>
              <a:rPr lang="nl-NL" sz="2800" i="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06283" y="1600113"/>
            <a:ext cx="1904980" cy="243325"/>
          </a:xfr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Corbel" panose="020B0503020204020204"/>
                <a:ea typeface="+mn-ea"/>
                <a:cs typeface="Times New Roman" pitchFamily="18" charset="0"/>
              </a:rPr>
              <a:t>Surprises At Judgment</a:t>
            </a:r>
          </a:p>
        </p:txBody>
      </p:sp>
      <p:sp>
        <p:nvSpPr>
          <p:cNvPr id="9" name="Content Placeholder 9">
            <a:extLst>
              <a:ext uri="{FF2B5EF4-FFF2-40B4-BE49-F238E27FC236}">
                <a16:creationId xmlns:a16="http://schemas.microsoft.com/office/drawing/2014/main" id="{A79D9170-1C90-6269-7ACC-0647F06F8C89}"/>
              </a:ext>
            </a:extLst>
          </p:cNvPr>
          <p:cNvSpPr txBox="1">
            <a:spLocks/>
          </p:cNvSpPr>
          <p:nvPr/>
        </p:nvSpPr>
        <p:spPr>
          <a:xfrm>
            <a:off x="-40" y="4571593"/>
            <a:ext cx="9143960" cy="1371601"/>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a:lstStyle>
          <a:p>
            <a:pPr marL="0" indent="0" algn="ctr" fontAlgn="auto">
              <a:spcAft>
                <a:spcPts val="0"/>
              </a:spcAft>
              <a:buNone/>
            </a:pPr>
            <a:r>
              <a:rPr lang="en-US" sz="3200"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EVERY KNEE WILL BOW &amp; EVERY TONGUE WILL CONFESS THAT JESUS CHRIST IS LORD! (Philippians 2:9-11) </a:t>
            </a:r>
          </a:p>
        </p:txBody>
      </p:sp>
      <p:sp>
        <p:nvSpPr>
          <p:cNvPr id="10" name="Text Box 7">
            <a:extLst>
              <a:ext uri="{FF2B5EF4-FFF2-40B4-BE49-F238E27FC236}">
                <a16:creationId xmlns:a16="http://schemas.microsoft.com/office/drawing/2014/main" id="{DFE47088-674A-CD87-5370-7B701D37DC01}"/>
              </a:ext>
            </a:extLst>
          </p:cNvPr>
          <p:cNvSpPr txBox="1">
            <a:spLocks noChangeArrowheads="1"/>
          </p:cNvSpPr>
          <p:nvPr/>
        </p:nvSpPr>
        <p:spPr bwMode="auto">
          <a:xfrm>
            <a:off x="-40" y="6087606"/>
            <a:ext cx="9154946"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Wouldn’t you want to NOT be found in Hell?</a:t>
            </a:r>
            <a:endParaRPr kumimoji="0" lang="en-US" sz="4400" b="1" i="1" u="sng"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260405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avorite Font Theme">
      <a:majorFont>
        <a:latin typeface="Arial"/>
        <a:ea typeface=""/>
        <a:cs typeface=""/>
      </a:majorFont>
      <a:minorFont>
        <a:latin typeface="Tahom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1182</Words>
  <Application>Microsoft Office PowerPoint</Application>
  <PresentationFormat>On-screen Show (4:3)</PresentationFormat>
  <Paragraphs>142</Paragraphs>
  <Slides>17</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Ameretto</vt:lpstr>
      <vt:lpstr>Arial</vt:lpstr>
      <vt:lpstr>Calibri Light</vt:lpstr>
      <vt:lpstr>Calisto MT</vt:lpstr>
      <vt:lpstr>Corbel</vt:lpstr>
      <vt:lpstr>Tahoma</vt:lpstr>
      <vt:lpstr>Times New Roman</vt:lpstr>
      <vt:lpstr>Wingdings</vt:lpstr>
      <vt:lpstr>1_eye</vt:lpstr>
      <vt:lpstr>Theme1</vt:lpstr>
      <vt:lpstr>Metropolitan</vt:lpstr>
      <vt:lpstr>Surprises At Judgment</vt:lpstr>
      <vt:lpstr>Intro</vt:lpstr>
      <vt:lpstr>Matthew 25:34, 41, 46</vt:lpstr>
      <vt:lpstr>Intro</vt:lpstr>
      <vt:lpstr>Intro</vt:lpstr>
      <vt:lpstr>Intro</vt:lpstr>
      <vt:lpstr>People Found IN Hell</vt:lpstr>
      <vt:lpstr>People Found IN Hell</vt:lpstr>
      <vt:lpstr>People NOT Found In Hell</vt:lpstr>
      <vt:lpstr>The Solution</vt:lpstr>
      <vt:lpstr>Conclusion</vt:lpstr>
      <vt:lpstr>Conclusion</vt:lpstr>
      <vt:lpstr>Conclusion</vt:lpstr>
      <vt:lpstr>II Corinthians. 5:10-11</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Surprises At Judgment</dc:title>
  <dc:subject>07/24/2022</dc:subject>
  <dc:creator>DarkWolf</dc:creator>
  <dc:description>Adapted from a lesson by Richie Thetford</dc:description>
  <cp:lastModifiedBy>Nathan Morrison</cp:lastModifiedBy>
  <cp:revision>14</cp:revision>
  <dcterms:created xsi:type="dcterms:W3CDTF">2020-10-29T22:16:57Z</dcterms:created>
  <dcterms:modified xsi:type="dcterms:W3CDTF">2022-07-22T20:25:07Z</dcterms:modified>
</cp:coreProperties>
</file>