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  <p:sldMasterId id="2147483829" r:id="rId2"/>
  </p:sldMasterIdLst>
  <p:notesMasterIdLst>
    <p:notesMasterId r:id="rId24"/>
  </p:notesMasterIdLst>
  <p:handoutMasterIdLst>
    <p:handoutMasterId r:id="rId25"/>
  </p:handoutMasterIdLst>
  <p:sldIdLst>
    <p:sldId id="256" r:id="rId3"/>
    <p:sldId id="703" r:id="rId4"/>
    <p:sldId id="651" r:id="rId5"/>
    <p:sldId id="661" r:id="rId6"/>
    <p:sldId id="686" r:id="rId7"/>
    <p:sldId id="658" r:id="rId8"/>
    <p:sldId id="654" r:id="rId9"/>
    <p:sldId id="688" r:id="rId10"/>
    <p:sldId id="663" r:id="rId11"/>
    <p:sldId id="664" r:id="rId12"/>
    <p:sldId id="669" r:id="rId13"/>
    <p:sldId id="670" r:id="rId14"/>
    <p:sldId id="690" r:id="rId15"/>
    <p:sldId id="692" r:id="rId16"/>
    <p:sldId id="696" r:id="rId17"/>
    <p:sldId id="697" r:id="rId18"/>
    <p:sldId id="698" r:id="rId19"/>
    <p:sldId id="672" r:id="rId20"/>
    <p:sldId id="700" r:id="rId21"/>
    <p:sldId id="702" r:id="rId22"/>
    <p:sldId id="64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CCFF"/>
    <a:srgbClr val="FFFFFF"/>
    <a:srgbClr val="FFFFCC"/>
    <a:srgbClr val="006600"/>
    <a:srgbClr val="FF0066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91" autoAdjust="0"/>
  </p:normalViewPr>
  <p:slideViewPr>
    <p:cSldViewPr snapToObjects="1">
      <p:cViewPr varScale="1">
        <p:scale>
          <a:sx n="88" d="100"/>
          <a:sy n="88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62D817-5D5D-4DE6-931C-DC3C1758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4354BE-CA62-4BE3-94F8-F4E4D208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93264C-7BA8-4702-BAC2-E6EBBC6082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Prepared 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Visit: www.courthousechurchofchrist.com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Image: Roman Denarius with the likeness of Caesar Tiberius (A.D. 14-37)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9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8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3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Image: Friend of Presenter</a:t>
            </a:r>
          </a:p>
          <a:p>
            <a:pPr eaLnBrk="1" hangingPunct="1"/>
            <a:r>
              <a:rPr lang="en-US" dirty="0"/>
              <a:t>Used by permission from Richard Foy, whose birthday is also Tax Day, April 15th</a:t>
            </a:r>
          </a:p>
        </p:txBody>
      </p:sp>
    </p:spTree>
    <p:extLst>
      <p:ext uri="{BB962C8B-B14F-4D97-AF65-F5344CB8AC3E}">
        <p14:creationId xmlns:p14="http://schemas.microsoft.com/office/powerpoint/2010/main" val="195603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Image: </a:t>
            </a:r>
          </a:p>
          <a:p>
            <a:pPr eaLnBrk="1" hangingPunct="1"/>
            <a:r>
              <a:rPr lang="en-US" dirty="0"/>
              <a:t>Roman Denarius with the likeness of Caesar Tiberius (A.D. 14-37)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Roman Denarius with the likeness of Caesar Tiberius (A.D. 14-37) depicting both front and reverse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9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3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 Denarius with Tiberius on the front (AD 14-37)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7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2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93657-24CA-4F3E-A7E7-1B701F41C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473C-9096-4C77-8029-9B5BEB596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AF69-7AFE-4044-99B2-AF9CC965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1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7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4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7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6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6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AFFA-4BD8-4545-A94C-BBB238667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3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937C0-3805-4F0B-A5CF-ABEEEFA07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0F27B-E2ED-4800-AFC2-090F1EB5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E7DCC-6273-4922-A425-F1D0F62B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C41C8-90D2-4FD9-9267-722B09D4C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EB6DB28-125E-4DF5-BEE5-83879ED4D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D4037-5D67-43A7-AE42-AE145E01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"Render To Caesar..."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9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75698"/>
            <a:ext cx="4267200" cy="4022022"/>
          </a:xfrm>
        </p:spPr>
        <p:txBody>
          <a:bodyPr vert="horz" lIns="45720" rIns="45720" anchor="b">
            <a:normAutofit/>
          </a:bodyPr>
          <a:lstStyle/>
          <a:p>
            <a:pPr marL="182563" algn="ctr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6000" b="1" u="sng" kern="1200" dirty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“Render To Caesar…”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212021"/>
            <a:ext cx="5154635" cy="5154635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634217" y="5502979"/>
            <a:ext cx="4038600" cy="1143000"/>
          </a:xfrm>
          <a:prstGeom prst="rect">
            <a:avLst/>
          </a:prstGeom>
        </p:spPr>
        <p:txBody>
          <a:bodyPr vert="horz" lIns="45720" tIns="0" rIns="45720" bIns="0" rtlCol="0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en-US" sz="2800" b="1" kern="12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  <a:r>
              <a:rPr kumimoji="0" lang="en-US" sz="3600" b="1" kern="12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3600" b="1" kern="12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Matthew 22:15-22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243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Jesus Said to Pay Taxes </a:t>
            </a:r>
            <a:br>
              <a:rPr lang="en-US" sz="3200" b="1" u="sng" dirty="0">
                <a:solidFill>
                  <a:srgbClr val="66FFFF"/>
                </a:solidFill>
              </a:rPr>
            </a:br>
            <a:r>
              <a:rPr lang="en-US" sz="2800" b="1" u="sng" dirty="0">
                <a:solidFill>
                  <a:srgbClr val="66FFFF"/>
                </a:solidFill>
              </a:rPr>
              <a:t>(“Render to Caesar”)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r="16560"/>
          <a:stretch/>
        </p:blipFill>
        <p:spPr>
          <a:xfrm>
            <a:off x="2667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24300" y="0"/>
            <a:ext cx="5219700" cy="6838598"/>
          </a:xfrm>
        </p:spPr>
        <p:txBody>
          <a:bodyPr rtlCol="0">
            <a:normAutofit/>
          </a:bodyPr>
          <a:lstStyle/>
          <a:p>
            <a:pPr marL="36576" indent="0">
              <a:buNone/>
            </a:pPr>
            <a:endParaRPr lang="en-US" sz="28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Paul said saints are to pay taxes for four reasons in Romans 13:1-7: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Romans 13:5: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There are consequences if one resists the government (“wrath”)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Romans 13:5: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The conscience of the Christian should be clear </a:t>
            </a:r>
            <a:r>
              <a:rPr lang="en-US" sz="2400" i="1" dirty="0">
                <a:latin typeface="Tahoma" pitchFamily="34" charset="0"/>
                <a:cs typeface="Times New Roman" pitchFamily="18" charset="0"/>
              </a:rPr>
              <a:t>(Phil. 2:15; I Pet. 2:12-20)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Romans 13:6: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Governments are called “servants of God” 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Romans 13:7: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We are to render to all what is due them: taxes, custom, fear, &amp; honor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6473473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</a:p>
        </p:txBody>
      </p:sp>
    </p:spTree>
    <p:extLst>
      <p:ext uri="{BB962C8B-B14F-4D97-AF65-F5344CB8AC3E}">
        <p14:creationId xmlns:p14="http://schemas.microsoft.com/office/powerpoint/2010/main" val="12075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Jesus Said to Pay Taxes </a:t>
            </a:r>
            <a:br>
              <a:rPr lang="en-US" sz="3200" b="1" u="sng" dirty="0">
                <a:solidFill>
                  <a:srgbClr val="66FFFF"/>
                </a:solidFill>
              </a:rPr>
            </a:br>
            <a:r>
              <a:rPr lang="en-US" sz="2800" b="1" u="sng" dirty="0">
                <a:solidFill>
                  <a:srgbClr val="66FFFF"/>
                </a:solidFill>
              </a:rPr>
              <a:t>(“Render to Caesar”)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b="5238"/>
          <a:stretch/>
        </p:blipFill>
        <p:spPr>
          <a:xfrm>
            <a:off x="304800" y="1779699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6438797-6AD6-4C56-B636-DA6285C0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486" y="3555849"/>
            <a:ext cx="4996542" cy="2677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To be above reproach, for a good conscience, to be in subjection to the authorities, and be in obedience to God, saints pay taxes!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590FCD7-97F0-4F18-8073-1E0C07966C6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0" y="265400"/>
            <a:ext cx="5410200" cy="302859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 fontAlgn="auto"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Even our Lord paid taxes while here on earth and expected it of His disciples </a:t>
            </a:r>
            <a:r>
              <a:rPr lang="en-US" sz="3600" b="1" i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(Matthew 17; 22)</a:t>
            </a:r>
            <a:endParaRPr lang="en-US" sz="2400" i="1" dirty="0">
              <a:solidFill>
                <a:srgbClr val="FFCCFF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152400" y="1371600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3400" y="1371599"/>
            <a:ext cx="4789714" cy="54863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Matthew 22:21: Note the word “things” – “The things that are God’s”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i="1" dirty="0">
                <a:latin typeface="Tahoma" pitchFamily="34" charset="0"/>
                <a:cs typeface="Times New Roman" pitchFamily="18" charset="0"/>
              </a:rPr>
              <a:t>How would the people know what belongs to God?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Psalms 1:1-2: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God has revealed His word (Law).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Ephesians 3:1-6: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The revelation can be understood.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Jesus also Said, Give to God!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(“Render to God”)</a:t>
            </a:r>
          </a:p>
        </p:txBody>
      </p:sp>
    </p:spTree>
    <p:extLst>
      <p:ext uri="{BB962C8B-B14F-4D97-AF65-F5344CB8AC3E}">
        <p14:creationId xmlns:p14="http://schemas.microsoft.com/office/powerpoint/2010/main" val="6937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1024"/>
          <a:stretch/>
        </p:blipFill>
        <p:spPr>
          <a:xfrm>
            <a:off x="152400" y="1371600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3400" y="1019907"/>
            <a:ext cx="4789714" cy="583809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In the same way, as we give back to the government that which belongs to the government, we give back to God the things that are God’s!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I Corinthians 6:19-20: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We are not our own but bought with a price </a:t>
            </a:r>
            <a:r>
              <a:rPr lang="en-US" sz="2600" i="1" dirty="0">
                <a:latin typeface="Tahoma" pitchFamily="34" charset="0"/>
                <a:cs typeface="Times New Roman" pitchFamily="18" charset="0"/>
              </a:rPr>
              <a:t>(I Peter 1:18-19)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A Christian belongs to God completely (Mark 12:30)</a:t>
            </a:r>
            <a:endParaRPr lang="en-US" sz="2600" dirty="0">
              <a:latin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Jesus also Said, Give to God!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(“Render to God”)</a:t>
            </a:r>
          </a:p>
        </p:txBody>
      </p:sp>
    </p:spTree>
    <p:extLst>
      <p:ext uri="{BB962C8B-B14F-4D97-AF65-F5344CB8AC3E}">
        <p14:creationId xmlns:p14="http://schemas.microsoft.com/office/powerpoint/2010/main" val="33849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52400" y="1371600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3400" y="1371599"/>
            <a:ext cx="4789714" cy="54863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We are to glorify God in our bodies: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Romans 6:12-13: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Can one do that if the body is made an instrument of unrighteousness?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I Corinthians 6:18: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If the body is used for fornication, we not only sin against God but against our own bodies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Jesus also Said, Give to God!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(“Render to God”)</a:t>
            </a:r>
          </a:p>
        </p:txBody>
      </p:sp>
    </p:spTree>
    <p:extLst>
      <p:ext uri="{BB962C8B-B14F-4D97-AF65-F5344CB8AC3E}">
        <p14:creationId xmlns:p14="http://schemas.microsoft.com/office/powerpoint/2010/main" val="3300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9" r="18059"/>
          <a:stretch/>
        </p:blipFill>
        <p:spPr>
          <a:xfrm>
            <a:off x="152400" y="1371600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3400" y="1371599"/>
            <a:ext cx="4789714" cy="54863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We are to glorify God in our thoughts/mind: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Philippians 4:7-8: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Think pure and holy thoughts (Let God dwell in our hearts)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Jesus also Said, Give to God!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(“Render to God”)</a:t>
            </a:r>
          </a:p>
        </p:txBody>
      </p:sp>
    </p:spTree>
    <p:extLst>
      <p:ext uri="{BB962C8B-B14F-4D97-AF65-F5344CB8AC3E}">
        <p14:creationId xmlns:p14="http://schemas.microsoft.com/office/powerpoint/2010/main" val="649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/>
        </p:blipFill>
        <p:spPr>
          <a:xfrm>
            <a:off x="152400" y="1371600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3400" y="1371599"/>
            <a:ext cx="4789714" cy="5486399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We are to glorify God in our giving back as He has prospered us: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I Corinthians 16:1-2: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Paul established a pattern of giving to God on the first day of the week as we have been prospered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James 1:17: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All good things come from God. 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dirty="0">
                <a:latin typeface="Tahoma" pitchFamily="34" charset="0"/>
                <a:cs typeface="Times New Roman" pitchFamily="18" charset="0"/>
              </a:rPr>
              <a:t>As the Jews were to tithe a 10</a:t>
            </a:r>
            <a:r>
              <a:rPr lang="en-US" sz="2600" baseline="30000" dirty="0">
                <a:latin typeface="Tahoma" pitchFamily="34" charset="0"/>
                <a:cs typeface="Times New Roman" pitchFamily="18" charset="0"/>
              </a:rPr>
              <a:t>th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 of their goods </a:t>
            </a:r>
            <a:r>
              <a:rPr lang="en-US" sz="2600" i="1" dirty="0">
                <a:latin typeface="Tahoma" pitchFamily="34" charset="0"/>
                <a:cs typeface="Times New Roman" pitchFamily="18" charset="0"/>
              </a:rPr>
              <a:t>(Leviticus 27:30-32; Numbers 18:21-32),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we are to give back as we have prospered (I Cor. 16:2) and as we purpose in our heart         (II Corinthians 9:7).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Jesus also Said, Give to God!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(“Render to God”)</a:t>
            </a:r>
          </a:p>
        </p:txBody>
      </p:sp>
    </p:spTree>
    <p:extLst>
      <p:ext uri="{BB962C8B-B14F-4D97-AF65-F5344CB8AC3E}">
        <p14:creationId xmlns:p14="http://schemas.microsoft.com/office/powerpoint/2010/main" val="15546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0" b="16750"/>
          <a:stretch/>
        </p:blipFill>
        <p:spPr>
          <a:xfrm>
            <a:off x="152400" y="1338942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3400" y="1371599"/>
            <a:ext cx="4789714" cy="54863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The fundamental difference::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One </a:t>
            </a:r>
            <a:r>
              <a:rPr lang="en-US" sz="2600" b="1" i="1" u="sng" dirty="0">
                <a:latin typeface="Tahoma" pitchFamily="34" charset="0"/>
                <a:cs typeface="Times New Roman" pitchFamily="18" charset="0"/>
              </a:rPr>
              <a:t>must</a:t>
            </a:r>
            <a:r>
              <a:rPr lang="en-US" sz="2600" b="1" dirty="0">
                <a:latin typeface="Tahoma" pitchFamily="34" charset="0"/>
                <a:cs typeface="Times New Roman" pitchFamily="18" charset="0"/>
              </a:rPr>
              <a:t> pay taxes or suffer consequences.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One must </a:t>
            </a:r>
            <a:r>
              <a:rPr lang="en-US" sz="2600" b="1" i="1" u="sng" dirty="0">
                <a:latin typeface="Tahoma" pitchFamily="34" charset="0"/>
                <a:cs typeface="Times New Roman" pitchFamily="18" charset="0"/>
              </a:rPr>
              <a:t>choose</a:t>
            </a:r>
            <a:r>
              <a:rPr lang="en-US" sz="2600" b="1" dirty="0">
                <a:latin typeface="Tahoma" pitchFamily="34" charset="0"/>
                <a:cs typeface="Times New Roman" pitchFamily="18" charset="0"/>
              </a:rPr>
              <a:t> to serve God or suffer consequences.</a:t>
            </a:r>
            <a:endParaRPr lang="en-US" sz="2600" dirty="0">
              <a:latin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Jesus also Said, Give to God!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(“Render to God”)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59BD3D8-4D76-4450-A378-D5D01B44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99" y="4897493"/>
            <a:ext cx="4708071" cy="18158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Just as we are to give to earthly authority, we are to give ourselves to God in godly living!</a:t>
            </a:r>
          </a:p>
        </p:txBody>
      </p:sp>
    </p:spTree>
    <p:extLst>
      <p:ext uri="{BB962C8B-B14F-4D97-AF65-F5344CB8AC3E}">
        <p14:creationId xmlns:p14="http://schemas.microsoft.com/office/powerpoint/2010/main" val="27256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55571" cy="731837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Conclusion</a:t>
            </a:r>
            <a:endParaRPr lang="en-US" sz="4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r="15366"/>
          <a:stretch/>
        </p:blipFill>
        <p:spPr>
          <a:xfrm>
            <a:off x="152400" y="1345517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86200" y="0"/>
            <a:ext cx="5257800" cy="6838598"/>
          </a:xfrm>
        </p:spPr>
        <p:txBody>
          <a:bodyPr rtlCol="0"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Jesus taught His disciples to pay taxes</a:t>
            </a:r>
          </a:p>
          <a:p>
            <a:pPr marL="36576" indent="0">
              <a:buNone/>
            </a:pPr>
            <a:endParaRPr lang="en-US" sz="36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Think of the people who “render to Caesar” his things, but who, as yet, have not “rendered to God” what rightfully belongs to Him</a:t>
            </a:r>
          </a:p>
          <a:p>
            <a:pPr marL="36576" indent="0">
              <a:buNone/>
            </a:pPr>
            <a:endParaRPr lang="en-US" sz="36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Do we give to Caesar and leave God out? </a:t>
            </a:r>
            <a:r>
              <a:rPr lang="en-US" sz="3500" b="1" i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(The ungodly, law-abiding citizens do that)</a:t>
            </a:r>
          </a:p>
          <a:p>
            <a:pPr marL="36576" indent="0">
              <a:buNone/>
            </a:pPr>
            <a:endParaRPr lang="en-US" sz="36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</a:p>
        </p:txBody>
      </p:sp>
    </p:spTree>
    <p:extLst>
      <p:ext uri="{BB962C8B-B14F-4D97-AF65-F5344CB8AC3E}">
        <p14:creationId xmlns:p14="http://schemas.microsoft.com/office/powerpoint/2010/main" val="17276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55571" cy="731837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Conclusion</a:t>
            </a:r>
            <a:endParaRPr lang="en-US" sz="4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r="9593"/>
          <a:stretch/>
        </p:blipFill>
        <p:spPr>
          <a:xfrm>
            <a:off x="152400" y="1345517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86200" y="0"/>
            <a:ext cx="5257800" cy="6838598"/>
          </a:xfrm>
        </p:spPr>
        <p:txBody>
          <a:bodyPr rtlCol="0"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The ungodly give to “Caesar,” but the righteous will give to “Caesar” and to God! </a:t>
            </a:r>
          </a:p>
          <a:p>
            <a:pPr marL="36576" indent="0">
              <a:buNone/>
            </a:pPr>
            <a:endParaRPr lang="en-US" sz="36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When we pay our taxes and live as upright citizens, we give unto God our obedience</a:t>
            </a:r>
          </a:p>
          <a:p>
            <a:pPr marL="36576" indent="0">
              <a:buNone/>
            </a:pPr>
            <a:endParaRPr lang="en-US" sz="36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It’s about choices: what we choose to do with the things God has entrusted to us and how we give them back as pleasing service to Him</a:t>
            </a:r>
          </a:p>
          <a:p>
            <a:pPr marL="36576" indent="0" algn="ctr">
              <a:buNone/>
            </a:pPr>
            <a:r>
              <a:rPr lang="en-US" sz="3600" b="1" i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(Romans 12:1; II Peter 3:10-14)</a:t>
            </a:r>
          </a:p>
          <a:p>
            <a:pPr marL="36576" indent="0" algn="ctr">
              <a:buNone/>
            </a:pPr>
            <a:endParaRPr lang="en-US" sz="3500" b="1" i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36576" indent="0">
              <a:buNone/>
            </a:pPr>
            <a:endParaRPr lang="en-US" sz="36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</a:p>
        </p:txBody>
      </p:sp>
    </p:spTree>
    <p:extLst>
      <p:ext uri="{BB962C8B-B14F-4D97-AF65-F5344CB8AC3E}">
        <p14:creationId xmlns:p14="http://schemas.microsoft.com/office/powerpoint/2010/main" val="9386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 anchor="ctr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Happy Birthday!</a:t>
            </a:r>
            <a:endParaRPr lang="en-US" sz="4000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D8513-3117-472F-B26A-2A41D8BD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8271" y="0"/>
            <a:ext cx="10320542" cy="6858000"/>
          </a:xfrm>
          <a:prstGeom prst="rect">
            <a:avLst/>
          </a:prstGeom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27" y="6473473"/>
            <a:ext cx="1663473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DAB98-0C68-4216-956C-D5C70C8D2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7500" y="1615723"/>
            <a:ext cx="5969000" cy="4476750"/>
          </a:xfrm>
          <a:prstGeom prst="rect">
            <a:avLst/>
          </a:prstGeom>
        </p:spPr>
      </p:pic>
      <p:pic>
        <p:nvPicPr>
          <p:cNvPr id="8" name="Picture 7" descr="A picture containing object, candelabrum&#10;&#10;Description automatically generated">
            <a:extLst>
              <a:ext uri="{FF2B5EF4-FFF2-40B4-BE49-F238E27FC236}">
                <a16:creationId xmlns:a16="http://schemas.microsoft.com/office/drawing/2014/main" id="{E45A374B-437B-4E9D-8337-97C863252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45" y="1253492"/>
            <a:ext cx="5098540" cy="169428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68663" y="1173721"/>
            <a:ext cx="3226695" cy="1417079"/>
          </a:xfrm>
        </p:spPr>
        <p:txBody>
          <a:bodyPr rtlCol="0">
            <a:normAutofit/>
            <a:scene3d>
              <a:camera prst="isometricOffAxis2Left"/>
              <a:lightRig rig="threePt" dir="t"/>
            </a:scene3d>
          </a:bodyPr>
          <a:lstStyle/>
          <a:p>
            <a:pPr marL="36576" indent="0" algn="r" eaLnBrk="1" hangingPunct="1">
              <a:buNone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Richard Foy</a:t>
            </a:r>
          </a:p>
          <a:p>
            <a:pPr marL="36576" indent="0" algn="r" eaLnBrk="1" hangingPunct="1">
              <a:buNone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April 15</a:t>
            </a:r>
            <a:r>
              <a:rPr lang="en-US" sz="3200" b="1" baseline="30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</a:t>
            </a:r>
            <a:endParaRPr lang="en-US" sz="3200" b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 anchor="ctr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b="1" u="sng" dirty="0">
                <a:solidFill>
                  <a:srgbClr val="66FFFF"/>
                </a:solidFill>
              </a:rPr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439"/>
          <a:stretch/>
        </p:blipFill>
        <p:spPr>
          <a:xfrm>
            <a:off x="2286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"Render To Caesar..."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ABFC9FE-FB38-4A80-9EFC-F9003CF08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329" y="1905000"/>
            <a:ext cx="4708071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Do we give to “Caesar” the things that are Caesar’s?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62F816D-B8E4-4A9F-A285-A02C71061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329" y="4855885"/>
            <a:ext cx="4708071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Do we give to God the things that are God’s?</a:t>
            </a:r>
          </a:p>
        </p:txBody>
      </p:sp>
    </p:spTree>
    <p:extLst>
      <p:ext uri="{BB962C8B-B14F-4D97-AF65-F5344CB8AC3E}">
        <p14:creationId xmlns:p14="http://schemas.microsoft.com/office/powerpoint/2010/main" val="28192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Erring Saint: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EF055A-F0E3-4C3A-89D1-7E9B18CA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8271" y="0"/>
            <a:ext cx="10320542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731837"/>
          </a:xfrm>
        </p:spPr>
        <p:txBody>
          <a:bodyPr anchor="ctr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Intro</a:t>
            </a:r>
            <a:endParaRPr lang="en-US" sz="4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r="18081"/>
          <a:stretch/>
        </p:blipFill>
        <p:spPr>
          <a:xfrm>
            <a:off x="2286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86200" y="0"/>
            <a:ext cx="5257800" cy="683859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36576" indent="0" eaLnBrk="1" hangingPunct="1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TAX DAY! April 15</a:t>
            </a:r>
            <a:r>
              <a:rPr lang="en-US" sz="3600" b="1" baseline="300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</a:t>
            </a:r>
            <a:endParaRPr lang="en-US" sz="36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Many things change over the years…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One thing has not changed: Paying Taxes!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Under the Roman Empire there was a poll tax everyone between 14-65 years of age had to pay simply for existing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Those living in Judea paid two taxes: the Roman taxes and the Temple taxes!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Jesus was no exception – He had to pay taxes while on earth too!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He was asked on a couple of occasions if He paid taxes…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73473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"Render To Caesar..."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13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3868" cy="762000"/>
          </a:xfrm>
        </p:spPr>
        <p:txBody>
          <a:bodyPr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400" u="sng" dirty="0">
                <a:solidFill>
                  <a:srgbClr val="66FFFF"/>
                </a:solidFill>
              </a:rPr>
              <a:t>Intro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 b="9447"/>
          <a:stretch/>
        </p:blipFill>
        <p:spPr>
          <a:xfrm>
            <a:off x="152400" y="896397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0"/>
            <a:ext cx="4724400" cy="68580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77500" lnSpcReduction="20000"/>
          </a:bodyPr>
          <a:lstStyle/>
          <a:p>
            <a:pPr marL="461963" indent="-461963">
              <a:defRPr/>
            </a:pPr>
            <a:r>
              <a:rPr lang="en-US" sz="3300" b="1" dirty="0">
                <a:solidFill>
                  <a:srgbClr val="FFFFCC"/>
                </a:solidFill>
                <a:latin typeface="Tahoma" pitchFamily="34" charset="0"/>
                <a:cs typeface="Times New Roman" pitchFamily="18" charset="0"/>
              </a:rPr>
              <a:t>Matthew 17:24-27</a:t>
            </a:r>
          </a:p>
          <a:p>
            <a:pPr marL="573088" indent="-573088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24  When they came to Capernaum, those who collected the two-drachma tax came to Peter and said, "Does your teacher not pay the two-drachma tax?" </a:t>
            </a:r>
          </a:p>
          <a:p>
            <a:pPr marL="573088" indent="-573088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25  He said, "Yes." And when he came into the house, Jesus spoke to him first, saying, "What do you think, Simon? From whom do the kings of the earth collect customs or poll-tax, from their sons or from strangers?" </a:t>
            </a:r>
          </a:p>
          <a:p>
            <a:pPr marL="573088" indent="-573088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26  When Peter said, "From strangers," Jesus said to him, "Then the sons are exempt. </a:t>
            </a:r>
          </a:p>
          <a:p>
            <a:pPr marL="573088" indent="-573088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27  "However, so that we do not offend them, go to the sea and throw in a hook, and take the first fish that comes up; and when you open its mouth, you will find a shekel. Take that and give it to them for you and Me." 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1CFBE29-4253-4041-86F7-7772FB87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45595"/>
            <a:ext cx="4419600" cy="1384995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i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If only paying our taxes were so easy, we would all be fishermen!</a:t>
            </a:r>
          </a:p>
        </p:txBody>
      </p:sp>
    </p:spTree>
    <p:extLst>
      <p:ext uri="{BB962C8B-B14F-4D97-AF65-F5344CB8AC3E}">
        <p14:creationId xmlns:p14="http://schemas.microsoft.com/office/powerpoint/2010/main" val="25590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3868" cy="762000"/>
          </a:xfrm>
        </p:spPr>
        <p:txBody>
          <a:bodyPr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400" u="sng" dirty="0">
                <a:solidFill>
                  <a:srgbClr val="66FFFF"/>
                </a:solidFill>
              </a:rPr>
              <a:t>Intro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62000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0"/>
            <a:ext cx="4724400" cy="68580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77500" lnSpcReduction="20000"/>
          </a:bodyPr>
          <a:lstStyle/>
          <a:p>
            <a:pPr marL="461963" indent="-461963">
              <a:defRPr/>
            </a:pPr>
            <a:r>
              <a:rPr lang="en-US" sz="3300" b="1" dirty="0">
                <a:solidFill>
                  <a:srgbClr val="FFFFCC"/>
                </a:solidFill>
                <a:latin typeface="Tahoma" pitchFamily="34" charset="0"/>
                <a:cs typeface="Times New Roman" pitchFamily="18" charset="0"/>
              </a:rPr>
              <a:t>Matthew 22:17-22</a:t>
            </a:r>
          </a:p>
          <a:p>
            <a:pPr marL="461963" indent="-461963">
              <a:defRPr/>
            </a:pPr>
            <a:endParaRPr lang="en-US" sz="2800" dirty="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marL="461963" indent="-461963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17  "Tell us then, what do You think? Is it lawful to give a poll-tax to Caesar, or not?" </a:t>
            </a:r>
          </a:p>
          <a:p>
            <a:pPr marL="461963" indent="-461963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18  But Jesus perceived their malice, and said, "Why are you testing Me, you hypocrites? </a:t>
            </a:r>
          </a:p>
          <a:p>
            <a:pPr marL="461963" indent="-461963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19  "Show Me the coin used for the poll-tax." And they brought Him a denarius. </a:t>
            </a:r>
          </a:p>
          <a:p>
            <a:pPr marL="461963" indent="-461963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20  And He said to them, "Whose likeness and inscription is this?" </a:t>
            </a:r>
          </a:p>
          <a:p>
            <a:pPr marL="461963" indent="-461963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21  They said to Him, "Caesar's." Then He said to them, "Then render to Caesar the things that are Caesar's; and to God the things that are God's." </a:t>
            </a:r>
          </a:p>
          <a:p>
            <a:pPr marL="461963" indent="-461963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22  And hearing this, they were amazed, and leaving Him, they went away.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 descr="A close-up of the front and the back of a coin&#10;&#10;Description automatically generated">
            <a:extLst>
              <a:ext uri="{FF2B5EF4-FFF2-40B4-BE49-F238E27FC236}">
                <a16:creationId xmlns:a16="http://schemas.microsoft.com/office/drawing/2014/main" id="{AE5B7A29-EB41-4202-8B9B-4C6D1F2D8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9965"/>
            <a:ext cx="3505200" cy="17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3868" cy="762000"/>
          </a:xfrm>
        </p:spPr>
        <p:txBody>
          <a:bodyPr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400" u="sng" dirty="0">
                <a:solidFill>
                  <a:srgbClr val="66FFFF"/>
                </a:solidFill>
              </a:rPr>
              <a:t>Intro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29" y="1371600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B1157A6-5BCD-4EF4-A2D9-7A35728A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43" y="1720840"/>
            <a:ext cx="4800600" cy="34163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36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lesson for us is this: it doesn’t matter who the government is, we will pay taxes to keep it!</a:t>
            </a:r>
          </a:p>
        </p:txBody>
      </p:sp>
    </p:spTree>
    <p:extLst>
      <p:ext uri="{BB962C8B-B14F-4D97-AF65-F5344CB8AC3E}">
        <p14:creationId xmlns:p14="http://schemas.microsoft.com/office/powerpoint/2010/main" val="18310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444677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7200" y="609600"/>
            <a:ext cx="4865914" cy="62483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How would the people know what should be given to Caesar?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Luke 2:1: Caesar would give instructions (census).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Caesar would say when, where, and how much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He had people who collected the taxes called “Publicans”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The Jews hated the publicans and considered them as sinners and as low as Gentiles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i="1" dirty="0">
                <a:latin typeface="Tahoma" pitchFamily="34" charset="0"/>
                <a:cs typeface="Times New Roman" pitchFamily="18" charset="0"/>
              </a:rPr>
              <a:t>The Jews paid taxes to their kings (I Samuel 8:10-18) – they must have forgotten that!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>
              <a:defRPr/>
            </a:pPr>
            <a:r>
              <a:rPr lang="en-US"/>
              <a:t>"Render To Caesar..."</a:t>
            </a:r>
            <a:endParaRPr lang="en-US" dirty="0"/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886" y="2"/>
            <a:ext cx="9144000" cy="511278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28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One Can Know the Things That Belong to “Caesar”</a:t>
            </a:r>
          </a:p>
        </p:txBody>
      </p:sp>
    </p:spTree>
    <p:extLst>
      <p:ext uri="{BB962C8B-B14F-4D97-AF65-F5344CB8AC3E}">
        <p14:creationId xmlns:p14="http://schemas.microsoft.com/office/powerpoint/2010/main" val="4867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65314" y="557089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7200" y="609600"/>
            <a:ext cx="4865914" cy="6248399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When a new Caesar took the throne, usually he changed the currency to his likeness (Matthew 22:20-21), which at this time was Caesar Tiberius (A.D. 14-37)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The money with the face of the old Caesar was still valid, but they tried to phase it out as fast as possible. 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The people would know to whom they were paying taxes</a:t>
            </a:r>
            <a:endParaRPr lang="en-US" sz="2600" b="1" i="1" dirty="0">
              <a:latin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886" y="2"/>
            <a:ext cx="9144000" cy="511278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28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One Can Know the Things That Belong to “Caesar”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430B366-0A57-4C22-AAB6-EFD28456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3" y="4770209"/>
            <a:ext cx="4239567" cy="18158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Taxes are still around today and as citizens we are expected to pay taxes! </a:t>
            </a:r>
            <a:r>
              <a:rPr lang="en-US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(I Peter 2:12-20)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Jesus Said to Pay Taxes </a:t>
            </a:r>
            <a:br>
              <a:rPr lang="en-US" sz="4000" b="1" u="sng" dirty="0">
                <a:solidFill>
                  <a:srgbClr val="66FFFF"/>
                </a:solidFill>
              </a:rPr>
            </a:br>
            <a:r>
              <a:rPr lang="en-US" sz="4000" b="1" u="sng" dirty="0">
                <a:solidFill>
                  <a:srgbClr val="66FFFF"/>
                </a:solidFill>
              </a:rPr>
              <a:t>(“Render to Caesar”)</a:t>
            </a:r>
            <a:endParaRPr lang="en-US" sz="4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 b="3942"/>
          <a:stretch/>
        </p:blipFill>
        <p:spPr>
          <a:xfrm>
            <a:off x="76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33800" y="1600200"/>
            <a:ext cx="5410200" cy="5238398"/>
          </a:xfrm>
        </p:spPr>
        <p:txBody>
          <a:bodyPr rtlCol="0">
            <a:normAutofit/>
          </a:bodyPr>
          <a:lstStyle/>
          <a:p>
            <a:pPr marL="36576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There are those who teach that because saints are citizens of Heaven (Philippians 3:20) they are exempt from paying earthly taxes! </a:t>
            </a:r>
          </a:p>
          <a:p>
            <a:pPr marL="36576" indent="0" algn="ctr">
              <a:buNone/>
            </a:pPr>
            <a:r>
              <a:rPr lang="en-US" sz="2800" b="1" i="1" dirty="0">
                <a:solidFill>
                  <a:srgbClr val="FFCCFF"/>
                </a:solidFill>
                <a:latin typeface="Tahoma" pitchFamily="34" charset="0"/>
                <a:cs typeface="Times New Roman" pitchFamily="18" charset="0"/>
              </a:rPr>
              <a:t>(Matthew 22:21: This is not taught in the word of God!)</a:t>
            </a:r>
            <a:endParaRPr lang="en-US" sz="2400" i="1" dirty="0">
              <a:solidFill>
                <a:srgbClr val="FFCC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"Render To Caesar..."</a:t>
            </a:r>
          </a:p>
        </p:txBody>
      </p:sp>
    </p:spTree>
    <p:extLst>
      <p:ext uri="{BB962C8B-B14F-4D97-AF65-F5344CB8AC3E}">
        <p14:creationId xmlns:p14="http://schemas.microsoft.com/office/powerpoint/2010/main" val="950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6520</TotalTime>
  <Words>1842</Words>
  <Application>Microsoft Office PowerPoint</Application>
  <PresentationFormat>On-screen Show (4:3)</PresentationFormat>
  <Paragraphs>181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Ameretto</vt:lpstr>
      <vt:lpstr>Arial</vt:lpstr>
      <vt:lpstr>Calisto MT</vt:lpstr>
      <vt:lpstr>Tahoma</vt:lpstr>
      <vt:lpstr>Times New Roman</vt:lpstr>
      <vt:lpstr>Wingdings</vt:lpstr>
      <vt:lpstr>Wingdings 2</vt:lpstr>
      <vt:lpstr>Technic</vt:lpstr>
      <vt:lpstr>5_eye</vt:lpstr>
      <vt:lpstr>“Render To Caesar…”</vt:lpstr>
      <vt:lpstr>Happy Birthday!</vt:lpstr>
      <vt:lpstr>Intro</vt:lpstr>
      <vt:lpstr>Intro</vt:lpstr>
      <vt:lpstr>Intro</vt:lpstr>
      <vt:lpstr>Intro</vt:lpstr>
      <vt:lpstr>One Can Know the Things That Belong to “Caesar”</vt:lpstr>
      <vt:lpstr>One Can Know the Things That Belong to “Caesar”</vt:lpstr>
      <vt:lpstr>Jesus Said to Pay Taxes  (“Render to Caesar”)</vt:lpstr>
      <vt:lpstr>Jesus Said to Pay Taxes  (“Render to Caesar”)</vt:lpstr>
      <vt:lpstr>Jesus Said to Pay Taxes  (“Render to Caesar”)</vt:lpstr>
      <vt:lpstr>Jesus also Said, Give to God!  (“Render to God”)</vt:lpstr>
      <vt:lpstr>Jesus also Said, Give to God!  (“Render to God”)</vt:lpstr>
      <vt:lpstr>Jesus also Said, Give to God!  (“Render to God”)</vt:lpstr>
      <vt:lpstr>Jesus also Said, Give to God!  (“Render to God”)</vt:lpstr>
      <vt:lpstr>Jesus also Said, Give to God!  (“Render to God”)</vt:lpstr>
      <vt:lpstr>Jesus also Said, Give to God!  (“Render to God”)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"Render To Caesar..."</dc:title>
  <dc:subject>06/20/2021</dc:subject>
  <dc:creator>DarkWolf</dc:creator>
  <dc:description>Adapted from a lesson by Richie Thetford</dc:description>
  <cp:lastModifiedBy>Nathan Morrison</cp:lastModifiedBy>
  <cp:revision>26</cp:revision>
  <dcterms:created xsi:type="dcterms:W3CDTF">2005-06-04T23:49:02Z</dcterms:created>
  <dcterms:modified xsi:type="dcterms:W3CDTF">2022-04-08T18:54:12Z</dcterms:modified>
</cp:coreProperties>
</file>