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811" r:id="rId10"/>
    <p:sldMasterId id="2147483823" r:id="rId11"/>
    <p:sldMasterId id="2147483835" r:id="rId12"/>
  </p:sldMasterIdLst>
  <p:notesMasterIdLst>
    <p:notesMasterId r:id="rId26"/>
  </p:notesMasterIdLst>
  <p:handoutMasterIdLst>
    <p:handoutMasterId r:id="rId27"/>
  </p:handoutMasterIdLst>
  <p:sldIdLst>
    <p:sldId id="256" r:id="rId13"/>
    <p:sldId id="662" r:id="rId14"/>
    <p:sldId id="667" r:id="rId15"/>
    <p:sldId id="651" r:id="rId16"/>
    <p:sldId id="655" r:id="rId17"/>
    <p:sldId id="664" r:id="rId18"/>
    <p:sldId id="671" r:id="rId19"/>
    <p:sldId id="649" r:id="rId20"/>
    <p:sldId id="660" r:id="rId21"/>
    <p:sldId id="656" r:id="rId22"/>
    <p:sldId id="669" r:id="rId23"/>
    <p:sldId id="658" r:id="rId24"/>
    <p:sldId id="659" r:id="rId25"/>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FF"/>
    <a:srgbClr val="FFCCFF"/>
    <a:srgbClr val="FF0066"/>
    <a:srgbClr val="FFCC00"/>
    <a:srgbClr val="66FFFF"/>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785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04/03/2022</a:t>
            </a:r>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r>
              <a:rPr lang="en-US" altLang="en-US" dirty="0"/>
              <a:t>Some points from Lesson 6 &amp; Lesson 9 of Basic Bible Doctrine Book 3 by Robert </a:t>
            </a:r>
            <a:r>
              <a:rPr lang="en-US" altLang="en-US" dirty="0" err="1"/>
              <a:t>Harkrider</a:t>
            </a:r>
            <a:r>
              <a:rPr lang="en-US" alt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884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53541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522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480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912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2012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a:t>
            </a:r>
            <a:r>
              <a:rPr lang="en-US"/>
              <a:t>the printed-out </a:t>
            </a:r>
            <a:r>
              <a:rPr lang="en-US" dirty="0"/>
              <a:t>picture as a handout during the lesson</a:t>
            </a:r>
          </a:p>
        </p:txBody>
      </p:sp>
      <p:sp>
        <p:nvSpPr>
          <p:cNvPr id="4" name="Slide Number Placeholder 3"/>
          <p:cNvSpPr>
            <a:spLocks noGrp="1"/>
          </p:cNvSpPr>
          <p:nvPr>
            <p:ph type="sldNum" sz="quarter" idx="5"/>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230388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3921347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smtClean="0"/>
              <a:pPr/>
              <a:t>‹#›</a:t>
            </a:fld>
            <a:endParaRPr lang="en-US" altLang="en-US"/>
          </a:p>
        </p:txBody>
      </p:sp>
    </p:spTree>
    <p:extLst>
      <p:ext uri="{BB962C8B-B14F-4D97-AF65-F5344CB8AC3E}">
        <p14:creationId xmlns:p14="http://schemas.microsoft.com/office/powerpoint/2010/main" val="78548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3160028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smtClean="0"/>
              <a:pPr/>
              <a:t>‹#›</a:t>
            </a:fld>
            <a:endParaRPr lang="en-US" altLang="en-US"/>
          </a:p>
        </p:txBody>
      </p:sp>
    </p:spTree>
    <p:extLst>
      <p:ext uri="{BB962C8B-B14F-4D97-AF65-F5344CB8AC3E}">
        <p14:creationId xmlns:p14="http://schemas.microsoft.com/office/powerpoint/2010/main" val="4201603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smtClean="0"/>
              <a:pPr/>
              <a:t>‹#›</a:t>
            </a:fld>
            <a:endParaRPr lang="en-US" altLang="en-US"/>
          </a:p>
        </p:txBody>
      </p:sp>
    </p:spTree>
    <p:extLst>
      <p:ext uri="{BB962C8B-B14F-4D97-AF65-F5344CB8AC3E}">
        <p14:creationId xmlns:p14="http://schemas.microsoft.com/office/powerpoint/2010/main" val="150379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2929997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17367975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smtClean="0"/>
              <a:pPr/>
              <a:t>‹#›</a:t>
            </a:fld>
            <a:endParaRPr lang="en-US" altLang="en-US"/>
          </a:p>
        </p:txBody>
      </p:sp>
    </p:spTree>
    <p:extLst>
      <p:ext uri="{BB962C8B-B14F-4D97-AF65-F5344CB8AC3E}">
        <p14:creationId xmlns:p14="http://schemas.microsoft.com/office/powerpoint/2010/main" val="751319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3949385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smtClean="0"/>
              <a:pPr/>
              <a:t>‹#›</a:t>
            </a:fld>
            <a:endParaRPr lang="en-US" altLang="en-US"/>
          </a:p>
        </p:txBody>
      </p:sp>
    </p:spTree>
    <p:extLst>
      <p:ext uri="{BB962C8B-B14F-4D97-AF65-F5344CB8AC3E}">
        <p14:creationId xmlns:p14="http://schemas.microsoft.com/office/powerpoint/2010/main" val="13999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smtClean="0"/>
              <a:pPr/>
              <a:t>‹#›</a:t>
            </a:fld>
            <a:endParaRPr lang="en-US" altLang="en-US"/>
          </a:p>
        </p:txBody>
      </p:sp>
    </p:spTree>
    <p:extLst>
      <p:ext uri="{BB962C8B-B14F-4D97-AF65-F5344CB8AC3E}">
        <p14:creationId xmlns:p14="http://schemas.microsoft.com/office/powerpoint/2010/main" val="37157453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34F0A039-0C11-4F3F-A553-A6671632A850}" type="slidenum">
              <a:rPr lang="en-US" altLang="en-US"/>
              <a:pPr/>
              <a:t>‹#›</a:t>
            </a:fld>
            <a:endParaRPr lang="en-US" altLang="en-US"/>
          </a:p>
        </p:txBody>
      </p:sp>
    </p:spTree>
    <p:extLst>
      <p:ext uri="{BB962C8B-B14F-4D97-AF65-F5344CB8AC3E}">
        <p14:creationId xmlns:p14="http://schemas.microsoft.com/office/powerpoint/2010/main" val="39164110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85A9B7D4-D4B5-4D65-B373-1F7C0CF55F81}" type="slidenum">
              <a:rPr lang="en-US" altLang="en-US"/>
              <a:pPr/>
              <a:t>‹#›</a:t>
            </a:fld>
            <a:endParaRPr lang="en-US" altLang="en-US"/>
          </a:p>
        </p:txBody>
      </p:sp>
    </p:spTree>
    <p:extLst>
      <p:ext uri="{BB962C8B-B14F-4D97-AF65-F5344CB8AC3E}">
        <p14:creationId xmlns:p14="http://schemas.microsoft.com/office/powerpoint/2010/main" val="279866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B9495C12-B21D-4585-A94E-450536D74089}" type="slidenum">
              <a:rPr lang="en-US" altLang="en-US"/>
              <a:pPr/>
              <a:t>‹#›</a:t>
            </a:fld>
            <a:endParaRPr lang="en-US" altLang="en-US"/>
          </a:p>
        </p:txBody>
      </p:sp>
    </p:spTree>
    <p:extLst>
      <p:ext uri="{BB962C8B-B14F-4D97-AF65-F5344CB8AC3E}">
        <p14:creationId xmlns:p14="http://schemas.microsoft.com/office/powerpoint/2010/main" val="15455228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E965BC27-05D8-4510-83CF-D90599884B77}" type="slidenum">
              <a:rPr lang="en-US" altLang="en-US"/>
              <a:pPr/>
              <a:t>‹#›</a:t>
            </a:fld>
            <a:endParaRPr lang="en-US" altLang="en-US"/>
          </a:p>
        </p:txBody>
      </p:sp>
    </p:spTree>
    <p:extLst>
      <p:ext uri="{BB962C8B-B14F-4D97-AF65-F5344CB8AC3E}">
        <p14:creationId xmlns:p14="http://schemas.microsoft.com/office/powerpoint/2010/main" val="29072186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0ED9504D-7293-4204-909D-B2925BE1AB76}" type="slidenum">
              <a:rPr lang="en-US" altLang="en-US"/>
              <a:pPr/>
              <a:t>‹#›</a:t>
            </a:fld>
            <a:endParaRPr lang="en-US" altLang="en-US"/>
          </a:p>
        </p:txBody>
      </p:sp>
    </p:spTree>
    <p:extLst>
      <p:ext uri="{BB962C8B-B14F-4D97-AF65-F5344CB8AC3E}">
        <p14:creationId xmlns:p14="http://schemas.microsoft.com/office/powerpoint/2010/main" val="2521459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854565CE-951C-4779-A7F3-7D4BE5454DB2}" type="slidenum">
              <a:rPr lang="en-US" altLang="en-US"/>
              <a:pPr/>
              <a:t>‹#›</a:t>
            </a:fld>
            <a:endParaRPr lang="en-US" altLang="en-US"/>
          </a:p>
        </p:txBody>
      </p:sp>
    </p:spTree>
    <p:extLst>
      <p:ext uri="{BB962C8B-B14F-4D97-AF65-F5344CB8AC3E}">
        <p14:creationId xmlns:p14="http://schemas.microsoft.com/office/powerpoint/2010/main" val="1074545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9A2206E7-595D-434B-8029-84C8CB10DBF4}" type="slidenum">
              <a:rPr lang="en-US" altLang="en-US"/>
              <a:pPr/>
              <a:t>‹#›</a:t>
            </a:fld>
            <a:endParaRPr lang="en-US" altLang="en-US"/>
          </a:p>
        </p:txBody>
      </p:sp>
    </p:spTree>
    <p:extLst>
      <p:ext uri="{BB962C8B-B14F-4D97-AF65-F5344CB8AC3E}">
        <p14:creationId xmlns:p14="http://schemas.microsoft.com/office/powerpoint/2010/main" val="36947154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DB2D1E95-DFD5-48AD-88DE-263DF2253352}" type="slidenum">
              <a:rPr lang="en-US" altLang="en-US"/>
              <a:pPr/>
              <a:t>‹#›</a:t>
            </a:fld>
            <a:endParaRPr lang="en-US" altLang="en-US"/>
          </a:p>
        </p:txBody>
      </p:sp>
    </p:spTree>
    <p:extLst>
      <p:ext uri="{BB962C8B-B14F-4D97-AF65-F5344CB8AC3E}">
        <p14:creationId xmlns:p14="http://schemas.microsoft.com/office/powerpoint/2010/main" val="3836338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9F5F3CE7-E28B-4C21-B7AC-44DB763BC42D}" type="slidenum">
              <a:rPr lang="en-US" altLang="en-US"/>
              <a:pPr/>
              <a:t>‹#›</a:t>
            </a:fld>
            <a:endParaRPr lang="en-US" altLang="en-US"/>
          </a:p>
        </p:txBody>
      </p:sp>
    </p:spTree>
    <p:extLst>
      <p:ext uri="{BB962C8B-B14F-4D97-AF65-F5344CB8AC3E}">
        <p14:creationId xmlns:p14="http://schemas.microsoft.com/office/powerpoint/2010/main" val="3564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786A75AA-0EF1-4CEE-A681-512E3BDBE162}" type="slidenum">
              <a:rPr lang="en-US" altLang="en-US"/>
              <a:pPr/>
              <a:t>‹#›</a:t>
            </a:fld>
            <a:endParaRPr lang="en-US" altLang="en-US"/>
          </a:p>
        </p:txBody>
      </p:sp>
    </p:spTree>
    <p:extLst>
      <p:ext uri="{BB962C8B-B14F-4D97-AF65-F5344CB8AC3E}">
        <p14:creationId xmlns:p14="http://schemas.microsoft.com/office/powerpoint/2010/main" val="19934329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54DEA1A2-3E25-4783-8FC6-5B6AD90F8B8A}" type="slidenum">
              <a:rPr lang="en-US" altLang="en-US"/>
              <a:pPr/>
              <a:t>‹#›</a:t>
            </a:fld>
            <a:endParaRPr lang="en-US" altLang="en-US"/>
          </a:p>
        </p:txBody>
      </p:sp>
    </p:spTree>
    <p:extLst>
      <p:ext uri="{BB962C8B-B14F-4D97-AF65-F5344CB8AC3E}">
        <p14:creationId xmlns:p14="http://schemas.microsoft.com/office/powerpoint/2010/main" val="2143205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60242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401615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8774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641766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0791198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7116150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5789928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19223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005790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2213969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 Inheritance: Study On Original Sin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900778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An Inheritance: Study On Original Sin</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An Inheritance: Study On Original Sin</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An Inheritance: Study On Original Sin</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An Inheritance: Study On Original Sin</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An Inheritance: Study On Original Sin</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An Inheritance: Study On Original Sin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9752E8-EA3C-4E86-BC88-7A6733A621F9}"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An Inheritance: Study On Original Sin</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6E92DD2-A096-47A2-B7EC-4ABE7BF32D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An Inheritance: Study On Original Sin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474476871"/>
      </p:ext>
    </p:extLst>
  </p:cSld>
  <p:clrMap bg1="dk2" tx1="lt1" bg2="dk1"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An Inheritance: Study On Original Sin</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p:nvPr>
        </p:nvSpPr>
        <p:spPr>
          <a:xfrm>
            <a:off x="0" y="274638"/>
            <a:ext cx="9144000" cy="1477962"/>
          </a:xfrm>
        </p:spPr>
        <p:txBody>
          <a:bodyPr wrap="square" anchor="ctr">
            <a:normAutofit fontScale="90000"/>
          </a:bodyPr>
          <a:lstStyle/>
          <a:p>
            <a:pPr>
              <a:lnSpc>
                <a:spcPct val="90000"/>
              </a:lnSpc>
            </a:pPr>
            <a:r>
              <a:rPr lang="en-US" altLang="en-US" sz="4900" b="1" u="sng" dirty="0"/>
              <a:t>An Inheritance:</a:t>
            </a:r>
            <a:br>
              <a:rPr lang="en-US" altLang="en-US" sz="4900" b="1" u="sng" dirty="0"/>
            </a:br>
            <a:r>
              <a:rPr lang="en-US" altLang="en-US" sz="4000" b="1" i="1" u="sng" dirty="0"/>
              <a:t>Study On Original Sin</a:t>
            </a:r>
            <a:br>
              <a:rPr lang="en-US" altLang="en-US" sz="2400" b="1" u="sng" dirty="0"/>
            </a:br>
            <a:br>
              <a:rPr lang="en-US" altLang="en-US" sz="2400" dirty="0"/>
            </a:br>
            <a:r>
              <a:rPr lang="en-US" altLang="en-US" sz="4000" b="1" dirty="0"/>
              <a:t>Text: I Peter 1:3-5</a:t>
            </a:r>
            <a:endParaRPr lang="en-US" alt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t="1115" b="1115"/>
          <a:stretch/>
        </p:blipFill>
        <p:spPr>
          <a:xfrm>
            <a:off x="457200" y="2133600"/>
            <a:ext cx="8229600" cy="45259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Table of </a:t>
            </a:r>
            <a:br>
              <a:rPr lang="en-US" dirty="0"/>
            </a:br>
            <a:r>
              <a:rPr lang="en-US" dirty="0"/>
              <a:t>An Inheritance: </a:t>
            </a:r>
            <a:br>
              <a:rPr lang="en-US" dirty="0"/>
            </a:br>
            <a:r>
              <a:rPr lang="en-US" dirty="0"/>
              <a:t>Study Of Original Sin</a:t>
            </a:r>
          </a:p>
        </p:txBody>
      </p:sp>
      <p:sp>
        <p:nvSpPr>
          <p:cNvPr id="3" name="Footer Placeholder 2">
            <a:extLst>
              <a:ext uri="{FF2B5EF4-FFF2-40B4-BE49-F238E27FC236}">
                <a16:creationId xmlns:a16="http://schemas.microsoft.com/office/drawing/2014/main" id="{51DD8409-5AD6-4C14-AEEF-183643918E3B}"/>
              </a:ext>
            </a:extLst>
          </p:cNvPr>
          <p:cNvSpPr>
            <a:spLocks noGrp="1"/>
          </p:cNvSpPr>
          <p:nvPr>
            <p:ph type="ftr" sz="quarter" idx="11"/>
          </p:nvPr>
        </p:nvSpPr>
        <p:spPr>
          <a:xfrm>
            <a:off x="2705100" y="6553200"/>
            <a:ext cx="3733800" cy="304800"/>
          </a:xfrm>
        </p:spPr>
        <p:txBody>
          <a:bodyPr/>
          <a:lstStyle/>
          <a:p>
            <a:r>
              <a:rPr lang="en-US" altLang="en-US" dirty="0"/>
              <a:t>An Inheritance: Study On Original Sin</a:t>
            </a:r>
          </a:p>
        </p:txBody>
      </p:sp>
    </p:spTree>
    <p:extLst>
      <p:ext uri="{BB962C8B-B14F-4D97-AF65-F5344CB8AC3E}">
        <p14:creationId xmlns:p14="http://schemas.microsoft.com/office/powerpoint/2010/main" val="260270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E99D88E-E21B-4865-9A3A-C36BE09E1E3A}"/>
              </a:ext>
            </a:extLst>
          </p:cNvPr>
          <p:cNvGraphicFramePr>
            <a:graphicFrameLocks noGrp="1"/>
          </p:cNvGraphicFramePr>
          <p:nvPr>
            <p:ph idx="1"/>
            <p:extLst>
              <p:ext uri="{D42A27DB-BD31-4B8C-83A1-F6EECF244321}">
                <p14:modId xmlns:p14="http://schemas.microsoft.com/office/powerpoint/2010/main" val="3431714988"/>
              </p:ext>
            </p:extLst>
          </p:nvPr>
        </p:nvGraphicFramePr>
        <p:xfrm>
          <a:off x="304803" y="292567"/>
          <a:ext cx="8762998" cy="6272866"/>
        </p:xfrm>
        <a:graphic>
          <a:graphicData uri="http://schemas.openxmlformats.org/drawingml/2006/table">
            <a:tbl>
              <a:tblPr firstRow="1" bandRow="1">
                <a:tableStyleId>{F5AB1C69-6EDB-4FF4-983F-18BD219EF322}</a:tableStyleId>
              </a:tblPr>
              <a:tblGrid>
                <a:gridCol w="2160890">
                  <a:extLst>
                    <a:ext uri="{9D8B030D-6E8A-4147-A177-3AD203B41FA5}">
                      <a16:colId xmlns:a16="http://schemas.microsoft.com/office/drawing/2014/main" val="3218590341"/>
                    </a:ext>
                  </a:extLst>
                </a:gridCol>
                <a:gridCol w="2352409">
                  <a:extLst>
                    <a:ext uri="{9D8B030D-6E8A-4147-A177-3AD203B41FA5}">
                      <a16:colId xmlns:a16="http://schemas.microsoft.com/office/drawing/2014/main" val="2324000416"/>
                    </a:ext>
                  </a:extLst>
                </a:gridCol>
                <a:gridCol w="2039898">
                  <a:extLst>
                    <a:ext uri="{9D8B030D-6E8A-4147-A177-3AD203B41FA5}">
                      <a16:colId xmlns:a16="http://schemas.microsoft.com/office/drawing/2014/main" val="3240160270"/>
                    </a:ext>
                  </a:extLst>
                </a:gridCol>
                <a:gridCol w="2209801">
                  <a:extLst>
                    <a:ext uri="{9D8B030D-6E8A-4147-A177-3AD203B41FA5}">
                      <a16:colId xmlns:a16="http://schemas.microsoft.com/office/drawing/2014/main" val="2302968387"/>
                    </a:ext>
                  </a:extLst>
                </a:gridCol>
              </a:tblGrid>
              <a:tr h="466055">
                <a:tc>
                  <a:txBody>
                    <a:bodyPr/>
                    <a:lstStyle/>
                    <a:p>
                      <a:pPr marL="0" marR="0" algn="ctr">
                        <a:lnSpc>
                          <a:spcPct val="107000"/>
                        </a:lnSpc>
                        <a:spcBef>
                          <a:spcPts val="0"/>
                        </a:spcBef>
                        <a:spcAft>
                          <a:spcPts val="0"/>
                        </a:spcAft>
                      </a:pPr>
                      <a:r>
                        <a:rPr lang="en-US" sz="2000" dirty="0">
                          <a:solidFill>
                            <a:srgbClr val="0000FF"/>
                          </a:solidFill>
                          <a:effectLst/>
                        </a:rPr>
                        <a:t>Origins of Original Sin</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Consequences</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Scriptures used to Support Original Sin</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Scriptures on Children’s Innocence &amp; Personal Accountability</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extLst>
                  <a:ext uri="{0D108BD9-81ED-4DB2-BD59-A6C34878D82A}">
                    <a16:rowId xmlns:a16="http://schemas.microsoft.com/office/drawing/2014/main" val="4117893679"/>
                  </a:ext>
                </a:extLst>
              </a:tr>
              <a:tr h="947802">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6220356"/>
                  </a:ext>
                </a:extLst>
              </a:tr>
              <a:tr h="914400">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135660"/>
                  </a:ext>
                </a:extLst>
              </a:tr>
              <a:tr h="1219200">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5876957"/>
                  </a:ext>
                </a:extLst>
              </a:tr>
              <a:tr h="786080">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1052243"/>
                  </a:ext>
                </a:extLst>
              </a:tr>
              <a:tr h="792293">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81563346"/>
                  </a:ext>
                </a:extLst>
              </a:tr>
            </a:tbl>
          </a:graphicData>
        </a:graphic>
      </p:graphicFrame>
      <p:sp>
        <p:nvSpPr>
          <p:cNvPr id="16" name="TextBox 15">
            <a:extLst>
              <a:ext uri="{FF2B5EF4-FFF2-40B4-BE49-F238E27FC236}">
                <a16:creationId xmlns:a16="http://schemas.microsoft.com/office/drawing/2014/main" id="{A3EFC86D-D3BC-4EFD-9F94-AAA229A51610}"/>
              </a:ext>
            </a:extLst>
          </p:cNvPr>
          <p:cNvSpPr txBox="1"/>
          <p:nvPr/>
        </p:nvSpPr>
        <p:spPr>
          <a:xfrm>
            <a:off x="312569" y="1950374"/>
            <a:ext cx="2125804"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Augustine of Hippo </a:t>
            </a:r>
            <a:r>
              <a:rPr kumimoji="0" lang="en-US" sz="1400" b="0" i="0" u="none" strike="noStrike" kern="1200" cap="none" spc="0" normalizeH="0" baseline="0" noProof="0" dirty="0">
                <a:ln>
                  <a:noFill/>
                </a:ln>
                <a:solidFill>
                  <a:srgbClr val="0000FF"/>
                </a:solidFill>
                <a:effectLst/>
                <a:uLnTx/>
                <a:uFillTx/>
                <a:latin typeface="Tahoma"/>
                <a:ea typeface="+mn-ea"/>
                <a:cs typeface="Times New Roman" pitchFamily="18" charset="0"/>
              </a:rPr>
              <a:t>(354–430), who 1</a:t>
            </a:r>
            <a:r>
              <a:rPr kumimoji="0" lang="en-US" sz="1400" b="0" i="0" u="none" strike="noStrike" kern="1200" cap="none" spc="0" normalizeH="0" baseline="30000" noProof="0" dirty="0">
                <a:ln>
                  <a:noFill/>
                </a:ln>
                <a:solidFill>
                  <a:srgbClr val="0000FF"/>
                </a:solidFill>
                <a:effectLst/>
                <a:uLnTx/>
                <a:uFillTx/>
                <a:latin typeface="Tahoma"/>
                <a:ea typeface="+mn-ea"/>
                <a:cs typeface="Times New Roman" pitchFamily="18" charset="0"/>
              </a:rPr>
              <a:t>st</a:t>
            </a:r>
            <a:r>
              <a:rPr kumimoji="0" lang="en-US" sz="1400" b="0" i="0" u="none" strike="noStrike" kern="1200" cap="none" spc="0" normalizeH="0" baseline="0" noProof="0" dirty="0">
                <a:ln>
                  <a:noFill/>
                </a:ln>
                <a:solidFill>
                  <a:srgbClr val="0000FF"/>
                </a:solidFill>
                <a:effectLst/>
                <a:uLnTx/>
                <a:uFillTx/>
                <a:latin typeface="Tahoma"/>
                <a:ea typeface="+mn-ea"/>
                <a:cs typeface="Times New Roman" pitchFamily="18" charset="0"/>
              </a:rPr>
              <a:t>  used the phrase, “original sin”</a:t>
            </a: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17" name="TextBox 16">
            <a:extLst>
              <a:ext uri="{FF2B5EF4-FFF2-40B4-BE49-F238E27FC236}">
                <a16:creationId xmlns:a16="http://schemas.microsoft.com/office/drawing/2014/main" id="{C1D7DE6A-BEE2-4ADA-A697-6DBC75A62AD2}"/>
              </a:ext>
            </a:extLst>
          </p:cNvPr>
          <p:cNvSpPr txBox="1"/>
          <p:nvPr/>
        </p:nvSpPr>
        <p:spPr>
          <a:xfrm>
            <a:off x="2474425" y="1911966"/>
            <a:ext cx="2277252" cy="76315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Infant Baptism </a:t>
            </a: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 Happening as early as the 2</a:t>
            </a:r>
            <a:r>
              <a:rPr kumimoji="0" lang="en-US" sz="1400" b="0" i="0" u="none" strike="noStrike" kern="1200" cap="none" spc="0" normalizeH="0" baseline="30000" noProof="0" dirty="0">
                <a:ln>
                  <a:noFill/>
                </a:ln>
                <a:solidFill>
                  <a:srgbClr val="000000"/>
                </a:solidFill>
                <a:effectLst/>
                <a:uLnTx/>
                <a:uFillTx/>
                <a:latin typeface="Tahoma"/>
                <a:ea typeface="+mn-ea"/>
                <a:cs typeface="Times New Roman" pitchFamily="18" charset="0"/>
              </a:rPr>
              <a:t>nd</a:t>
            </a: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  – 3</a:t>
            </a:r>
            <a:r>
              <a:rPr kumimoji="0" lang="en-US" sz="1400" b="0" i="0" u="none" strike="noStrike" kern="1200" cap="none" spc="0" normalizeH="0" baseline="30000" noProof="0" dirty="0">
                <a:ln>
                  <a:noFill/>
                </a:ln>
                <a:solidFill>
                  <a:srgbClr val="000000"/>
                </a:solidFill>
                <a:effectLst/>
                <a:uLnTx/>
                <a:uFillTx/>
                <a:latin typeface="Tahoma"/>
                <a:ea typeface="+mn-ea"/>
                <a:cs typeface="Times New Roman" pitchFamily="18" charset="0"/>
              </a:rPr>
              <a:t>rd</a:t>
            </a: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  c. A.D.)</a:t>
            </a:r>
          </a:p>
        </p:txBody>
      </p:sp>
      <p:sp>
        <p:nvSpPr>
          <p:cNvPr id="18" name="TextBox 17">
            <a:extLst>
              <a:ext uri="{FF2B5EF4-FFF2-40B4-BE49-F238E27FC236}">
                <a16:creationId xmlns:a16="http://schemas.microsoft.com/office/drawing/2014/main" id="{982EE86F-3BC5-4E43-9394-F0A4703EAB06}"/>
              </a:ext>
            </a:extLst>
          </p:cNvPr>
          <p:cNvSpPr txBox="1"/>
          <p:nvPr/>
        </p:nvSpPr>
        <p:spPr>
          <a:xfrm>
            <a:off x="4820387" y="1939879"/>
            <a:ext cx="2004714"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Matthew 19:13-14</a:t>
            </a:r>
          </a:p>
        </p:txBody>
      </p:sp>
      <p:sp>
        <p:nvSpPr>
          <p:cNvPr id="19" name="TextBox 18">
            <a:extLst>
              <a:ext uri="{FF2B5EF4-FFF2-40B4-BE49-F238E27FC236}">
                <a16:creationId xmlns:a16="http://schemas.microsoft.com/office/drawing/2014/main" id="{A053AA82-858D-4A95-9AE5-15AAE1066D9A}"/>
              </a:ext>
            </a:extLst>
          </p:cNvPr>
          <p:cNvSpPr txBox="1"/>
          <p:nvPr/>
        </p:nvSpPr>
        <p:spPr>
          <a:xfrm>
            <a:off x="6846042" y="1972037"/>
            <a:ext cx="2221759" cy="532646"/>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Matthew 19:13-14; 18:3</a:t>
            </a:r>
          </a:p>
        </p:txBody>
      </p:sp>
      <p:sp>
        <p:nvSpPr>
          <p:cNvPr id="21" name="TextBox 20">
            <a:extLst>
              <a:ext uri="{FF2B5EF4-FFF2-40B4-BE49-F238E27FC236}">
                <a16:creationId xmlns:a16="http://schemas.microsoft.com/office/drawing/2014/main" id="{60C6E9E5-1B0A-4317-9CFE-9BE036F46738}"/>
              </a:ext>
            </a:extLst>
          </p:cNvPr>
          <p:cNvSpPr txBox="1"/>
          <p:nvPr/>
        </p:nvSpPr>
        <p:spPr>
          <a:xfrm>
            <a:off x="312569" y="2835643"/>
            <a:ext cx="2125803"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Pelagius </a:t>
            </a:r>
            <a:r>
              <a:rPr kumimoji="0" lang="en-US" sz="1400" b="0" i="0" u="none" strike="noStrike" kern="1200" cap="none" spc="0" normalizeH="0" baseline="0" noProof="0" dirty="0">
                <a:ln>
                  <a:noFill/>
                </a:ln>
                <a:solidFill>
                  <a:srgbClr val="0000FF"/>
                </a:solidFill>
                <a:effectLst/>
                <a:uLnTx/>
                <a:uFillTx/>
                <a:latin typeface="Tahoma"/>
                <a:ea typeface="+mn-ea"/>
                <a:cs typeface="Times New Roman" pitchFamily="18" charset="0"/>
              </a:rPr>
              <a:t>(350-425), a British monk who refuted the teachings of Augustine</a:t>
            </a: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22" name="TextBox 21">
            <a:extLst>
              <a:ext uri="{FF2B5EF4-FFF2-40B4-BE49-F238E27FC236}">
                <a16:creationId xmlns:a16="http://schemas.microsoft.com/office/drawing/2014/main" id="{52E438BD-9C7C-4286-9AE7-C225567B2A37}"/>
              </a:ext>
            </a:extLst>
          </p:cNvPr>
          <p:cNvSpPr txBox="1"/>
          <p:nvPr/>
        </p:nvSpPr>
        <p:spPr>
          <a:xfrm>
            <a:off x="2491795" y="2899727"/>
            <a:ext cx="2277252" cy="76315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Tertullian</a:t>
            </a: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 (160-220) wrote against infant baptisms</a:t>
            </a:r>
          </a:p>
        </p:txBody>
      </p:sp>
      <p:sp>
        <p:nvSpPr>
          <p:cNvPr id="23" name="TextBox 22">
            <a:extLst>
              <a:ext uri="{FF2B5EF4-FFF2-40B4-BE49-F238E27FC236}">
                <a16:creationId xmlns:a16="http://schemas.microsoft.com/office/drawing/2014/main" id="{78EAF46F-14C9-4BEC-953D-DDDEE9711B7B}"/>
              </a:ext>
            </a:extLst>
          </p:cNvPr>
          <p:cNvSpPr txBox="1"/>
          <p:nvPr/>
        </p:nvSpPr>
        <p:spPr>
          <a:xfrm>
            <a:off x="4798586" y="2865502"/>
            <a:ext cx="2033496"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nn-NO" sz="1400" b="1" i="0" u="none" strike="noStrike" kern="1200" cap="none" spc="0" normalizeH="0" baseline="0" noProof="0" dirty="0">
                <a:ln>
                  <a:noFill/>
                </a:ln>
                <a:solidFill>
                  <a:srgbClr val="000000"/>
                </a:solidFill>
                <a:effectLst/>
                <a:uLnTx/>
                <a:uFillTx/>
                <a:latin typeface="Tahoma"/>
                <a:ea typeface="+mn-ea"/>
                <a:cs typeface="Times New Roman" pitchFamily="18" charset="0"/>
              </a:rPr>
              <a:t>Psalm 51:5</a:t>
            </a:r>
          </a:p>
        </p:txBody>
      </p:sp>
      <p:sp>
        <p:nvSpPr>
          <p:cNvPr id="24" name="TextBox 23">
            <a:extLst>
              <a:ext uri="{FF2B5EF4-FFF2-40B4-BE49-F238E27FC236}">
                <a16:creationId xmlns:a16="http://schemas.microsoft.com/office/drawing/2014/main" id="{B6267103-28A9-43B9-9436-5584871F26B2}"/>
              </a:ext>
            </a:extLst>
          </p:cNvPr>
          <p:cNvSpPr txBox="1"/>
          <p:nvPr/>
        </p:nvSpPr>
        <p:spPr>
          <a:xfrm>
            <a:off x="6893230" y="2848783"/>
            <a:ext cx="2174571"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II Samuel 12:15-23</a:t>
            </a:r>
            <a:endParaRPr kumimoji="0" lang="en-US" sz="1200" b="1"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26" name="TextBox 25">
            <a:extLst>
              <a:ext uri="{FF2B5EF4-FFF2-40B4-BE49-F238E27FC236}">
                <a16:creationId xmlns:a16="http://schemas.microsoft.com/office/drawing/2014/main" id="{8A48ACB2-1D1E-48B0-8E86-6FF5E5FBFC5F}"/>
              </a:ext>
            </a:extLst>
          </p:cNvPr>
          <p:cNvSpPr txBox="1"/>
          <p:nvPr/>
        </p:nvSpPr>
        <p:spPr>
          <a:xfrm>
            <a:off x="322218" y="3790385"/>
            <a:ext cx="2151331" cy="116955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Catholic Church’s Council of Trent </a:t>
            </a:r>
            <a:r>
              <a:rPr kumimoji="0" lang="en-US" sz="1400" b="0" i="0" u="none" strike="noStrike" kern="1200" cap="none" spc="0" normalizeH="0" baseline="0" noProof="0" dirty="0">
                <a:ln>
                  <a:noFill/>
                </a:ln>
                <a:solidFill>
                  <a:srgbClr val="0000FF"/>
                </a:solidFill>
                <a:effectLst/>
                <a:uLnTx/>
                <a:uFillTx/>
                <a:latin typeface="Tahoma"/>
                <a:ea typeface="+mn-ea"/>
                <a:cs typeface="Times New Roman" pitchFamily="18" charset="0"/>
              </a:rPr>
              <a:t>(1545–1563) affirmed mankind inherits Adam’s sinful nature</a:t>
            </a:r>
            <a:endParaRPr kumimoji="0" lang="en-US" sz="2400" b="0"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27" name="TextBox 26">
            <a:extLst>
              <a:ext uri="{FF2B5EF4-FFF2-40B4-BE49-F238E27FC236}">
                <a16:creationId xmlns:a16="http://schemas.microsoft.com/office/drawing/2014/main" id="{5E62F62E-259C-4826-B8F4-357E6ECABABD}"/>
              </a:ext>
            </a:extLst>
          </p:cNvPr>
          <p:cNvSpPr txBox="1"/>
          <p:nvPr/>
        </p:nvSpPr>
        <p:spPr>
          <a:xfrm>
            <a:off x="2493911" y="3800783"/>
            <a:ext cx="2275136" cy="122418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As early as A.D. 400 Augustine used the </a:t>
            </a: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universal practice of infant </a:t>
            </a: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baptism as proof of original sin</a:t>
            </a:r>
          </a:p>
        </p:txBody>
      </p:sp>
      <p:sp>
        <p:nvSpPr>
          <p:cNvPr id="28" name="TextBox 27">
            <a:extLst>
              <a:ext uri="{FF2B5EF4-FFF2-40B4-BE49-F238E27FC236}">
                <a16:creationId xmlns:a16="http://schemas.microsoft.com/office/drawing/2014/main" id="{A4DB9AEB-A571-4EB0-9773-44222EFCBAE9}"/>
              </a:ext>
            </a:extLst>
          </p:cNvPr>
          <p:cNvSpPr txBox="1"/>
          <p:nvPr/>
        </p:nvSpPr>
        <p:spPr>
          <a:xfrm>
            <a:off x="4820388" y="3804908"/>
            <a:ext cx="2032636"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nn-NO" sz="1400" b="1" i="0" u="none" strike="noStrike" kern="1200" cap="none" spc="0" normalizeH="0" baseline="0" noProof="0" dirty="0">
                <a:ln>
                  <a:noFill/>
                </a:ln>
                <a:solidFill>
                  <a:srgbClr val="000000"/>
                </a:solidFill>
                <a:effectLst/>
                <a:uLnTx/>
                <a:uFillTx/>
                <a:latin typeface="Tahoma"/>
                <a:ea typeface="+mn-ea"/>
                <a:cs typeface="Times New Roman" pitchFamily="18" charset="0"/>
              </a:rPr>
              <a:t>Psalm 58:1-5</a:t>
            </a:r>
          </a:p>
        </p:txBody>
      </p:sp>
      <p:sp>
        <p:nvSpPr>
          <p:cNvPr id="29" name="TextBox 28">
            <a:extLst>
              <a:ext uri="{FF2B5EF4-FFF2-40B4-BE49-F238E27FC236}">
                <a16:creationId xmlns:a16="http://schemas.microsoft.com/office/drawing/2014/main" id="{C49BCEE8-363A-46BB-ABF7-5104FBBAF204}"/>
              </a:ext>
            </a:extLst>
          </p:cNvPr>
          <p:cNvSpPr txBox="1"/>
          <p:nvPr/>
        </p:nvSpPr>
        <p:spPr>
          <a:xfrm>
            <a:off x="6864738" y="3795396"/>
            <a:ext cx="2257722"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Ezekiel 18:20</a:t>
            </a:r>
          </a:p>
        </p:txBody>
      </p:sp>
      <p:sp>
        <p:nvSpPr>
          <p:cNvPr id="31" name="TextBox 30">
            <a:extLst>
              <a:ext uri="{FF2B5EF4-FFF2-40B4-BE49-F238E27FC236}">
                <a16:creationId xmlns:a16="http://schemas.microsoft.com/office/drawing/2014/main" id="{5CA1992A-D487-4810-9A5A-B4E28F9D7052}"/>
              </a:ext>
            </a:extLst>
          </p:cNvPr>
          <p:cNvSpPr txBox="1"/>
          <p:nvPr/>
        </p:nvSpPr>
        <p:spPr>
          <a:xfrm>
            <a:off x="304802" y="5009469"/>
            <a:ext cx="213357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Catholic Catechism</a:t>
            </a: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32" name="TextBox 31">
            <a:extLst>
              <a:ext uri="{FF2B5EF4-FFF2-40B4-BE49-F238E27FC236}">
                <a16:creationId xmlns:a16="http://schemas.microsoft.com/office/drawing/2014/main" id="{21EFA4B9-FB3F-4157-BAAC-6AB508AED0B3}"/>
              </a:ext>
            </a:extLst>
          </p:cNvPr>
          <p:cNvSpPr txBox="1"/>
          <p:nvPr/>
        </p:nvSpPr>
        <p:spPr>
          <a:xfrm>
            <a:off x="2481315" y="5044043"/>
            <a:ext cx="2287732"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Sprinkling or Pouring</a:t>
            </a:r>
          </a:p>
        </p:txBody>
      </p:sp>
      <p:sp>
        <p:nvSpPr>
          <p:cNvPr id="33" name="TextBox 32">
            <a:extLst>
              <a:ext uri="{FF2B5EF4-FFF2-40B4-BE49-F238E27FC236}">
                <a16:creationId xmlns:a16="http://schemas.microsoft.com/office/drawing/2014/main" id="{33DE9D9C-DA3B-49EC-B83F-326BB06C1C0B}"/>
              </a:ext>
            </a:extLst>
          </p:cNvPr>
          <p:cNvSpPr txBox="1"/>
          <p:nvPr/>
        </p:nvSpPr>
        <p:spPr>
          <a:xfrm>
            <a:off x="4820387" y="5013177"/>
            <a:ext cx="2032637"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nn-NO" sz="1400" b="1" i="0" u="none" strike="noStrike" kern="1200" cap="none" spc="0" normalizeH="0" baseline="0" noProof="0" dirty="0">
                <a:ln>
                  <a:noFill/>
                </a:ln>
                <a:solidFill>
                  <a:srgbClr val="000000"/>
                </a:solidFill>
                <a:effectLst/>
                <a:uLnTx/>
                <a:uFillTx/>
                <a:latin typeface="Tahoma"/>
                <a:ea typeface="+mn-ea"/>
                <a:cs typeface="Times New Roman" pitchFamily="18" charset="0"/>
              </a:rPr>
              <a:t>Romans 3:10-18</a:t>
            </a:r>
          </a:p>
        </p:txBody>
      </p:sp>
      <p:sp>
        <p:nvSpPr>
          <p:cNvPr id="34" name="TextBox 33">
            <a:extLst>
              <a:ext uri="{FF2B5EF4-FFF2-40B4-BE49-F238E27FC236}">
                <a16:creationId xmlns:a16="http://schemas.microsoft.com/office/drawing/2014/main" id="{9462F51D-60A1-48EA-AF2F-9572F4FD0F19}"/>
              </a:ext>
            </a:extLst>
          </p:cNvPr>
          <p:cNvSpPr txBox="1"/>
          <p:nvPr/>
        </p:nvSpPr>
        <p:spPr>
          <a:xfrm>
            <a:off x="6863911" y="5030193"/>
            <a:ext cx="2214776"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Romans 14:12</a:t>
            </a:r>
            <a:endPar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36" name="TextBox 35">
            <a:extLst>
              <a:ext uri="{FF2B5EF4-FFF2-40B4-BE49-F238E27FC236}">
                <a16:creationId xmlns:a16="http://schemas.microsoft.com/office/drawing/2014/main" id="{C3742F06-4D93-456C-A94D-4B105B41FE47}"/>
              </a:ext>
            </a:extLst>
          </p:cNvPr>
          <p:cNvSpPr txBox="1"/>
          <p:nvPr/>
        </p:nvSpPr>
        <p:spPr>
          <a:xfrm>
            <a:off x="283862" y="5782962"/>
            <a:ext cx="2154510"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John Calvin </a:t>
            </a:r>
            <a:r>
              <a:rPr kumimoji="0" lang="en-US" sz="1400" b="0" i="0" u="none" strike="noStrike" kern="1200" cap="none" spc="0" normalizeH="0" baseline="0" noProof="0" dirty="0">
                <a:ln>
                  <a:noFill/>
                </a:ln>
                <a:solidFill>
                  <a:srgbClr val="0000FF"/>
                </a:solidFill>
                <a:effectLst/>
                <a:uLnTx/>
                <a:uFillTx/>
                <a:latin typeface="Tahoma"/>
                <a:ea typeface="+mn-ea"/>
                <a:cs typeface="Times New Roman" pitchFamily="18" charset="0"/>
              </a:rPr>
              <a:t>(1509-1564) taught Original Sin as “Total Depravity”</a:t>
            </a: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37" name="TextBox 36">
            <a:extLst>
              <a:ext uri="{FF2B5EF4-FFF2-40B4-BE49-F238E27FC236}">
                <a16:creationId xmlns:a16="http://schemas.microsoft.com/office/drawing/2014/main" id="{9316CF57-B96B-4880-A198-1535F265BAE3}"/>
              </a:ext>
            </a:extLst>
          </p:cNvPr>
          <p:cNvSpPr txBox="1"/>
          <p:nvPr/>
        </p:nvSpPr>
        <p:spPr>
          <a:xfrm>
            <a:off x="2459313" y="5821994"/>
            <a:ext cx="2309733" cy="532646"/>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“Christenings” &amp; “Dedications”</a:t>
            </a:r>
          </a:p>
        </p:txBody>
      </p:sp>
      <p:sp>
        <p:nvSpPr>
          <p:cNvPr id="38" name="TextBox 37">
            <a:extLst>
              <a:ext uri="{FF2B5EF4-FFF2-40B4-BE49-F238E27FC236}">
                <a16:creationId xmlns:a16="http://schemas.microsoft.com/office/drawing/2014/main" id="{9E2F6B60-AF7C-40B8-B5BA-E307628EBAAC}"/>
              </a:ext>
            </a:extLst>
          </p:cNvPr>
          <p:cNvSpPr txBox="1"/>
          <p:nvPr/>
        </p:nvSpPr>
        <p:spPr>
          <a:xfrm>
            <a:off x="4820386" y="5740059"/>
            <a:ext cx="2032637"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Romans 5:12-19</a:t>
            </a:r>
          </a:p>
        </p:txBody>
      </p:sp>
      <p:sp>
        <p:nvSpPr>
          <p:cNvPr id="39" name="TextBox 38">
            <a:extLst>
              <a:ext uri="{FF2B5EF4-FFF2-40B4-BE49-F238E27FC236}">
                <a16:creationId xmlns:a16="http://schemas.microsoft.com/office/drawing/2014/main" id="{7A888F92-00DC-4D01-8E92-AF31FFCC5EA7}"/>
              </a:ext>
            </a:extLst>
          </p:cNvPr>
          <p:cNvSpPr txBox="1"/>
          <p:nvPr/>
        </p:nvSpPr>
        <p:spPr>
          <a:xfrm>
            <a:off x="6846872" y="5786330"/>
            <a:ext cx="2185457" cy="30213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a:ea typeface="+mn-ea"/>
                <a:cs typeface="Times New Roman" pitchFamily="18" charset="0"/>
              </a:rPr>
              <a:t>II Corinthians 5:10</a:t>
            </a:r>
          </a:p>
        </p:txBody>
      </p:sp>
      <p:sp>
        <p:nvSpPr>
          <p:cNvPr id="40" name="Footer Placeholder 2">
            <a:extLst>
              <a:ext uri="{FF2B5EF4-FFF2-40B4-BE49-F238E27FC236}">
                <a16:creationId xmlns:a16="http://schemas.microsoft.com/office/drawing/2014/main" id="{DB5DB2E8-AD27-4EE1-B09D-0A93AC800A2F}"/>
              </a:ext>
            </a:extLst>
          </p:cNvPr>
          <p:cNvSpPr txBox="1">
            <a:spLocks/>
          </p:cNvSpPr>
          <p:nvPr/>
        </p:nvSpPr>
        <p:spPr bwMode="auto">
          <a:xfrm>
            <a:off x="304802" y="1591471"/>
            <a:ext cx="2162277" cy="32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mn-lt"/>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0000"/>
                </a:solidFill>
                <a:effectLst/>
                <a:uLnTx/>
                <a:uFillTx/>
                <a:latin typeface="Tahoma"/>
                <a:ea typeface="+mn-ea"/>
                <a:cs typeface="Times New Roman" pitchFamily="18" charset="0"/>
              </a:rPr>
              <a:t>By Nathan L Morrison</a:t>
            </a:r>
          </a:p>
        </p:txBody>
      </p:sp>
    </p:spTree>
    <p:extLst>
      <p:ext uri="{BB962C8B-B14F-4D97-AF65-F5344CB8AC3E}">
        <p14:creationId xmlns:p14="http://schemas.microsoft.com/office/powerpoint/2010/main" val="192786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p:cTn id="104" dur="500" fill="hold"/>
                                        <p:tgtEl>
                                          <p:spTgt spid="38"/>
                                        </p:tgtEl>
                                        <p:attrNameLst>
                                          <p:attrName>ppt_w</p:attrName>
                                        </p:attrNameLst>
                                      </p:cBhvr>
                                      <p:tavLst>
                                        <p:tav tm="0">
                                          <p:val>
                                            <p:fltVal val="0"/>
                                          </p:val>
                                        </p:tav>
                                        <p:tav tm="100000">
                                          <p:val>
                                            <p:strVal val="#ppt_w"/>
                                          </p:val>
                                        </p:tav>
                                      </p:tavLst>
                                    </p:anim>
                                    <p:anim calcmode="lin" valueType="num">
                                      <p:cBhvr>
                                        <p:cTn id="105" dur="500" fill="hold"/>
                                        <p:tgtEl>
                                          <p:spTgt spid="38"/>
                                        </p:tgtEl>
                                        <p:attrNameLst>
                                          <p:attrName>ppt_h</p:attrName>
                                        </p:attrNameLst>
                                      </p:cBhvr>
                                      <p:tavLst>
                                        <p:tav tm="0">
                                          <p:val>
                                            <p:fltVal val="0"/>
                                          </p:val>
                                        </p:tav>
                                        <p:tav tm="100000">
                                          <p:val>
                                            <p:strVal val="#ppt_h"/>
                                          </p:val>
                                        </p:tav>
                                      </p:tavLst>
                                    </p:anim>
                                    <p:animEffect transition="in" filter="fade">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Effect transition="in" filter="fade">
                                      <p:cBhvr>
                                        <p:cTn id="120" dur="500"/>
                                        <p:tgtEl>
                                          <p:spTgt spid="24"/>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fltVal val="0"/>
                                          </p:val>
                                        </p:tav>
                                        <p:tav tm="100000">
                                          <p:val>
                                            <p:strVal val="#ppt_h"/>
                                          </p:val>
                                        </p:tav>
                                      </p:tavLst>
                                    </p:anim>
                                    <p:animEffect transition="in" filter="fade">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p:cTn id="139" dur="500" fill="hold"/>
                                        <p:tgtEl>
                                          <p:spTgt spid="39"/>
                                        </p:tgtEl>
                                        <p:attrNameLst>
                                          <p:attrName>ppt_w</p:attrName>
                                        </p:attrNameLst>
                                      </p:cBhvr>
                                      <p:tavLst>
                                        <p:tav tm="0">
                                          <p:val>
                                            <p:fltVal val="0"/>
                                          </p:val>
                                        </p:tav>
                                        <p:tav tm="100000">
                                          <p:val>
                                            <p:strVal val="#ppt_w"/>
                                          </p:val>
                                        </p:tav>
                                      </p:tavLst>
                                    </p:anim>
                                    <p:anim calcmode="lin" valueType="num">
                                      <p:cBhvr>
                                        <p:cTn id="140" dur="500" fill="hold"/>
                                        <p:tgtEl>
                                          <p:spTgt spid="39"/>
                                        </p:tgtEl>
                                        <p:attrNameLst>
                                          <p:attrName>ppt_h</p:attrName>
                                        </p:attrNameLst>
                                      </p:cBhvr>
                                      <p:tavLst>
                                        <p:tav tm="0">
                                          <p:val>
                                            <p:fltVal val="0"/>
                                          </p:val>
                                        </p:tav>
                                        <p:tav tm="100000">
                                          <p:val>
                                            <p:strVal val="#ppt_h"/>
                                          </p:val>
                                        </p:tav>
                                      </p:tavLst>
                                    </p:anim>
                                    <p:animEffect transition="in" filter="fade">
                                      <p:cBhvr>
                                        <p:cTn id="1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3" grpId="0"/>
      <p:bldP spid="24" grpId="0"/>
      <p:bldP spid="26" grpId="0"/>
      <p:bldP spid="27" grpId="0"/>
      <p:bldP spid="28" grpId="0"/>
      <p:bldP spid="29" grpId="0"/>
      <p:bldP spid="31" grpId="0"/>
      <p:bldP spid="32" grpId="0"/>
      <p:bldP spid="33" grpId="0"/>
      <p:bldP spid="34"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Picture of </a:t>
            </a:r>
            <a:br>
              <a:rPr lang="en-US" dirty="0"/>
            </a:br>
            <a:r>
              <a:rPr lang="en-US" dirty="0"/>
              <a:t>An Inheritance: </a:t>
            </a:r>
            <a:br>
              <a:rPr lang="en-US" dirty="0"/>
            </a:br>
            <a:r>
              <a:rPr lang="en-US" dirty="0"/>
              <a:t>Study Of Original Sin</a:t>
            </a:r>
          </a:p>
        </p:txBody>
      </p:sp>
      <p:sp>
        <p:nvSpPr>
          <p:cNvPr id="4" name="Footer Placeholder 2">
            <a:extLst>
              <a:ext uri="{FF2B5EF4-FFF2-40B4-BE49-F238E27FC236}">
                <a16:creationId xmlns:a16="http://schemas.microsoft.com/office/drawing/2014/main" id="{02C2E4EA-1DEF-49B2-A163-CB1F88785D23}"/>
              </a:ext>
            </a:extLst>
          </p:cNvPr>
          <p:cNvSpPr>
            <a:spLocks noGrp="1"/>
          </p:cNvSpPr>
          <p:nvPr>
            <p:ph type="ftr" sz="quarter" idx="11"/>
          </p:nvPr>
        </p:nvSpPr>
        <p:spPr>
          <a:xfrm>
            <a:off x="2705100" y="6381750"/>
            <a:ext cx="3733800" cy="476250"/>
          </a:xfrm>
        </p:spPr>
        <p:txBody>
          <a:bodyPr/>
          <a:lstStyle/>
          <a:p>
            <a:r>
              <a:rPr lang="en-US" altLang="en-US"/>
              <a:t>An Inheritance: Study On Original Sin</a:t>
            </a:r>
            <a:endParaRPr lang="en-US" altLang="en-US" dirty="0"/>
          </a:p>
        </p:txBody>
      </p:sp>
    </p:spTree>
    <p:extLst>
      <p:ext uri="{BB962C8B-B14F-4D97-AF65-F5344CB8AC3E}">
        <p14:creationId xmlns:p14="http://schemas.microsoft.com/office/powerpoint/2010/main" val="122676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AE0A530-E00F-4AFE-A6F2-B1B761BFBB5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370114" y="389326"/>
            <a:ext cx="8448680" cy="6079348"/>
          </a:xfrm>
        </p:spPr>
      </p:pic>
      <p:sp>
        <p:nvSpPr>
          <p:cNvPr id="2" name="Footer Placeholder 1">
            <a:extLst>
              <a:ext uri="{FF2B5EF4-FFF2-40B4-BE49-F238E27FC236}">
                <a16:creationId xmlns:a16="http://schemas.microsoft.com/office/drawing/2014/main" id="{FAA32EC0-50F6-4F1F-B15C-EBBCDE76D353}"/>
              </a:ext>
            </a:extLst>
          </p:cNvPr>
          <p:cNvSpPr>
            <a:spLocks noGrp="1"/>
          </p:cNvSpPr>
          <p:nvPr>
            <p:ph type="ftr" sz="quarter" idx="11"/>
          </p:nvPr>
        </p:nvSpPr>
        <p:spPr>
          <a:xfrm>
            <a:off x="402770" y="6553200"/>
            <a:ext cx="8382000" cy="304800"/>
          </a:xfrm>
        </p:spPr>
        <p:txBody>
          <a:bodyPr/>
          <a:lstStyle/>
          <a:p>
            <a:r>
              <a:rPr lang="en-US" altLang="en-US" dirty="0"/>
              <a:t>An Inheritance: Study On Original Sin</a:t>
            </a:r>
          </a:p>
        </p:txBody>
      </p:sp>
    </p:spTree>
    <p:extLst>
      <p:ext uri="{BB962C8B-B14F-4D97-AF65-F5344CB8AC3E}">
        <p14:creationId xmlns:p14="http://schemas.microsoft.com/office/powerpoint/2010/main" val="270497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616802"/>
            <a:ext cx="8229600" cy="884238"/>
          </a:xfrm>
        </p:spPr>
        <p:txBody>
          <a:bodyPr wrap="square" anchor="ctr">
            <a:normAutofit/>
          </a:bodyPr>
          <a:lstStyle/>
          <a:p>
            <a:pPr>
              <a:lnSpc>
                <a:spcPct val="90000"/>
              </a:lnSpc>
            </a:pPr>
            <a:r>
              <a:rPr lang="en-US" sz="2400" b="1" dirty="0"/>
              <a:t>Inheritance:</a:t>
            </a:r>
            <a:r>
              <a:rPr lang="en-US" sz="2400" dirty="0"/>
              <a:t> We can inherit physical things of value and traits from our family</a:t>
            </a:r>
          </a:p>
        </p:txBody>
      </p:sp>
      <p:pic>
        <p:nvPicPr>
          <p:cNvPr id="9" name="Content Placeholder 8">
            <a:extLst>
              <a:ext uri="{FF2B5EF4-FFF2-40B4-BE49-F238E27FC236}">
                <a16:creationId xmlns:a16="http://schemas.microsoft.com/office/drawing/2014/main" id="{8A9183AB-DAE9-4011-835E-39A96143B8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57" b="6357"/>
          <a:stretch/>
        </p:blipFill>
        <p:spPr>
          <a:xfrm>
            <a:off x="685800" y="1501040"/>
            <a:ext cx="7772400" cy="4525963"/>
          </a:xfrm>
          <a:noFill/>
        </p:spPr>
      </p:pic>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81981" y="3132306"/>
            <a:ext cx="4038600" cy="274638"/>
          </a:xfrm>
        </p:spPr>
        <p:txBody>
          <a:bodyPr wrap="square" anchor="t">
            <a:normAutofit lnSpcReduction="10000"/>
          </a:bodyPr>
          <a:lstStyle/>
          <a:p>
            <a:pPr marL="0" marR="0" lvl="0" indent="0" defTabSz="914400" rtl="0" eaLnBrk="1" fontAlgn="base" latinLnBrk="0" hangingPunct="1">
              <a:lnSpc>
                <a:spcPct val="90000"/>
              </a:lnSpc>
              <a:spcBef>
                <a:spcPct val="0"/>
              </a:spcBef>
              <a:spcAft>
                <a:spcPts val="600"/>
              </a:spcAft>
              <a:buClrTx/>
              <a:buSzTx/>
              <a:buFontTx/>
              <a:buNone/>
              <a:tabLst/>
              <a:defRPr/>
            </a:pPr>
            <a:r>
              <a:rPr kumimoji="0" lang="en-US" altLang="en-US" b="0" i="0" u="none" strike="noStrike" kern="1200" cap="none" spc="0" normalizeH="0" baseline="0" noProof="0">
                <a:ln>
                  <a:noFill/>
                </a:ln>
                <a:effectLst/>
                <a:uLnTx/>
                <a:uFillTx/>
              </a:rPr>
              <a:t>An Inheritance: Study On Original Sin</a:t>
            </a:r>
            <a:endParaRPr kumimoji="0" lang="en-US" altLang="en-US" b="0" i="0" u="none" strike="noStrike" kern="1200" cap="none" spc="0" normalizeH="0" baseline="0" noProof="0" dirty="0">
              <a:ln>
                <a:noFill/>
              </a:ln>
              <a:effectLst/>
              <a:uLnTx/>
              <a:uFillTx/>
            </a:endParaRP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u="sng" kern="0" dirty="0">
                <a:solidFill>
                  <a:srgbClr val="0000FF"/>
                </a:solidFill>
                <a:cs typeface="Times New Roman" pitchFamily="18" charset="0"/>
              </a:rPr>
              <a:t>Intro</a:t>
            </a:r>
            <a:endParaRPr lang="en-US" altLang="en-US" b="1" u="sng" kern="0" dirty="0">
              <a:solidFill>
                <a:srgbClr val="0000FF"/>
              </a:solidFill>
              <a:cs typeface="Times New Roman" pitchFamily="18" charset="0"/>
            </a:endParaRPr>
          </a:p>
        </p:txBody>
      </p:sp>
      <p:sp>
        <p:nvSpPr>
          <p:cNvPr id="11" name="Text Box 4">
            <a:extLst>
              <a:ext uri="{FF2B5EF4-FFF2-40B4-BE49-F238E27FC236}">
                <a16:creationId xmlns:a16="http://schemas.microsoft.com/office/drawing/2014/main" id="{7E11F46B-6519-4C73-86C7-A3400AA78FC8}"/>
              </a:ext>
            </a:extLst>
          </p:cNvPr>
          <p:cNvSpPr txBox="1">
            <a:spLocks noChangeArrowheads="1"/>
          </p:cNvSpPr>
          <p:nvPr/>
        </p:nvSpPr>
        <p:spPr bwMode="auto">
          <a:xfrm>
            <a:off x="685799" y="1492201"/>
            <a:ext cx="7772400"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dirty="0">
                <a:solidFill>
                  <a:srgbClr val="0000FF"/>
                </a:solidFill>
                <a:latin typeface="Tahoma" pitchFamily="34" charset="0"/>
              </a:rPr>
              <a:t>Inheritance: </a:t>
            </a:r>
          </a:p>
          <a:p>
            <a:pPr marL="0" lvl="0" indent="0" algn="ctr">
              <a:defRPr/>
            </a:pPr>
            <a:r>
              <a:rPr lang="en-US" altLang="en-US" dirty="0">
                <a:solidFill>
                  <a:srgbClr val="0000FF"/>
                </a:solidFill>
                <a:latin typeface="Tahoma" pitchFamily="34" charset="0"/>
              </a:rPr>
              <a:t>There are things that we don’t inherit from our family</a:t>
            </a:r>
            <a:endParaRPr kumimoji="0" lang="en-US" altLang="en-US" sz="2400" b="1" i="0" u="none" strike="noStrike" kern="1200" cap="none" spc="0" normalizeH="0" baseline="0" noProof="0" dirty="0">
              <a:ln>
                <a:noFill/>
              </a:ln>
              <a:solidFill>
                <a:srgbClr val="0000FF"/>
              </a:solidFill>
              <a:effectLst/>
              <a:uLnTx/>
              <a:uFillTx/>
              <a:latin typeface="Tahoma" pitchFamily="34" charset="0"/>
            </a:endParaRPr>
          </a:p>
        </p:txBody>
      </p:sp>
      <p:sp>
        <p:nvSpPr>
          <p:cNvPr id="14" name="Text Box 5">
            <a:extLst>
              <a:ext uri="{FF2B5EF4-FFF2-40B4-BE49-F238E27FC236}">
                <a16:creationId xmlns:a16="http://schemas.microsoft.com/office/drawing/2014/main" id="{4407D6C3-7552-4515-AB28-14F049A7F624}"/>
              </a:ext>
            </a:extLst>
          </p:cNvPr>
          <p:cNvSpPr txBox="1">
            <a:spLocks noChangeArrowheads="1"/>
          </p:cNvSpPr>
          <p:nvPr/>
        </p:nvSpPr>
        <p:spPr bwMode="auto">
          <a:xfrm>
            <a:off x="-1" y="5929650"/>
            <a:ext cx="9165772" cy="83099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FFFFFF"/>
                </a:solidFill>
                <a:latin typeface="Tahoma" pitchFamily="34" charset="0"/>
              </a:rPr>
              <a:t>The spiritual question of inheritance today is whether or not we inherit Adam’s sin? </a:t>
            </a:r>
            <a:endParaRPr lang="en-US" altLang="en-US" i="1" dirty="0">
              <a:solidFill>
                <a:srgbClr val="FFFFFF"/>
              </a:solidFill>
              <a:latin typeface="Tahoma" pitchFamily="34" charset="0"/>
            </a:endParaRPr>
          </a:p>
        </p:txBody>
      </p:sp>
    </p:spTree>
    <p:extLst>
      <p:ext uri="{BB962C8B-B14F-4D97-AF65-F5344CB8AC3E}">
        <p14:creationId xmlns:p14="http://schemas.microsoft.com/office/powerpoint/2010/main" val="14388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0"/>
            <a:ext cx="8229600" cy="792162"/>
          </a:xfrm>
        </p:spPr>
        <p:txBody>
          <a:bodyPr vert="horz" wrap="square" lIns="91440" tIns="45720" rIns="91440" bIns="45720" numCol="1" anchor="ctr" anchorCtr="0" compatLnSpc="1">
            <a:prstTxWarp prst="textNoShape">
              <a:avLst/>
            </a:prstTxWarp>
            <a:normAutofit/>
          </a:bodyPr>
          <a:lstStyle/>
          <a:p>
            <a:r>
              <a:rPr lang="en-US" altLang="en-US" b="1" u="sng" dirty="0">
                <a:solidFill>
                  <a:srgbClr val="0000FF"/>
                </a:solidFill>
                <a:latin typeface="+mj-lt"/>
                <a:ea typeface="+mj-ea"/>
                <a:cs typeface="+mj-cs"/>
              </a:rPr>
              <a:t>Intro</a:t>
            </a:r>
          </a:p>
        </p:txBody>
      </p:sp>
      <p:sp>
        <p:nvSpPr>
          <p:cNvPr id="226308" name="Text Box 4"/>
          <p:cNvSpPr txBox="1">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lnSpc>
                <a:spcPct val="90000"/>
              </a:lnSpc>
              <a:spcBef>
                <a:spcPct val="20000"/>
              </a:spcBef>
            </a:pPr>
            <a:r>
              <a:rPr lang="en-US" altLang="en-US" dirty="0">
                <a:solidFill>
                  <a:srgbClr val="000000"/>
                </a:solidFill>
                <a:latin typeface="Tahoma"/>
              </a:rPr>
              <a:t>We know that if we are faithful, there is an inheritance of eternal life from God!</a:t>
            </a:r>
            <a:endParaRPr kumimoji="0" lang="en-US" altLang="en-US" sz="2400" b="1"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8" name="Footer Placeholder 4"/>
          <p:cNvSpPr>
            <a:spLocks noGrp="1"/>
          </p:cNvSpPr>
          <p:nvPr>
            <p:ph type="ftr" sz="quarter" idx="11"/>
          </p:nvPr>
        </p:nvSpPr>
        <p:spPr>
          <a:xfrm>
            <a:off x="2455147" y="6537325"/>
            <a:ext cx="3962400" cy="320675"/>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a:ea typeface="+mn-ea"/>
                <a:cs typeface="Times New Roman" pitchFamily="18" charset="0"/>
              </a:rPr>
              <a:t>An Inheritance: Study On Original Sin</a:t>
            </a:r>
            <a:endParaRPr kumimoji="0" lang="en-US" altLang="en-US" sz="1400" b="0"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6" name="Text Box 4">
            <a:extLst>
              <a:ext uri="{FF2B5EF4-FFF2-40B4-BE49-F238E27FC236}">
                <a16:creationId xmlns:a16="http://schemas.microsoft.com/office/drawing/2014/main" id="{F03D0EDC-A26F-469F-B3C3-58B2C15C5824}"/>
              </a:ext>
            </a:extLst>
          </p:cNvPr>
          <p:cNvSpPr txBox="1">
            <a:spLocks noChangeArrowheads="1"/>
          </p:cNvSpPr>
          <p:nvPr/>
        </p:nvSpPr>
        <p:spPr bwMode="auto">
          <a:xfrm>
            <a:off x="0" y="1981200"/>
            <a:ext cx="9144000" cy="32765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nSpc>
                <a:spcPct val="90000"/>
              </a:lnSpc>
              <a:spcBef>
                <a:spcPct val="20000"/>
              </a:spcBef>
            </a:pPr>
            <a:r>
              <a:rPr lang="en-US" altLang="en-US" sz="2800" dirty="0">
                <a:solidFill>
                  <a:srgbClr val="7030A0"/>
                </a:solidFill>
                <a:latin typeface="Tahoma"/>
              </a:rPr>
              <a:t>I Peter 1:3-5</a:t>
            </a:r>
          </a:p>
          <a:p>
            <a:pPr marL="0" lvl="0" indent="0">
              <a:lnSpc>
                <a:spcPct val="90000"/>
              </a:lnSpc>
              <a:spcBef>
                <a:spcPct val="20000"/>
              </a:spcBef>
            </a:pPr>
            <a:r>
              <a:rPr lang="en-US" altLang="en-US" dirty="0">
                <a:solidFill>
                  <a:srgbClr val="002060"/>
                </a:solidFill>
                <a:latin typeface="Tahoma"/>
              </a:rPr>
              <a:t>Blessed be the God and Father of our Lord Jesus Christ, who according to His great mercy has caused us to be born again to a living hope through the resurrection of Jesus Christ from the dead, to obtain an inheritance which is imperishable and undefiled and will not fade away, reserved in heaven for you, who are protected by the power of God through faith for a salvation ready to be revealed in the last time. </a:t>
            </a:r>
            <a:endParaRPr kumimoji="0" lang="en-US" altLang="en-US" sz="2400" b="1" i="0" u="none" strike="noStrike" kern="1200" cap="none" spc="0" normalizeH="0" baseline="0" noProof="0" dirty="0">
              <a:ln>
                <a:noFill/>
              </a:ln>
              <a:solidFill>
                <a:srgbClr val="002060"/>
              </a:solidFill>
              <a:effectLst/>
              <a:uLnTx/>
              <a:uFillTx/>
              <a:latin typeface="Tahoma"/>
            </a:endParaRPr>
          </a:p>
        </p:txBody>
      </p:sp>
      <p:sp>
        <p:nvSpPr>
          <p:cNvPr id="7" name="Text Box 5">
            <a:extLst>
              <a:ext uri="{FF2B5EF4-FFF2-40B4-BE49-F238E27FC236}">
                <a16:creationId xmlns:a16="http://schemas.microsoft.com/office/drawing/2014/main" id="{8D0757CA-32A1-4509-8D13-1B18EA423068}"/>
              </a:ext>
            </a:extLst>
          </p:cNvPr>
          <p:cNvSpPr txBox="1">
            <a:spLocks noChangeArrowheads="1"/>
          </p:cNvSpPr>
          <p:nvPr/>
        </p:nvSpPr>
        <p:spPr bwMode="auto">
          <a:xfrm>
            <a:off x="0" y="5742749"/>
            <a:ext cx="9144000" cy="46166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FFFFFF"/>
                </a:solidFill>
                <a:latin typeface="Tahoma" pitchFamily="34" charset="0"/>
              </a:rPr>
              <a:t>What do the Scriptures say about our inheritance? </a:t>
            </a:r>
            <a:endParaRPr lang="en-US" altLang="en-US" i="1" dirty="0">
              <a:solidFill>
                <a:srgbClr val="FFFFFF"/>
              </a:solidFill>
              <a:latin typeface="Tahoma" pitchFamily="34" charset="0"/>
            </a:endParaRPr>
          </a:p>
        </p:txBody>
      </p:sp>
    </p:spTree>
    <p:extLst>
      <p:ext uri="{BB962C8B-B14F-4D97-AF65-F5344CB8AC3E}">
        <p14:creationId xmlns:p14="http://schemas.microsoft.com/office/powerpoint/2010/main" val="28882681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barn(inVertical)">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E99D88E-E21B-4865-9A3A-C36BE09E1E3A}"/>
              </a:ext>
            </a:extLst>
          </p:cNvPr>
          <p:cNvGraphicFramePr>
            <a:graphicFrameLocks noGrp="1"/>
          </p:cNvGraphicFramePr>
          <p:nvPr>
            <p:ph idx="1"/>
            <p:extLst>
              <p:ext uri="{D42A27DB-BD31-4B8C-83A1-F6EECF244321}">
                <p14:modId xmlns:p14="http://schemas.microsoft.com/office/powerpoint/2010/main" val="738358752"/>
              </p:ext>
            </p:extLst>
          </p:nvPr>
        </p:nvGraphicFramePr>
        <p:xfrm>
          <a:off x="304803" y="292567"/>
          <a:ext cx="8762998" cy="6272866"/>
        </p:xfrm>
        <a:graphic>
          <a:graphicData uri="http://schemas.openxmlformats.org/drawingml/2006/table">
            <a:tbl>
              <a:tblPr firstRow="1" bandRow="1">
                <a:tableStyleId>{F5AB1C69-6EDB-4FF4-983F-18BD219EF322}</a:tableStyleId>
              </a:tblPr>
              <a:tblGrid>
                <a:gridCol w="2160890">
                  <a:extLst>
                    <a:ext uri="{9D8B030D-6E8A-4147-A177-3AD203B41FA5}">
                      <a16:colId xmlns:a16="http://schemas.microsoft.com/office/drawing/2014/main" val="3218590341"/>
                    </a:ext>
                  </a:extLst>
                </a:gridCol>
                <a:gridCol w="2352409">
                  <a:extLst>
                    <a:ext uri="{9D8B030D-6E8A-4147-A177-3AD203B41FA5}">
                      <a16:colId xmlns:a16="http://schemas.microsoft.com/office/drawing/2014/main" val="2324000416"/>
                    </a:ext>
                  </a:extLst>
                </a:gridCol>
                <a:gridCol w="2039898">
                  <a:extLst>
                    <a:ext uri="{9D8B030D-6E8A-4147-A177-3AD203B41FA5}">
                      <a16:colId xmlns:a16="http://schemas.microsoft.com/office/drawing/2014/main" val="3240160270"/>
                    </a:ext>
                  </a:extLst>
                </a:gridCol>
                <a:gridCol w="2209801">
                  <a:extLst>
                    <a:ext uri="{9D8B030D-6E8A-4147-A177-3AD203B41FA5}">
                      <a16:colId xmlns:a16="http://schemas.microsoft.com/office/drawing/2014/main" val="2302968387"/>
                    </a:ext>
                  </a:extLst>
                </a:gridCol>
              </a:tblGrid>
              <a:tr h="466055">
                <a:tc>
                  <a:txBody>
                    <a:bodyPr/>
                    <a:lstStyle/>
                    <a:p>
                      <a:pPr marL="0" marR="0" algn="ctr">
                        <a:lnSpc>
                          <a:spcPct val="107000"/>
                        </a:lnSpc>
                        <a:spcBef>
                          <a:spcPts val="0"/>
                        </a:spcBef>
                        <a:spcAft>
                          <a:spcPts val="0"/>
                        </a:spcAft>
                      </a:pPr>
                      <a:r>
                        <a:rPr lang="en-US" sz="2000" dirty="0">
                          <a:solidFill>
                            <a:srgbClr val="0000FF"/>
                          </a:solidFill>
                          <a:effectLst/>
                        </a:rPr>
                        <a:t>Origins of Original Sin</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Consequences</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Scriptures used to Support Original Sin</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Scriptures on Children’s Innocence &amp; Personal Accountability</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extLst>
                  <a:ext uri="{0D108BD9-81ED-4DB2-BD59-A6C34878D82A}">
                    <a16:rowId xmlns:a16="http://schemas.microsoft.com/office/drawing/2014/main" val="4117893679"/>
                  </a:ext>
                </a:extLst>
              </a:tr>
              <a:tr h="947802">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6220356"/>
                  </a:ext>
                </a:extLst>
              </a:tr>
              <a:tr h="914400">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135660"/>
                  </a:ext>
                </a:extLst>
              </a:tr>
              <a:tr h="1219200">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5876957"/>
                  </a:ext>
                </a:extLst>
              </a:tr>
              <a:tr h="786080">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1052243"/>
                  </a:ext>
                </a:extLst>
              </a:tr>
              <a:tr h="792293">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81563346"/>
                  </a:ext>
                </a:extLst>
              </a:tr>
            </a:tbl>
          </a:graphicData>
        </a:graphic>
      </p:graphicFrame>
      <p:sp>
        <p:nvSpPr>
          <p:cNvPr id="16" name="TextBox 15">
            <a:extLst>
              <a:ext uri="{FF2B5EF4-FFF2-40B4-BE49-F238E27FC236}">
                <a16:creationId xmlns:a16="http://schemas.microsoft.com/office/drawing/2014/main" id="{A3EFC86D-D3BC-4EFD-9F94-AAA229A51610}"/>
              </a:ext>
            </a:extLst>
          </p:cNvPr>
          <p:cNvSpPr txBox="1"/>
          <p:nvPr/>
        </p:nvSpPr>
        <p:spPr>
          <a:xfrm>
            <a:off x="312569" y="1950374"/>
            <a:ext cx="2125804" cy="954107"/>
          </a:xfrm>
          <a:prstGeom prst="rect">
            <a:avLst/>
          </a:prstGeom>
          <a:noFill/>
        </p:spPr>
        <p:txBody>
          <a:bodyPr wrap="square" rtlCol="0">
            <a:spAutoFit/>
          </a:bodyPr>
          <a:lstStyle/>
          <a:p>
            <a:r>
              <a:rPr lang="en-US" sz="1400" dirty="0">
                <a:solidFill>
                  <a:srgbClr val="0000FF"/>
                </a:solidFill>
                <a:latin typeface="+mn-lt"/>
              </a:rPr>
              <a:t>Augustine of Hippo </a:t>
            </a:r>
            <a:r>
              <a:rPr lang="en-US" sz="1400" b="0" dirty="0">
                <a:solidFill>
                  <a:srgbClr val="0000FF"/>
                </a:solidFill>
                <a:latin typeface="+mn-lt"/>
              </a:rPr>
              <a:t>(354–430), who 1</a:t>
            </a:r>
            <a:r>
              <a:rPr lang="en-US" sz="1400" b="0" baseline="30000" dirty="0">
                <a:solidFill>
                  <a:srgbClr val="0000FF"/>
                </a:solidFill>
                <a:latin typeface="+mn-lt"/>
              </a:rPr>
              <a:t>st</a:t>
            </a:r>
            <a:r>
              <a:rPr lang="en-US" sz="1400" b="0" dirty="0">
                <a:solidFill>
                  <a:srgbClr val="0000FF"/>
                </a:solidFill>
                <a:latin typeface="+mn-lt"/>
              </a:rPr>
              <a:t>  used the phrase, “original sin”</a:t>
            </a:r>
            <a:endParaRPr lang="en-US" dirty="0"/>
          </a:p>
        </p:txBody>
      </p:sp>
      <p:sp>
        <p:nvSpPr>
          <p:cNvPr id="17" name="TextBox 16">
            <a:extLst>
              <a:ext uri="{FF2B5EF4-FFF2-40B4-BE49-F238E27FC236}">
                <a16:creationId xmlns:a16="http://schemas.microsoft.com/office/drawing/2014/main" id="{C1D7DE6A-BEE2-4ADA-A697-6DBC75A62AD2}"/>
              </a:ext>
            </a:extLst>
          </p:cNvPr>
          <p:cNvSpPr txBox="1"/>
          <p:nvPr/>
        </p:nvSpPr>
        <p:spPr>
          <a:xfrm>
            <a:off x="2474425" y="1911966"/>
            <a:ext cx="2277252" cy="763158"/>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Infant Baptism </a:t>
            </a:r>
            <a:r>
              <a:rPr lang="en-US" sz="1400" b="0" dirty="0">
                <a:solidFill>
                  <a:srgbClr val="000000"/>
                </a:solidFill>
                <a:latin typeface="Tahoma"/>
                <a:cs typeface="+mn-cs"/>
              </a:rPr>
              <a:t>– Happening as early as the 2</a:t>
            </a:r>
            <a:r>
              <a:rPr lang="en-US" sz="1400" b="0" baseline="30000" dirty="0">
                <a:solidFill>
                  <a:srgbClr val="000000"/>
                </a:solidFill>
                <a:latin typeface="Tahoma"/>
                <a:cs typeface="+mn-cs"/>
              </a:rPr>
              <a:t>nd</a:t>
            </a:r>
            <a:r>
              <a:rPr lang="en-US" sz="1400" b="0" dirty="0">
                <a:solidFill>
                  <a:srgbClr val="000000"/>
                </a:solidFill>
                <a:latin typeface="Tahoma"/>
                <a:cs typeface="+mn-cs"/>
              </a:rPr>
              <a:t>  – 3</a:t>
            </a:r>
            <a:r>
              <a:rPr lang="en-US" sz="1400" b="0" baseline="30000" dirty="0">
                <a:solidFill>
                  <a:srgbClr val="000000"/>
                </a:solidFill>
                <a:latin typeface="Tahoma"/>
                <a:cs typeface="+mn-cs"/>
              </a:rPr>
              <a:t>rd</a:t>
            </a:r>
            <a:r>
              <a:rPr lang="en-US" sz="1400" b="0" dirty="0">
                <a:solidFill>
                  <a:srgbClr val="000000"/>
                </a:solidFill>
                <a:latin typeface="Tahoma"/>
                <a:cs typeface="+mn-cs"/>
              </a:rPr>
              <a:t>  c. A.D.)</a:t>
            </a:r>
          </a:p>
        </p:txBody>
      </p:sp>
      <p:sp>
        <p:nvSpPr>
          <p:cNvPr id="18" name="TextBox 17">
            <a:extLst>
              <a:ext uri="{FF2B5EF4-FFF2-40B4-BE49-F238E27FC236}">
                <a16:creationId xmlns:a16="http://schemas.microsoft.com/office/drawing/2014/main" id="{982EE86F-3BC5-4E43-9394-F0A4703EAB06}"/>
              </a:ext>
            </a:extLst>
          </p:cNvPr>
          <p:cNvSpPr txBox="1"/>
          <p:nvPr/>
        </p:nvSpPr>
        <p:spPr>
          <a:xfrm>
            <a:off x="4820387" y="1939879"/>
            <a:ext cx="2004714"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Matthew 19:13-14</a:t>
            </a:r>
          </a:p>
        </p:txBody>
      </p:sp>
      <p:sp>
        <p:nvSpPr>
          <p:cNvPr id="19" name="TextBox 18">
            <a:extLst>
              <a:ext uri="{FF2B5EF4-FFF2-40B4-BE49-F238E27FC236}">
                <a16:creationId xmlns:a16="http://schemas.microsoft.com/office/drawing/2014/main" id="{A053AA82-858D-4A95-9AE5-15AAE1066D9A}"/>
              </a:ext>
            </a:extLst>
          </p:cNvPr>
          <p:cNvSpPr txBox="1"/>
          <p:nvPr/>
        </p:nvSpPr>
        <p:spPr>
          <a:xfrm>
            <a:off x="6846042" y="1972037"/>
            <a:ext cx="2221759" cy="532646"/>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Matthew 19:13-14; 18:3</a:t>
            </a:r>
          </a:p>
        </p:txBody>
      </p:sp>
      <p:sp>
        <p:nvSpPr>
          <p:cNvPr id="21" name="TextBox 20">
            <a:extLst>
              <a:ext uri="{FF2B5EF4-FFF2-40B4-BE49-F238E27FC236}">
                <a16:creationId xmlns:a16="http://schemas.microsoft.com/office/drawing/2014/main" id="{60C6E9E5-1B0A-4317-9CFE-9BE036F46738}"/>
              </a:ext>
            </a:extLst>
          </p:cNvPr>
          <p:cNvSpPr txBox="1"/>
          <p:nvPr/>
        </p:nvSpPr>
        <p:spPr>
          <a:xfrm>
            <a:off x="312569" y="2835643"/>
            <a:ext cx="2125803" cy="954107"/>
          </a:xfrm>
          <a:prstGeom prst="rect">
            <a:avLst/>
          </a:prstGeom>
          <a:noFill/>
        </p:spPr>
        <p:txBody>
          <a:bodyPr wrap="square" rtlCol="0">
            <a:spAutoFit/>
          </a:bodyPr>
          <a:lstStyle/>
          <a:p>
            <a:r>
              <a:rPr lang="en-US" sz="1400" dirty="0">
                <a:solidFill>
                  <a:srgbClr val="0000FF"/>
                </a:solidFill>
                <a:latin typeface="+mn-lt"/>
              </a:rPr>
              <a:t>Pelagius </a:t>
            </a:r>
            <a:r>
              <a:rPr lang="en-US" sz="1400" b="0" dirty="0">
                <a:solidFill>
                  <a:srgbClr val="0000FF"/>
                </a:solidFill>
                <a:latin typeface="+mn-lt"/>
              </a:rPr>
              <a:t>(350-425), a British monk who refuted the teachings of Augustine</a:t>
            </a:r>
            <a:endParaRPr lang="en-US" dirty="0"/>
          </a:p>
        </p:txBody>
      </p:sp>
      <p:sp>
        <p:nvSpPr>
          <p:cNvPr id="22" name="TextBox 21">
            <a:extLst>
              <a:ext uri="{FF2B5EF4-FFF2-40B4-BE49-F238E27FC236}">
                <a16:creationId xmlns:a16="http://schemas.microsoft.com/office/drawing/2014/main" id="{52E438BD-9C7C-4286-9AE7-C225567B2A37}"/>
              </a:ext>
            </a:extLst>
          </p:cNvPr>
          <p:cNvSpPr txBox="1"/>
          <p:nvPr/>
        </p:nvSpPr>
        <p:spPr>
          <a:xfrm>
            <a:off x="2491795" y="2899727"/>
            <a:ext cx="2277252" cy="763158"/>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Tertullian</a:t>
            </a:r>
            <a:r>
              <a:rPr lang="en-US" sz="1400" b="0" dirty="0">
                <a:solidFill>
                  <a:srgbClr val="000000"/>
                </a:solidFill>
                <a:latin typeface="Tahoma"/>
                <a:cs typeface="+mn-cs"/>
              </a:rPr>
              <a:t> (160-220) wrote against infant baptisms</a:t>
            </a:r>
          </a:p>
        </p:txBody>
      </p:sp>
      <p:sp>
        <p:nvSpPr>
          <p:cNvPr id="23" name="TextBox 22">
            <a:extLst>
              <a:ext uri="{FF2B5EF4-FFF2-40B4-BE49-F238E27FC236}">
                <a16:creationId xmlns:a16="http://schemas.microsoft.com/office/drawing/2014/main" id="{78EAF46F-14C9-4BEC-953D-DDDEE9711B7B}"/>
              </a:ext>
            </a:extLst>
          </p:cNvPr>
          <p:cNvSpPr txBox="1"/>
          <p:nvPr/>
        </p:nvSpPr>
        <p:spPr>
          <a:xfrm>
            <a:off x="4798586" y="2865502"/>
            <a:ext cx="2033496" cy="302134"/>
          </a:xfrm>
          <a:prstGeom prst="rect">
            <a:avLst/>
          </a:prstGeom>
          <a:noFill/>
        </p:spPr>
        <p:txBody>
          <a:bodyPr wrap="square" rtlCol="0">
            <a:spAutoFit/>
          </a:bodyPr>
          <a:lstStyle/>
          <a:p>
            <a:pPr lvl="0" fontAlgn="auto">
              <a:lnSpc>
                <a:spcPct val="107000"/>
              </a:lnSpc>
              <a:spcBef>
                <a:spcPts val="0"/>
              </a:spcBef>
              <a:spcAft>
                <a:spcPts val="0"/>
              </a:spcAft>
              <a:defRPr/>
            </a:pPr>
            <a:r>
              <a:rPr lang="nn-NO" sz="1400" dirty="0">
                <a:solidFill>
                  <a:srgbClr val="000000"/>
                </a:solidFill>
                <a:latin typeface="Tahoma"/>
                <a:cs typeface="+mn-cs"/>
              </a:rPr>
              <a:t>Psalm 51:5</a:t>
            </a:r>
          </a:p>
        </p:txBody>
      </p:sp>
      <p:sp>
        <p:nvSpPr>
          <p:cNvPr id="24" name="TextBox 23">
            <a:extLst>
              <a:ext uri="{FF2B5EF4-FFF2-40B4-BE49-F238E27FC236}">
                <a16:creationId xmlns:a16="http://schemas.microsoft.com/office/drawing/2014/main" id="{B6267103-28A9-43B9-9436-5584871F26B2}"/>
              </a:ext>
            </a:extLst>
          </p:cNvPr>
          <p:cNvSpPr txBox="1"/>
          <p:nvPr/>
        </p:nvSpPr>
        <p:spPr>
          <a:xfrm>
            <a:off x="6893230" y="2848783"/>
            <a:ext cx="2174571"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II Samuel 12:15-23</a:t>
            </a:r>
            <a:endParaRPr lang="en-US" sz="1200" dirty="0">
              <a:solidFill>
                <a:srgbClr val="000000"/>
              </a:solidFill>
              <a:latin typeface="Tahoma"/>
              <a:cs typeface="+mn-cs"/>
            </a:endParaRPr>
          </a:p>
        </p:txBody>
      </p:sp>
      <p:sp>
        <p:nvSpPr>
          <p:cNvPr id="26" name="TextBox 25">
            <a:extLst>
              <a:ext uri="{FF2B5EF4-FFF2-40B4-BE49-F238E27FC236}">
                <a16:creationId xmlns:a16="http://schemas.microsoft.com/office/drawing/2014/main" id="{8A48ACB2-1D1E-48B0-8E86-6FF5E5FBFC5F}"/>
              </a:ext>
            </a:extLst>
          </p:cNvPr>
          <p:cNvSpPr txBox="1"/>
          <p:nvPr/>
        </p:nvSpPr>
        <p:spPr>
          <a:xfrm>
            <a:off x="322218" y="3790385"/>
            <a:ext cx="2151331" cy="1169551"/>
          </a:xfrm>
          <a:prstGeom prst="rect">
            <a:avLst/>
          </a:prstGeom>
          <a:noFill/>
        </p:spPr>
        <p:txBody>
          <a:bodyPr wrap="square" rtlCol="0">
            <a:spAutoFit/>
          </a:bodyPr>
          <a:lstStyle/>
          <a:p>
            <a:r>
              <a:rPr lang="en-US" sz="1400" dirty="0">
                <a:solidFill>
                  <a:srgbClr val="0000FF"/>
                </a:solidFill>
                <a:latin typeface="+mn-lt"/>
              </a:rPr>
              <a:t>Catholic Church’s Council of Trent </a:t>
            </a:r>
            <a:r>
              <a:rPr lang="en-US" sz="1400" b="0" dirty="0">
                <a:solidFill>
                  <a:srgbClr val="0000FF"/>
                </a:solidFill>
                <a:latin typeface="+mn-lt"/>
              </a:rPr>
              <a:t>(1545–1563) affirmed mankind inherits Adam’s sinful nature</a:t>
            </a:r>
            <a:endParaRPr lang="en-US" b="0" dirty="0"/>
          </a:p>
        </p:txBody>
      </p:sp>
      <p:sp>
        <p:nvSpPr>
          <p:cNvPr id="27" name="TextBox 26">
            <a:extLst>
              <a:ext uri="{FF2B5EF4-FFF2-40B4-BE49-F238E27FC236}">
                <a16:creationId xmlns:a16="http://schemas.microsoft.com/office/drawing/2014/main" id="{5E62F62E-259C-4826-B8F4-357E6ECABABD}"/>
              </a:ext>
            </a:extLst>
          </p:cNvPr>
          <p:cNvSpPr txBox="1"/>
          <p:nvPr/>
        </p:nvSpPr>
        <p:spPr>
          <a:xfrm>
            <a:off x="2493911" y="3800783"/>
            <a:ext cx="2275136" cy="1224181"/>
          </a:xfrm>
          <a:prstGeom prst="rect">
            <a:avLst/>
          </a:prstGeom>
          <a:noFill/>
        </p:spPr>
        <p:txBody>
          <a:bodyPr wrap="square" rtlCol="0">
            <a:spAutoFit/>
          </a:bodyPr>
          <a:lstStyle/>
          <a:p>
            <a:pPr lvl="0" fontAlgn="auto">
              <a:lnSpc>
                <a:spcPct val="107000"/>
              </a:lnSpc>
              <a:spcBef>
                <a:spcPts val="0"/>
              </a:spcBef>
              <a:spcAft>
                <a:spcPts val="0"/>
              </a:spcAft>
              <a:defRPr/>
            </a:pPr>
            <a:r>
              <a:rPr lang="en-US" sz="1400" b="0" dirty="0">
                <a:solidFill>
                  <a:srgbClr val="000000"/>
                </a:solidFill>
                <a:latin typeface="Tahoma"/>
                <a:cs typeface="+mn-cs"/>
              </a:rPr>
              <a:t>As early as A.D. 400 Augustine used the </a:t>
            </a:r>
            <a:r>
              <a:rPr lang="en-US" sz="1400" dirty="0">
                <a:solidFill>
                  <a:srgbClr val="000000"/>
                </a:solidFill>
                <a:latin typeface="Tahoma"/>
                <a:cs typeface="+mn-cs"/>
              </a:rPr>
              <a:t>universal practice of infant </a:t>
            </a:r>
            <a:r>
              <a:rPr lang="en-US" sz="1400" b="0" dirty="0">
                <a:solidFill>
                  <a:srgbClr val="000000"/>
                </a:solidFill>
                <a:latin typeface="Tahoma"/>
                <a:cs typeface="+mn-cs"/>
              </a:rPr>
              <a:t>baptism as proof of original sin</a:t>
            </a:r>
          </a:p>
        </p:txBody>
      </p:sp>
      <p:sp>
        <p:nvSpPr>
          <p:cNvPr id="28" name="TextBox 27">
            <a:extLst>
              <a:ext uri="{FF2B5EF4-FFF2-40B4-BE49-F238E27FC236}">
                <a16:creationId xmlns:a16="http://schemas.microsoft.com/office/drawing/2014/main" id="{A4DB9AEB-A571-4EB0-9773-44222EFCBAE9}"/>
              </a:ext>
            </a:extLst>
          </p:cNvPr>
          <p:cNvSpPr txBox="1"/>
          <p:nvPr/>
        </p:nvSpPr>
        <p:spPr>
          <a:xfrm>
            <a:off x="4820388" y="3804908"/>
            <a:ext cx="2032636" cy="302134"/>
          </a:xfrm>
          <a:prstGeom prst="rect">
            <a:avLst/>
          </a:prstGeom>
          <a:noFill/>
        </p:spPr>
        <p:txBody>
          <a:bodyPr wrap="square" rtlCol="0">
            <a:spAutoFit/>
          </a:bodyPr>
          <a:lstStyle/>
          <a:p>
            <a:pPr lvl="0" fontAlgn="auto">
              <a:lnSpc>
                <a:spcPct val="107000"/>
              </a:lnSpc>
              <a:spcBef>
                <a:spcPts val="0"/>
              </a:spcBef>
              <a:spcAft>
                <a:spcPts val="0"/>
              </a:spcAft>
              <a:defRPr/>
            </a:pPr>
            <a:r>
              <a:rPr lang="nn-NO" sz="1400" dirty="0">
                <a:solidFill>
                  <a:srgbClr val="000000"/>
                </a:solidFill>
                <a:latin typeface="Tahoma"/>
                <a:cs typeface="+mn-cs"/>
              </a:rPr>
              <a:t>Psalm 58:1-5</a:t>
            </a:r>
          </a:p>
        </p:txBody>
      </p:sp>
      <p:sp>
        <p:nvSpPr>
          <p:cNvPr id="29" name="TextBox 28">
            <a:extLst>
              <a:ext uri="{FF2B5EF4-FFF2-40B4-BE49-F238E27FC236}">
                <a16:creationId xmlns:a16="http://schemas.microsoft.com/office/drawing/2014/main" id="{C49BCEE8-363A-46BB-ABF7-5104FBBAF204}"/>
              </a:ext>
            </a:extLst>
          </p:cNvPr>
          <p:cNvSpPr txBox="1"/>
          <p:nvPr/>
        </p:nvSpPr>
        <p:spPr>
          <a:xfrm>
            <a:off x="6864738" y="3795396"/>
            <a:ext cx="2257722"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Ezekiel 18:20</a:t>
            </a:r>
          </a:p>
        </p:txBody>
      </p:sp>
      <p:sp>
        <p:nvSpPr>
          <p:cNvPr id="31" name="TextBox 30">
            <a:extLst>
              <a:ext uri="{FF2B5EF4-FFF2-40B4-BE49-F238E27FC236}">
                <a16:creationId xmlns:a16="http://schemas.microsoft.com/office/drawing/2014/main" id="{5CA1992A-D487-4810-9A5A-B4E28F9D7052}"/>
              </a:ext>
            </a:extLst>
          </p:cNvPr>
          <p:cNvSpPr txBox="1"/>
          <p:nvPr/>
        </p:nvSpPr>
        <p:spPr>
          <a:xfrm>
            <a:off x="304802" y="5009469"/>
            <a:ext cx="2133571" cy="307777"/>
          </a:xfrm>
          <a:prstGeom prst="rect">
            <a:avLst/>
          </a:prstGeom>
          <a:noFill/>
        </p:spPr>
        <p:txBody>
          <a:bodyPr wrap="square" rtlCol="0">
            <a:spAutoFit/>
          </a:bodyPr>
          <a:lstStyle/>
          <a:p>
            <a:r>
              <a:rPr lang="en-US" sz="1400" dirty="0">
                <a:solidFill>
                  <a:srgbClr val="0000FF"/>
                </a:solidFill>
                <a:latin typeface="+mn-lt"/>
              </a:rPr>
              <a:t>Catholic Catechism</a:t>
            </a:r>
            <a:endParaRPr lang="en-US" dirty="0"/>
          </a:p>
        </p:txBody>
      </p:sp>
      <p:sp>
        <p:nvSpPr>
          <p:cNvPr id="32" name="TextBox 31">
            <a:extLst>
              <a:ext uri="{FF2B5EF4-FFF2-40B4-BE49-F238E27FC236}">
                <a16:creationId xmlns:a16="http://schemas.microsoft.com/office/drawing/2014/main" id="{21EFA4B9-FB3F-4157-BAAC-6AB508AED0B3}"/>
              </a:ext>
            </a:extLst>
          </p:cNvPr>
          <p:cNvSpPr txBox="1"/>
          <p:nvPr/>
        </p:nvSpPr>
        <p:spPr>
          <a:xfrm>
            <a:off x="2481315" y="5044043"/>
            <a:ext cx="2287732"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Sprinkling or Pouring</a:t>
            </a:r>
          </a:p>
        </p:txBody>
      </p:sp>
      <p:sp>
        <p:nvSpPr>
          <p:cNvPr id="33" name="TextBox 32">
            <a:extLst>
              <a:ext uri="{FF2B5EF4-FFF2-40B4-BE49-F238E27FC236}">
                <a16:creationId xmlns:a16="http://schemas.microsoft.com/office/drawing/2014/main" id="{33DE9D9C-DA3B-49EC-B83F-326BB06C1C0B}"/>
              </a:ext>
            </a:extLst>
          </p:cNvPr>
          <p:cNvSpPr txBox="1"/>
          <p:nvPr/>
        </p:nvSpPr>
        <p:spPr>
          <a:xfrm>
            <a:off x="4820387" y="5013177"/>
            <a:ext cx="2032637" cy="302134"/>
          </a:xfrm>
          <a:prstGeom prst="rect">
            <a:avLst/>
          </a:prstGeom>
          <a:noFill/>
        </p:spPr>
        <p:txBody>
          <a:bodyPr wrap="square" rtlCol="0">
            <a:spAutoFit/>
          </a:bodyPr>
          <a:lstStyle/>
          <a:p>
            <a:pPr lvl="0" fontAlgn="auto">
              <a:lnSpc>
                <a:spcPct val="107000"/>
              </a:lnSpc>
              <a:spcBef>
                <a:spcPts val="0"/>
              </a:spcBef>
              <a:spcAft>
                <a:spcPts val="0"/>
              </a:spcAft>
              <a:defRPr/>
            </a:pPr>
            <a:r>
              <a:rPr lang="nn-NO" sz="1400" dirty="0">
                <a:solidFill>
                  <a:srgbClr val="000000"/>
                </a:solidFill>
                <a:latin typeface="Tahoma"/>
                <a:cs typeface="+mn-cs"/>
              </a:rPr>
              <a:t>Romans 3:10-18</a:t>
            </a:r>
          </a:p>
        </p:txBody>
      </p:sp>
      <p:sp>
        <p:nvSpPr>
          <p:cNvPr id="34" name="TextBox 33">
            <a:extLst>
              <a:ext uri="{FF2B5EF4-FFF2-40B4-BE49-F238E27FC236}">
                <a16:creationId xmlns:a16="http://schemas.microsoft.com/office/drawing/2014/main" id="{9462F51D-60A1-48EA-AF2F-9572F4FD0F19}"/>
              </a:ext>
            </a:extLst>
          </p:cNvPr>
          <p:cNvSpPr txBox="1"/>
          <p:nvPr/>
        </p:nvSpPr>
        <p:spPr>
          <a:xfrm>
            <a:off x="6863911" y="5030193"/>
            <a:ext cx="2214776"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Romans 14:12</a:t>
            </a:r>
            <a:endParaRPr lang="en-US" sz="1200" b="0" dirty="0">
              <a:solidFill>
                <a:srgbClr val="000000"/>
              </a:solidFill>
              <a:latin typeface="Tahoma"/>
              <a:cs typeface="+mn-cs"/>
            </a:endParaRPr>
          </a:p>
        </p:txBody>
      </p:sp>
      <p:sp>
        <p:nvSpPr>
          <p:cNvPr id="36" name="TextBox 35">
            <a:extLst>
              <a:ext uri="{FF2B5EF4-FFF2-40B4-BE49-F238E27FC236}">
                <a16:creationId xmlns:a16="http://schemas.microsoft.com/office/drawing/2014/main" id="{C3742F06-4D93-456C-A94D-4B105B41FE47}"/>
              </a:ext>
            </a:extLst>
          </p:cNvPr>
          <p:cNvSpPr txBox="1"/>
          <p:nvPr/>
        </p:nvSpPr>
        <p:spPr>
          <a:xfrm>
            <a:off x="283862" y="5782962"/>
            <a:ext cx="2154510" cy="738664"/>
          </a:xfrm>
          <a:prstGeom prst="rect">
            <a:avLst/>
          </a:prstGeom>
          <a:noFill/>
        </p:spPr>
        <p:txBody>
          <a:bodyPr wrap="square" rtlCol="0">
            <a:spAutoFit/>
          </a:bodyPr>
          <a:lstStyle/>
          <a:p>
            <a:r>
              <a:rPr lang="en-US" sz="1400" dirty="0">
                <a:solidFill>
                  <a:srgbClr val="0000FF"/>
                </a:solidFill>
                <a:latin typeface="+mn-lt"/>
              </a:rPr>
              <a:t>John Calvin </a:t>
            </a:r>
            <a:r>
              <a:rPr lang="en-US" sz="1400" b="0" dirty="0">
                <a:solidFill>
                  <a:srgbClr val="0000FF"/>
                </a:solidFill>
                <a:latin typeface="+mn-lt"/>
              </a:rPr>
              <a:t>(1509-1564) taught Original Sin as “Total Depravity”</a:t>
            </a:r>
            <a:endParaRPr lang="en-US" dirty="0"/>
          </a:p>
        </p:txBody>
      </p:sp>
      <p:sp>
        <p:nvSpPr>
          <p:cNvPr id="37" name="TextBox 36">
            <a:extLst>
              <a:ext uri="{FF2B5EF4-FFF2-40B4-BE49-F238E27FC236}">
                <a16:creationId xmlns:a16="http://schemas.microsoft.com/office/drawing/2014/main" id="{9316CF57-B96B-4880-A198-1535F265BAE3}"/>
              </a:ext>
            </a:extLst>
          </p:cNvPr>
          <p:cNvSpPr txBox="1"/>
          <p:nvPr/>
        </p:nvSpPr>
        <p:spPr>
          <a:xfrm>
            <a:off x="2459313" y="5821994"/>
            <a:ext cx="2309733" cy="532646"/>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“Christenings” &amp; “Dedications”</a:t>
            </a:r>
          </a:p>
        </p:txBody>
      </p:sp>
      <p:sp>
        <p:nvSpPr>
          <p:cNvPr id="38" name="TextBox 37">
            <a:extLst>
              <a:ext uri="{FF2B5EF4-FFF2-40B4-BE49-F238E27FC236}">
                <a16:creationId xmlns:a16="http://schemas.microsoft.com/office/drawing/2014/main" id="{9E2F6B60-AF7C-40B8-B5BA-E307628EBAAC}"/>
              </a:ext>
            </a:extLst>
          </p:cNvPr>
          <p:cNvSpPr txBox="1"/>
          <p:nvPr/>
        </p:nvSpPr>
        <p:spPr>
          <a:xfrm>
            <a:off x="4820386" y="5740059"/>
            <a:ext cx="2032637"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Romans 5:12-19</a:t>
            </a:r>
          </a:p>
        </p:txBody>
      </p:sp>
      <p:sp>
        <p:nvSpPr>
          <p:cNvPr id="39" name="TextBox 38">
            <a:extLst>
              <a:ext uri="{FF2B5EF4-FFF2-40B4-BE49-F238E27FC236}">
                <a16:creationId xmlns:a16="http://schemas.microsoft.com/office/drawing/2014/main" id="{7A888F92-00DC-4D01-8E92-AF31FFCC5EA7}"/>
              </a:ext>
            </a:extLst>
          </p:cNvPr>
          <p:cNvSpPr txBox="1"/>
          <p:nvPr/>
        </p:nvSpPr>
        <p:spPr>
          <a:xfrm>
            <a:off x="6846872" y="5786330"/>
            <a:ext cx="2185457" cy="302134"/>
          </a:xfrm>
          <a:prstGeom prst="rect">
            <a:avLst/>
          </a:prstGeom>
          <a:noFill/>
        </p:spPr>
        <p:txBody>
          <a:bodyPr wrap="square" rtlCol="0">
            <a:spAutoFit/>
          </a:bodyPr>
          <a:lstStyle/>
          <a:p>
            <a:pPr lvl="0" fontAlgn="auto">
              <a:lnSpc>
                <a:spcPct val="107000"/>
              </a:lnSpc>
              <a:spcBef>
                <a:spcPts val="0"/>
              </a:spcBef>
              <a:spcAft>
                <a:spcPts val="0"/>
              </a:spcAft>
              <a:defRPr/>
            </a:pPr>
            <a:r>
              <a:rPr lang="en-US" sz="1400" dirty="0">
                <a:solidFill>
                  <a:srgbClr val="000000"/>
                </a:solidFill>
                <a:latin typeface="Tahoma"/>
                <a:cs typeface="+mn-cs"/>
              </a:rPr>
              <a:t>II Corinthians 5:10</a:t>
            </a:r>
          </a:p>
        </p:txBody>
      </p:sp>
      <p:sp>
        <p:nvSpPr>
          <p:cNvPr id="3" name="Footer Placeholder 2">
            <a:extLst>
              <a:ext uri="{FF2B5EF4-FFF2-40B4-BE49-F238E27FC236}">
                <a16:creationId xmlns:a16="http://schemas.microsoft.com/office/drawing/2014/main" id="{E7241630-4B94-4D6A-B68A-A2501C446F79}"/>
              </a:ext>
            </a:extLst>
          </p:cNvPr>
          <p:cNvSpPr>
            <a:spLocks noGrp="1"/>
          </p:cNvSpPr>
          <p:nvPr>
            <p:ph type="ftr" sz="quarter" idx="11"/>
          </p:nvPr>
        </p:nvSpPr>
        <p:spPr>
          <a:xfrm rot="16200000">
            <a:off x="-1689325" y="3834174"/>
            <a:ext cx="3673919" cy="314334"/>
          </a:xfrm>
        </p:spPr>
        <p:txBody>
          <a:bodyPr/>
          <a:lstStyle/>
          <a:p>
            <a:r>
              <a:rPr lang="en-US" altLang="en-US"/>
              <a:t>An Inheritance: Study On Original Sin</a:t>
            </a:r>
            <a:endParaRPr lang="en-US" altLang="en-US" dirty="0"/>
          </a:p>
        </p:txBody>
      </p:sp>
    </p:spTree>
    <p:extLst>
      <p:ext uri="{BB962C8B-B14F-4D97-AF65-F5344CB8AC3E}">
        <p14:creationId xmlns:p14="http://schemas.microsoft.com/office/powerpoint/2010/main" val="42684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p:cTn id="104" dur="500" fill="hold"/>
                                        <p:tgtEl>
                                          <p:spTgt spid="38"/>
                                        </p:tgtEl>
                                        <p:attrNameLst>
                                          <p:attrName>ppt_w</p:attrName>
                                        </p:attrNameLst>
                                      </p:cBhvr>
                                      <p:tavLst>
                                        <p:tav tm="0">
                                          <p:val>
                                            <p:fltVal val="0"/>
                                          </p:val>
                                        </p:tav>
                                        <p:tav tm="100000">
                                          <p:val>
                                            <p:strVal val="#ppt_w"/>
                                          </p:val>
                                        </p:tav>
                                      </p:tavLst>
                                    </p:anim>
                                    <p:anim calcmode="lin" valueType="num">
                                      <p:cBhvr>
                                        <p:cTn id="105" dur="500" fill="hold"/>
                                        <p:tgtEl>
                                          <p:spTgt spid="38"/>
                                        </p:tgtEl>
                                        <p:attrNameLst>
                                          <p:attrName>ppt_h</p:attrName>
                                        </p:attrNameLst>
                                      </p:cBhvr>
                                      <p:tavLst>
                                        <p:tav tm="0">
                                          <p:val>
                                            <p:fltVal val="0"/>
                                          </p:val>
                                        </p:tav>
                                        <p:tav tm="100000">
                                          <p:val>
                                            <p:strVal val="#ppt_h"/>
                                          </p:val>
                                        </p:tav>
                                      </p:tavLst>
                                    </p:anim>
                                    <p:animEffect transition="in" filter="fade">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Effect transition="in" filter="fade">
                                      <p:cBhvr>
                                        <p:cTn id="120" dur="500"/>
                                        <p:tgtEl>
                                          <p:spTgt spid="24"/>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fltVal val="0"/>
                                          </p:val>
                                        </p:tav>
                                        <p:tav tm="100000">
                                          <p:val>
                                            <p:strVal val="#ppt_h"/>
                                          </p:val>
                                        </p:tav>
                                      </p:tavLst>
                                    </p:anim>
                                    <p:animEffect transition="in" filter="fade">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p:cTn id="139" dur="500" fill="hold"/>
                                        <p:tgtEl>
                                          <p:spTgt spid="39"/>
                                        </p:tgtEl>
                                        <p:attrNameLst>
                                          <p:attrName>ppt_w</p:attrName>
                                        </p:attrNameLst>
                                      </p:cBhvr>
                                      <p:tavLst>
                                        <p:tav tm="0">
                                          <p:val>
                                            <p:fltVal val="0"/>
                                          </p:val>
                                        </p:tav>
                                        <p:tav tm="100000">
                                          <p:val>
                                            <p:strVal val="#ppt_w"/>
                                          </p:val>
                                        </p:tav>
                                      </p:tavLst>
                                    </p:anim>
                                    <p:anim calcmode="lin" valueType="num">
                                      <p:cBhvr>
                                        <p:cTn id="140" dur="500" fill="hold"/>
                                        <p:tgtEl>
                                          <p:spTgt spid="39"/>
                                        </p:tgtEl>
                                        <p:attrNameLst>
                                          <p:attrName>ppt_h</p:attrName>
                                        </p:attrNameLst>
                                      </p:cBhvr>
                                      <p:tavLst>
                                        <p:tav tm="0">
                                          <p:val>
                                            <p:fltVal val="0"/>
                                          </p:val>
                                        </p:tav>
                                        <p:tav tm="100000">
                                          <p:val>
                                            <p:strVal val="#ppt_h"/>
                                          </p:val>
                                        </p:tav>
                                      </p:tavLst>
                                    </p:anim>
                                    <p:animEffect transition="in" filter="fade">
                                      <p:cBhvr>
                                        <p:cTn id="1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3" grpId="0"/>
      <p:bldP spid="24" grpId="0"/>
      <p:bldP spid="26" grpId="0"/>
      <p:bldP spid="27" grpId="0"/>
      <p:bldP spid="28" grpId="0"/>
      <p:bldP spid="29" grpId="0"/>
      <p:bldP spid="31" grpId="0"/>
      <p:bldP spid="32" grpId="0"/>
      <p:bldP spid="33" grpId="0"/>
      <p:bldP spid="34"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0"/>
            <a:ext cx="8229600" cy="792162"/>
          </a:xfrm>
        </p:spPr>
        <p:txBody>
          <a:bodyPr vert="horz" wrap="square" lIns="91440" tIns="45720" rIns="91440" bIns="45720" numCol="1" anchor="ctr" anchorCtr="0" compatLnSpc="1">
            <a:prstTxWarp prst="textNoShape">
              <a:avLst/>
            </a:prstTxWarp>
            <a:normAutofit/>
          </a:bodyPr>
          <a:lstStyle/>
          <a:p>
            <a:r>
              <a:rPr lang="en-US" altLang="en-US" b="1" u="sng" dirty="0">
                <a:latin typeface="+mj-lt"/>
                <a:ea typeface="+mj-ea"/>
                <a:cs typeface="+mj-cs"/>
              </a:rPr>
              <a:t>Who Should Be Baptized?</a:t>
            </a:r>
          </a:p>
        </p:txBody>
      </p:sp>
      <p:pic>
        <p:nvPicPr>
          <p:cNvPr id="3" name="Picture 2">
            <a:extLst>
              <a:ext uri="{FF2B5EF4-FFF2-40B4-BE49-F238E27FC236}">
                <a16:creationId xmlns:a16="http://schemas.microsoft.com/office/drawing/2014/main" id="{72094866-E1C7-4A3F-A4F4-4BD67A9AFC43}"/>
              </a:ext>
            </a:extLst>
          </p:cNvPr>
          <p:cNvPicPr>
            <a:picLocks noChangeAspect="1"/>
          </p:cNvPicPr>
          <p:nvPr/>
        </p:nvPicPr>
        <p:blipFill>
          <a:blip r:embed="rId3">
            <a:extLst>
              <a:ext uri="{28A0092B-C50C-407E-A947-70E740481C1C}">
                <a14:useLocalDpi xmlns:a14="http://schemas.microsoft.com/office/drawing/2010/main" val="0"/>
              </a:ext>
            </a:extLst>
          </a:blip>
          <a:srcRect t="5173" b="5173"/>
          <a:stretch/>
        </p:blipFill>
        <p:spPr>
          <a:xfrm>
            <a:off x="10887" y="1505456"/>
            <a:ext cx="3853542" cy="4318573"/>
          </a:xfrm>
          <a:prstGeom prst="rect">
            <a:avLst/>
          </a:prstGeom>
          <a:noFill/>
        </p:spPr>
      </p:pic>
      <p:sp>
        <p:nvSpPr>
          <p:cNvPr id="226308" name="Text Box 4"/>
          <p:cNvSpPr txBox="1">
            <a:spLocks noChangeArrowheads="1"/>
          </p:cNvSpPr>
          <p:nvPr/>
        </p:nvSpPr>
        <p:spPr bwMode="auto">
          <a:xfrm>
            <a:off x="3886200" y="792161"/>
            <a:ext cx="5257800" cy="574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sz="2000" dirty="0">
                <a:latin typeface="+mn-lt"/>
              </a:rPr>
              <a:t>Those who are taught, who hear the word of God </a:t>
            </a:r>
            <a:r>
              <a:rPr lang="en-US" altLang="en-US" sz="2000" b="0" dirty="0">
                <a:latin typeface="+mn-lt"/>
              </a:rPr>
              <a:t>– Mt. 28:18-20; Acts 18:8; 19:4-5; Rom. 10:14, 17</a:t>
            </a:r>
          </a:p>
          <a:p>
            <a:pPr lvl="0">
              <a:lnSpc>
                <a:spcPct val="90000"/>
              </a:lnSpc>
              <a:spcBef>
                <a:spcPct val="20000"/>
              </a:spcBef>
              <a:buFont typeface="Wingdings" panose="05000000000000000000" pitchFamily="2" charset="2"/>
              <a:buChar char="v"/>
            </a:pPr>
            <a:r>
              <a:rPr lang="en-US" altLang="en-US" sz="2000" dirty="0">
                <a:latin typeface="+mn-lt"/>
              </a:rPr>
              <a:t>Those who believe </a:t>
            </a:r>
            <a:r>
              <a:rPr lang="en-US" altLang="en-US" sz="2000" b="0" dirty="0">
                <a:latin typeface="+mn-lt"/>
              </a:rPr>
              <a:t>– Mark 16:16; Acts 8:12-13, 36-37; 18:8; 19:4-5 (Rom. 10:8-13)</a:t>
            </a:r>
          </a:p>
          <a:p>
            <a:pPr lvl="0">
              <a:lnSpc>
                <a:spcPct val="90000"/>
              </a:lnSpc>
              <a:spcBef>
                <a:spcPct val="20000"/>
              </a:spcBef>
              <a:buFont typeface="Wingdings" panose="05000000000000000000" pitchFamily="2" charset="2"/>
              <a:buChar char="v"/>
            </a:pPr>
            <a:r>
              <a:rPr lang="en-US" altLang="en-US" sz="2000" dirty="0">
                <a:latin typeface="+mn-lt"/>
              </a:rPr>
              <a:t>Those who repent of their sins </a:t>
            </a:r>
            <a:r>
              <a:rPr lang="en-US" altLang="en-US" sz="2000" b="0" dirty="0">
                <a:latin typeface="+mn-lt"/>
              </a:rPr>
              <a:t>– Acts 2:38</a:t>
            </a:r>
          </a:p>
          <a:p>
            <a:pPr lvl="0">
              <a:lnSpc>
                <a:spcPct val="90000"/>
              </a:lnSpc>
              <a:spcBef>
                <a:spcPct val="20000"/>
              </a:spcBef>
              <a:buFont typeface="Wingdings" panose="05000000000000000000" pitchFamily="2" charset="2"/>
              <a:buChar char="v"/>
            </a:pPr>
            <a:r>
              <a:rPr lang="en-US" altLang="en-US" sz="2000" dirty="0">
                <a:latin typeface="+mn-lt"/>
              </a:rPr>
              <a:t>Those who confess Jesus is the Son of God </a:t>
            </a:r>
            <a:r>
              <a:rPr lang="en-US" altLang="en-US" sz="2000" b="0" dirty="0">
                <a:latin typeface="+mn-lt"/>
              </a:rPr>
              <a:t>– Acts 8:36-37 (Rom. 10:8-10)</a:t>
            </a:r>
          </a:p>
          <a:p>
            <a:pPr lvl="0">
              <a:lnSpc>
                <a:spcPct val="90000"/>
              </a:lnSpc>
              <a:spcBef>
                <a:spcPct val="20000"/>
              </a:spcBef>
              <a:buFont typeface="Wingdings" panose="05000000000000000000" pitchFamily="2" charset="2"/>
              <a:buChar char="v"/>
            </a:pPr>
            <a:r>
              <a:rPr lang="en-US" altLang="en-US" sz="2000" dirty="0">
                <a:latin typeface="+mn-lt"/>
              </a:rPr>
              <a:t>Those who receive the word of God </a:t>
            </a:r>
            <a:r>
              <a:rPr lang="en-US" altLang="en-US" sz="2000" b="0" dirty="0">
                <a:latin typeface="+mn-lt"/>
              </a:rPr>
              <a:t>– Acts 2:41; 8:12-14</a:t>
            </a:r>
          </a:p>
          <a:p>
            <a:pPr lvl="0">
              <a:lnSpc>
                <a:spcPct val="90000"/>
              </a:lnSpc>
              <a:spcBef>
                <a:spcPct val="20000"/>
              </a:spcBef>
              <a:buFont typeface="Wingdings" panose="05000000000000000000" pitchFamily="2" charset="2"/>
              <a:buChar char="v"/>
            </a:pPr>
            <a:r>
              <a:rPr lang="en-US" altLang="en-US" sz="2000" dirty="0">
                <a:latin typeface="+mn-lt"/>
              </a:rPr>
              <a:t>Those who wish to enter the one body (church) through the one baptism </a:t>
            </a:r>
            <a:r>
              <a:rPr lang="en-US" altLang="en-US" sz="2000" b="0" dirty="0">
                <a:latin typeface="+mn-lt"/>
              </a:rPr>
              <a:t>– I Cor. 12:13 (Eph. 4:4-6)</a:t>
            </a:r>
          </a:p>
          <a:p>
            <a:pPr lvl="0">
              <a:lnSpc>
                <a:spcPct val="90000"/>
              </a:lnSpc>
              <a:spcBef>
                <a:spcPct val="20000"/>
              </a:spcBef>
              <a:buFont typeface="Wingdings" panose="05000000000000000000" pitchFamily="2" charset="2"/>
              <a:buChar char="v"/>
            </a:pPr>
            <a:r>
              <a:rPr lang="en-US" altLang="en-US" sz="2000" dirty="0">
                <a:latin typeface="+mn-lt"/>
              </a:rPr>
              <a:t>Those who want their sins forgiven and to be saved! </a:t>
            </a:r>
            <a:r>
              <a:rPr lang="en-US" altLang="en-US" sz="2000" b="0" dirty="0">
                <a:latin typeface="+mn-lt"/>
              </a:rPr>
              <a:t>– Mark 16:16; Acts 2:38; 22:16</a:t>
            </a:r>
            <a:endParaRPr lang="en-US" altLang="en-US" sz="2000" b="0" i="1" dirty="0">
              <a:latin typeface="+mn-lt"/>
            </a:endParaRPr>
          </a:p>
        </p:txBody>
      </p:sp>
      <p:sp>
        <p:nvSpPr>
          <p:cNvPr id="8" name="Footer Placeholder 4"/>
          <p:cNvSpPr>
            <a:spLocks noGrp="1"/>
          </p:cNvSpPr>
          <p:nvPr>
            <p:ph type="ftr" sz="quarter" idx="11"/>
          </p:nvPr>
        </p:nvSpPr>
        <p:spPr>
          <a:xfrm>
            <a:off x="2455147" y="6537325"/>
            <a:ext cx="3962400" cy="320675"/>
          </a:xfrm>
        </p:spPr>
        <p:txBody>
          <a:bodyPr vert="horz" wrap="square" lIns="91440" tIns="45720" rIns="91440" bIns="45720" numCol="1" anchor="t" anchorCtr="0" compatLnSpc="1">
            <a:prstTxWarp prst="textNoShape">
              <a:avLst/>
            </a:prstTxWarp>
            <a:normAutofit/>
          </a:bodyPr>
          <a:lstStyle/>
          <a:p>
            <a:pPr marL="0" marR="0" lvl="0" indent="0" defTabSz="914400" eaLnBrk="1" latinLnBrk="0" hangingPunct="1">
              <a:lnSpc>
                <a:spcPct val="90000"/>
              </a:lnSpc>
              <a:spcAft>
                <a:spcPts val="600"/>
              </a:spcAft>
              <a:buClrTx/>
              <a:buSzTx/>
              <a:buFontTx/>
              <a:buNone/>
              <a:tabLst/>
              <a:defRPr/>
            </a:pPr>
            <a:r>
              <a:rPr kumimoji="0" lang="en-US" altLang="en-US" b="0" i="0" u="none" strike="noStrike" kern="1200" cap="none" spc="0" normalizeH="0" baseline="0" noProof="0">
                <a:ln>
                  <a:noFill/>
                </a:ln>
                <a:effectLst/>
                <a:uLnTx/>
                <a:uFillTx/>
                <a:latin typeface="+mn-lt"/>
                <a:ea typeface="+mn-ea"/>
                <a:cs typeface="Times New Roman" pitchFamily="18" charset="0"/>
              </a:rPr>
              <a:t>An Inheritance: Study On Original Sin</a:t>
            </a:r>
            <a:endParaRPr kumimoji="0" lang="en-US" altLang="en-US" b="0" i="0" u="none" strike="noStrike" kern="1200" cap="none" spc="0" normalizeH="0" baseline="0" noProof="0" dirty="0">
              <a:ln>
                <a:noFill/>
              </a:ln>
              <a:effectLst/>
              <a:uLnTx/>
              <a:uFillTx/>
              <a:latin typeface="+mn-lt"/>
              <a:ea typeface="+mn-ea"/>
              <a:cs typeface="Times New Roman" pitchFamily="18" charset="0"/>
            </a:endParaRPr>
          </a:p>
        </p:txBody>
      </p:sp>
    </p:spTree>
    <p:extLst>
      <p:ext uri="{BB962C8B-B14F-4D97-AF65-F5344CB8AC3E}">
        <p14:creationId xmlns:p14="http://schemas.microsoft.com/office/powerpoint/2010/main" val="3914803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 calcmode="lin" valueType="num">
                                      <p:cBhvr additive="base">
                                        <p:cTn id="7" dur="500" fill="hold"/>
                                        <p:tgtEl>
                                          <p:spTgt spid="2263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6308">
                                            <p:txEl>
                                              <p:pRg st="1" end="1"/>
                                            </p:txEl>
                                          </p:spTgt>
                                        </p:tgtEl>
                                        <p:attrNameLst>
                                          <p:attrName>style.visibility</p:attrName>
                                        </p:attrNameLst>
                                      </p:cBhvr>
                                      <p:to>
                                        <p:strVal val="visible"/>
                                      </p:to>
                                    </p:set>
                                    <p:anim calcmode="lin" valueType="num">
                                      <p:cBhvr additive="base">
                                        <p:cTn id="12" dur="500" fill="hold"/>
                                        <p:tgtEl>
                                          <p:spTgt spid="22630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630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26308">
                                            <p:txEl>
                                              <p:pRg st="2" end="2"/>
                                            </p:txEl>
                                          </p:spTgt>
                                        </p:tgtEl>
                                        <p:attrNameLst>
                                          <p:attrName>style.visibility</p:attrName>
                                        </p:attrNameLst>
                                      </p:cBhvr>
                                      <p:to>
                                        <p:strVal val="visible"/>
                                      </p:to>
                                    </p:set>
                                    <p:anim calcmode="lin" valueType="num">
                                      <p:cBhvr additive="base">
                                        <p:cTn id="17" dur="500" fill="hold"/>
                                        <p:tgtEl>
                                          <p:spTgt spid="22630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6308">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26308">
                                            <p:txEl>
                                              <p:pRg st="3" end="3"/>
                                            </p:txEl>
                                          </p:spTgt>
                                        </p:tgtEl>
                                        <p:attrNameLst>
                                          <p:attrName>style.visibility</p:attrName>
                                        </p:attrNameLst>
                                      </p:cBhvr>
                                      <p:to>
                                        <p:strVal val="visible"/>
                                      </p:to>
                                    </p:set>
                                    <p:anim calcmode="lin" valueType="num">
                                      <p:cBhvr additive="base">
                                        <p:cTn id="22" dur="500" fill="hold"/>
                                        <p:tgtEl>
                                          <p:spTgt spid="22630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26308">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26308">
                                            <p:txEl>
                                              <p:pRg st="4" end="4"/>
                                            </p:txEl>
                                          </p:spTgt>
                                        </p:tgtEl>
                                        <p:attrNameLst>
                                          <p:attrName>style.visibility</p:attrName>
                                        </p:attrNameLst>
                                      </p:cBhvr>
                                      <p:to>
                                        <p:strVal val="visible"/>
                                      </p:to>
                                    </p:set>
                                    <p:anim calcmode="lin" valueType="num">
                                      <p:cBhvr additive="base">
                                        <p:cTn id="27" dur="500" fill="hold"/>
                                        <p:tgtEl>
                                          <p:spTgt spid="22630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26308">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26308">
                                            <p:txEl>
                                              <p:pRg st="5" end="5"/>
                                            </p:txEl>
                                          </p:spTgt>
                                        </p:tgtEl>
                                        <p:attrNameLst>
                                          <p:attrName>style.visibility</p:attrName>
                                        </p:attrNameLst>
                                      </p:cBhvr>
                                      <p:to>
                                        <p:strVal val="visible"/>
                                      </p:to>
                                    </p:set>
                                    <p:anim calcmode="lin" valueType="num">
                                      <p:cBhvr additive="base">
                                        <p:cTn id="32" dur="500" fill="hold"/>
                                        <p:tgtEl>
                                          <p:spTgt spid="226308">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26308">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26308">
                                            <p:txEl>
                                              <p:pRg st="6" end="6"/>
                                            </p:txEl>
                                          </p:spTgt>
                                        </p:tgtEl>
                                        <p:attrNameLst>
                                          <p:attrName>style.visibility</p:attrName>
                                        </p:attrNameLst>
                                      </p:cBhvr>
                                      <p:to>
                                        <p:strVal val="visible"/>
                                      </p:to>
                                    </p:set>
                                    <p:anim calcmode="lin" valueType="num">
                                      <p:cBhvr additive="base">
                                        <p:cTn id="37" dur="500" fill="hold"/>
                                        <p:tgtEl>
                                          <p:spTgt spid="22630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630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rgbClr val="0000FF"/>
                </a:solidFill>
                <a:cs typeface="Times New Roman" pitchFamily="18" charset="0"/>
              </a:rPr>
              <a:t>Conclusion</a:t>
            </a:r>
            <a:endParaRPr lang="en-US" altLang="en-US" b="1" u="sng" dirty="0">
              <a:solidFill>
                <a:srgbClr val="0000FF"/>
              </a:solidFill>
              <a:cs typeface="Times New Roman" pitchFamily="18" charset="0"/>
            </a:endParaRPr>
          </a:p>
        </p:txBody>
      </p:sp>
      <p:sp>
        <p:nvSpPr>
          <p:cNvPr id="8" name="Footer Placeholder 4"/>
          <p:cNvSpPr>
            <a:spLocks noGrp="1"/>
          </p:cNvSpPr>
          <p:nvPr>
            <p:ph type="ftr" sz="quarter" idx="11"/>
          </p:nvPr>
        </p:nvSpPr>
        <p:spPr>
          <a:xfrm>
            <a:off x="-76200" y="-8952"/>
            <a:ext cx="3261852"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An Inheritance: Study On Original Sin</a:t>
            </a:r>
          </a:p>
        </p:txBody>
      </p:sp>
      <p:sp>
        <p:nvSpPr>
          <p:cNvPr id="7" name="Text Box 4">
            <a:extLst>
              <a:ext uri="{FF2B5EF4-FFF2-40B4-BE49-F238E27FC236}">
                <a16:creationId xmlns:a16="http://schemas.microsoft.com/office/drawing/2014/main" id="{4D139F3C-4428-4DC2-AD19-7615A11D6DF2}"/>
              </a:ext>
            </a:extLst>
          </p:cNvPr>
          <p:cNvSpPr txBox="1">
            <a:spLocks noChangeArrowheads="1"/>
          </p:cNvSpPr>
          <p:nvPr/>
        </p:nvSpPr>
        <p:spPr bwMode="auto">
          <a:xfrm>
            <a:off x="14748" y="914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dirty="0">
                <a:solidFill>
                  <a:srgbClr val="000000"/>
                </a:solidFill>
                <a:latin typeface="Tahoma" pitchFamily="34" charset="0"/>
              </a:rPr>
              <a:t>Infants are innocent and cannot obey all the commands that precede baptism!</a:t>
            </a:r>
            <a:endParaRPr kumimoji="0" lang="en-US" altLang="en-US" sz="2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14" name="Text Box 4">
            <a:extLst>
              <a:ext uri="{FF2B5EF4-FFF2-40B4-BE49-F238E27FC236}">
                <a16:creationId xmlns:a16="http://schemas.microsoft.com/office/drawing/2014/main" id="{7E5A0259-6F66-414E-A280-A636260278DE}"/>
              </a:ext>
            </a:extLst>
          </p:cNvPr>
          <p:cNvSpPr txBox="1">
            <a:spLocks noChangeArrowheads="1"/>
          </p:cNvSpPr>
          <p:nvPr/>
        </p:nvSpPr>
        <p:spPr bwMode="auto">
          <a:xfrm>
            <a:off x="0" y="2959743"/>
            <a:ext cx="9129252" cy="107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sz="2000" dirty="0">
                <a:latin typeface="+mn-lt"/>
              </a:rPr>
              <a:t>When they realized they were not baptized into Jesus they immediately were baptized into His name. </a:t>
            </a:r>
          </a:p>
          <a:p>
            <a:pPr lvl="0">
              <a:lnSpc>
                <a:spcPct val="90000"/>
              </a:lnSpc>
              <a:spcBef>
                <a:spcPct val="20000"/>
              </a:spcBef>
              <a:buFont typeface="Wingdings" panose="05000000000000000000" pitchFamily="2" charset="2"/>
              <a:buChar char="v"/>
            </a:pPr>
            <a:r>
              <a:rPr lang="en-US" altLang="en-US" sz="2000" dirty="0">
                <a:latin typeface="+mn-lt"/>
              </a:rPr>
              <a:t>You can be baptized into Jesus for the forgiveness of your sins!</a:t>
            </a:r>
          </a:p>
        </p:txBody>
      </p:sp>
      <p:sp>
        <p:nvSpPr>
          <p:cNvPr id="15" name="Text Box 4">
            <a:extLst>
              <a:ext uri="{FF2B5EF4-FFF2-40B4-BE49-F238E27FC236}">
                <a16:creationId xmlns:a16="http://schemas.microsoft.com/office/drawing/2014/main" id="{A6732FEE-B70A-4BC4-BCF6-7699F75D30F3}"/>
              </a:ext>
            </a:extLst>
          </p:cNvPr>
          <p:cNvSpPr txBox="1">
            <a:spLocks noChangeArrowheads="1"/>
          </p:cNvSpPr>
          <p:nvPr/>
        </p:nvSpPr>
        <p:spPr bwMode="auto">
          <a:xfrm>
            <a:off x="-21771" y="183648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defRPr/>
            </a:pPr>
            <a:r>
              <a:rPr lang="en-US" altLang="en-US" dirty="0">
                <a:solidFill>
                  <a:srgbClr val="000000"/>
                </a:solidFill>
                <a:latin typeface="Tahoma" pitchFamily="34" charset="0"/>
              </a:rPr>
              <a:t>Those who have been baptized as infants are in the same condition as the Ephesian disciples of John the Immerser in Acts 19:1-5!</a:t>
            </a:r>
            <a:endParaRPr kumimoji="0" lang="en-US" altLang="en-US" sz="2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16" name="Text Box 4">
            <a:extLst>
              <a:ext uri="{FF2B5EF4-FFF2-40B4-BE49-F238E27FC236}">
                <a16:creationId xmlns:a16="http://schemas.microsoft.com/office/drawing/2014/main" id="{66BA09E6-0EE2-459F-B844-6F140B57AC84}"/>
              </a:ext>
            </a:extLst>
          </p:cNvPr>
          <p:cNvSpPr txBox="1">
            <a:spLocks noChangeArrowheads="1"/>
          </p:cNvSpPr>
          <p:nvPr/>
        </p:nvSpPr>
        <p:spPr bwMode="auto">
          <a:xfrm>
            <a:off x="-7374" y="425116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dirty="0">
                <a:solidFill>
                  <a:srgbClr val="000000"/>
                </a:solidFill>
                <a:latin typeface="Tahoma" pitchFamily="34" charset="0"/>
              </a:rPr>
              <a:t>Original Sin and Calvin’s Total Depravity are false teachings that are contradictory to the teachings found in the Scriptures!</a:t>
            </a:r>
            <a:endParaRPr kumimoji="0" lang="en-US" altLang="en-US" sz="2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17" name="Text Box 4">
            <a:extLst>
              <a:ext uri="{FF2B5EF4-FFF2-40B4-BE49-F238E27FC236}">
                <a16:creationId xmlns:a16="http://schemas.microsoft.com/office/drawing/2014/main" id="{0FFCD4C3-6A5B-49AD-B5C1-FC3D3F9828CA}"/>
              </a:ext>
            </a:extLst>
          </p:cNvPr>
          <p:cNvSpPr txBox="1">
            <a:spLocks noChangeArrowheads="1"/>
          </p:cNvSpPr>
          <p:nvPr/>
        </p:nvSpPr>
        <p:spPr bwMode="auto">
          <a:xfrm>
            <a:off x="-10886" y="554723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dirty="0">
                <a:solidFill>
                  <a:srgbClr val="000000"/>
                </a:solidFill>
                <a:latin typeface="Tahoma" pitchFamily="34" charset="0"/>
              </a:rPr>
              <a:t>You have not inherited sin, nor will you be held accountable for Adam’s sin, but you will be held accountable for what you have done!</a:t>
            </a:r>
            <a:endParaRPr kumimoji="0" lang="en-US" altLang="en-US" sz="2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841167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rgbClr val="0000FF"/>
                </a:solidFill>
                <a:cs typeface="Times New Roman" pitchFamily="18" charset="0"/>
              </a:rPr>
              <a:t>Conclusion</a:t>
            </a:r>
            <a:endParaRPr lang="en-US" altLang="en-US" b="1" u="sng" dirty="0">
              <a:solidFill>
                <a:srgbClr val="0000FF"/>
              </a:solidFill>
              <a:cs typeface="Times New Roman" pitchFamily="18" charset="0"/>
            </a:endParaRPr>
          </a:p>
        </p:txBody>
      </p:sp>
      <p:sp>
        <p:nvSpPr>
          <p:cNvPr id="8" name="Footer Placeholder 4"/>
          <p:cNvSpPr>
            <a:spLocks noGrp="1"/>
          </p:cNvSpPr>
          <p:nvPr>
            <p:ph type="ftr" sz="quarter" idx="11"/>
          </p:nvPr>
        </p:nvSpPr>
        <p:spPr>
          <a:xfrm>
            <a:off x="-76200" y="-8952"/>
            <a:ext cx="3261852"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An Inheritance: Study On Original Sin</a:t>
            </a:r>
          </a:p>
        </p:txBody>
      </p:sp>
      <p:sp>
        <p:nvSpPr>
          <p:cNvPr id="13" name="Text Box 5">
            <a:extLst>
              <a:ext uri="{FF2B5EF4-FFF2-40B4-BE49-F238E27FC236}">
                <a16:creationId xmlns:a16="http://schemas.microsoft.com/office/drawing/2014/main" id="{DD761D34-4732-4098-9654-3D3D7D2A3176}"/>
              </a:ext>
            </a:extLst>
          </p:cNvPr>
          <p:cNvSpPr txBox="1">
            <a:spLocks noChangeArrowheads="1"/>
          </p:cNvSpPr>
          <p:nvPr/>
        </p:nvSpPr>
        <p:spPr bwMode="auto">
          <a:xfrm>
            <a:off x="0" y="5288340"/>
            <a:ext cx="9173496" cy="156966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dirty="0">
                <a:solidFill>
                  <a:srgbClr val="FFFFFF"/>
                </a:solidFill>
                <a:latin typeface="Tahoma" pitchFamily="34" charset="0"/>
              </a:rPr>
              <a:t>If you want to inherit the blessings and promises of eternal life from God (I Peter 1:3-5), you can obey the gospel NOW by repenting of your sins and being baptized in the name of Jesus for the forgiveness of your sins!</a:t>
            </a:r>
            <a:endParaRPr kumimoji="0" lang="en-US" altLang="en-US" sz="2400" b="1" i="1"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3" name="Picture 2" descr="Text&#10;&#10;Description automatically generated">
            <a:extLst>
              <a:ext uri="{FF2B5EF4-FFF2-40B4-BE49-F238E27FC236}">
                <a16:creationId xmlns:a16="http://schemas.microsoft.com/office/drawing/2014/main" id="{9A628D06-7959-4DE9-BE2E-11B34BF8E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716320"/>
            <a:ext cx="5867400" cy="4572020"/>
          </a:xfrm>
          <a:prstGeom prst="rect">
            <a:avLst/>
          </a:prstGeom>
        </p:spPr>
      </p:pic>
    </p:spTree>
    <p:extLst>
      <p:ext uri="{BB962C8B-B14F-4D97-AF65-F5344CB8AC3E}">
        <p14:creationId xmlns:p14="http://schemas.microsoft.com/office/powerpoint/2010/main" val="4056994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2CD6-A2A1-4724-95D8-53667F95737E}"/>
              </a:ext>
            </a:extLst>
          </p:cNvPr>
          <p:cNvSpPr>
            <a:spLocks noGrp="1"/>
          </p:cNvSpPr>
          <p:nvPr>
            <p:ph type="title"/>
          </p:nvPr>
        </p:nvSpPr>
        <p:spPr/>
        <p:txBody>
          <a:bodyPr/>
          <a:lstStyle/>
          <a:p>
            <a:r>
              <a:rPr lang="en-US" dirty="0"/>
              <a:t>Additional Material</a:t>
            </a:r>
          </a:p>
        </p:txBody>
      </p:sp>
      <p:sp>
        <p:nvSpPr>
          <p:cNvPr id="3" name="Content Placeholder 2">
            <a:extLst>
              <a:ext uri="{FF2B5EF4-FFF2-40B4-BE49-F238E27FC236}">
                <a16:creationId xmlns:a16="http://schemas.microsoft.com/office/drawing/2014/main" id="{C44520F4-F49D-4315-9DCE-93748883C62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24B1F02-0B20-46B3-99FF-58A3321D39D0}"/>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a:off x="2743200" y="6400974"/>
            <a:ext cx="3505200" cy="476250"/>
          </a:xfrm>
        </p:spPr>
        <p:txBody>
          <a:bodyPr/>
          <a:lstStyle/>
          <a:p>
            <a:r>
              <a:rPr lang="en-US" altLang="en-US"/>
              <a:t>An Inheritance: Study On Original Sin</a:t>
            </a:r>
            <a:endParaRPr lang="en-US" altLang="en-US" dirty="0"/>
          </a:p>
        </p:txBody>
      </p:sp>
    </p:spTree>
    <p:extLst>
      <p:ext uri="{BB962C8B-B14F-4D97-AF65-F5344CB8AC3E}">
        <p14:creationId xmlns:p14="http://schemas.microsoft.com/office/powerpoint/2010/main" val="3881325531"/>
      </p:ext>
    </p:extLst>
  </p:cSld>
  <p:clrMapOvr>
    <a:masterClrMapping/>
  </p:clrMapOvr>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4175</TotalTime>
  <Words>1045</Words>
  <Application>Microsoft Office PowerPoint</Application>
  <PresentationFormat>On-screen Show (4:3)</PresentationFormat>
  <Paragraphs>115</Paragraphs>
  <Slides>13</Slides>
  <Notes>9</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13</vt:i4>
      </vt:variant>
    </vt:vector>
  </HeadingPairs>
  <TitlesOfParts>
    <vt:vector size="32" baseType="lpstr">
      <vt:lpstr>Ameretto</vt:lpstr>
      <vt:lpstr>Arial</vt:lpstr>
      <vt:lpstr>Calibri</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master</vt:lpstr>
      <vt:lpstr>9_colormaster</vt:lpstr>
      <vt:lpstr>6_eye</vt:lpstr>
      <vt:lpstr>An Inheritance: Study On Original Sin  Text: I Peter 1:3-5</vt:lpstr>
      <vt:lpstr>Inheritance: We can inherit physical things of value and traits from our family</vt:lpstr>
      <vt:lpstr>Intro</vt:lpstr>
      <vt:lpstr>PowerPoint Presentation</vt:lpstr>
      <vt:lpstr>Who Should Be Baptized?</vt:lpstr>
      <vt:lpstr>Conclusion</vt:lpstr>
      <vt:lpstr>Conclusion</vt:lpstr>
      <vt:lpstr>“What Must I Do To Be Saved?”</vt:lpstr>
      <vt:lpstr>Additional Material</vt:lpstr>
      <vt:lpstr>Table of  An Inheritance:  Study Of Original Sin</vt:lpstr>
      <vt:lpstr>PowerPoint Presentation</vt:lpstr>
      <vt:lpstr>Picture of  An Inheritance:  Study Of Original Sin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Inheritance: Study On Original Sin</dc:title>
  <dc:subject>04/03/2022</dc:subject>
  <dc:creator>DarkWolf</dc:creator>
  <dc:description>Some points from Lesson 6 &amp; Lesson 9 of Basic Bible Doctrine Book 3 by Robert Harkrider</dc:description>
  <cp:lastModifiedBy>Nathan Morrison</cp:lastModifiedBy>
  <cp:revision>17</cp:revision>
  <dcterms:created xsi:type="dcterms:W3CDTF">2005-06-04T23:49:02Z</dcterms:created>
  <dcterms:modified xsi:type="dcterms:W3CDTF">2022-04-01T18:29:19Z</dcterms:modified>
</cp:coreProperties>
</file>