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55" r:id="rId2"/>
    <p:sldMasterId id="2147483811" r:id="rId3"/>
  </p:sldMasterIdLst>
  <p:notesMasterIdLst>
    <p:notesMasterId r:id="rId24"/>
  </p:notesMasterIdLst>
  <p:handoutMasterIdLst>
    <p:handoutMasterId r:id="rId25"/>
  </p:handoutMasterIdLst>
  <p:sldIdLst>
    <p:sldId id="565" r:id="rId4"/>
    <p:sldId id="667" r:id="rId5"/>
    <p:sldId id="708" r:id="rId6"/>
    <p:sldId id="712" r:id="rId7"/>
    <p:sldId id="289" r:id="rId8"/>
    <p:sldId id="718" r:id="rId9"/>
    <p:sldId id="719" r:id="rId10"/>
    <p:sldId id="720" r:id="rId11"/>
    <p:sldId id="721" r:id="rId12"/>
    <p:sldId id="726" r:id="rId13"/>
    <p:sldId id="727" r:id="rId14"/>
    <p:sldId id="728" r:id="rId15"/>
    <p:sldId id="729" r:id="rId16"/>
    <p:sldId id="734" r:id="rId17"/>
    <p:sldId id="735" r:id="rId18"/>
    <p:sldId id="736" r:id="rId19"/>
    <p:sldId id="737" r:id="rId20"/>
    <p:sldId id="591" r:id="rId21"/>
    <p:sldId id="739" r:id="rId22"/>
    <p:sldId id="649" r:id="rId2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66FFFF"/>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88" d="100"/>
          <a:sy n="88"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8" d="100"/>
          <a:sy n="78" d="100"/>
        </p:scale>
        <p:origin x="3966" y="9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Adapted from an article by Josh Welch</a:t>
            </a:r>
          </a:p>
          <a:p>
            <a:pPr eaLnBrk="1" hangingPunct="1"/>
            <a:endParaRPr lang="en-US" altLang="en-US" dirty="0"/>
          </a:p>
        </p:txBody>
      </p:sp>
    </p:spTree>
    <p:extLst>
      <p:ext uri="{BB962C8B-B14F-4D97-AF65-F5344CB8AC3E}">
        <p14:creationId xmlns:p14="http://schemas.microsoft.com/office/powerpoint/2010/main" val="364151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There is no other plan for God to save mankind but through Jesus.  So, we must “contend earnestly for the faith which was once for ALL delivered to the saints” (Jude 3).</a:t>
            </a:r>
          </a:p>
        </p:txBody>
      </p:sp>
    </p:spTree>
    <p:extLst>
      <p:ext uri="{BB962C8B-B14F-4D97-AF65-F5344CB8AC3E}">
        <p14:creationId xmlns:p14="http://schemas.microsoft.com/office/powerpoint/2010/main" val="114479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Because the gospel is our only hope, we ought to pray “for ALL” because “this is good and acceptable in the sight of God our Savior, who desires ALL men to be saved” (I Timothy 2:1-4).</a:t>
            </a:r>
          </a:p>
          <a:p>
            <a:pPr eaLnBrk="1" hangingPunct="1"/>
            <a:r>
              <a:rPr lang="en-US" altLang="en-US" dirty="0"/>
              <a:t>•	Acts 10:34-35</a:t>
            </a:r>
          </a:p>
          <a:p>
            <a:pPr eaLnBrk="1" hangingPunct="1"/>
            <a:r>
              <a:rPr lang="en-US" altLang="en-US" dirty="0"/>
              <a:t>•	Romans 1:16-17</a:t>
            </a:r>
          </a:p>
          <a:p>
            <a:pPr eaLnBrk="1" hangingPunct="1"/>
            <a:r>
              <a:rPr lang="en-US" altLang="en-US" dirty="0"/>
              <a:t>•	The gospel is for ALL!</a:t>
            </a:r>
          </a:p>
        </p:txBody>
      </p:sp>
    </p:spTree>
    <p:extLst>
      <p:ext uri="{BB962C8B-B14F-4D97-AF65-F5344CB8AC3E}">
        <p14:creationId xmlns:p14="http://schemas.microsoft.com/office/powerpoint/2010/main" val="180472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Obeying Jesus is honoring the first and great commandment to “love the Lord your God with ALL your heart, with ALL your soul, with ALL your mind, and with ALL your strength” (Mark 12:30).</a:t>
            </a:r>
          </a:p>
          <a:p>
            <a:pPr eaLnBrk="1" hangingPunct="1"/>
            <a:endParaRPr lang="en-US" altLang="en-US" dirty="0"/>
          </a:p>
          <a:p>
            <a:pPr eaLnBrk="1" hangingPunct="1"/>
            <a:r>
              <a:rPr lang="en-US" altLang="en-US" dirty="0"/>
              <a:t>Jesus wants all of you! Can’t leave out the kitchen sink!</a:t>
            </a:r>
          </a:p>
        </p:txBody>
      </p:sp>
    </p:spTree>
    <p:extLst>
      <p:ext uri="{BB962C8B-B14F-4D97-AF65-F5344CB8AC3E}">
        <p14:creationId xmlns:p14="http://schemas.microsoft.com/office/powerpoint/2010/main" val="413996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Once you fully surrender yourself to the Lord, you will find yourself able “to do ALL things through Christ who strengthens me”-- that is, “all things” He asks of you (Philippians 4:13). </a:t>
            </a:r>
          </a:p>
        </p:txBody>
      </p:sp>
    </p:spTree>
    <p:extLst>
      <p:ext uri="{BB962C8B-B14F-4D97-AF65-F5344CB8AC3E}">
        <p14:creationId xmlns:p14="http://schemas.microsoft.com/office/powerpoint/2010/main" val="1167844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A Judgment is fixed, in which “we must ALL appear before the judgment seat of Christ, so that each one may be recompensed for his deeds in the body, according to what he has done, whether good or bad” (II Corinthians 5:10)</a:t>
            </a:r>
          </a:p>
        </p:txBody>
      </p:sp>
    </p:spTree>
    <p:extLst>
      <p:ext uri="{BB962C8B-B14F-4D97-AF65-F5344CB8AC3E}">
        <p14:creationId xmlns:p14="http://schemas.microsoft.com/office/powerpoint/2010/main" val="274418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Because ALL have sinned (Romans 3:23) and ALL will be judged (II Corinthians 5:10), the gospel is for ALL (I Timothy 2:1-4) and calls ALL people to repent! “The Lord is not slow about His promise, as some count slowness, but is patient toward you, not wishing for any to perish but for ALL to come to repentance” (II Peter 3:9).</a:t>
            </a:r>
          </a:p>
        </p:txBody>
      </p:sp>
    </p:spTree>
    <p:extLst>
      <p:ext uri="{BB962C8B-B14F-4D97-AF65-F5344CB8AC3E}">
        <p14:creationId xmlns:p14="http://schemas.microsoft.com/office/powerpoint/2010/main" val="259794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Even saints sin and fall short of the glory of God so we are to confess our sins to each other (James 5:16), confess to God, repent and seek forgiveness. “If we confess our sins, He is faithful and righteous to forgive us our sins and to cleanse us from ALL unrighteousness” (I John 1:9). </a:t>
            </a:r>
          </a:p>
          <a:p>
            <a:pPr eaLnBrk="1" hangingPunct="1"/>
            <a:endParaRPr lang="en-US" altLang="en-US" dirty="0"/>
          </a:p>
        </p:txBody>
      </p:sp>
    </p:spTree>
    <p:extLst>
      <p:ext uri="{BB962C8B-B14F-4D97-AF65-F5344CB8AC3E}">
        <p14:creationId xmlns:p14="http://schemas.microsoft.com/office/powerpoint/2010/main" val="115925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Even saints sin and fall short of the glory of God so we are to confess our sins to each other (James 5:16), confess to God, repent and seek forgiveness. </a:t>
            </a:r>
          </a:p>
          <a:p>
            <a:pPr eaLnBrk="1" hangingPunct="1"/>
            <a:r>
              <a:rPr lang="en-US" altLang="en-US" dirty="0"/>
              <a:t>“Therefore having overlooked the times of ignorance, God is now declaring to men that ALL people everywhere should repent, because He has fixed a day in which He will judge the world in righteousness through a Man whom He has appointed, having furnished proof to all men by raising Him from the dead” (Acts 17:30-31).</a:t>
            </a:r>
          </a:p>
        </p:txBody>
      </p:sp>
    </p:spTree>
    <p:extLst>
      <p:ext uri="{BB962C8B-B14F-4D97-AF65-F5344CB8AC3E}">
        <p14:creationId xmlns:p14="http://schemas.microsoft.com/office/powerpoint/2010/main" val="53160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75746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13436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9349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179959"/>
            <a:ext cx="2971800" cy="483156"/>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CS209608</a:t>
            </a:r>
          </a:p>
          <a:p>
            <a:pPr eaLnBrk="1" hangingPunct="1"/>
            <a:endParaRPr lang="en-US" altLang="en-US" dirty="0"/>
          </a:p>
          <a:p>
            <a:pPr eaLnBrk="1" hangingPunct="1"/>
            <a:r>
              <a:rPr lang="en-US" altLang="en-US" dirty="0"/>
              <a:t>Used by permission through Purchased License from cartoonstock.com: 532971</a:t>
            </a:r>
          </a:p>
        </p:txBody>
      </p:sp>
    </p:spTree>
    <p:extLst>
      <p:ext uri="{BB962C8B-B14F-4D97-AF65-F5344CB8AC3E}">
        <p14:creationId xmlns:p14="http://schemas.microsoft.com/office/powerpoint/2010/main" val="374318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229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91515E-F14B-4F01-B418-EB874F32AAFA}"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When God makes the threefold promise to Abraham (land, nation, seed) He concludes, “And in you ALL the families of the earth shall be blessed” (Genesis 12:3).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xfrm>
            <a:off x="381000" y="4268854"/>
            <a:ext cx="6172200" cy="50450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We are in need of this blessing from God because “ALL have sinned and fall short of the glory of God…” beginning with Adam (Romans 3:23)</a:t>
            </a:r>
          </a:p>
          <a:p>
            <a:pPr eaLnBrk="1" hangingPunct="1"/>
            <a:endParaRPr lang="en-US" altLang="en-US" dirty="0"/>
          </a:p>
          <a:p>
            <a:pPr eaLnBrk="1" hangingPunct="1"/>
            <a:r>
              <a:rPr lang="en-US" altLang="en-US" b="1" dirty="0"/>
              <a:t>Romans 3:9-18 (Statement that ALL are in sin, both Jew &amp; Gentile)</a:t>
            </a:r>
          </a:p>
          <a:p>
            <a:pPr eaLnBrk="1" hangingPunct="1"/>
            <a:endParaRPr lang="en-US" altLang="en-US" dirty="0"/>
          </a:p>
          <a:p>
            <a:pPr eaLnBrk="1" hangingPunct="1"/>
            <a:r>
              <a:rPr lang="en-US" altLang="en-US" dirty="0"/>
              <a:t>Rom 3:9  What then? Are we better than they? Not at all; for we have already charged that both Jews and Greeks are all under sin; </a:t>
            </a:r>
          </a:p>
          <a:p>
            <a:pPr eaLnBrk="1" hangingPunct="1"/>
            <a:r>
              <a:rPr lang="en-US" altLang="en-US" dirty="0"/>
              <a:t>Rom 3:10  as it is written, "THERE IS NONE RIGHTEOUS, NOT EVEN ONE; </a:t>
            </a:r>
            <a:r>
              <a:rPr lang="en-US" altLang="en-US" b="1" dirty="0"/>
              <a:t>(Psalm 14:1)</a:t>
            </a:r>
          </a:p>
          <a:p>
            <a:pPr eaLnBrk="1" hangingPunct="1"/>
            <a:r>
              <a:rPr lang="en-US" altLang="en-US" dirty="0"/>
              <a:t>Rom 3:11  THERE IS NONE WHO UNDERSTANDS, THERE IS NONE WHO SEEKS FOR GOD; </a:t>
            </a:r>
            <a:r>
              <a:rPr lang="en-US" altLang="en-US" b="1" dirty="0"/>
              <a:t>(Psalm 14:2)</a:t>
            </a:r>
          </a:p>
          <a:p>
            <a:pPr eaLnBrk="1" hangingPunct="1"/>
            <a:r>
              <a:rPr lang="en-US" altLang="en-US" dirty="0"/>
              <a:t>Rom 3:12  ALL HAVE TURNED ASIDE, TOGETHER THEY HAVE BECOME USELESS; THERE IS NONE WHO DOES GOOD, THERE IS NOT EVEN ONE." </a:t>
            </a:r>
            <a:r>
              <a:rPr lang="en-US" altLang="en-US" b="1" dirty="0"/>
              <a:t>(Psalm 14:3)</a:t>
            </a:r>
          </a:p>
          <a:p>
            <a:pPr eaLnBrk="1" hangingPunct="1"/>
            <a:r>
              <a:rPr lang="en-US" altLang="en-US" dirty="0"/>
              <a:t>Rom 3:13  "THEIR THROAT IS AN OPEN GRAVE, WITH THEIR TONGUES THEY KEEP DECEIVING,“ </a:t>
            </a:r>
            <a:r>
              <a:rPr lang="en-US" altLang="en-US" b="1" dirty="0"/>
              <a:t>(Psalm 5:9) </a:t>
            </a:r>
            <a:r>
              <a:rPr lang="en-US" altLang="en-US" dirty="0"/>
              <a:t>"THE POISON OF ASPS IS UNDER THEIR LIPS"; </a:t>
            </a:r>
            <a:r>
              <a:rPr lang="en-US" altLang="en-US" b="1" dirty="0"/>
              <a:t>(Psalm 140:3)</a:t>
            </a:r>
          </a:p>
          <a:p>
            <a:pPr eaLnBrk="1" hangingPunct="1"/>
            <a:r>
              <a:rPr lang="en-US" altLang="en-US" dirty="0"/>
              <a:t>Rom 3:14  "WHOSE MOUTH IS FULL OF CURSING AND BITTERNESS"; </a:t>
            </a:r>
            <a:r>
              <a:rPr lang="en-US" altLang="en-US" b="1" dirty="0"/>
              <a:t>(Psalm 10:7)</a:t>
            </a:r>
          </a:p>
          <a:p>
            <a:pPr eaLnBrk="1" hangingPunct="1"/>
            <a:r>
              <a:rPr lang="en-US" altLang="en-US" dirty="0"/>
              <a:t>Rom 3:15  "THEIR FEET ARE SWIFT TO SHED BLOOD, </a:t>
            </a:r>
            <a:r>
              <a:rPr lang="en-US" altLang="en-US" b="1" dirty="0"/>
              <a:t>(Isaiah 59:7)</a:t>
            </a:r>
          </a:p>
          <a:p>
            <a:pPr eaLnBrk="1" hangingPunct="1"/>
            <a:r>
              <a:rPr lang="en-US" altLang="en-US" dirty="0"/>
              <a:t>Rom 3:16  DESTRUCTION AND MISERY ARE IN THEIR PATHS, </a:t>
            </a:r>
            <a:r>
              <a:rPr lang="en-US" altLang="en-US" b="1" dirty="0"/>
              <a:t>(Isaiah 59:7)</a:t>
            </a:r>
          </a:p>
          <a:p>
            <a:pPr eaLnBrk="1" hangingPunct="1"/>
            <a:r>
              <a:rPr lang="en-US" altLang="en-US" dirty="0"/>
              <a:t>Rom 3:17  AND THE PATH OF PEACE THEY HAVE NOT KNOWN." </a:t>
            </a:r>
            <a:r>
              <a:rPr lang="en-US" altLang="en-US" b="1" dirty="0"/>
              <a:t>(Isaiah 59:8)</a:t>
            </a:r>
          </a:p>
          <a:p>
            <a:pPr eaLnBrk="1" hangingPunct="1"/>
            <a:r>
              <a:rPr lang="en-US" altLang="en-US" dirty="0"/>
              <a:t>Rom 3:18  "THERE IS NO FEAR OF GOD BEFORE THEIR EYES." </a:t>
            </a:r>
            <a:r>
              <a:rPr lang="en-US" altLang="en-US" b="1" dirty="0"/>
              <a:t>(Psalm 36:1)</a:t>
            </a:r>
          </a:p>
          <a:p>
            <a:pPr eaLnBrk="1" hangingPunct="1"/>
            <a:endParaRPr lang="en-US" altLang="en-US" dirty="0"/>
          </a:p>
        </p:txBody>
      </p:sp>
    </p:spTree>
    <p:extLst>
      <p:ext uri="{BB962C8B-B14F-4D97-AF65-F5344CB8AC3E}">
        <p14:creationId xmlns:p14="http://schemas.microsoft.com/office/powerpoint/2010/main" val="335922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Though our sins separate us from God, God is to be praised “Who forgives ALL your iniquities, Who heals ALL your diseases...Who satisfies your years with good things” (Psalm 103:1-5).</a:t>
            </a:r>
          </a:p>
        </p:txBody>
      </p:sp>
    </p:spTree>
    <p:extLst>
      <p:ext uri="{BB962C8B-B14F-4D97-AF65-F5344CB8AC3E}">
        <p14:creationId xmlns:p14="http://schemas.microsoft.com/office/powerpoint/2010/main" val="421739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God offers to bless all through Jesus since “through one Man’s righteous act the free gift came to ALL men, resulting in justification of life” (Romans 5:18).</a:t>
            </a:r>
          </a:p>
        </p:txBody>
      </p:sp>
    </p:spTree>
    <p:extLst>
      <p:ext uri="{BB962C8B-B14F-4D97-AF65-F5344CB8AC3E}">
        <p14:creationId xmlns:p14="http://schemas.microsoft.com/office/powerpoint/2010/main" val="360084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a:p>
            <a:pPr eaLnBrk="1" hangingPunct="1"/>
            <a:endParaRPr lang="en-US" altLang="en-US" dirty="0"/>
          </a:p>
          <a:p>
            <a:pPr eaLnBrk="1" hangingPunct="1"/>
            <a:r>
              <a:rPr lang="en-US" altLang="en-US" dirty="0"/>
              <a:t>This gospel or “good news” should be shared as far and wide as possible.  Jesus says, “Go into ALL the world and preach the gospel to every creature” (Mark 16:15).</a:t>
            </a:r>
          </a:p>
        </p:txBody>
      </p:sp>
    </p:spTree>
    <p:extLst>
      <p:ext uri="{BB962C8B-B14F-4D97-AF65-F5344CB8AC3E}">
        <p14:creationId xmlns:p14="http://schemas.microsoft.com/office/powerpoint/2010/main" val="943471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ALL</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09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ALL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10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ALL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9268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ALL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2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ALL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10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ALL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459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ALL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017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ALL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61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ALL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416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ALL</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8262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ALL</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603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ALL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3532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ALL</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ALL</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02442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ALL</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368023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ALL</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1541835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ALL</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162500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ALL</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59044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ALL</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ALL</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ALL</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272202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ALL</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355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ALL</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236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ALL</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2329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ALL</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215527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ALL</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18147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ALL</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2675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ALL</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071592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ALL</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94119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ALL</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757671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661174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38952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ALL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8781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4098133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79318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363556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833173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788486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650029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453446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ALL</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84167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ALL</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923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ALL</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6159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ALL</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18479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ALL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54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ALL</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853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ALL</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22182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ALL</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76590971"/>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33036" y="1913001"/>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3">
            <a:extLst>
              <a:ext uri="{28A0092B-C50C-407E-A947-70E740481C1C}">
                <a14:useLocalDpi xmlns:a14="http://schemas.microsoft.com/office/drawing/2010/main" val="0"/>
              </a:ext>
            </a:extLst>
          </a:blip>
          <a:srcRect l="18084" r="18084"/>
          <a:stretch/>
        </p:blipFill>
        <p:spPr>
          <a:xfrm>
            <a:off x="297588" y="420683"/>
            <a:ext cx="3699714" cy="6166387"/>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14"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35386CF5-2D0E-42C6-9583-4A713BA5232A}"/>
              </a:ext>
            </a:extLst>
          </p:cNvPr>
          <p:cNvSpPr>
            <a:spLocks noGrp="1"/>
          </p:cNvSpPr>
          <p:nvPr>
            <p:ph type="ctrTitle"/>
          </p:nvPr>
        </p:nvSpPr>
        <p:spPr>
          <a:xfrm>
            <a:off x="3962400" y="533400"/>
            <a:ext cx="4648199" cy="5791200"/>
          </a:xfrm>
        </p:spPr>
        <p:txBody>
          <a:bodyPr>
            <a:normAutofit fontScale="90000"/>
          </a:bodyPr>
          <a:lstStyle/>
          <a:p>
            <a:pPr algn="ctr">
              <a:lnSpc>
                <a:spcPct val="90000"/>
              </a:lnSpc>
            </a:pP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br>
              <a:rPr lang="en-US" altLang="en-US" sz="1200" b="1" u="sng" dirty="0">
                <a:latin typeface="Arial" panose="020B0604020202020204" pitchFamily="34" charset="0"/>
                <a:cs typeface="Arial" panose="020B0604020202020204" pitchFamily="34" charset="0"/>
              </a:rPr>
            </a:br>
            <a:r>
              <a:rPr lang="en-US" altLang="en-US" sz="6000" b="1" u="sng" dirty="0">
                <a:latin typeface="Arial" panose="020B0604020202020204" pitchFamily="34" charset="0"/>
                <a:cs typeface="Arial" panose="020B0604020202020204" pitchFamily="34" charset="0"/>
              </a:rPr>
              <a:t>ALL</a:t>
            </a:r>
            <a:br>
              <a:rPr lang="en-US" altLang="en-US" sz="6000" b="1" u="sng" dirty="0">
                <a:latin typeface="Arial" panose="020B0604020202020204" pitchFamily="34" charset="0"/>
                <a:cs typeface="Arial" panose="020B0604020202020204" pitchFamily="34" charset="0"/>
              </a:rPr>
            </a:br>
            <a:br>
              <a:rPr lang="en-US" altLang="en-US" sz="6000" b="1" u="sng" dirty="0">
                <a:latin typeface="Arial" panose="020B0604020202020204" pitchFamily="34" charset="0"/>
                <a:cs typeface="Arial" panose="020B0604020202020204" pitchFamily="34" charset="0"/>
              </a:rPr>
            </a:br>
            <a:br>
              <a:rPr lang="en-US" altLang="en-US" sz="6000" b="1" u="sng" dirty="0">
                <a:latin typeface="Arial" panose="020B0604020202020204" pitchFamily="34" charset="0"/>
                <a:cs typeface="Arial" panose="020B0604020202020204" pitchFamily="34" charset="0"/>
              </a:rPr>
            </a:br>
            <a:br>
              <a:rPr lang="en-US" altLang="en-US" sz="2400" b="1" u="sng" dirty="0">
                <a:solidFill>
                  <a:srgbClr val="0000FF"/>
                </a:solidFill>
                <a:latin typeface="Arial" panose="020B0604020202020204" pitchFamily="34" charset="0"/>
                <a:cs typeface="Arial" panose="020B0604020202020204" pitchFamily="34" charset="0"/>
              </a:rPr>
            </a:br>
            <a:br>
              <a:rPr lang="en-US" altLang="en-US" sz="2400" b="1" u="sng" dirty="0">
                <a:solidFill>
                  <a:schemeClr val="tx2"/>
                </a:solidFill>
                <a:latin typeface="Arial" panose="020B0604020202020204" pitchFamily="34" charset="0"/>
                <a:cs typeface="Arial" panose="020B0604020202020204" pitchFamily="34" charset="0"/>
              </a:rPr>
            </a:br>
            <a:r>
              <a:rPr lang="en-US" altLang="en-US" sz="3100" b="1" dirty="0">
                <a:solidFill>
                  <a:srgbClr val="FFFF00"/>
                </a:solidFill>
                <a:latin typeface="Arial" panose="020B0604020202020204" pitchFamily="34" charset="0"/>
                <a:cs typeface="Arial" panose="020B0604020202020204" pitchFamily="34" charset="0"/>
              </a:rPr>
              <a:t>Text: </a:t>
            </a:r>
            <a:br>
              <a:rPr lang="en-US" altLang="en-US" sz="4000" b="1" dirty="0">
                <a:solidFill>
                  <a:srgbClr val="FFFF00"/>
                </a:solidFill>
                <a:latin typeface="Arial" panose="020B0604020202020204" pitchFamily="34" charset="0"/>
                <a:cs typeface="Arial" panose="020B0604020202020204" pitchFamily="34" charset="0"/>
              </a:rPr>
            </a:br>
            <a:r>
              <a:rPr lang="en-US" altLang="en-US" sz="6000" b="1" dirty="0">
                <a:solidFill>
                  <a:srgbClr val="FFFF00"/>
                </a:solidFill>
                <a:latin typeface="Arial" panose="020B0604020202020204" pitchFamily="34" charset="0"/>
                <a:cs typeface="Arial" panose="020B0604020202020204" pitchFamily="34" charset="0"/>
              </a:rPr>
              <a:t>Mark 12:30</a:t>
            </a:r>
            <a:br>
              <a:rPr lang="en-US" sz="6000" dirty="0"/>
            </a:br>
            <a:br>
              <a:rPr lang="en-US" sz="1200" dirty="0"/>
            </a:br>
            <a:endParaRPr lang="en-US" sz="1200" dirty="0"/>
          </a:p>
        </p:txBody>
      </p:sp>
      <p:sp>
        <p:nvSpPr>
          <p:cNvPr id="116" name="Rectangle 115">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996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740718"/>
            <a:ext cx="3169848" cy="4011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There is no other plan for God to save mankind but through Jesus.  </a:t>
            </a:r>
          </a:p>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So, we must…</a:t>
            </a:r>
            <a:endParaRPr kumimoji="0" lang="en-US" altLang="en-US" sz="28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602" y="878945"/>
            <a:ext cx="4989068"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Jude 3</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“Beloved, while I was making every effort to write you about our common salvation, I felt the necessity to write to you appealing that you contend earnestly for the faith which was once for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handed down to the saints."</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780404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740718"/>
            <a:ext cx="3169848" cy="4011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Because the gospel is our only hope, we ought to pray “for ALL” because…</a:t>
            </a:r>
            <a:endParaRPr kumimoji="0" lang="en-US" altLang="en-US" sz="28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33424" y="499810"/>
            <a:ext cx="4989068"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Timothy 2:1-4</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400" b="1" dirty="0">
                <a:solidFill>
                  <a:srgbClr val="002060"/>
                </a:solidFill>
                <a:latin typeface="Tahoma" panose="020B0604030504040204" pitchFamily="34" charset="0"/>
                <a:cs typeface="Times New Roman" panose="02020603050405020304" pitchFamily="18" charset="0"/>
              </a:rPr>
              <a:t>First of all, then, I urge that entreaties and prayers, petitions and thanksgivings, be made on behalf of </a:t>
            </a:r>
            <a:r>
              <a:rPr lang="en-US" altLang="en-US" sz="2400" b="1" dirty="0">
                <a:solidFill>
                  <a:srgbClr val="0000FF"/>
                </a:solidFill>
                <a:latin typeface="Tahoma" panose="020B0604030504040204" pitchFamily="34" charset="0"/>
                <a:cs typeface="Times New Roman" panose="02020603050405020304" pitchFamily="18" charset="0"/>
              </a:rPr>
              <a:t>ALL</a:t>
            </a:r>
            <a:r>
              <a:rPr lang="en-US" altLang="en-US" sz="2400" b="1" dirty="0">
                <a:solidFill>
                  <a:srgbClr val="002060"/>
                </a:solidFill>
                <a:latin typeface="Tahoma" panose="020B0604030504040204" pitchFamily="34" charset="0"/>
                <a:cs typeface="Times New Roman" panose="02020603050405020304" pitchFamily="18" charset="0"/>
              </a:rPr>
              <a:t> men, </a:t>
            </a:r>
          </a:p>
          <a:p>
            <a:pPr marL="0" lvl="0" indent="0" algn="ctr">
              <a:spcBef>
                <a:spcPct val="0"/>
              </a:spcBef>
              <a:spcAft>
                <a:spcPts val="600"/>
              </a:spcAft>
              <a:buClr>
                <a:srgbClr val="002060"/>
              </a:buClr>
              <a:buSzPct val="115000"/>
              <a:buNone/>
            </a:pPr>
            <a:r>
              <a:rPr lang="en-US" altLang="en-US" sz="2400" b="1" dirty="0">
                <a:solidFill>
                  <a:srgbClr val="002060"/>
                </a:solidFill>
                <a:latin typeface="Tahoma" panose="020B0604030504040204" pitchFamily="34" charset="0"/>
                <a:cs typeface="Times New Roman" panose="02020603050405020304" pitchFamily="18" charset="0"/>
              </a:rPr>
              <a:t>for kings and </a:t>
            </a:r>
            <a:r>
              <a:rPr lang="en-US" altLang="en-US" sz="2400" b="1" dirty="0">
                <a:solidFill>
                  <a:srgbClr val="0000FF"/>
                </a:solidFill>
                <a:latin typeface="Tahoma" panose="020B0604030504040204" pitchFamily="34" charset="0"/>
                <a:cs typeface="Times New Roman" panose="02020603050405020304" pitchFamily="18" charset="0"/>
              </a:rPr>
              <a:t>ALL</a:t>
            </a:r>
            <a:r>
              <a:rPr lang="en-US" altLang="en-US" sz="2400" b="1" dirty="0">
                <a:solidFill>
                  <a:srgbClr val="002060"/>
                </a:solidFill>
                <a:latin typeface="Tahoma" panose="020B0604030504040204" pitchFamily="34" charset="0"/>
                <a:cs typeface="Times New Roman" panose="02020603050405020304" pitchFamily="18" charset="0"/>
              </a:rPr>
              <a:t> who are in authority, so that we may lead a tranquil and quiet life in </a:t>
            </a:r>
            <a:r>
              <a:rPr lang="en-US" altLang="en-US" sz="2400" b="1" dirty="0">
                <a:solidFill>
                  <a:srgbClr val="0000FF"/>
                </a:solidFill>
                <a:latin typeface="Tahoma" panose="020B0604030504040204" pitchFamily="34" charset="0"/>
                <a:cs typeface="Times New Roman" panose="02020603050405020304" pitchFamily="18" charset="0"/>
              </a:rPr>
              <a:t>ALL</a:t>
            </a:r>
            <a:r>
              <a:rPr lang="en-US" altLang="en-US" sz="2400" b="1" dirty="0">
                <a:solidFill>
                  <a:srgbClr val="002060"/>
                </a:solidFill>
                <a:latin typeface="Tahoma" panose="020B0604030504040204" pitchFamily="34" charset="0"/>
                <a:cs typeface="Times New Roman" panose="02020603050405020304" pitchFamily="18" charset="0"/>
              </a:rPr>
              <a:t> godliness and dignity. </a:t>
            </a:r>
          </a:p>
          <a:p>
            <a:pPr marL="0" lvl="0" indent="0" algn="ctr">
              <a:spcBef>
                <a:spcPct val="0"/>
              </a:spcBef>
              <a:spcAft>
                <a:spcPts val="600"/>
              </a:spcAft>
              <a:buClr>
                <a:srgbClr val="002060"/>
              </a:buClr>
              <a:buSzPct val="115000"/>
              <a:buNone/>
            </a:pPr>
            <a:r>
              <a:rPr lang="en-US" altLang="en-US" sz="2400" b="1" dirty="0">
                <a:solidFill>
                  <a:srgbClr val="002060"/>
                </a:solidFill>
                <a:latin typeface="Tahoma" panose="020B0604030504040204" pitchFamily="34" charset="0"/>
                <a:cs typeface="Times New Roman" panose="02020603050405020304" pitchFamily="18" charset="0"/>
              </a:rPr>
              <a:t>This is good and acceptable in the sight of God our Savior, </a:t>
            </a:r>
          </a:p>
          <a:p>
            <a:pPr marL="0" lvl="0" indent="0" algn="ctr">
              <a:spcBef>
                <a:spcPct val="0"/>
              </a:spcBef>
              <a:spcAft>
                <a:spcPts val="600"/>
              </a:spcAft>
              <a:buClr>
                <a:srgbClr val="002060"/>
              </a:buClr>
              <a:buSzPct val="115000"/>
              <a:buNone/>
            </a:pPr>
            <a:r>
              <a:rPr lang="en-US" altLang="en-US" sz="2400" b="1" dirty="0">
                <a:solidFill>
                  <a:srgbClr val="002060"/>
                </a:solidFill>
                <a:latin typeface="Tahoma" panose="020B0604030504040204" pitchFamily="34" charset="0"/>
                <a:cs typeface="Times New Roman" panose="02020603050405020304" pitchFamily="18" charset="0"/>
              </a:rPr>
              <a:t>who desires </a:t>
            </a:r>
            <a:r>
              <a:rPr lang="en-US" altLang="en-US" sz="2400" b="1" dirty="0">
                <a:solidFill>
                  <a:srgbClr val="0000FF"/>
                </a:solidFill>
                <a:latin typeface="Tahoma" panose="020B0604030504040204" pitchFamily="34" charset="0"/>
                <a:cs typeface="Times New Roman" panose="02020603050405020304" pitchFamily="18" charset="0"/>
              </a:rPr>
              <a:t>ALL</a:t>
            </a:r>
            <a:r>
              <a:rPr lang="en-US" altLang="en-US" sz="2400" b="1" dirty="0">
                <a:solidFill>
                  <a:srgbClr val="002060"/>
                </a:solidFill>
                <a:latin typeface="Tahoma" panose="020B0604030504040204" pitchFamily="34" charset="0"/>
                <a:cs typeface="Times New Roman" panose="02020603050405020304" pitchFamily="18" charset="0"/>
              </a:rPr>
              <a:t> men to be saved and to come to the knowledge of the truth."</a:t>
            </a:r>
            <a:endParaRPr kumimoji="0" lang="en-US" altLang="en-US" sz="2400" b="1" i="0" u="none" strike="noStrike" kern="1200" cap="none" spc="0" normalizeH="0" baseline="0" noProof="0" dirty="0">
              <a:ln>
                <a:noFill/>
              </a:ln>
              <a:solidFill>
                <a:srgbClr val="002060"/>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06664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740718"/>
            <a:ext cx="3169848" cy="4011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Obeying Jesus is honoring the first and great commandment to…</a:t>
            </a:r>
            <a:endParaRPr kumimoji="0" lang="en-US" altLang="en-US" sz="28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38373" y="1229323"/>
            <a:ext cx="4989068"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Mark 12:30</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“AND YOU SHALL LOVE THE LORD YOUR GOD WITH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YOUR HEART, AND WITH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YOUR SOUL, AND WITH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YOUR MIND, AND WITH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YOUR STRENGTH.”</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41387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694820"/>
            <a:ext cx="3169848" cy="40578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Once you fully surrender yourself to the Lord, you will find yourself able to do “all things” He asks of you…</a:t>
            </a:r>
            <a:endParaRPr kumimoji="0" lang="en-US" altLang="en-US" sz="2400" b="1" i="0" u="none" strike="noStrike" kern="1200" cap="all" spc="0" normalizeH="0" baseline="0" noProof="0" dirty="0">
              <a:ln>
                <a:noFill/>
              </a:ln>
              <a:solidFill>
                <a:prstClr val="black"/>
              </a:solidFill>
              <a:effectLst/>
              <a:uLnTx/>
              <a:uFillTx/>
              <a:latin typeface="Tahoma"/>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dirty="0">
                <a:ln>
                  <a:noFill/>
                </a:ln>
                <a:solidFill>
                  <a:srgbClr val="FFC000"/>
                </a:solidFill>
                <a:effectLst/>
                <a:uLnTx/>
                <a:uFillTx/>
                <a:latin typeface="Tahoma"/>
                <a:ea typeface="+mn-ea"/>
                <a:cs typeface="+mn-cs"/>
              </a:rPr>
              <a:t>ALL</a:t>
            </a: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602" y="2204765"/>
            <a:ext cx="4989068"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Philippians 4:13</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“I can do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things through Him who strengthens me.”</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965748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2133600"/>
            <a:ext cx="3169848" cy="3619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A Judgment is fixed…</a:t>
            </a:r>
            <a:endParaRPr kumimoji="0" lang="en-US" altLang="en-US" sz="28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38373" y="1340610"/>
            <a:ext cx="4989068"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II Corinthians 5:10</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“For we must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appear before the judgment seat of Christ, so that each one may be recompensed for his deeds in the body, according to what he has done, whether good or bad.”</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612028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221496"/>
            <a:ext cx="3169848" cy="4531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Because ALL have sinned (Romans 3:23) and ALL will be judged (II Corinthians 5:10), the gospel is for ALL            (I Timothy 2:1-4) and calls ALL people to repent…</a:t>
            </a:r>
            <a:endParaRPr kumimoji="0" lang="en-US" altLang="en-US" sz="2400" b="1" i="0" u="none" strike="noStrike" kern="1200" cap="all" spc="0" normalizeH="0" baseline="0" noProof="0" dirty="0">
              <a:ln>
                <a:noFill/>
              </a:ln>
              <a:solidFill>
                <a:prstClr val="black"/>
              </a:solidFill>
              <a:effectLst/>
              <a:uLnTx/>
              <a:uFillTx/>
              <a:latin typeface="Tahoma"/>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07461" y="1562745"/>
            <a:ext cx="4989068"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II Peter 3:9</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“The Lord is not slow about His promise, as some count slowness, but is patient toward you, not wishing for any to perish but for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to come to repentance.”</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071425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221496"/>
            <a:ext cx="3169848" cy="4531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even saints sin and fall short of the glory of God so we are to confess our sins to each other (James 5:16), confess to God, repent and seek forgiveness…</a:t>
            </a:r>
            <a:endParaRPr kumimoji="0" lang="en-US" altLang="en-US" sz="24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07461" y="1849465"/>
            <a:ext cx="4989068"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John 1:9</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“If we confess our sins, He is faithful and righteous to forgive us our sins and to cleanse us from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unrighteousness.”</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35962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221496"/>
            <a:ext cx="3169848" cy="4531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even saints sin and fall short of the glory of God so we are to confess our sins to each other (James 5:16), confess to God, repent and seek forgiveness…</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794831" y="856185"/>
            <a:ext cx="4989068"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Acts 17:30-31</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400" b="1" dirty="0">
                <a:solidFill>
                  <a:srgbClr val="002060"/>
                </a:solidFill>
                <a:latin typeface="Tahoma" panose="020B0604030504040204" pitchFamily="34" charset="0"/>
                <a:cs typeface="Times New Roman" panose="02020603050405020304" pitchFamily="18" charset="0"/>
              </a:rPr>
              <a:t>“Therefore having overlooked the times of ignorance, God is now declaring to men that </a:t>
            </a:r>
            <a:r>
              <a:rPr lang="en-US" altLang="en-US" sz="2400" b="1" dirty="0">
                <a:solidFill>
                  <a:srgbClr val="0000FF"/>
                </a:solidFill>
                <a:latin typeface="Tahoma" panose="020B0604030504040204" pitchFamily="34" charset="0"/>
                <a:cs typeface="Times New Roman" panose="02020603050405020304" pitchFamily="18" charset="0"/>
              </a:rPr>
              <a:t>ALL</a:t>
            </a:r>
            <a:r>
              <a:rPr lang="en-US" altLang="en-US" sz="2400" b="1" dirty="0">
                <a:solidFill>
                  <a:srgbClr val="002060"/>
                </a:solidFill>
                <a:latin typeface="Tahoma" panose="020B0604030504040204" pitchFamily="34" charset="0"/>
                <a:cs typeface="Times New Roman" panose="02020603050405020304" pitchFamily="18" charset="0"/>
              </a:rPr>
              <a:t> people everywhere should repent, because He has fixed a day in which He will judge the world in righteousness through a Man whom He has appointed, having furnished proof to all men by raising Him from the dead.”</a:t>
            </a:r>
            <a:endParaRPr kumimoji="0" lang="en-US" altLang="en-US" sz="2400" b="1" i="0" u="none" strike="noStrike" kern="1200" cap="none" spc="0" normalizeH="0" baseline="0" noProof="0" dirty="0">
              <a:ln>
                <a:noFill/>
              </a:ln>
              <a:solidFill>
                <a:srgbClr val="002060"/>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449112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3">
            <a:extLst>
              <a:ext uri="{28A0092B-C50C-407E-A947-70E740481C1C}">
                <a14:useLocalDpi xmlns:a14="http://schemas.microsoft.com/office/drawing/2010/main" val="0"/>
              </a:ext>
            </a:extLst>
          </a:blip>
          <a:srcRect t="1556" b="1556"/>
          <a:stretch/>
        </p:blipFill>
        <p:spPr>
          <a:xfrm>
            <a:off x="0" y="1587"/>
            <a:ext cx="9143752" cy="5020241"/>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4" name="Freeform: Shape 9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323134" y="4495800"/>
            <a:ext cx="8497523" cy="1905000"/>
          </a:xfrm>
        </p:spPr>
        <p:txBody>
          <a:bodyPr>
            <a:noAutofit/>
          </a:bodyPr>
          <a:lstStyle/>
          <a:p>
            <a:pPr algn="ctr">
              <a:lnSpc>
                <a:spcPct val="90000"/>
              </a:lnSpc>
            </a:pPr>
            <a:br>
              <a:rPr lang="en-US" altLang="en-US" sz="6000" b="1" u="sng" dirty="0">
                <a:solidFill>
                  <a:srgbClr val="EBEBEB"/>
                </a:solidFill>
                <a:latin typeface="Arial" panose="020B0604020202020204" pitchFamily="34" charset="0"/>
                <a:cs typeface="Arial" panose="020B0604020202020204" pitchFamily="34" charset="0"/>
              </a:rPr>
            </a:br>
            <a:br>
              <a:rPr lang="en-US" altLang="en-US" sz="6000" b="1" u="sng" dirty="0">
                <a:solidFill>
                  <a:srgbClr val="EBEBEB"/>
                </a:solidFill>
                <a:latin typeface="Arial" panose="020B0604020202020204" pitchFamily="34" charset="0"/>
                <a:cs typeface="Arial" panose="020B0604020202020204" pitchFamily="34" charset="0"/>
              </a:rPr>
            </a:br>
            <a:r>
              <a:rPr lang="en-US" altLang="en-US" sz="2800" b="1" dirty="0">
                <a:solidFill>
                  <a:srgbClr val="EBEBEB"/>
                </a:solidFill>
                <a:latin typeface="Arial" panose="020B0604020202020204" pitchFamily="34" charset="0"/>
                <a:cs typeface="Arial" panose="020B0604020202020204" pitchFamily="34" charset="0"/>
              </a:rPr>
              <a:t>If you want to have “EVERY spiritual blessing in the heavenly places in Christ” (Eph. 1:3) and to “ALWAYS be with the Lord” (I Thess. 4:17), then obey the gospel today!</a:t>
            </a:r>
            <a:endParaRPr lang="en-US" sz="6000" i="1" dirty="0">
              <a:solidFill>
                <a:srgbClr val="EBEBEB"/>
              </a:solidFill>
            </a:endParaRPr>
          </a:p>
        </p:txBody>
      </p:sp>
      <p:sp>
        <p:nvSpPr>
          <p:cNvPr id="9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2714434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3">
            <a:extLst>
              <a:ext uri="{28A0092B-C50C-407E-A947-70E740481C1C}">
                <a14:useLocalDpi xmlns:a14="http://schemas.microsoft.com/office/drawing/2010/main" val="0"/>
              </a:ext>
            </a:extLst>
          </a:blip>
          <a:srcRect t="1556" b="1556"/>
          <a:stretch/>
        </p:blipFill>
        <p:spPr>
          <a:xfrm>
            <a:off x="0" y="1587"/>
            <a:ext cx="9143752" cy="5020241"/>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4" name="Freeform: Shape 9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323134" y="4495800"/>
            <a:ext cx="8497523" cy="1676400"/>
          </a:xfrm>
        </p:spPr>
        <p:txBody>
          <a:bodyPr>
            <a:noAutofit/>
          </a:bodyPr>
          <a:lstStyle/>
          <a:p>
            <a:pPr algn="ctr">
              <a:lnSpc>
                <a:spcPct val="90000"/>
              </a:lnSpc>
            </a:pPr>
            <a:br>
              <a:rPr lang="en-US" altLang="en-US" sz="6000" b="1" u="sng" dirty="0">
                <a:solidFill>
                  <a:srgbClr val="EBEBEB"/>
                </a:solidFill>
                <a:latin typeface="Arial" panose="020B0604020202020204" pitchFamily="34" charset="0"/>
                <a:cs typeface="Arial" panose="020B0604020202020204" pitchFamily="34" charset="0"/>
              </a:rPr>
            </a:br>
            <a:br>
              <a:rPr lang="en-US" altLang="en-US" sz="6000" b="1" u="sng" dirty="0">
                <a:solidFill>
                  <a:srgbClr val="EBEBEB"/>
                </a:solidFill>
                <a:latin typeface="Arial" panose="020B0604020202020204" pitchFamily="34" charset="0"/>
                <a:cs typeface="Arial" panose="020B0604020202020204" pitchFamily="34" charset="0"/>
              </a:rPr>
            </a:br>
            <a:r>
              <a:rPr lang="en-US" altLang="en-US" sz="3200" b="1" dirty="0">
                <a:solidFill>
                  <a:srgbClr val="EBEBEB"/>
                </a:solidFill>
                <a:latin typeface="Arial" panose="020B0604020202020204" pitchFamily="34" charset="0"/>
                <a:cs typeface="Arial" panose="020B0604020202020204" pitchFamily="34" charset="0"/>
              </a:rPr>
              <a:t>“Love…God with ALL your heart, with ALL your soul, with ALL your mind, and with ALL your strength!” </a:t>
            </a:r>
            <a:r>
              <a:rPr lang="en-US" altLang="en-US" sz="3200" b="1" i="1" dirty="0">
                <a:solidFill>
                  <a:srgbClr val="EBEBEB"/>
                </a:solidFill>
                <a:latin typeface="Arial" panose="020B0604020202020204" pitchFamily="34" charset="0"/>
                <a:cs typeface="Arial" panose="020B0604020202020204" pitchFamily="34" charset="0"/>
              </a:rPr>
              <a:t>(Mark 12:30)</a:t>
            </a:r>
            <a:endParaRPr lang="en-US" sz="6000" i="1" dirty="0">
              <a:solidFill>
                <a:srgbClr val="EBEBEB"/>
              </a:solidFill>
            </a:endParaRPr>
          </a:p>
        </p:txBody>
      </p:sp>
      <p:sp>
        <p:nvSpPr>
          <p:cNvPr id="9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343211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4270" y="914400"/>
            <a:ext cx="3169848" cy="48382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800" b="1" cap="all" dirty="0">
                <a:solidFill>
                  <a:prstClr val="black"/>
                </a:solidFill>
                <a:latin typeface="Tahoma"/>
              </a:rPr>
              <a:t>The little word “all” packs a powerful punch. </a:t>
            </a:r>
          </a:p>
          <a:p>
            <a:pPr marL="0" lvl="0" indent="0" algn="ctr" defTabSz="914400">
              <a:lnSpc>
                <a:spcPct val="110000"/>
              </a:lnSpc>
              <a:spcBef>
                <a:spcPts val="1000"/>
              </a:spcBef>
              <a:buClr>
                <a:srgbClr val="B80E0F"/>
              </a:buClr>
              <a:buSzPct val="160000"/>
              <a:buNone/>
              <a:defRPr/>
            </a:pPr>
            <a:endParaRPr lang="en-US" altLang="en-US" sz="2000" b="1" cap="all" dirty="0">
              <a:solidFill>
                <a:prstClr val="black"/>
              </a:solidFill>
              <a:latin typeface="Tahoma"/>
            </a:endParaRPr>
          </a:p>
          <a:p>
            <a:pPr marL="0" lvl="0" indent="0" algn="ctr" defTabSz="914400">
              <a:lnSpc>
                <a:spcPct val="110000"/>
              </a:lnSpc>
              <a:spcBef>
                <a:spcPts val="1000"/>
              </a:spcBef>
              <a:buClr>
                <a:srgbClr val="B80E0F"/>
              </a:buClr>
              <a:buSzPct val="160000"/>
              <a:buNone/>
              <a:defRPr/>
            </a:pPr>
            <a:r>
              <a:rPr lang="en-US" altLang="en-US" sz="2800" b="1" cap="all" dirty="0">
                <a:solidFill>
                  <a:prstClr val="black"/>
                </a:solidFill>
                <a:latin typeface="Tahoma"/>
              </a:rPr>
              <a:t>It includes everything and leaves out nothing.</a:t>
            </a:r>
            <a:endParaRPr kumimoji="0" lang="en-US" altLang="en-US" sz="44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all" spc="0" normalizeH="0" baseline="0" noProof="0">
                <a:ln>
                  <a:noFill/>
                </a:ln>
                <a:solidFill>
                  <a:srgbClr val="FFC000"/>
                </a:solidFill>
                <a:effectLst/>
                <a:uLnTx/>
                <a:uFillTx/>
                <a:latin typeface="Tahoma"/>
                <a:ea typeface="+mn-ea"/>
                <a:cs typeface="+mn-cs"/>
              </a:rPr>
              <a:t>ALL</a:t>
            </a:r>
            <a:endParaRPr kumimoji="0" lang="en-US" sz="1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6"/>
            <a:ext cx="3161957" cy="817158"/>
          </a:xfrm>
        </p:spPr>
        <p:txBody>
          <a:bodyPr/>
          <a:lstStyle/>
          <a:p>
            <a:pPr algn="ctr"/>
            <a:r>
              <a:rPr lang="en-US" sz="4000" b="1" dirty="0">
                <a:solidFill>
                  <a:srgbClr val="0000FF"/>
                </a:solidFill>
              </a:rPr>
              <a:t>Intro</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601" y="561724"/>
            <a:ext cx="4979594"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4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Idiom:</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4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“Everything but the kitchen sink!” </a:t>
            </a:r>
          </a:p>
        </p:txBody>
      </p:sp>
      <p:pic>
        <p:nvPicPr>
          <p:cNvPr id="4" name="Picture 3" descr="A picture containing truck, outdoor, tree, road&#10;&#10;Description automatically generated">
            <a:extLst>
              <a:ext uri="{FF2B5EF4-FFF2-40B4-BE49-F238E27FC236}">
                <a16:creationId xmlns:a16="http://schemas.microsoft.com/office/drawing/2014/main" id="{AD56E025-FBE3-403F-B895-9D21F4990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158" y="2683599"/>
            <a:ext cx="3725737" cy="3715138"/>
          </a:xfrm>
          <a:prstGeom prst="rect">
            <a:avLst/>
          </a:prstGeom>
        </p:spPr>
      </p:pic>
    </p:spTree>
    <p:extLst>
      <p:ext uri="{BB962C8B-B14F-4D97-AF65-F5344CB8AC3E}">
        <p14:creationId xmlns:p14="http://schemas.microsoft.com/office/powerpoint/2010/main" val="693593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endParaRPr kumimoji="0" lang="en-US" sz="4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38100" y="5614219"/>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1000"/>
                                        <p:tgtEl>
                                          <p:spTgt spid="11266"/>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4270" y="914400"/>
            <a:ext cx="3169848" cy="48382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800" b="1" i="0" u="none" strike="noStrike" kern="1200" cap="all" spc="0" normalizeH="0" baseline="0" noProof="0" dirty="0">
                <a:ln>
                  <a:noFill/>
                </a:ln>
                <a:solidFill>
                  <a:prstClr val="black"/>
                </a:solidFill>
                <a:effectLst/>
                <a:uLnTx/>
                <a:uFillTx/>
                <a:latin typeface="Tahoma"/>
                <a:ea typeface="+mn-ea"/>
                <a:cs typeface="+mn-cs"/>
              </a:rPr>
              <a:t>The little word “all” packs a powerful punch. </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800" b="1" i="0" u="none" strike="noStrike" kern="1200" cap="all" spc="0" normalizeH="0" baseline="0" noProof="0" dirty="0">
                <a:ln>
                  <a:noFill/>
                </a:ln>
                <a:solidFill>
                  <a:prstClr val="black"/>
                </a:solidFill>
                <a:effectLst/>
                <a:uLnTx/>
                <a:uFillTx/>
                <a:latin typeface="Tahoma"/>
                <a:ea typeface="+mn-ea"/>
                <a:cs typeface="+mn-cs"/>
              </a:rPr>
              <a:t>It includes everything and leaves out nothing.</a:t>
            </a:r>
            <a:endParaRPr kumimoji="0" lang="en-US" altLang="en-US" sz="44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all" spc="0" normalizeH="0" baseline="0" noProof="0">
                <a:ln>
                  <a:noFill/>
                </a:ln>
                <a:solidFill>
                  <a:srgbClr val="FFC000"/>
                </a:solidFill>
                <a:effectLst/>
                <a:uLnTx/>
                <a:uFillTx/>
                <a:latin typeface="Tahoma"/>
                <a:ea typeface="+mn-ea"/>
                <a:cs typeface="+mn-cs"/>
              </a:rPr>
              <a:t>ALL</a:t>
            </a:r>
            <a:endParaRPr kumimoji="0" lang="en-US" sz="1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6"/>
            <a:ext cx="3161957" cy="817158"/>
          </a:xfrm>
        </p:spPr>
        <p:txBody>
          <a:bodyPr/>
          <a:lstStyle/>
          <a:p>
            <a:pPr algn="ctr"/>
            <a:r>
              <a:rPr lang="en-US" sz="4000" b="1" dirty="0">
                <a:solidFill>
                  <a:srgbClr val="0000FF"/>
                </a:solidFill>
              </a:rPr>
              <a:t>Intro</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601" y="561724"/>
            <a:ext cx="4979594"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4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“ALL”:</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4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“Everything, even the kitchen sink!” </a:t>
            </a:r>
          </a:p>
        </p:txBody>
      </p:sp>
      <p:pic>
        <p:nvPicPr>
          <p:cNvPr id="4" name="Picture 3">
            <a:extLst>
              <a:ext uri="{FF2B5EF4-FFF2-40B4-BE49-F238E27FC236}">
                <a16:creationId xmlns:a16="http://schemas.microsoft.com/office/drawing/2014/main" id="{AD56E025-FBE3-403F-B895-9D21F4990D5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0988" y="2668153"/>
            <a:ext cx="4979929" cy="3759132"/>
          </a:xfrm>
          <a:prstGeom prst="rect">
            <a:avLst/>
          </a:prstGeom>
        </p:spPr>
      </p:pic>
    </p:spTree>
    <p:extLst>
      <p:ext uri="{BB962C8B-B14F-4D97-AF65-F5344CB8AC3E}">
        <p14:creationId xmlns:p14="http://schemas.microsoft.com/office/powerpoint/2010/main" val="12245975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4270" y="914400"/>
            <a:ext cx="3169848" cy="48382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800" b="1" cap="all" dirty="0">
                <a:solidFill>
                  <a:prstClr val="black"/>
                </a:solidFill>
                <a:latin typeface="Tahoma"/>
              </a:rPr>
              <a:t>We see the word, “ALL,” show up in many cases in the Scriptures where it has relevance to our spiritual life</a:t>
            </a:r>
            <a:endParaRPr kumimoji="0" lang="en-US" altLang="en-US" sz="44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all" spc="0" normalizeH="0" baseline="0" noProof="0">
                <a:ln>
                  <a:noFill/>
                </a:ln>
                <a:solidFill>
                  <a:srgbClr val="FFC000"/>
                </a:solidFill>
                <a:effectLst/>
                <a:uLnTx/>
                <a:uFillTx/>
                <a:latin typeface="Tahoma"/>
                <a:ea typeface="+mn-ea"/>
                <a:cs typeface="+mn-cs"/>
              </a:rPr>
              <a:t>ALL</a:t>
            </a:r>
            <a:endParaRPr kumimoji="0" lang="en-US" sz="1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6"/>
            <a:ext cx="3161957" cy="817158"/>
          </a:xfrm>
        </p:spPr>
        <p:txBody>
          <a:bodyPr/>
          <a:lstStyle/>
          <a:p>
            <a:pPr algn="ctr"/>
            <a:r>
              <a:rPr lang="en-US" sz="4000" b="1" dirty="0">
                <a:solidFill>
                  <a:srgbClr val="0000FF"/>
                </a:solidFill>
              </a:rPr>
              <a:t>Intro</a:t>
            </a:r>
          </a:p>
        </p:txBody>
      </p:sp>
      <p:pic>
        <p:nvPicPr>
          <p:cNvPr id="4" name="Picture 3">
            <a:extLst>
              <a:ext uri="{FF2B5EF4-FFF2-40B4-BE49-F238E27FC236}">
                <a16:creationId xmlns:a16="http://schemas.microsoft.com/office/drawing/2014/main" id="{AD56E025-FBE3-403F-B895-9D21F4990D5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6600" y="2027742"/>
            <a:ext cx="4985734" cy="3055855"/>
          </a:xfrm>
          <a:prstGeom prst="rect">
            <a:avLst/>
          </a:prstGeom>
        </p:spPr>
      </p:pic>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688196" y="2352093"/>
            <a:ext cx="49795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“ALL”</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321305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371600"/>
            <a:ext cx="3169848" cy="43810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algn="ctr" defTabSz="914400">
              <a:lnSpc>
                <a:spcPct val="110000"/>
              </a:lnSpc>
              <a:spcBef>
                <a:spcPts val="1000"/>
              </a:spcBef>
              <a:buClr>
                <a:schemeClr val="accent1"/>
              </a:buClr>
              <a:buSzPct val="160000"/>
              <a:buNone/>
            </a:pPr>
            <a:r>
              <a:rPr lang="en-US" altLang="en-US" sz="2800" b="1" cap="all" dirty="0">
                <a:latin typeface="+mn-lt"/>
              </a:rPr>
              <a:t>When God makes the threefold promise to Abraham (land, nation, seed) He concludes…</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algn="ctr" defTabSz="914400">
              <a:lnSpc>
                <a:spcPct val="90000"/>
              </a:lnSpc>
              <a:spcAft>
                <a:spcPts val="600"/>
              </a:spcAft>
              <a:defRPr/>
            </a:pPr>
            <a:r>
              <a:rPr lang="en-US" sz="2400" kern="1200" cap="all" baseline="0">
                <a:solidFill>
                  <a:srgbClr val="FFC000"/>
                </a:solidFill>
                <a:latin typeface="+mn-lt"/>
                <a:ea typeface="+mn-ea"/>
                <a:cs typeface="+mn-cs"/>
              </a:rPr>
              <a:t>ALL</a:t>
            </a:r>
            <a:endParaRPr lang="en-US" sz="2400" kern="1200" cap="all" baseline="0" dirty="0">
              <a:solidFill>
                <a:srgbClr val="FFC000"/>
              </a:solidFill>
              <a:latin typeface="+mn-lt"/>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7061" y="1740719"/>
            <a:ext cx="4957141"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Genesis 12:3</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“And I will bless those who bless you, And the one who curses you I will curse. And in you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the families of the earth will be blessed."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523658"/>
            <a:ext cx="3169848" cy="42289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800" b="1" i="0" u="none" strike="noStrike" kern="1200" cap="all" spc="0" normalizeH="0" baseline="0" noProof="0" dirty="0">
                <a:ln>
                  <a:noFill/>
                </a:ln>
                <a:solidFill>
                  <a:prstClr val="black"/>
                </a:solidFill>
                <a:effectLst/>
                <a:uLnTx/>
                <a:uFillTx/>
                <a:latin typeface="Tahoma"/>
                <a:ea typeface="+mn-ea"/>
                <a:cs typeface="+mn-cs"/>
              </a:rPr>
              <a:t>We are in need of this blessing from God because…</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175" y="2134164"/>
            <a:ext cx="4957141"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3:23</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“for </a:t>
            </a:r>
            <a:r>
              <a:rPr kumimoji="0" lang="en-US" altLang="en-US" sz="2800" b="1" i="0" u="none" strike="noStrike" kern="1200" cap="none" spc="0" normalizeH="0" baseline="0" noProof="0" dirty="0">
                <a:ln>
                  <a:noFill/>
                </a:ln>
                <a:solidFill>
                  <a:srgbClr val="0000FF"/>
                </a:solidFill>
                <a:effectLst/>
                <a:uLnTx/>
                <a:uFillTx/>
                <a:latin typeface="Tahoma" panose="020B0604030504040204" pitchFamily="34" charset="0"/>
                <a:ea typeface="+mn-ea"/>
                <a:cs typeface="Times New Roman" panose="02020603050405020304" pitchFamily="18" charset="0"/>
              </a:rPr>
              <a:t>ALL</a:t>
            </a:r>
            <a:r>
              <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 have sinned and fall short of the glory of God."</a:t>
            </a:r>
          </a:p>
        </p:txBody>
      </p:sp>
    </p:spTree>
    <p:extLst>
      <p:ext uri="{BB962C8B-B14F-4D97-AF65-F5344CB8AC3E}">
        <p14:creationId xmlns:p14="http://schemas.microsoft.com/office/powerpoint/2010/main" val="601516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925472"/>
            <a:ext cx="3169848" cy="38271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800" b="1" i="0" u="none" strike="noStrike" kern="1200" cap="all" spc="0" normalizeH="0" baseline="0" noProof="0" dirty="0">
                <a:ln>
                  <a:noFill/>
                </a:ln>
                <a:solidFill>
                  <a:prstClr val="black"/>
                </a:solidFill>
                <a:effectLst/>
                <a:uLnTx/>
                <a:uFillTx/>
                <a:latin typeface="Tahoma"/>
                <a:ea typeface="+mn-ea"/>
                <a:cs typeface="+mn-cs"/>
              </a:rPr>
              <a:t>Though our sins separate us from God, God is to be praised…</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9489" y="663605"/>
            <a:ext cx="4992229"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Psalm 103:1-5</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effectLst/>
                <a:uLnTx/>
                <a:uFillTx/>
                <a:latin typeface="Tahoma" panose="020B0604030504040204" pitchFamily="34" charset="0"/>
                <a:ea typeface="+mn-ea"/>
                <a:cs typeface="Times New Roman" panose="02020603050405020304" pitchFamily="18" charset="0"/>
              </a:rPr>
              <a:t>A Psalm of David. </a:t>
            </a: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Bless the LORD, O my soul, And all that is within me, bless His holy name. </a:t>
            </a: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Bless the LORD, O my soul, And forget none of His benefits; </a:t>
            </a: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Who pardons </a:t>
            </a:r>
            <a:r>
              <a:rPr kumimoji="0" lang="en-US" altLang="en-US" sz="2000" b="1" i="0" u="none" strike="noStrike" kern="1200" cap="none" spc="0" normalizeH="0" baseline="0" noProof="0" dirty="0">
                <a:ln>
                  <a:noFill/>
                </a:ln>
                <a:solidFill>
                  <a:srgbClr val="0000FF"/>
                </a:solidFill>
                <a:effectLst/>
                <a:uLnTx/>
                <a:uFillTx/>
                <a:latin typeface="Tahoma" panose="020B0604030504040204" pitchFamily="34" charset="0"/>
                <a:ea typeface="+mn-ea"/>
                <a:cs typeface="Times New Roman" panose="02020603050405020304" pitchFamily="18" charset="0"/>
              </a:rPr>
              <a:t>ALL</a:t>
            </a:r>
            <a:r>
              <a:rPr kumimoji="0" lang="en-US" altLang="en-US" sz="2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 your iniquities, Who heals </a:t>
            </a:r>
            <a:r>
              <a:rPr kumimoji="0" lang="en-US" altLang="en-US" sz="2000" b="1" i="0" u="none" strike="noStrike" kern="1200" cap="none" spc="0" normalizeH="0" baseline="0" noProof="0" dirty="0">
                <a:ln>
                  <a:noFill/>
                </a:ln>
                <a:solidFill>
                  <a:srgbClr val="0000FF"/>
                </a:solidFill>
                <a:effectLst/>
                <a:uLnTx/>
                <a:uFillTx/>
                <a:latin typeface="Tahoma" panose="020B0604030504040204" pitchFamily="34" charset="0"/>
                <a:ea typeface="+mn-ea"/>
                <a:cs typeface="Times New Roman" panose="02020603050405020304" pitchFamily="18" charset="0"/>
              </a:rPr>
              <a:t>ALL</a:t>
            </a:r>
            <a:r>
              <a:rPr kumimoji="0" lang="en-US" altLang="en-US" sz="2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 your diseases; </a:t>
            </a: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Who redeems your life from the pit, Who crowns you with lovingkindness and compassion; </a:t>
            </a:r>
          </a:p>
          <a:p>
            <a:pPr marL="0" marR="0" lvl="0" indent="0" algn="ctr"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Who satisfies your years with good things, So that your youth is renewed like the eagle.</a:t>
            </a:r>
          </a:p>
        </p:txBody>
      </p:sp>
    </p:spTree>
    <p:extLst>
      <p:ext uri="{BB962C8B-B14F-4D97-AF65-F5344CB8AC3E}">
        <p14:creationId xmlns:p14="http://schemas.microsoft.com/office/powerpoint/2010/main" val="41172605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740718"/>
            <a:ext cx="3169848" cy="4011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God offers to bless all through Jesus since…</a:t>
            </a:r>
            <a:endParaRPr kumimoji="0" lang="en-US" altLang="en-US" sz="28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7061" y="1568008"/>
            <a:ext cx="4957141"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5:18</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“So then as through one transgression there resulted condemnation to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men, even so through one act of righteousness there resulted justification of life to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men."</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7288404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740718"/>
            <a:ext cx="3169848" cy="4011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This gospel or “good news” should be shared as far and wide as possible.  Jesus says…</a:t>
            </a:r>
            <a:endParaRPr kumimoji="0" lang="en-US" altLang="en-US" sz="28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ALL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Significance of “ALL”</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7061" y="1915029"/>
            <a:ext cx="4957141"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Mark 16:15</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lgn="ctr">
              <a:spcBef>
                <a:spcPct val="0"/>
              </a:spcBef>
              <a:spcAft>
                <a:spcPts val="600"/>
              </a:spcAft>
              <a:buClr>
                <a:srgbClr val="002060"/>
              </a:buClr>
              <a:buSzPct val="115000"/>
              <a:buNone/>
            </a:pPr>
            <a:r>
              <a:rPr lang="en-US" altLang="en-US" sz="2800" b="1" dirty="0">
                <a:solidFill>
                  <a:srgbClr val="002060"/>
                </a:solidFill>
                <a:latin typeface="Tahoma" panose="020B0604030504040204" pitchFamily="34" charset="0"/>
                <a:cs typeface="Times New Roman" panose="02020603050405020304" pitchFamily="18" charset="0"/>
              </a:rPr>
              <a:t>And He said to them, "Go into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the world and preach the gospel to </a:t>
            </a:r>
            <a:r>
              <a:rPr lang="en-US" altLang="en-US" sz="2800" b="1" dirty="0">
                <a:solidFill>
                  <a:srgbClr val="0000FF"/>
                </a:solidFill>
                <a:latin typeface="Tahoma" panose="020B0604030504040204" pitchFamily="34" charset="0"/>
                <a:cs typeface="Times New Roman" panose="02020603050405020304" pitchFamily="18" charset="0"/>
              </a:rPr>
              <a:t>ALL</a:t>
            </a:r>
            <a:r>
              <a:rPr lang="en-US" altLang="en-US" sz="2800" b="1" dirty="0">
                <a:solidFill>
                  <a:srgbClr val="002060"/>
                </a:solidFill>
                <a:latin typeface="Tahoma" panose="020B0604030504040204" pitchFamily="34" charset="0"/>
                <a:cs typeface="Times New Roman" panose="02020603050405020304" pitchFamily="18" charset="0"/>
              </a:rPr>
              <a:t> creation."</a:t>
            </a:r>
            <a:endParaRPr kumimoji="0" lang="en-US" altLang="en-US" sz="2800" b="1" i="0" u="none" strike="noStrike" kern="120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7130656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2174</Words>
  <Application>Microsoft Office PowerPoint</Application>
  <PresentationFormat>On-screen Show (4:3)</PresentationFormat>
  <Paragraphs>189</Paragraphs>
  <Slides>20</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Ameretto</vt:lpstr>
      <vt:lpstr>Arial</vt:lpstr>
      <vt:lpstr>Calisto MT</vt:lpstr>
      <vt:lpstr>Tahoma</vt:lpstr>
      <vt:lpstr>Times New Roman</vt:lpstr>
      <vt:lpstr>Wingdings 3</vt:lpstr>
      <vt:lpstr>Main Event</vt:lpstr>
      <vt:lpstr>Ion Boardroom</vt:lpstr>
      <vt:lpstr>1_eye</vt:lpstr>
      <vt:lpstr>          ALL     Text:  Mark 12:30  </vt:lpstr>
      <vt:lpstr>Intro</vt:lpstr>
      <vt:lpstr>Intro</vt:lpstr>
      <vt:lpstr>Intro</vt:lpstr>
      <vt:lpstr>Significance of “ALL”</vt:lpstr>
      <vt:lpstr>Significance of “ALL”</vt:lpstr>
      <vt:lpstr>Significance of “ALL”</vt:lpstr>
      <vt:lpstr>Significance of “ALL”</vt:lpstr>
      <vt:lpstr>Significance of “ALL”</vt:lpstr>
      <vt:lpstr>Significance of “ALL”</vt:lpstr>
      <vt:lpstr>Significance of “ALL”</vt:lpstr>
      <vt:lpstr>Significance of “ALL”</vt:lpstr>
      <vt:lpstr>Significance of “ALL”</vt:lpstr>
      <vt:lpstr>Significance of “ALL”</vt:lpstr>
      <vt:lpstr>Significance of “ALL”</vt:lpstr>
      <vt:lpstr>Significance of “ALL”</vt:lpstr>
      <vt:lpstr>Significance of “ALL”</vt:lpstr>
      <vt:lpstr>  If you want to have “EVERY spiritual blessing in the heavenly places in Christ” (Eph. 1:3) and to “ALWAYS be with the Lord” (I Thess. 4:17), then obey the gospel today!</vt:lpstr>
      <vt:lpstr>  “Love…God with ALL your heart, with ALL your soul, with ALL your mind, and with ALL your strength!” (Mark 12:30)</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dc:title>
  <dc:subject>03/27/2022</dc:subject>
  <dc:creator>DarkWolf</dc:creator>
  <dc:description>Adapted from an article by Josh Welch</dc:description>
  <cp:lastModifiedBy>Nathan Morrison</cp:lastModifiedBy>
  <cp:revision>10</cp:revision>
  <cp:lastPrinted>2022-03-23T22:05:16Z</cp:lastPrinted>
  <dcterms:created xsi:type="dcterms:W3CDTF">2019-12-12T20:22:10Z</dcterms:created>
  <dcterms:modified xsi:type="dcterms:W3CDTF">2022-03-25T19:59:45Z</dcterms:modified>
</cp:coreProperties>
</file>