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751" r:id="rId2"/>
    <p:sldMasterId id="2147483788" r:id="rId3"/>
    <p:sldMasterId id="2147483800" r:id="rId4"/>
  </p:sldMasterIdLst>
  <p:notesMasterIdLst>
    <p:notesMasterId r:id="rId21"/>
  </p:notesMasterIdLst>
  <p:handoutMasterIdLst>
    <p:handoutMasterId r:id="rId22"/>
  </p:handoutMasterIdLst>
  <p:sldIdLst>
    <p:sldId id="701" r:id="rId5"/>
    <p:sldId id="702" r:id="rId6"/>
    <p:sldId id="678" r:id="rId7"/>
    <p:sldId id="711" r:id="rId8"/>
    <p:sldId id="743" r:id="rId9"/>
    <p:sldId id="745" r:id="rId10"/>
    <p:sldId id="747" r:id="rId11"/>
    <p:sldId id="750" r:id="rId12"/>
    <p:sldId id="751" r:id="rId13"/>
    <p:sldId id="755" r:id="rId14"/>
    <p:sldId id="756" r:id="rId15"/>
    <p:sldId id="760" r:id="rId16"/>
    <p:sldId id="761" r:id="rId17"/>
    <p:sldId id="402" r:id="rId18"/>
    <p:sldId id="725" r:id="rId19"/>
    <p:sldId id="649" r:id="rId2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006600"/>
    <a:srgbClr val="FFCCFF"/>
    <a:srgbClr val="CCFF33"/>
    <a:srgbClr val="00CCFF"/>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09"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9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Times New Roman" pitchFamily="18" charset="0"/>
                <a:ea typeface="+mn-ea"/>
                <a:cs typeface="+mn-cs"/>
              </a:rPr>
              <a:t>For further study, or if questions, please Call: 804-277-1983 or Visit www.courthousechurchofchrist.com</a:t>
            </a:r>
          </a:p>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184221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464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028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856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7570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2979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492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145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422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524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301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267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366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Meal</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Meal</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Last Meal</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5866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854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4622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01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Last Meal</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9393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Meal</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7778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Last Meal</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7951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0055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14170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8589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85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040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30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Meal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749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Meal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0022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440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Last Meal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9557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The Last Meal</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Last Meal</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Last Meal</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Last Meal</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Last Meal</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Last Meal</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The Last Meal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817327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Last Meal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Last Meal</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41BBEF8-1C34-432C-9957-CF5AAFB8E153}"/>
              </a:ext>
            </a:extLst>
          </p:cNvPr>
          <p:cNvSpPr>
            <a:spLocks noGrp="1"/>
          </p:cNvSpPr>
          <p:nvPr>
            <p:ph type="title"/>
          </p:nvPr>
        </p:nvSpPr>
        <p:spPr>
          <a:xfrm>
            <a:off x="0" y="4233671"/>
            <a:ext cx="9143999" cy="1135430"/>
          </a:xfrm>
        </p:spPr>
        <p:txBody>
          <a:bodyPr vert="horz" lIns="91440" tIns="45720" rIns="91440" bIns="45720" rtlCol="0" anchor="ctr">
            <a:normAutofit/>
          </a:bodyPr>
          <a:lstStyle/>
          <a:p>
            <a:r>
              <a:rPr lang="en-US" sz="7200" dirty="0"/>
              <a:t>The Last Meal</a:t>
            </a:r>
          </a:p>
        </p:txBody>
      </p:sp>
      <p:sp>
        <p:nvSpPr>
          <p:cNvPr id="15" name="Rectangle 1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9975CDE-03A2-44B4-966E-0F481D951B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2500" r="12500"/>
          <a:stretch/>
        </p:blipFill>
        <p:spPr>
          <a:xfrm>
            <a:off x="992602" y="-1295400"/>
            <a:ext cx="7158795" cy="5369100"/>
          </a:xfrm>
          <a:prstGeom prst="rect">
            <a:avLst/>
          </a:prstGeom>
          <a:noFill/>
        </p:spPr>
      </p:pic>
      <p:sp>
        <p:nvSpPr>
          <p:cNvPr id="8" name="Rectangle 3">
            <a:extLst>
              <a:ext uri="{FF2B5EF4-FFF2-40B4-BE49-F238E27FC236}">
                <a16:creationId xmlns:a16="http://schemas.microsoft.com/office/drawing/2014/main" id="{CF00D259-87B7-414B-95B7-89425234AB56}"/>
              </a:ext>
            </a:extLst>
          </p:cNvPr>
          <p:cNvSpPr txBox="1">
            <a:spLocks noChangeArrowheads="1"/>
          </p:cNvSpPr>
          <p:nvPr/>
        </p:nvSpPr>
        <p:spPr>
          <a:xfrm>
            <a:off x="0" y="5257801"/>
            <a:ext cx="9279858" cy="1600200"/>
          </a:xfrm>
          <a:prstGeom prst="rect">
            <a:avLst/>
          </a:prstGeom>
        </p:spPr>
        <p:txBody>
          <a:bodyPr vert="horz" lIns="91440" tIns="45720" rIns="91440" bIns="45720" rtlCol="0" anchor="ctr">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lnSpc>
                <a:spcPct val="120000"/>
              </a:lnSpc>
              <a:buClr>
                <a:schemeClr val="accent6">
                  <a:lumMod val="75000"/>
                </a:schemeClr>
              </a:buClr>
              <a:defRPr/>
            </a:pPr>
            <a:r>
              <a:rPr lang="en-US" sz="2800" b="1" dirty="0">
                <a:effectLst>
                  <a:outerShdw blurRad="50800" dist="38100" dir="2700000" algn="tl" rotWithShape="0">
                    <a:srgbClr val="000000">
                      <a:alpha val="48000"/>
                    </a:srgbClr>
                  </a:outerShdw>
                </a:effectLst>
                <a:cs typeface="+mn-cs"/>
              </a:rPr>
              <a:t>Text: </a:t>
            </a:r>
          </a:p>
          <a:p>
            <a:pPr algn="ctr" fontAlgn="auto">
              <a:lnSpc>
                <a:spcPct val="120000"/>
              </a:lnSpc>
              <a:buClr>
                <a:schemeClr val="accent6">
                  <a:lumMod val="75000"/>
                </a:schemeClr>
              </a:buClr>
              <a:defRPr/>
            </a:pPr>
            <a:r>
              <a:rPr lang="en-US" sz="4400" b="1" dirty="0">
                <a:effectLst>
                  <a:outerShdw blurRad="50800" dist="38100" dir="2700000" algn="tl" rotWithShape="0">
                    <a:srgbClr val="000000">
                      <a:alpha val="48000"/>
                    </a:srgbClr>
                  </a:outerShdw>
                </a:effectLst>
                <a:cs typeface="+mn-cs"/>
              </a:rPr>
              <a:t>Colossians 3:16-17</a:t>
            </a:r>
          </a:p>
        </p:txBody>
      </p:sp>
    </p:spTree>
    <p:extLst>
      <p:ext uri="{BB962C8B-B14F-4D97-AF65-F5344CB8AC3E}">
        <p14:creationId xmlns:p14="http://schemas.microsoft.com/office/powerpoint/2010/main" val="322537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a:bodyPr>
          <a:lstStyle/>
          <a:p>
            <a:pPr defTabSz="914400">
              <a:defRPr/>
            </a:pPr>
            <a:r>
              <a:rPr lang="en-US" sz="4000" b="1" dirty="0">
                <a:solidFill>
                  <a:srgbClr val="FFFF00"/>
                </a:solidFill>
              </a:rPr>
              <a:t>Last Meal of Eternal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4:12-14</a:t>
            </a:r>
          </a:p>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Revelation 22:17</a:t>
            </a:r>
            <a:endParaRPr kumimoji="0" lang="en-US" altLang="en-US" sz="4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2796572"/>
            <a:ext cx="2895599" cy="3760519"/>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126818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Eternal Water</a:t>
            </a:r>
          </a:p>
        </p:txBody>
      </p:sp>
    </p:spTree>
    <p:extLst>
      <p:ext uri="{BB962C8B-B14F-4D97-AF65-F5344CB8AC3E}">
        <p14:creationId xmlns:p14="http://schemas.microsoft.com/office/powerpoint/2010/main" val="659113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a:bodyPr>
          <a:lstStyle/>
          <a:p>
            <a:pPr defTabSz="914400">
              <a:defRPr/>
            </a:pPr>
            <a:r>
              <a:rPr lang="en-US" sz="4000" b="1" dirty="0">
                <a:solidFill>
                  <a:srgbClr val="FFFF00"/>
                </a:solidFill>
              </a:rPr>
              <a:t>Last Meal of Eternal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Philippians 4:8</a:t>
            </a:r>
          </a:p>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Titus 2:11-14</a:t>
            </a:r>
            <a:endParaRPr kumimoji="0" lang="en-US" altLang="en-US" sz="4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1" y="4191533"/>
            <a:ext cx="3471777" cy="2303626"/>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126818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Things that are honorable and pure</a:t>
            </a:r>
          </a:p>
        </p:txBody>
      </p:sp>
    </p:spTree>
    <p:extLst>
      <p:ext uri="{BB962C8B-B14F-4D97-AF65-F5344CB8AC3E}">
        <p14:creationId xmlns:p14="http://schemas.microsoft.com/office/powerpoint/2010/main" val="3877034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a:bodyPr>
          <a:lstStyle/>
          <a:p>
            <a:pPr defTabSz="914400">
              <a:defRPr/>
            </a:pPr>
            <a:r>
              <a:rPr lang="en-US" sz="4000" b="1" dirty="0">
                <a:solidFill>
                  <a:srgbClr val="FFFF00"/>
                </a:solidFill>
              </a:rPr>
              <a:t>Last Meal of Eternal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Colossians 3:1-3</a:t>
            </a:r>
          </a:p>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Hebrews 12:1-3</a:t>
            </a:r>
            <a:endParaRPr kumimoji="0" lang="en-US" altLang="en-US" sz="4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1" y="4193320"/>
            <a:ext cx="3471777" cy="2300052"/>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126818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Spiritual things that focus one’s eyes on Heaven</a:t>
            </a:r>
          </a:p>
        </p:txBody>
      </p:sp>
    </p:spTree>
    <p:extLst>
      <p:ext uri="{BB962C8B-B14F-4D97-AF65-F5344CB8AC3E}">
        <p14:creationId xmlns:p14="http://schemas.microsoft.com/office/powerpoint/2010/main" val="2842912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a:bodyPr>
          <a:lstStyle/>
          <a:p>
            <a:pPr defTabSz="914400">
              <a:defRPr/>
            </a:pPr>
            <a:r>
              <a:rPr lang="en-US" sz="4000" b="1" dirty="0">
                <a:solidFill>
                  <a:srgbClr val="FFFF00"/>
                </a:solidFill>
              </a:rPr>
              <a:t>Last Meal of Eternal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algn="ctr" fontAlgn="auto">
              <a:lnSpc>
                <a:spcPct val="120000"/>
              </a:lnSpc>
              <a:spcBef>
                <a:spcPct val="0"/>
              </a:spcBef>
              <a:spcAft>
                <a:spcPts val="600"/>
              </a:spcAft>
              <a:buClr>
                <a:srgbClr val="FF0000"/>
              </a:buClr>
              <a:buSzPct val="160000"/>
              <a:buNone/>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Feasting on eternal things feeds the soul and focuses one on Heaven!</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71600"/>
            <a:ext cx="3490080" cy="5181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Bread of Heaven</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Eternal Water</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Things that are honorable and pure</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Spiritual things that focus one’s eyes on Heaven</a:t>
            </a: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p:txBody>
      </p:sp>
    </p:spTree>
    <p:extLst>
      <p:ext uri="{BB962C8B-B14F-4D97-AF65-F5344CB8AC3E}">
        <p14:creationId xmlns:p14="http://schemas.microsoft.com/office/powerpoint/2010/main" val="1245773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Colossians 3:16-17</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The Last Meal</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92838"/>
            <a:ext cx="9144000"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Let the word of Christ richly dwell within you, with all wisdom teaching and admonishing one another with psalms and hymns and spiritual songs, singing with thankfulness in your hearts to God. Whatever you do in word or deed, do all in the name of the Lord Jesus, giving thanks through Him to God the Father.</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algn="ctr">
              <a:defRPr/>
            </a:pPr>
            <a:r>
              <a:rPr lang="en-US" sz="2400" u="sng" kern="0" dirty="0">
                <a:solidFill>
                  <a:srgbClr val="0000FF"/>
                </a:solidFill>
                <a:cs typeface="Times New Roman" pitchFamily="18" charset="0"/>
              </a:rPr>
              <a:t>Conclusion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4054" b="24054"/>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tx1"/>
                </a:solidFill>
                <a:effectLst/>
                <a:uLnTx/>
                <a:uFillTx/>
                <a:latin typeface="Corbel" panose="020B0503020204020204"/>
                <a:ea typeface="+mn-ea"/>
                <a:cs typeface="Times New Roman" pitchFamily="18" charset="0"/>
              </a:rPr>
              <a:t>The Last Meal</a:t>
            </a: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rgbClr val="66FFFF"/>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marL="0" indent="0" algn="ctr">
              <a:buNone/>
            </a:pPr>
            <a:r>
              <a:rPr lang="en-US" sz="2800" b="1" dirty="0">
                <a:latin typeface="Tahoma" panose="020B0604030504040204" pitchFamily="34" charset="0"/>
                <a:ea typeface="Tahoma" panose="020B0604030504040204" pitchFamily="34" charset="0"/>
                <a:cs typeface="Tahoma" panose="020B0604030504040204" pitchFamily="34" charset="0"/>
              </a:rPr>
              <a:t>We may not all get to choose our last physical meal, but we, in a time of resolutions, can resolve to choose a diet of an eternal feast with eternal rewards! </a:t>
            </a:r>
            <a:endParaRPr lang="en-US" sz="2800" b="1" i="1"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6">
            <a:extLst>
              <a:ext uri="{FF2B5EF4-FFF2-40B4-BE49-F238E27FC236}">
                <a16:creationId xmlns:a16="http://schemas.microsoft.com/office/drawing/2014/main" id="{64CAB78B-112A-41CD-BD14-75DE9423D225}"/>
              </a:ext>
            </a:extLst>
          </p:cNvPr>
          <p:cNvSpPr txBox="1">
            <a:spLocks noChangeArrowheads="1"/>
          </p:cNvSpPr>
          <p:nvPr/>
        </p:nvSpPr>
        <p:spPr bwMode="auto">
          <a:xfrm>
            <a:off x="-10926" y="543571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FFFF00"/>
                </a:solidFill>
                <a:latin typeface="Tahoma" pitchFamily="34" charset="0"/>
                <a:cs typeface="Times New Roman" pitchFamily="18" charset="0"/>
              </a:rPr>
              <a:t>Will God say of you, “He/She ate poorly” or will He say, “He/She was well fed”?</a:t>
            </a:r>
          </a:p>
        </p:txBody>
      </p:sp>
    </p:spTree>
    <p:extLst>
      <p:ext uri="{BB962C8B-B14F-4D97-AF65-F5344CB8AC3E}">
        <p14:creationId xmlns:p14="http://schemas.microsoft.com/office/powerpoint/2010/main" val="30791929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0886" y="-21468"/>
            <a:ext cx="5551204" cy="707268"/>
          </a:xfrm>
        </p:spPr>
        <p:txBody>
          <a:bodyPr anchor="b">
            <a:normAutofit/>
          </a:bodyPr>
          <a:lstStyle/>
          <a:p>
            <a:pPr algn="l"/>
            <a:r>
              <a:rPr lang="en-US" sz="4000" dirty="0"/>
              <a:t>Intro</a:t>
            </a:r>
          </a:p>
        </p:txBody>
      </p:sp>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l="24458" r="24458"/>
          <a:stretch/>
        </p:blipFill>
        <p:spPr>
          <a:xfrm>
            <a:off x="152400" y="1403703"/>
            <a:ext cx="5409690" cy="4050594"/>
          </a:xfrm>
          <a:prstGeom prst="rect">
            <a:avLst/>
          </a:prstGeom>
        </p:spPr>
      </p:pic>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5562090" y="0"/>
            <a:ext cx="3581909" cy="6858000"/>
          </a:xfrm>
          <a:solidFill>
            <a:schemeClr val="tx1"/>
          </a:solidFill>
        </p:spPr>
        <p:txBody>
          <a:bodyPr anchor="ctr">
            <a:normAutofit lnSpcReduction="10000"/>
          </a:bodyPr>
          <a:lstStyle/>
          <a:p>
            <a:pPr marL="0" indent="0" algn="ctr">
              <a:buNone/>
            </a:pPr>
            <a:r>
              <a:rPr lang="en-US" sz="2800" b="1" dirty="0">
                <a:solidFill>
                  <a:srgbClr val="0000FF"/>
                </a:solidFill>
                <a:effectLst/>
              </a:rPr>
              <a:t>Have you ever thought about what your last meal might be? </a:t>
            </a:r>
          </a:p>
          <a:p>
            <a:pPr marL="0" indent="0" algn="ctr">
              <a:buNone/>
            </a:pPr>
            <a:r>
              <a:rPr lang="en-US" sz="2200" b="1" i="1" dirty="0">
                <a:solidFill>
                  <a:srgbClr val="0000FF"/>
                </a:solidFill>
                <a:effectLst/>
              </a:rPr>
              <a:t>What it might say about you?</a:t>
            </a:r>
          </a:p>
          <a:p>
            <a:pPr marL="341313" indent="-341313">
              <a:buFont typeface="Wingdings" panose="05000000000000000000" pitchFamily="2" charset="2"/>
              <a:buChar char="v"/>
            </a:pPr>
            <a:r>
              <a:rPr lang="en-US" sz="2400" dirty="0">
                <a:solidFill>
                  <a:srgbClr val="0000FF"/>
                </a:solidFill>
                <a:effectLst/>
              </a:rPr>
              <a:t>Many prisons allow death row inmates a last meal before execution</a:t>
            </a:r>
          </a:p>
          <a:p>
            <a:pPr marL="341313" indent="-341313">
              <a:buFont typeface="Wingdings" panose="05000000000000000000" pitchFamily="2" charset="2"/>
              <a:buChar char="v"/>
            </a:pPr>
            <a:r>
              <a:rPr lang="en-US" sz="2400" dirty="0">
                <a:solidFill>
                  <a:srgbClr val="0000FF"/>
                </a:solidFill>
                <a:effectLst/>
              </a:rPr>
              <a:t>Some people don’t get to plan their last meal, because life is fragile and can end in a host of tragic ways</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32657" y="6499406"/>
            <a:ext cx="5004649" cy="365125"/>
          </a:xfrm>
        </p:spPr>
        <p:txBody>
          <a:bodyPr>
            <a:normAutofit/>
          </a:bodyPr>
          <a:lstStyle/>
          <a:p>
            <a:pPr>
              <a:spcAft>
                <a:spcPts val="600"/>
              </a:spcAft>
              <a:defRPr/>
            </a:pPr>
            <a:r>
              <a:rPr lang="en-US" dirty="0"/>
              <a:t>The Last Meal</a:t>
            </a:r>
          </a:p>
        </p:txBody>
      </p:sp>
    </p:spTree>
    <p:extLst>
      <p:ext uri="{BB962C8B-B14F-4D97-AF65-F5344CB8AC3E}">
        <p14:creationId xmlns:p14="http://schemas.microsoft.com/office/powerpoint/2010/main" val="2299876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838202"/>
          </a:xfrm>
        </p:spPr>
        <p:txBody>
          <a:bodyPr vert="horz" lIns="91440" tIns="45720" rIns="91440" bIns="45720" rtlCol="0" anchor="ctr">
            <a:normAutofit/>
          </a:bodyPr>
          <a:lstStyle/>
          <a:p>
            <a:pPr defTabSz="914400">
              <a:defRPr/>
            </a:pPr>
            <a:r>
              <a:rPr lang="en-US" sz="4000" b="1" dirty="0">
                <a:solidFill>
                  <a:srgbClr val="FFFF00"/>
                </a:solidFill>
              </a:rPr>
              <a:t>Intro</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fontAlgn="auto">
              <a:lnSpc>
                <a:spcPct val="120000"/>
              </a:lnSpc>
              <a:spcBef>
                <a:spcPct val="0"/>
              </a:spcBef>
              <a:spcAft>
                <a:spcPts val="600"/>
              </a:spcAft>
              <a:buClr>
                <a:srgbClr val="0000FF"/>
              </a:buClr>
              <a:buSzPct val="160000"/>
              <a:buNone/>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 would God think of your last eternal meal…</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Would God condemn you on your steady diet of:</a:t>
            </a:r>
          </a:p>
          <a:p>
            <a:pPr marL="968375" lvl="1" indent="-454025" fontAlgn="auto">
              <a:lnSpc>
                <a:spcPct val="120000"/>
              </a:lnSpc>
              <a:spcBef>
                <a:spcPct val="0"/>
              </a:spcBef>
              <a:spcAft>
                <a:spcPts val="600"/>
              </a:spcAft>
              <a:buClr>
                <a:srgbClr val="FF0000"/>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Worldly things</a:t>
            </a:r>
          </a:p>
          <a:p>
            <a:pPr marL="968375" lvl="1" indent="-454025" fontAlgn="auto">
              <a:lnSpc>
                <a:spcPct val="120000"/>
              </a:lnSpc>
              <a:spcBef>
                <a:spcPct val="0"/>
              </a:spcBef>
              <a:spcAft>
                <a:spcPts val="600"/>
              </a:spcAft>
              <a:buClr>
                <a:srgbClr val="FF0000"/>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Worldly cares</a:t>
            </a:r>
          </a:p>
          <a:p>
            <a:pPr marL="968375" lvl="1" indent="-454025" fontAlgn="auto">
              <a:lnSpc>
                <a:spcPct val="120000"/>
              </a:lnSpc>
              <a:spcBef>
                <a:spcPct val="0"/>
              </a:spcBef>
              <a:spcAft>
                <a:spcPts val="600"/>
              </a:spcAft>
              <a:buClr>
                <a:srgbClr val="FF0000"/>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Human Philosophy</a:t>
            </a:r>
          </a:p>
          <a:p>
            <a:pPr marL="968375" lvl="1" indent="-454025" fontAlgn="auto">
              <a:lnSpc>
                <a:spcPct val="120000"/>
              </a:lnSpc>
              <a:spcBef>
                <a:spcPct val="0"/>
              </a:spcBef>
              <a:spcAft>
                <a:spcPts val="600"/>
              </a:spcAft>
              <a:buClr>
                <a:srgbClr val="FF0000"/>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Man-made religions, creeds and traditions</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Would God commend you for your steady diet of:</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Bread of Heaven</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Eternal Water of Life</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Things that are honorable and pure</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q"/>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Spiritual things that focus one’s eyes on Heaven</a:t>
            </a:r>
            <a:endParaRPr kumimoji="0" lang="en-US" altLang="en-US" sz="18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14400"/>
            <a:ext cx="3496259" cy="5529941"/>
          </a:xfrm>
          <a:prstGeom prst="rect">
            <a:avLst/>
          </a:prstGeom>
        </p:spPr>
      </p:pic>
      <p:sp>
        <p:nvSpPr>
          <p:cNvPr id="9" name="Text Box 7">
            <a:extLst>
              <a:ext uri="{FF2B5EF4-FFF2-40B4-BE49-F238E27FC236}">
                <a16:creationId xmlns:a16="http://schemas.microsoft.com/office/drawing/2014/main" id="{F1C59C7E-191E-4EA2-82EA-41AE308D7270}"/>
              </a:ext>
            </a:extLst>
          </p:cNvPr>
          <p:cNvSpPr txBox="1">
            <a:spLocks noChangeArrowheads="1"/>
          </p:cNvSpPr>
          <p:nvPr/>
        </p:nvSpPr>
        <p:spPr bwMode="auto">
          <a:xfrm>
            <a:off x="17065" y="3397353"/>
            <a:ext cx="3479194" cy="304698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006600"/>
                </a:solidFill>
                <a:latin typeface="Tahoma" pitchFamily="34" charset="0"/>
                <a:cs typeface="Times New Roman" pitchFamily="18" charset="0"/>
              </a:rPr>
              <a:t>If you were to meet God today in judgment, what would He say about your last meal?</a:t>
            </a:r>
            <a:endParaRPr kumimoji="0" lang="en-US" sz="3200" b="1" i="0"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26907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 calcmode="lin" valueType="num">
                                      <p:cBhvr additive="base">
                                        <p:cTn id="39"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nodeType="afterEffect">
                                  <p:stCondLst>
                                    <p:cond delay="0"/>
                                  </p:stCondLst>
                                  <p:childTnLst>
                                    <p:set>
                                      <p:cBhvr>
                                        <p:cTn id="43" dur="1" fill="hold">
                                          <p:stCondLst>
                                            <p:cond delay="0"/>
                                          </p:stCondLst>
                                        </p:cTn>
                                        <p:tgtEl>
                                          <p:spTgt spid="13">
                                            <p:txEl>
                                              <p:pRg st="7" end="7"/>
                                            </p:txEl>
                                          </p:spTgt>
                                        </p:tgtEl>
                                        <p:attrNameLst>
                                          <p:attrName>style.visibility</p:attrName>
                                        </p:attrNameLst>
                                      </p:cBhvr>
                                      <p:to>
                                        <p:strVal val="visible"/>
                                      </p:to>
                                    </p:set>
                                    <p:anim calcmode="lin" valueType="num">
                                      <p:cBhvr additive="base">
                                        <p:cTn id="44"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nodeType="after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5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8" fill="hold" nodeType="afterEffect">
                                  <p:stCondLst>
                                    <p:cond delay="0"/>
                                  </p:stCondLst>
                                  <p:childTnLst>
                                    <p:set>
                                      <p:cBhvr>
                                        <p:cTn id="53" dur="1" fill="hold">
                                          <p:stCondLst>
                                            <p:cond delay="0"/>
                                          </p:stCondLst>
                                        </p:cTn>
                                        <p:tgtEl>
                                          <p:spTgt spid="13">
                                            <p:txEl>
                                              <p:pRg st="9" end="9"/>
                                            </p:txEl>
                                          </p:spTgt>
                                        </p:tgtEl>
                                        <p:attrNameLst>
                                          <p:attrName>style.visibility</p:attrName>
                                        </p:attrNameLst>
                                      </p:cBhvr>
                                      <p:to>
                                        <p:strVal val="visible"/>
                                      </p:to>
                                    </p:set>
                                    <p:anim calcmode="lin" valueType="num">
                                      <p:cBhvr additive="base">
                                        <p:cTn id="54" dur="500" fill="hold"/>
                                        <p:tgtEl>
                                          <p:spTgt spid="13">
                                            <p:txEl>
                                              <p:pRg st="9" end="9"/>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3">
                                            <p:txEl>
                                              <p:pRg st="9" end="9"/>
                                            </p:txEl>
                                          </p:spTgt>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anim calcmode="lin" valueType="num">
                                      <p:cBhvr additive="base">
                                        <p:cTn id="59" dur="500" fill="hold"/>
                                        <p:tgtEl>
                                          <p:spTgt spid="13">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fontScale="90000"/>
          </a:bodyPr>
          <a:lstStyle/>
          <a:p>
            <a:pPr defTabSz="914400">
              <a:defRPr/>
            </a:pPr>
            <a:r>
              <a:rPr lang="en-US" sz="4000" b="1" dirty="0">
                <a:solidFill>
                  <a:srgbClr val="FFFF00"/>
                </a:solidFill>
              </a:rPr>
              <a:t>Last Meal of Worldly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16:26</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John 2:15-17</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Jude 1:19</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942" y="3886200"/>
            <a:ext cx="3514022" cy="2634341"/>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167493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indent="-571500" defTabSz="914400" fontAlgn="auto">
              <a:spcAft>
                <a:spcPts val="0"/>
              </a:spcAft>
              <a:buFont typeface="Wingdings" panose="05000000000000000000" pitchFamily="2" charset="2"/>
              <a:buChar char="v"/>
              <a:defRPr/>
            </a:pPr>
            <a:r>
              <a:rPr lang="en-US" sz="3200" b="1" dirty="0">
                <a:solidFill>
                  <a:srgbClr val="C00000"/>
                </a:solidFill>
              </a:rPr>
              <a:t>Worldly Allurements </a:t>
            </a:r>
          </a:p>
        </p:txBody>
      </p:sp>
    </p:spTree>
    <p:extLst>
      <p:ext uri="{BB962C8B-B14F-4D97-AF65-F5344CB8AC3E}">
        <p14:creationId xmlns:p14="http://schemas.microsoft.com/office/powerpoint/2010/main" val="1263977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fontScale="90000"/>
          </a:bodyPr>
          <a:lstStyle/>
          <a:p>
            <a:pPr defTabSz="914400">
              <a:defRPr/>
            </a:pPr>
            <a:r>
              <a:rPr lang="en-US" sz="4000" b="1" dirty="0">
                <a:solidFill>
                  <a:srgbClr val="FFFF00"/>
                </a:solidFill>
              </a:rPr>
              <a:t>Last Meal of Worldly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de-DE"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13:22</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de-DE"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Mark 4:18-19</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de-DE"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8:14</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81151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Worldly Cares </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209800"/>
            <a:ext cx="3515429" cy="507071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chemeClr val="tx1"/>
                </a:solidFill>
                <a:effectLst/>
                <a:uLnTx/>
                <a:uFillTx/>
                <a:latin typeface="Corbel" panose="020B0503020204020204"/>
                <a:ea typeface="+mn-ea"/>
                <a:cs typeface="Arial" charset="0"/>
              </a:rPr>
              <a:t>The Last Meal</a:t>
            </a:r>
          </a:p>
        </p:txBody>
      </p:sp>
    </p:spTree>
    <p:extLst>
      <p:ext uri="{BB962C8B-B14F-4D97-AF65-F5344CB8AC3E}">
        <p14:creationId xmlns:p14="http://schemas.microsoft.com/office/powerpoint/2010/main" val="260705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fontScale="90000"/>
          </a:bodyPr>
          <a:lstStyle/>
          <a:p>
            <a:pPr defTabSz="914400">
              <a:defRPr/>
            </a:pPr>
            <a:r>
              <a:rPr lang="en-US" sz="4000" b="1" dirty="0">
                <a:solidFill>
                  <a:srgbClr val="FFFF00"/>
                </a:solidFill>
              </a:rPr>
              <a:t>Last Meal of Worldly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033463" lvl="0" indent="-804863"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Corinthians 1:19-21</a:t>
            </a:r>
          </a:p>
          <a:p>
            <a:pPr marL="1033463" lvl="0" indent="-804863"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Corinthians 3:18-20</a:t>
            </a:r>
          </a:p>
          <a:p>
            <a:pPr marL="1033463" lvl="0" indent="-804863"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Timothy 6:20-21</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81151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Human Philosophy</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42" y="2339904"/>
            <a:ext cx="3383744" cy="507071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Corbel" panose="020B0503020204020204"/>
                <a:ea typeface="+mn-ea"/>
                <a:cs typeface="Arial" charset="0"/>
              </a:rPr>
              <a:t>The Last Meal</a:t>
            </a:r>
          </a:p>
        </p:txBody>
      </p:sp>
    </p:spTree>
    <p:extLst>
      <p:ext uri="{BB962C8B-B14F-4D97-AF65-F5344CB8AC3E}">
        <p14:creationId xmlns:p14="http://schemas.microsoft.com/office/powerpoint/2010/main" val="3013372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fontScale="90000"/>
          </a:bodyPr>
          <a:lstStyle/>
          <a:p>
            <a:pPr defTabSz="914400">
              <a:defRPr/>
            </a:pPr>
            <a:r>
              <a:rPr lang="en-US" sz="4000" b="1" dirty="0">
                <a:solidFill>
                  <a:srgbClr val="FFFF00"/>
                </a:solidFill>
              </a:rPr>
              <a:t>Last Meal of Worldly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033463" lvl="0" indent="-804863"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15:13-14</a:t>
            </a:r>
          </a:p>
          <a:p>
            <a:pPr marL="1033463" lvl="0" indent="-804863"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Corinthians 3:11</a:t>
            </a:r>
          </a:p>
          <a:p>
            <a:pPr marL="1033463" lvl="0" indent="-804863"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Galatians 1:6-9</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142111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Man-made Religions (Creeds &amp; Traditions)</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68" y="4508037"/>
            <a:ext cx="3383744" cy="1903356"/>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chemeClr val="bg1"/>
                </a:solidFill>
                <a:effectLst/>
                <a:uLnTx/>
                <a:uFillTx/>
                <a:latin typeface="Corbel" panose="020B0503020204020204"/>
                <a:ea typeface="+mn-ea"/>
                <a:cs typeface="Arial" charset="0"/>
              </a:rPr>
              <a:t>The Last Meal</a:t>
            </a:r>
          </a:p>
        </p:txBody>
      </p:sp>
    </p:spTree>
    <p:extLst>
      <p:ext uri="{BB962C8B-B14F-4D97-AF65-F5344CB8AC3E}">
        <p14:creationId xmlns:p14="http://schemas.microsoft.com/office/powerpoint/2010/main" val="902524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fontScale="90000"/>
          </a:bodyPr>
          <a:lstStyle/>
          <a:p>
            <a:pPr defTabSz="914400">
              <a:defRPr/>
            </a:pPr>
            <a:r>
              <a:rPr lang="en-US" sz="4000" b="1" dirty="0">
                <a:solidFill>
                  <a:srgbClr val="FFFF00"/>
                </a:solidFill>
              </a:rPr>
              <a:t>Last Meal of Worldly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algn="ctr" fontAlgn="auto">
              <a:lnSpc>
                <a:spcPct val="120000"/>
              </a:lnSpc>
              <a:spcBef>
                <a:spcPct val="0"/>
              </a:spcBef>
              <a:spcAft>
                <a:spcPts val="600"/>
              </a:spcAft>
              <a:buClr>
                <a:srgbClr val="FF0000"/>
              </a:buClr>
              <a:buSzPct val="160000"/>
              <a:buNone/>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Feasting on worldly things starves the soul and makes one unfruitful and can cause one to lose their soul!</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268181"/>
            <a:ext cx="3490080" cy="536121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Worldly Allurements</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Worldly Cares </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Human Philosophy</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Man-made Religions</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p:txBody>
      </p:sp>
    </p:spTree>
    <p:extLst>
      <p:ext uri="{BB962C8B-B14F-4D97-AF65-F5344CB8AC3E}">
        <p14:creationId xmlns:p14="http://schemas.microsoft.com/office/powerpoint/2010/main" val="1781607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The Last Meal</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8183"/>
          </a:xfrm>
        </p:spPr>
        <p:txBody>
          <a:bodyPr vert="horz" lIns="91440" tIns="45720" rIns="91440" bIns="45720" rtlCol="0" anchor="ctr">
            <a:normAutofit/>
          </a:bodyPr>
          <a:lstStyle/>
          <a:p>
            <a:pPr defTabSz="914400">
              <a:defRPr/>
            </a:pPr>
            <a:r>
              <a:rPr lang="en-US" sz="4000" b="1" dirty="0">
                <a:solidFill>
                  <a:srgbClr val="FFFF00"/>
                </a:solidFill>
              </a:rPr>
              <a:t>Last Meal of Eternal Feast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6:35</a:t>
            </a:r>
          </a:p>
          <a:p>
            <a:pPr marL="1033463" lvl="0" indent="-8048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Colossians 3:16-17</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934896"/>
            <a:ext cx="3490080" cy="3426076"/>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1398285"/>
            <a:ext cx="3490080" cy="126818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Bread of Heaven</a:t>
            </a:r>
          </a:p>
        </p:txBody>
      </p:sp>
    </p:spTree>
    <p:extLst>
      <p:ext uri="{BB962C8B-B14F-4D97-AF65-F5344CB8AC3E}">
        <p14:creationId xmlns:p14="http://schemas.microsoft.com/office/powerpoint/2010/main" val="193017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766</Words>
  <Application>Microsoft Office PowerPoint</Application>
  <PresentationFormat>On-screen Show (4:3)</PresentationFormat>
  <Paragraphs>149</Paragraphs>
  <Slides>16</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Ameretto</vt:lpstr>
      <vt:lpstr>Arial</vt:lpstr>
      <vt:lpstr>Calisto MT</vt:lpstr>
      <vt:lpstr>Corbel</vt:lpstr>
      <vt:lpstr>Tahoma</vt:lpstr>
      <vt:lpstr>Times New Roman</vt:lpstr>
      <vt:lpstr>Wingdings</vt:lpstr>
      <vt:lpstr>Damask</vt:lpstr>
      <vt:lpstr>Depth</vt:lpstr>
      <vt:lpstr>1_eye</vt:lpstr>
      <vt:lpstr>Theme1</vt:lpstr>
      <vt:lpstr>The Last Meal</vt:lpstr>
      <vt:lpstr>Intro</vt:lpstr>
      <vt:lpstr>Intro</vt:lpstr>
      <vt:lpstr>Last Meal of Worldly Feast</vt:lpstr>
      <vt:lpstr>Last Meal of Worldly Feast</vt:lpstr>
      <vt:lpstr>Last Meal of Worldly Feast</vt:lpstr>
      <vt:lpstr>Last Meal of Worldly Feast</vt:lpstr>
      <vt:lpstr>Last Meal of Worldly Feast</vt:lpstr>
      <vt:lpstr>Last Meal of Eternal Feast</vt:lpstr>
      <vt:lpstr>Last Meal of Eternal Feast</vt:lpstr>
      <vt:lpstr>Last Meal of Eternal Feast</vt:lpstr>
      <vt:lpstr>Last Meal of Eternal Feast</vt:lpstr>
      <vt:lpstr>Last Meal of Eternal Feast</vt:lpstr>
      <vt:lpstr>Colossians 3:16-17</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Meal</dc:title>
  <dc:subject>01/09/2022</dc:subject>
  <dc:creator>DarkWolf</dc:creator>
  <cp:lastModifiedBy>Nathan Morrison</cp:lastModifiedBy>
  <cp:revision>13</cp:revision>
  <dcterms:created xsi:type="dcterms:W3CDTF">2020-10-29T22:16:57Z</dcterms:created>
  <dcterms:modified xsi:type="dcterms:W3CDTF">2022-01-05T22:18:29Z</dcterms:modified>
</cp:coreProperties>
</file>