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51" r:id="rId2"/>
    <p:sldMasterId id="2147483763" r:id="rId3"/>
    <p:sldMasterId id="2147483776" r:id="rId4"/>
    <p:sldMasterId id="2147483788" r:id="rId5"/>
  </p:sldMasterIdLst>
  <p:notesMasterIdLst>
    <p:notesMasterId r:id="rId21"/>
  </p:notesMasterIdLst>
  <p:handoutMasterIdLst>
    <p:handoutMasterId r:id="rId22"/>
  </p:handoutMasterIdLst>
  <p:sldIdLst>
    <p:sldId id="519" r:id="rId6"/>
    <p:sldId id="486" r:id="rId7"/>
    <p:sldId id="402" r:id="rId8"/>
    <p:sldId id="651" r:id="rId9"/>
    <p:sldId id="420" r:id="rId10"/>
    <p:sldId id="335" r:id="rId11"/>
    <p:sldId id="508" r:id="rId12"/>
    <p:sldId id="510" r:id="rId13"/>
    <p:sldId id="512" r:id="rId14"/>
    <p:sldId id="516" r:id="rId15"/>
    <p:sldId id="517" r:id="rId16"/>
    <p:sldId id="653" r:id="rId17"/>
    <p:sldId id="352" r:id="rId18"/>
    <p:sldId id="655" r:id="rId19"/>
    <p:sldId id="64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snapToObjects="1">
      <p:cViewPr varScale="1">
        <p:scale>
          <a:sx n="88" d="100"/>
          <a:sy n="88"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CFFC8A-ADCB-4871-90E4-4569F7C04C8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sz="1200" dirty="0"/>
              <a:t>By Nathan L Morrison</a:t>
            </a:r>
          </a:p>
          <a:p>
            <a:pPr eaLnBrk="1" hangingPunct="1"/>
            <a:r>
              <a:rPr lang="en-US" sz="1200" dirty="0"/>
              <a:t>All Scripture given is from NASB unless otherwise stated</a:t>
            </a:r>
          </a:p>
          <a:p>
            <a:pPr eaLnBrk="1" hangingPunct="1"/>
            <a:endParaRPr lang="en-US" sz="1200" dirty="0">
              <a:effectLst/>
              <a:latin typeface="Times New Roman" panose="02020603050405020304" pitchFamily="18" charset="0"/>
              <a:ea typeface="Times New Roman" panose="02020603050405020304" pitchFamily="18" charset="0"/>
            </a:endParaRPr>
          </a:p>
          <a:p>
            <a:pPr eaLnBrk="1" hangingPunct="1"/>
            <a:r>
              <a:rPr lang="en-US" sz="1200" dirty="0">
                <a:effectLst/>
                <a:latin typeface="Times New Roman" panose="02020603050405020304" pitchFamily="18" charset="0"/>
                <a:ea typeface="Times New Roman" panose="02020603050405020304" pitchFamily="18" charset="0"/>
              </a:rPr>
              <a:t>For further study, or if questions, please Call: 804-277-1983 or Visit: www.courthousechurchofchrist.com</a:t>
            </a:r>
          </a:p>
          <a:p>
            <a:pPr eaLnBrk="1" hangingPunct="1"/>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"Have Thine Own Way, Lord” by Adelaide Addison Pollard (1907)</a:t>
            </a:r>
          </a:p>
          <a:p>
            <a:pPr eaLnBrk="1" hangingPunct="1"/>
            <a:endParaRPr lang="en-US" sz="1200" dirty="0">
              <a:effectLst/>
              <a:latin typeface="Times New Roman" panose="02020603050405020304" pitchFamily="18" charset="0"/>
              <a:ea typeface="Times New Roman" panose="02020603050405020304" pitchFamily="18" charset="0"/>
            </a:endParaRPr>
          </a:p>
          <a:p>
            <a:pPr eaLnBrk="1" hangingPunct="1"/>
            <a:endParaRPr lang="en-US" sz="1200" dirty="0"/>
          </a:p>
          <a:p>
            <a:pPr eaLnBrk="1" hangingPunct="1"/>
            <a:endParaRPr lang="en-US" sz="1200"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9335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13</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BA592E-188D-44B5-8861-DB07FCAD76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8995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Read the article on </a:t>
            </a:r>
            <a:r>
              <a:rPr lang="en-US" sz="1200" kern="1200" dirty="0">
                <a:solidFill>
                  <a:schemeClr val="tx1"/>
                </a:solidFill>
                <a:effectLst/>
                <a:latin typeface="Times New Roman" pitchFamily="18" charset="0"/>
                <a:ea typeface="+mn-ea"/>
                <a:cs typeface="+mn-cs"/>
              </a:rPr>
              <a:t>Adelaide A Pollard</a:t>
            </a:r>
          </a:p>
          <a:p>
            <a:pPr eaLnBrk="1" hangingPunct="1"/>
            <a:endParaRPr lang="en-US" dirty="0"/>
          </a:p>
          <a:p>
            <a:pPr eaLnBrk="1" hangingPunct="1"/>
            <a:r>
              <a:rPr lang="en-US" dirty="0"/>
              <a:t>Sources:</a:t>
            </a:r>
          </a:p>
          <a:p>
            <a:pPr eaLnBrk="1" hangingPunct="1"/>
            <a:r>
              <a:rPr lang="en-US" dirty="0"/>
              <a:t>http://hymnstudiesblog.wordpress.com/2008/06/11/quothave-thine-own-way-lordquot/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Have Thine Own Way, Lord</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Have Thine Own Way, Lord</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Have Thine Own Way, Lord</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Fitting The Mold</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55528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Fitting The Mold</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3624993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Fitting The Mold</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4896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Fitting The Mold</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50519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Fitting The Mold</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9166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Fitting The Mold</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3326005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Fitting The Mold</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84167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Fitting The Mold</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112387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Have Thine Own Way, Lord</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Fitting The Mold</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266316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Fitting The Mold</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38391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Fitting The Mold</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234060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The Last Meal</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157289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950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0065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7868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385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111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475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Have Thine Own Way, Lord</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1212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24103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5092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826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Last Meal</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7696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817881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215715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377164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396314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72637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Have Thine Own Way, Lord</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8987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329304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990979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275524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73111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Last Meal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781020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Fitting The Mold</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09722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Fitting The Mold</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743703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Fitting The Mold</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602432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Fitting The Mold</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405169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Have Thine Own Way, Lord</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Fitting The Mold</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296980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Fitting The Mold</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1933656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Fitting The Mold</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082692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Fitting The Mold</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844375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Fitting The Mold</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718364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Fitting The Mold</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2934015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Fitting The Mold</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7258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Have Thine Own Way, Lord</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Have Thine Own Way, Lord</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Have Thine Own Way, Lord</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Have Thine Own Way, Lord</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Have Thine Own Way, Lord</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Fitting The Mold</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extLst>
      <p:ext uri="{BB962C8B-B14F-4D97-AF65-F5344CB8AC3E}">
        <p14:creationId xmlns:p14="http://schemas.microsoft.com/office/powerpoint/2010/main" val="282862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Last Meal</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34632899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Last Meal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363083135"/>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Fitting The Mold</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extLst>
      <p:ext uri="{BB962C8B-B14F-4D97-AF65-F5344CB8AC3E}">
        <p14:creationId xmlns:p14="http://schemas.microsoft.com/office/powerpoint/2010/main" val="102577283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10" r="9987"/>
          <a:stretch/>
        </p:blipFill>
        <p:spPr>
          <a:xfrm>
            <a:off x="4475174" y="1865096"/>
            <a:ext cx="4440225" cy="3375173"/>
          </a:xfrm>
          <a:prstGeom prst="roundRect">
            <a:avLst>
              <a:gd name="adj" fmla="val 4230"/>
            </a:avLst>
          </a:prstGeom>
          <a:no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pic>
      <p:sp>
        <p:nvSpPr>
          <p:cNvPr id="2051" name="Rectangle 3"/>
          <p:cNvSpPr>
            <a:spLocks noGrp="1" noChangeArrowheads="1"/>
          </p:cNvSpPr>
          <p:nvPr>
            <p:ph type="body" sz="half" idx="2"/>
          </p:nvPr>
        </p:nvSpPr>
        <p:spPr>
          <a:xfrm>
            <a:off x="0" y="2634992"/>
            <a:ext cx="4942114" cy="1588016"/>
          </a:xfrm>
        </p:spPr>
        <p:txBody>
          <a:bodyPr wrap="square" rtlCol="0" anchor="b">
            <a:normAutofit lnSpcReduction="10000"/>
          </a:bodyPr>
          <a:lstStyle/>
          <a:p>
            <a:pPr marL="0" indent="0" algn="ctr" eaLnBrk="1" fontAlgn="auto" hangingPunct="1">
              <a:buClr>
                <a:schemeClr val="accent6">
                  <a:lumMod val="75000"/>
                </a:schemeClr>
              </a:buClr>
              <a:buNone/>
              <a:defRPr/>
            </a:pPr>
            <a:r>
              <a:rPr lang="en-US" sz="3600" b="1" dirty="0">
                <a:solidFill>
                  <a:srgbClr val="0000FF"/>
                </a:solidFill>
              </a:rPr>
              <a:t>Text:</a:t>
            </a:r>
            <a:r>
              <a:rPr lang="en-US" sz="4400" b="1" dirty="0">
                <a:solidFill>
                  <a:srgbClr val="0000FF"/>
                </a:solidFill>
              </a:rPr>
              <a:t> </a:t>
            </a:r>
          </a:p>
          <a:p>
            <a:pPr marL="0" indent="0" algn="ctr" eaLnBrk="1" fontAlgn="auto" hangingPunct="1">
              <a:buClr>
                <a:schemeClr val="accent6">
                  <a:lumMod val="75000"/>
                </a:schemeClr>
              </a:buClr>
              <a:buNone/>
              <a:defRPr/>
            </a:pPr>
            <a:r>
              <a:rPr lang="en-US" sz="4400" b="1" dirty="0">
                <a:solidFill>
                  <a:srgbClr val="0000FF"/>
                </a:solidFill>
              </a:rPr>
              <a:t>Romans 8:29-30</a:t>
            </a:r>
            <a:endParaRPr lang="en-US" b="1" dirty="0">
              <a:solidFill>
                <a:srgbClr val="0000FF"/>
              </a:solidFill>
            </a:endParaRPr>
          </a:p>
        </p:txBody>
      </p:sp>
      <p:sp>
        <p:nvSpPr>
          <p:cNvPr id="2050" name="Rectangle 2"/>
          <p:cNvSpPr>
            <a:spLocks noGrp="1" noChangeArrowheads="1"/>
          </p:cNvSpPr>
          <p:nvPr>
            <p:ph type="title"/>
          </p:nvPr>
        </p:nvSpPr>
        <p:spPr>
          <a:xfrm>
            <a:off x="0" y="23050"/>
            <a:ext cx="9144000" cy="1143000"/>
          </a:xfrm>
        </p:spPr>
        <p:txBody>
          <a:bodyPr anchor="b">
            <a:normAutofit/>
          </a:bodyPr>
          <a:lstStyle/>
          <a:p>
            <a:pPr marL="182880" indent="0" algn="ctr" eaLnBrk="1" fontAlgn="auto" hangingPunct="1">
              <a:lnSpc>
                <a:spcPct val="90000"/>
              </a:lnSpc>
              <a:spcAft>
                <a:spcPts val="0"/>
              </a:spcAft>
              <a:buClr>
                <a:schemeClr val="accent6">
                  <a:lumMod val="75000"/>
                </a:schemeClr>
              </a:buClr>
              <a:buNone/>
              <a:defRPr/>
            </a:pPr>
            <a:r>
              <a:rPr lang="en-US" sz="5400" u="sng" dirty="0">
                <a:solidFill>
                  <a:schemeClr val="tx1"/>
                </a:solidFill>
                <a:effectLst/>
              </a:rPr>
              <a:t>Have Thine Own Way, Lord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Have Thine Own Way,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Christ Living In Us</a:t>
            </a:r>
          </a:p>
        </p:txBody>
      </p:sp>
      <p:sp>
        <p:nvSpPr>
          <p:cNvPr id="5" name="Text Box 3"/>
          <p:cNvSpPr txBox="1">
            <a:spLocks noChangeArrowheads="1"/>
          </p:cNvSpPr>
          <p:nvPr/>
        </p:nvSpPr>
        <p:spPr bwMode="auto">
          <a:xfrm>
            <a:off x="69465" y="696686"/>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dirty="0">
                <a:solidFill>
                  <a:srgbClr val="002060"/>
                </a:solidFill>
                <a:latin typeface="Tahoma" pitchFamily="34" charset="0"/>
                <a:cs typeface="Times New Roman" pitchFamily="18" charset="0"/>
              </a:rPr>
              <a:t>“Have Thine own way, Lord, Have Thine own way! Hold o’er my being Absolute sway! Fill with Thy Spirit Till all shall see Christ only, always, Living in me.”</a:t>
            </a:r>
          </a:p>
        </p:txBody>
      </p:sp>
      <p:sp>
        <p:nvSpPr>
          <p:cNvPr id="13" name="Text Box 5"/>
          <p:cNvSpPr txBox="1">
            <a:spLocks noChangeArrowheads="1"/>
          </p:cNvSpPr>
          <p:nvPr/>
        </p:nvSpPr>
        <p:spPr bwMode="auto">
          <a:xfrm>
            <a:off x="-15800" y="1555011"/>
            <a:ext cx="71620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chemeClr val="accent1"/>
                </a:solidFill>
                <a:latin typeface="Tahoma" pitchFamily="34" charset="0"/>
                <a:cs typeface="Times New Roman" pitchFamily="18" charset="0"/>
              </a:rPr>
              <a:t>Christ wants to hold over our being absolute sway or rule in our hearts (Colossians 3:15)</a:t>
            </a:r>
          </a:p>
        </p:txBody>
      </p:sp>
      <p:sp>
        <p:nvSpPr>
          <p:cNvPr id="9" name="Text Box 5"/>
          <p:cNvSpPr txBox="1">
            <a:spLocks noChangeArrowheads="1"/>
          </p:cNvSpPr>
          <p:nvPr/>
        </p:nvSpPr>
        <p:spPr bwMode="auto">
          <a:xfrm>
            <a:off x="5970" y="2771728"/>
            <a:ext cx="7140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chemeClr val="accent1"/>
                </a:solidFill>
                <a:latin typeface="Tahoma" pitchFamily="34" charset="0"/>
                <a:cs typeface="Times New Roman" pitchFamily="18" charset="0"/>
              </a:rPr>
              <a:t>He also wants us to be filled with the influence of His Spirit (Ephesians 5:18)</a:t>
            </a:r>
          </a:p>
        </p:txBody>
      </p:sp>
      <p:sp>
        <p:nvSpPr>
          <p:cNvPr id="10" name="Text Box 8"/>
          <p:cNvSpPr txBox="1">
            <a:spLocks noChangeArrowheads="1"/>
          </p:cNvSpPr>
          <p:nvPr/>
        </p:nvSpPr>
        <p:spPr bwMode="auto">
          <a:xfrm>
            <a:off x="76200" y="4401476"/>
            <a:ext cx="8991600"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Galatians 2:20 </a:t>
            </a:r>
            <a:r>
              <a:rPr lang="en-US" sz="2800" b="1" i="1" dirty="0">
                <a:solidFill>
                  <a:srgbClr val="002060"/>
                </a:solidFill>
                <a:latin typeface="Tahoma" pitchFamily="34" charset="0"/>
                <a:cs typeface="Times New Roman" pitchFamily="18" charset="0"/>
              </a:rPr>
              <a:t>(Matthew 5:16)</a:t>
            </a:r>
          </a:p>
          <a:p>
            <a:pPr marL="0" indent="0" algn="ctr">
              <a:defRPr/>
            </a:pPr>
            <a:r>
              <a:rPr lang="en-US" dirty="0">
                <a:solidFill>
                  <a:srgbClr val="006600"/>
                </a:solidFill>
                <a:latin typeface="Tahoma" pitchFamily="34" charset="0"/>
                <a:cs typeface="Times New Roman" pitchFamily="18" charset="0"/>
              </a:rPr>
              <a:t>I have been crucified with Christ; and it is no longer I who live, but Christ lives in me; and the life which I now live in the flesh I live by faith in the Son of God, who loved me and gave Himself up for me.</a:t>
            </a:r>
          </a:p>
        </p:txBody>
      </p:sp>
      <p:pic>
        <p:nvPicPr>
          <p:cNvPr id="11" name="Picture 7" descr="MPj01784480000[1]">
            <a:extLst>
              <a:ext uri="{FF2B5EF4-FFF2-40B4-BE49-F238E27FC236}">
                <a16:creationId xmlns:a16="http://schemas.microsoft.com/office/drawing/2014/main" id="{724C95F5-7B9E-45F4-947C-F7DE7DDCB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233" y="1440596"/>
            <a:ext cx="1914832" cy="286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16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Have Thine Own Way,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Christ Living In Us</a:t>
            </a:r>
          </a:p>
        </p:txBody>
      </p:sp>
      <p:sp>
        <p:nvSpPr>
          <p:cNvPr id="10" name="Text Box 8"/>
          <p:cNvSpPr txBox="1">
            <a:spLocks noChangeArrowheads="1"/>
          </p:cNvSpPr>
          <p:nvPr/>
        </p:nvSpPr>
        <p:spPr bwMode="auto">
          <a:xfrm>
            <a:off x="69464" y="1495129"/>
            <a:ext cx="8991601" cy="261610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Colossians 3:9-11</a:t>
            </a:r>
            <a:endParaRPr lang="en-US" b="1" i="1" dirty="0">
              <a:solidFill>
                <a:srgbClr val="002060"/>
              </a:solidFill>
              <a:latin typeface="Tahoma" pitchFamily="34" charset="0"/>
              <a:cs typeface="Times New Roman" pitchFamily="18" charset="0"/>
            </a:endParaRPr>
          </a:p>
          <a:p>
            <a:pPr marL="403225" indent="-403225">
              <a:defRPr/>
            </a:pPr>
            <a:r>
              <a:rPr lang="en-US" sz="2000" dirty="0">
                <a:solidFill>
                  <a:srgbClr val="006600"/>
                </a:solidFill>
                <a:latin typeface="Tahoma" pitchFamily="34" charset="0"/>
                <a:cs typeface="Times New Roman" pitchFamily="18" charset="0"/>
              </a:rPr>
              <a:t>9.  Do not lie to one another, since you laid aside the old self with its evil practices,</a:t>
            </a:r>
          </a:p>
          <a:p>
            <a:pPr marL="403225" indent="-403225">
              <a:defRPr/>
            </a:pPr>
            <a:r>
              <a:rPr lang="en-US" sz="2000" dirty="0">
                <a:solidFill>
                  <a:srgbClr val="006600"/>
                </a:solidFill>
                <a:latin typeface="Tahoma" pitchFamily="34" charset="0"/>
                <a:cs typeface="Times New Roman" pitchFamily="18" charset="0"/>
              </a:rPr>
              <a:t>10.  and have put on the new self who is being renewed to a true knowledge according to the image of the One who created him--</a:t>
            </a:r>
          </a:p>
          <a:p>
            <a:pPr marL="403225" indent="-403225">
              <a:defRPr/>
            </a:pPr>
            <a:r>
              <a:rPr lang="en-US" sz="2000" dirty="0">
                <a:solidFill>
                  <a:srgbClr val="006600"/>
                </a:solidFill>
                <a:latin typeface="Tahoma" pitchFamily="34" charset="0"/>
                <a:cs typeface="Times New Roman" pitchFamily="18" charset="0"/>
              </a:rPr>
              <a:t>11.  a renewal in which there is no distinction between Greek and Jew, circumcised and uncircumcised, barbarian, Scythian, slave and freeman, but Christ is all, and in all.</a:t>
            </a:r>
          </a:p>
        </p:txBody>
      </p:sp>
      <p:sp>
        <p:nvSpPr>
          <p:cNvPr id="9" name="Text Box 3">
            <a:extLst>
              <a:ext uri="{FF2B5EF4-FFF2-40B4-BE49-F238E27FC236}">
                <a16:creationId xmlns:a16="http://schemas.microsoft.com/office/drawing/2014/main" id="{A77ED7CA-7619-4D72-9D07-6023E6A8FF59}"/>
              </a:ext>
            </a:extLst>
          </p:cNvPr>
          <p:cNvSpPr txBox="1">
            <a:spLocks noChangeArrowheads="1"/>
          </p:cNvSpPr>
          <p:nvPr/>
        </p:nvSpPr>
        <p:spPr bwMode="auto">
          <a:xfrm>
            <a:off x="69465" y="696686"/>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dirty="0">
                <a:solidFill>
                  <a:srgbClr val="002060"/>
                </a:solidFill>
                <a:latin typeface="Tahoma" pitchFamily="34" charset="0"/>
                <a:cs typeface="Times New Roman" pitchFamily="18" charset="0"/>
              </a:rPr>
              <a:t>“Have Thine own way, Lord, Have Thine own way! Hold o’er my being Absolute sway! Fill with Thy Spirit Till all shall see Christ only, always, Living in me.”</a:t>
            </a:r>
          </a:p>
        </p:txBody>
      </p:sp>
      <p:pic>
        <p:nvPicPr>
          <p:cNvPr id="13" name="Picture 12">
            <a:extLst>
              <a:ext uri="{FF2B5EF4-FFF2-40B4-BE49-F238E27FC236}">
                <a16:creationId xmlns:a16="http://schemas.microsoft.com/office/drawing/2014/main" id="{5262F1A7-A217-4C71-A22A-6B9B186AF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1802" y="4263341"/>
            <a:ext cx="3416001" cy="2562001"/>
          </a:xfrm>
          <a:prstGeom prst="rect">
            <a:avLst/>
          </a:prstGeom>
        </p:spPr>
      </p:pic>
      <p:sp>
        <p:nvSpPr>
          <p:cNvPr id="14" name="Text Box 5">
            <a:extLst>
              <a:ext uri="{FF2B5EF4-FFF2-40B4-BE49-F238E27FC236}">
                <a16:creationId xmlns:a16="http://schemas.microsoft.com/office/drawing/2014/main" id="{FDD044DC-B4AB-4A59-A03A-CF546DBADD8E}"/>
              </a:ext>
            </a:extLst>
          </p:cNvPr>
          <p:cNvSpPr txBox="1">
            <a:spLocks noChangeArrowheads="1"/>
          </p:cNvSpPr>
          <p:nvPr/>
        </p:nvSpPr>
        <p:spPr bwMode="auto">
          <a:xfrm>
            <a:off x="6197" y="4668114"/>
            <a:ext cx="57218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hlink"/>
              </a:buClr>
              <a:buSzPct val="115000"/>
              <a:buFont typeface="Wingdings" pitchFamily="2" charset="2"/>
              <a:buChar char="Ø"/>
            </a:pPr>
            <a:r>
              <a:rPr lang="en-US" sz="2000" b="1" dirty="0">
                <a:latin typeface="Tahoma" pitchFamily="34" charset="0"/>
                <a:cs typeface="Times New Roman" pitchFamily="18" charset="0"/>
              </a:rPr>
              <a:t>Rom. 6:1-7; Gal. 3:27-28: </a:t>
            </a:r>
            <a:r>
              <a:rPr lang="en-US" sz="2000" dirty="0">
                <a:latin typeface="Tahoma" pitchFamily="34" charset="0"/>
                <a:cs typeface="Times New Roman" pitchFamily="18" charset="0"/>
              </a:rPr>
              <a:t>We must get into Christ. (Baptism)</a:t>
            </a:r>
          </a:p>
          <a:p>
            <a:pPr>
              <a:buClr>
                <a:schemeClr val="hlink"/>
              </a:buClr>
              <a:buSzPct val="115000"/>
              <a:buFont typeface="Wingdings" pitchFamily="2" charset="2"/>
              <a:buChar char="Ø"/>
            </a:pPr>
            <a:r>
              <a:rPr lang="en-US" sz="2000" b="1" dirty="0">
                <a:latin typeface="Tahoma" pitchFamily="34" charset="0"/>
                <a:cs typeface="Times New Roman" pitchFamily="18" charset="0"/>
              </a:rPr>
              <a:t>Col. 1:27: </a:t>
            </a:r>
            <a:r>
              <a:rPr lang="en-US" sz="2000" dirty="0">
                <a:latin typeface="Tahoma" pitchFamily="34" charset="0"/>
                <a:cs typeface="Times New Roman" pitchFamily="18" charset="0"/>
              </a:rPr>
              <a:t>He must be in us.</a:t>
            </a:r>
          </a:p>
          <a:p>
            <a:pPr>
              <a:buClr>
                <a:schemeClr val="hlink"/>
              </a:buClr>
              <a:buSzPct val="115000"/>
              <a:buFont typeface="Wingdings" pitchFamily="2" charset="2"/>
              <a:buChar char="Ø"/>
            </a:pPr>
            <a:r>
              <a:rPr lang="en-US" sz="2000" b="1" dirty="0">
                <a:latin typeface="Tahoma" pitchFamily="34" charset="0"/>
                <a:cs typeface="Times New Roman" pitchFamily="18" charset="0"/>
              </a:rPr>
              <a:t>I Pet. 2:21: </a:t>
            </a:r>
            <a:r>
              <a:rPr lang="en-US" sz="2000" dirty="0">
                <a:latin typeface="Tahoma" pitchFamily="34" charset="0"/>
                <a:cs typeface="Times New Roman" pitchFamily="18" charset="0"/>
              </a:rPr>
              <a:t>He is our example (pattern).</a:t>
            </a:r>
          </a:p>
        </p:txBody>
      </p:sp>
    </p:spTree>
    <p:extLst>
      <p:ext uri="{BB962C8B-B14F-4D97-AF65-F5344CB8AC3E}">
        <p14:creationId xmlns:p14="http://schemas.microsoft.com/office/powerpoint/2010/main" val="23487562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left)">
                                      <p:cBhvr>
                                        <p:cTn id="21" dur="500"/>
                                        <p:tgtEl>
                                          <p:spTgt spid="14">
                                            <p:txEl>
                                              <p:pRg st="1" end="1"/>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left)">
                                      <p:cBhvr>
                                        <p:cTn id="2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Have Thine Own Way, Lord</a:t>
            </a:r>
            <a:endPar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endParaRPr>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Christ Living In 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4605028"/>
            <a:ext cx="2981632" cy="1984140"/>
          </a:xfrm>
          <a:prstGeom prst="rect">
            <a:avLst/>
          </a:prstGeom>
        </p:spPr>
      </p:pic>
      <p:sp>
        <p:nvSpPr>
          <p:cNvPr id="12" name="Text Box 7"/>
          <p:cNvSpPr txBox="1">
            <a:spLocks noChangeArrowheads="1"/>
          </p:cNvSpPr>
          <p:nvPr/>
        </p:nvSpPr>
        <p:spPr bwMode="auto">
          <a:xfrm>
            <a:off x="3003404" y="5120044"/>
            <a:ext cx="61405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If we are </a:t>
            </a:r>
            <a:r>
              <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in</a:t>
            </a: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Christ, others around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us will see </a:t>
            </a:r>
            <a:r>
              <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Christ in </a:t>
            </a: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us!</a:t>
            </a:r>
            <a:endPar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A77ED7CA-7619-4D72-9D07-6023E6A8FF59}"/>
              </a:ext>
            </a:extLst>
          </p:cNvPr>
          <p:cNvSpPr txBox="1">
            <a:spLocks noChangeArrowheads="1"/>
          </p:cNvSpPr>
          <p:nvPr/>
        </p:nvSpPr>
        <p:spPr bwMode="auto">
          <a:xfrm>
            <a:off x="69465" y="696686"/>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“Have Thine own way, Lord, Have Thine own way! Hold o’er my being Absolute sway! Fill with Thy Spirit Till all shall see Christ only, always, Living in me.”</a:t>
            </a:r>
          </a:p>
        </p:txBody>
      </p:sp>
      <p:pic>
        <p:nvPicPr>
          <p:cNvPr id="11" name="Picture 67" descr="MCBD10486_0000[1]">
            <a:extLst>
              <a:ext uri="{FF2B5EF4-FFF2-40B4-BE49-F238E27FC236}">
                <a16:creationId xmlns:a16="http://schemas.microsoft.com/office/drawing/2014/main" id="{F0259095-67E9-43E2-B8C0-168ED41483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7114" y="1430103"/>
            <a:ext cx="2286000" cy="31937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a:extLst>
              <a:ext uri="{FF2B5EF4-FFF2-40B4-BE49-F238E27FC236}">
                <a16:creationId xmlns:a16="http://schemas.microsoft.com/office/drawing/2014/main" id="{4E2D310C-BF46-4600-8ABC-FADDA01072E1}"/>
              </a:ext>
            </a:extLst>
          </p:cNvPr>
          <p:cNvSpPr txBox="1">
            <a:spLocks noChangeArrowheads="1"/>
          </p:cNvSpPr>
          <p:nvPr/>
        </p:nvSpPr>
        <p:spPr bwMode="auto">
          <a:xfrm>
            <a:off x="10886" y="1984140"/>
            <a:ext cx="66947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rgbClr val="0000FF"/>
                </a:solidFill>
                <a:latin typeface="Tahoma" pitchFamily="34" charset="0"/>
                <a:cs typeface="Times New Roman" pitchFamily="18" charset="0"/>
              </a:rPr>
              <a:t>More than a pattern (formula) to be </a:t>
            </a:r>
          </a:p>
          <a:p>
            <a:pPr marL="0" indent="0" algn="ctr" eaLnBrk="1" hangingPunct="1"/>
            <a:r>
              <a:rPr lang="en-US" sz="2400" b="1" dirty="0">
                <a:solidFill>
                  <a:srgbClr val="0000FF"/>
                </a:solidFill>
                <a:latin typeface="Tahoma" pitchFamily="34" charset="0"/>
                <a:cs typeface="Times New Roman" pitchFamily="18" charset="0"/>
              </a:rPr>
              <a:t>followed, it is a mold we must fit into!</a:t>
            </a:r>
          </a:p>
          <a:p>
            <a:pPr marL="0" indent="0" algn="ctr" eaLnBrk="1" hangingPunct="1"/>
            <a:r>
              <a:rPr lang="en-US" sz="2400" b="1" i="1" dirty="0">
                <a:solidFill>
                  <a:srgbClr val="0000FF"/>
                </a:solidFill>
                <a:latin typeface="Tahoma" pitchFamily="34" charset="0"/>
                <a:cs typeface="Times New Roman" pitchFamily="18" charset="0"/>
              </a:rPr>
              <a:t>(The pattern to follow can only be</a:t>
            </a:r>
          </a:p>
          <a:p>
            <a:pPr marL="0" indent="0" algn="ctr" eaLnBrk="1" hangingPunct="1"/>
            <a:r>
              <a:rPr lang="en-US" sz="2400" b="1" i="1" dirty="0">
                <a:solidFill>
                  <a:srgbClr val="0000FF"/>
                </a:solidFill>
                <a:latin typeface="Tahoma" pitchFamily="34" charset="0"/>
                <a:cs typeface="Times New Roman" pitchFamily="18" charset="0"/>
              </a:rPr>
              <a:t>accomplished if we fit His mold)</a:t>
            </a:r>
          </a:p>
        </p:txBody>
      </p:sp>
    </p:spTree>
    <p:extLst>
      <p:ext uri="{BB962C8B-B14F-4D97-AF65-F5344CB8AC3E}">
        <p14:creationId xmlns:p14="http://schemas.microsoft.com/office/powerpoint/2010/main" val="10926471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9832" y="6656189"/>
            <a:ext cx="3352800" cy="201811"/>
          </a:xfrm>
        </p:spPr>
        <p:txBody>
          <a:bodyPr/>
          <a:lstStyle/>
          <a:p>
            <a:pPr>
              <a:defRPr/>
            </a:pPr>
            <a:r>
              <a:rPr lang="en-US"/>
              <a:t>Have Thine Own Way, Lord</a:t>
            </a:r>
            <a:endParaRPr lang="en-US" dirty="0"/>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Conclusion</a:t>
            </a:r>
          </a:p>
        </p:txBody>
      </p:sp>
      <p:sp>
        <p:nvSpPr>
          <p:cNvPr id="9" name="Text Box 6"/>
          <p:cNvSpPr txBox="1">
            <a:spLocks noChangeArrowheads="1"/>
          </p:cNvSpPr>
          <p:nvPr/>
        </p:nvSpPr>
        <p:spPr bwMode="auto">
          <a:xfrm>
            <a:off x="2462" y="3454335"/>
            <a:ext cx="9141538" cy="1200329"/>
          </a:xfrm>
          <a:prstGeom prst="rect">
            <a:avLst/>
          </a:prstGeom>
          <a:solidFill>
            <a:srgbClr val="FFCCCC"/>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Too many people spend their whole lives pursuing their </a:t>
            </a:r>
          </a:p>
          <a:p>
            <a:pPr algn="ctr" eaLnBrk="1" hangingPunct="1"/>
            <a:r>
              <a:rPr lang="en-US" sz="2400" b="1" dirty="0">
                <a:solidFill>
                  <a:srgbClr val="FF0000"/>
                </a:solidFill>
                <a:latin typeface="Tahoma" pitchFamily="34" charset="0"/>
                <a:cs typeface="Times New Roman" pitchFamily="18" charset="0"/>
              </a:rPr>
              <a:t>own goals and doing what they want to do rather than</a:t>
            </a:r>
          </a:p>
          <a:p>
            <a:pPr algn="ctr" eaLnBrk="1" hangingPunct="1"/>
            <a:r>
              <a:rPr lang="en-US" sz="2400" b="1" dirty="0">
                <a:solidFill>
                  <a:srgbClr val="FF0000"/>
                </a:solidFill>
                <a:latin typeface="Tahoma" pitchFamily="34" charset="0"/>
                <a:cs typeface="Times New Roman" pitchFamily="18" charset="0"/>
              </a:rPr>
              <a:t>taking time to seek what God would have them do!</a:t>
            </a:r>
          </a:p>
        </p:txBody>
      </p:sp>
      <p:sp>
        <p:nvSpPr>
          <p:cNvPr id="12" name="Text Box 8"/>
          <p:cNvSpPr txBox="1">
            <a:spLocks noChangeArrowheads="1"/>
          </p:cNvSpPr>
          <p:nvPr/>
        </p:nvSpPr>
        <p:spPr bwMode="auto">
          <a:xfrm>
            <a:off x="152401" y="826762"/>
            <a:ext cx="8839200" cy="236988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Philippians 3:20-21 </a:t>
            </a:r>
            <a:r>
              <a:rPr lang="en-US" b="1" i="1" dirty="0">
                <a:solidFill>
                  <a:srgbClr val="002060"/>
                </a:solidFill>
                <a:latin typeface="Tahoma" pitchFamily="34" charset="0"/>
                <a:cs typeface="Times New Roman" pitchFamily="18" charset="0"/>
              </a:rPr>
              <a:t>(I John 3:1-3: We’ll be like Him!)</a:t>
            </a:r>
          </a:p>
          <a:p>
            <a:pPr marL="576263" indent="-576263">
              <a:defRPr/>
            </a:pPr>
            <a:r>
              <a:rPr lang="en-US" dirty="0">
                <a:solidFill>
                  <a:srgbClr val="006600"/>
                </a:solidFill>
                <a:latin typeface="Tahoma" pitchFamily="34" charset="0"/>
                <a:cs typeface="Times New Roman" pitchFamily="18" charset="0"/>
              </a:rPr>
              <a:t>20.  For our citizenship is in heaven, from which also we eagerly wait for a Savior, the Lord Jesus Christ;</a:t>
            </a:r>
          </a:p>
          <a:p>
            <a:pPr marL="576263" indent="-576263">
              <a:defRPr/>
            </a:pPr>
            <a:r>
              <a:rPr lang="en-US" dirty="0">
                <a:solidFill>
                  <a:srgbClr val="006600"/>
                </a:solidFill>
                <a:latin typeface="Tahoma" pitchFamily="34" charset="0"/>
                <a:cs typeface="Times New Roman" pitchFamily="18" charset="0"/>
              </a:rPr>
              <a:t>21.  who will transform the body of our humble state into conformity with the body of His glory, by the exertion of the power that He has even to subject all things to Himself.</a:t>
            </a:r>
          </a:p>
        </p:txBody>
      </p:sp>
      <p:sp>
        <p:nvSpPr>
          <p:cNvPr id="10" name="Text Box 5">
            <a:extLst>
              <a:ext uri="{FF2B5EF4-FFF2-40B4-BE49-F238E27FC236}">
                <a16:creationId xmlns:a16="http://schemas.microsoft.com/office/drawing/2014/main" id="{E68052A9-64A2-47E4-BBD2-2A3CA5E73D47}"/>
              </a:ext>
            </a:extLst>
          </p:cNvPr>
          <p:cNvSpPr txBox="1">
            <a:spLocks noChangeArrowheads="1"/>
          </p:cNvSpPr>
          <p:nvPr/>
        </p:nvSpPr>
        <p:spPr bwMode="auto">
          <a:xfrm>
            <a:off x="3516" y="5106831"/>
            <a:ext cx="54828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2400" b="1" dirty="0">
                <a:solidFill>
                  <a:srgbClr val="0000FF"/>
                </a:solidFill>
                <a:latin typeface="Tahoma" pitchFamily="34" charset="0"/>
                <a:cs typeface="Times New Roman" pitchFamily="18" charset="0"/>
              </a:rPr>
              <a:t>The life of a saint must be one of complete submission to the will of God – recognizing the Potter and clay relationship to God</a:t>
            </a:r>
            <a:endParaRPr kumimoji="0" lang="en-US" sz="2400" b="1" i="0"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pic>
        <p:nvPicPr>
          <p:cNvPr id="3" name="Picture 2" descr="A close-up of a teacup and saucer&#10;&#10;Description automatically generated with low confidence">
            <a:extLst>
              <a:ext uri="{FF2B5EF4-FFF2-40B4-BE49-F238E27FC236}">
                <a16:creationId xmlns:a16="http://schemas.microsoft.com/office/drawing/2014/main" id="{D82B39B9-30F6-4F79-B93E-6830B1E32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1" y="4912357"/>
            <a:ext cx="3505200" cy="233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9832" y="6656189"/>
            <a:ext cx="3352800" cy="201811"/>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Have Thine Own Way, Lord</a:t>
            </a:r>
            <a:endPar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endParaRPr>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Conclusion</a:t>
            </a:r>
          </a:p>
        </p:txBody>
      </p:sp>
      <p:sp>
        <p:nvSpPr>
          <p:cNvPr id="7" name="Text Box 7"/>
          <p:cNvSpPr txBox="1">
            <a:spLocks noChangeArrowheads="1"/>
          </p:cNvSpPr>
          <p:nvPr/>
        </p:nvSpPr>
        <p:spPr bwMode="auto">
          <a:xfrm>
            <a:off x="0" y="3978301"/>
            <a:ext cx="6182032" cy="2062103"/>
          </a:xfrm>
          <a:prstGeom prst="rect">
            <a:avLst/>
          </a:prstGeom>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We must conform to His image </a:t>
            </a:r>
            <a:r>
              <a:rPr kumimoji="0" lang="en-US" sz="32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NOW</a:t>
            </a:r>
            <a:r>
              <a:rPr kumimoji="0" lang="en-US" sz="32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if we want to be conformed to His glory for eternity! (Philippians 3:21)</a:t>
            </a:r>
            <a:endParaRPr kumimoji="0" lang="en-US" sz="32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13" name="Text Box 5"/>
          <p:cNvSpPr txBox="1">
            <a:spLocks noChangeArrowheads="1"/>
          </p:cNvSpPr>
          <p:nvPr/>
        </p:nvSpPr>
        <p:spPr bwMode="auto">
          <a:xfrm>
            <a:off x="3310311" y="1489600"/>
            <a:ext cx="58336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2800" b="1" dirty="0">
                <a:solidFill>
                  <a:srgbClr val="0000FF"/>
                </a:solidFill>
                <a:latin typeface="Tahoma" pitchFamily="34" charset="0"/>
                <a:cs typeface="Times New Roman" pitchFamily="18" charset="0"/>
              </a:rPr>
              <a:t>This attitude of submission is well exemplified by the plea, </a:t>
            </a:r>
          </a:p>
          <a:p>
            <a:pPr marL="0" lvl="0" indent="0" algn="ctr" eaLnBrk="1" hangingPunct="1"/>
            <a:r>
              <a:rPr lang="en-US" sz="2800" b="1" dirty="0">
                <a:solidFill>
                  <a:srgbClr val="0000FF"/>
                </a:solidFill>
                <a:latin typeface="Tahoma" pitchFamily="34" charset="0"/>
                <a:cs typeface="Times New Roman" pitchFamily="18" charset="0"/>
              </a:rPr>
              <a:t>“Have Thine Own Way, Lord!”</a:t>
            </a:r>
            <a:endParaRPr kumimoji="0" lang="en-US" sz="2800" b="1" i="0"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pic>
        <p:nvPicPr>
          <p:cNvPr id="1026" name="Picture 2" descr="http://ts3.mm.bing.net/th?id=HN.608046624845923719&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67866"/>
            <a:ext cx="3879814" cy="36901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person, potter's wheel, cooked&#10;&#10;Description automatically generated">
            <a:extLst>
              <a:ext uri="{FF2B5EF4-FFF2-40B4-BE49-F238E27FC236}">
                <a16:creationId xmlns:a16="http://schemas.microsoft.com/office/drawing/2014/main" id="{5561798C-8FB7-474D-A492-F932F220F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35197"/>
            <a:ext cx="3325071" cy="2493803"/>
          </a:xfrm>
          <a:prstGeom prst="rect">
            <a:avLst/>
          </a:prstGeom>
        </p:spPr>
      </p:pic>
    </p:spTree>
    <p:extLst>
      <p:ext uri="{BB962C8B-B14F-4D97-AF65-F5344CB8AC3E}">
        <p14:creationId xmlns:p14="http://schemas.microsoft.com/office/powerpoint/2010/main" val="4444203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2.mm.bing.net/th?id=HN.608051134562568654&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553" y="1981200"/>
            <a:ext cx="2895280" cy="351653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5"/>
          </p:nvPr>
        </p:nvSpPr>
        <p:spPr>
          <a:xfrm>
            <a:off x="-20944" y="6548438"/>
            <a:ext cx="3352800" cy="309562"/>
          </a:xfrm>
        </p:spPr>
        <p:txBody>
          <a:bodyPr/>
          <a:lstStyle/>
          <a:p>
            <a:pPr>
              <a:defRPr/>
            </a:pPr>
            <a:r>
              <a:rPr lang="en-US" dirty="0"/>
              <a:t>Have Thine Own Way, Lord</a:t>
            </a:r>
          </a:p>
        </p:txBody>
      </p:sp>
      <p:sp>
        <p:nvSpPr>
          <p:cNvPr id="157698" name="Rectangle 1026"/>
          <p:cNvSpPr>
            <a:spLocks noGrp="1" noChangeArrowheads="1"/>
          </p:cNvSpPr>
          <p:nvPr>
            <p:ph type="title"/>
          </p:nvPr>
        </p:nvSpPr>
        <p:spPr>
          <a:xfrm>
            <a:off x="-2458" y="-7118"/>
            <a:ext cx="9161206" cy="7691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p>
        </p:txBody>
      </p:sp>
      <p:sp>
        <p:nvSpPr>
          <p:cNvPr id="13" name="Text Box 5"/>
          <p:cNvSpPr txBox="1">
            <a:spLocks noChangeArrowheads="1"/>
          </p:cNvSpPr>
          <p:nvPr/>
        </p:nvSpPr>
        <p:spPr bwMode="auto">
          <a:xfrm>
            <a:off x="-2458" y="829614"/>
            <a:ext cx="916120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Patterns or formulas are designed to be followed to</a:t>
            </a:r>
          </a:p>
          <a:p>
            <a:pPr eaLnBrk="1" hangingPunct="1"/>
            <a:r>
              <a:rPr lang="en-US" sz="2400" b="1" dirty="0">
                <a:solidFill>
                  <a:schemeClr val="accent1"/>
                </a:solidFill>
                <a:latin typeface="Tahoma" pitchFamily="34" charset="0"/>
                <a:cs typeface="Times New Roman" pitchFamily="18" charset="0"/>
              </a:rPr>
              <a:t>produce the desired product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Patterns &amp; formulas can be altered to fit the need – based on the one following (IE: Recipes)</a:t>
            </a:r>
          </a:p>
        </p:txBody>
      </p:sp>
      <p:sp>
        <p:nvSpPr>
          <p:cNvPr id="16" name="Text Box 5"/>
          <p:cNvSpPr txBox="1">
            <a:spLocks noChangeArrowheads="1"/>
          </p:cNvSpPr>
          <p:nvPr/>
        </p:nvSpPr>
        <p:spPr bwMode="auto">
          <a:xfrm>
            <a:off x="1" y="3016192"/>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solidFill>
                  <a:schemeClr val="accent1"/>
                </a:solidFill>
                <a:latin typeface="Tahoma" pitchFamily="34" charset="0"/>
                <a:cs typeface="Times New Roman" pitchFamily="18" charset="0"/>
              </a:rPr>
              <a:t>Molds are used to conform a substance into the desired image or product!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Molds cause something to change into the likeness of the mold. </a:t>
            </a:r>
          </a:p>
        </p:txBody>
      </p:sp>
      <p:sp>
        <p:nvSpPr>
          <p:cNvPr id="8" name="Text Box 5"/>
          <p:cNvSpPr txBox="1">
            <a:spLocks noChangeArrowheads="1"/>
          </p:cNvSpPr>
          <p:nvPr/>
        </p:nvSpPr>
        <p:spPr bwMode="auto">
          <a:xfrm>
            <a:off x="0" y="5497734"/>
            <a:ext cx="91698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FF"/>
                </a:solidFill>
                <a:latin typeface="Tahoma" pitchFamily="34" charset="0"/>
                <a:cs typeface="Times New Roman" pitchFamily="18" charset="0"/>
              </a:rPr>
              <a:t>Our lives are to conform to the image of </a:t>
            </a:r>
          </a:p>
          <a:p>
            <a:pPr algn="ctr" eaLnBrk="1" hangingPunct="1"/>
            <a:r>
              <a:rPr lang="en-US" sz="2800" b="1" dirty="0">
                <a:solidFill>
                  <a:srgbClr val="0000FF"/>
                </a:solidFill>
                <a:latin typeface="Tahoma" pitchFamily="34" charset="0"/>
                <a:cs typeface="Times New Roman" pitchFamily="18" charset="0"/>
              </a:rPr>
              <a:t>Christ – to fit the mold! (Rom. 8:29-30; Gal. 3:27)</a:t>
            </a:r>
          </a:p>
        </p:txBody>
      </p:sp>
    </p:spTree>
    <p:extLst>
      <p:ext uri="{BB962C8B-B14F-4D97-AF65-F5344CB8AC3E}">
        <p14:creationId xmlns:p14="http://schemas.microsoft.com/office/powerpoint/2010/main" val="1978036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fill="hold"/>
                                        <p:tgtEl>
                                          <p:spTgt spid="1026"/>
                                        </p:tgtEl>
                                        <p:attrNameLst>
                                          <p:attrName>ppt_w</p:attrName>
                                        </p:attrNameLst>
                                      </p:cBhvr>
                                      <p:tavLst>
                                        <p:tav tm="0">
                                          <p:val>
                                            <p:fltVal val="0"/>
                                          </p:val>
                                        </p:tav>
                                        <p:tav tm="100000">
                                          <p:val>
                                            <p:strVal val="#ppt_w"/>
                                          </p:val>
                                        </p:tav>
                                      </p:tavLst>
                                    </p:anim>
                                    <p:anim calcmode="lin" valueType="num">
                                      <p:cBhvr>
                                        <p:cTn id="17" dur="500" fill="hold"/>
                                        <p:tgtEl>
                                          <p:spTgt spid="1026"/>
                                        </p:tgtEl>
                                        <p:attrNameLst>
                                          <p:attrName>ppt_h</p:attrName>
                                        </p:attrNameLst>
                                      </p:cBhvr>
                                      <p:tavLst>
                                        <p:tav tm="0">
                                          <p:val>
                                            <p:fltVal val="0"/>
                                          </p:val>
                                        </p:tav>
                                        <p:tav tm="100000">
                                          <p:val>
                                            <p:strVal val="#ppt_h"/>
                                          </p:val>
                                        </p:tav>
                                      </p:tavLst>
                                    </p:anim>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Romans 8:28-30</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Have Thine Own Way, Lord</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523232"/>
            <a:ext cx="9144000" cy="44627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914400" marR="0" lvl="0" indent="-914400"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28</a:t>
            </a: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And we know that God causes all things to work together for good to those who love God, to those who are called according to His purpose.</a:t>
            </a:r>
          </a:p>
          <a:p>
            <a:pPr marL="914400" marR="0" lvl="0" indent="-91440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29.  For those whom He foreknew, He also predestined to become conformed to the image of His Son, so that He would be the firstborn among many brethren;</a:t>
            </a:r>
          </a:p>
          <a:p>
            <a:pPr marL="914400" marR="0" lvl="0" indent="-914400"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30.  and these whom He predestined, He also called; and these whom He called, He also justified; and these whom He justified, He also glorified.</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Fitting The Mold</a:t>
            </a:r>
            <a:endPar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endParaRPr>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p>
        </p:txBody>
      </p:sp>
      <p:sp>
        <p:nvSpPr>
          <p:cNvPr id="16" name="Text Box 5"/>
          <p:cNvSpPr txBox="1">
            <a:spLocks noChangeArrowheads="1"/>
          </p:cNvSpPr>
          <p:nvPr/>
        </p:nvSpPr>
        <p:spPr bwMode="auto">
          <a:xfrm>
            <a:off x="7963" y="2280791"/>
            <a:ext cx="498299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rPr>
              <a:t>“Conform” (Romans 8:29)</a:t>
            </a:r>
          </a:p>
          <a:p>
            <a:pPr marL="457200" marR="0" lvl="0" indent="-457200" algn="l" defTabSz="914400" rtl="0" eaLnBrk="0" fontAlgn="base" latinLnBrk="0" hangingPunct="0">
              <a:lnSpc>
                <a:spcPct val="100000"/>
              </a:lnSpc>
              <a:spcBef>
                <a:spcPct val="0"/>
              </a:spcBef>
              <a:spcAft>
                <a:spcPct val="0"/>
              </a:spcAft>
              <a:buClr>
                <a:srgbClr val="56C7AA"/>
              </a:buClr>
              <a:buSzPct val="115000"/>
              <a:buFont typeface="Wingdings" pitchFamily="2" charset="2"/>
              <a:buChar char="Ø"/>
              <a:tabLst/>
              <a:defRPr/>
            </a:pP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“Signifies having the same form as another” (Vine).</a:t>
            </a:r>
          </a:p>
        </p:txBody>
      </p:sp>
      <p:sp>
        <p:nvSpPr>
          <p:cNvPr id="8" name="Text Box 5"/>
          <p:cNvSpPr txBox="1">
            <a:spLocks noChangeArrowheads="1"/>
          </p:cNvSpPr>
          <p:nvPr/>
        </p:nvSpPr>
        <p:spPr bwMode="auto">
          <a:xfrm>
            <a:off x="2681748" y="4748890"/>
            <a:ext cx="64585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God used the imagery of a potter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clay to illustrate man being molded into what God intended – Isaiah 64:8</a:t>
            </a:r>
            <a:endParaRPr kumimoji="0" lang="en-US" sz="2400" b="1" i="1"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pic>
        <p:nvPicPr>
          <p:cNvPr id="2" name="Picture 2" descr="http://img.auctiva.com/imgdata/1/4/3/3/2/2/1/webimg/697059738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373" y="1371600"/>
            <a:ext cx="4110664" cy="2895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a:extLst>
              <a:ext uri="{FF2B5EF4-FFF2-40B4-BE49-F238E27FC236}">
                <a16:creationId xmlns:a16="http://schemas.microsoft.com/office/drawing/2014/main" id="{01F37A99-02E5-4CB9-BC64-EBFCF272BA41}"/>
              </a:ext>
            </a:extLst>
          </p:cNvPr>
          <p:cNvSpPr txBox="1">
            <a:spLocks noChangeArrowheads="1"/>
          </p:cNvSpPr>
          <p:nvPr/>
        </p:nvSpPr>
        <p:spPr bwMode="auto">
          <a:xfrm>
            <a:off x="-2458" y="829614"/>
            <a:ext cx="60984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chemeClr val="accent1"/>
                </a:solidFill>
                <a:latin typeface="Tahoma" pitchFamily="34" charset="0"/>
                <a:cs typeface="Times New Roman" pitchFamily="18" charset="0"/>
              </a:rPr>
              <a:t>We are to imitate Christ &amp; walk in love </a:t>
            </a:r>
          </a:p>
          <a:p>
            <a:pPr marL="0" indent="0" algn="ctr" eaLnBrk="1" hangingPunct="1"/>
            <a:r>
              <a:rPr lang="en-US" sz="2400" b="1" dirty="0">
                <a:solidFill>
                  <a:schemeClr val="accent1"/>
                </a:solidFill>
                <a:latin typeface="Tahoma" pitchFamily="34" charset="0"/>
                <a:cs typeface="Times New Roman" pitchFamily="18" charset="0"/>
              </a:rPr>
              <a:t>(I Cor. 11:1; Eph. 5:1-2)</a:t>
            </a:r>
          </a:p>
        </p:txBody>
      </p:sp>
      <p:pic>
        <p:nvPicPr>
          <p:cNvPr id="11" name="Picture 10">
            <a:extLst>
              <a:ext uri="{FF2B5EF4-FFF2-40B4-BE49-F238E27FC236}">
                <a16:creationId xmlns:a16="http://schemas.microsoft.com/office/drawing/2014/main" id="{193DBC7D-E102-4445-9FA0-9C20D3D014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43400"/>
            <a:ext cx="2681748" cy="2011311"/>
          </a:xfrm>
          <a:prstGeom prst="rect">
            <a:avLst/>
          </a:prstGeom>
        </p:spPr>
      </p:pic>
    </p:spTree>
    <p:extLst>
      <p:ext uri="{BB962C8B-B14F-4D97-AF65-F5344CB8AC3E}">
        <p14:creationId xmlns:p14="http://schemas.microsoft.com/office/powerpoint/2010/main" val="3982120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22123" y="6492875"/>
            <a:ext cx="3352800" cy="365125"/>
          </a:xfrm>
        </p:spPr>
        <p:txBody>
          <a:bodyPr/>
          <a:lstStyle/>
          <a:p>
            <a:pPr>
              <a:defRPr/>
            </a:pPr>
            <a:r>
              <a:rPr lang="en-US"/>
              <a:t>Have Thine Own Way, Lord</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 </a:t>
            </a:r>
          </a:p>
        </p:txBody>
      </p:sp>
      <p:sp>
        <p:nvSpPr>
          <p:cNvPr id="8" name="Text Box 5"/>
          <p:cNvSpPr txBox="1">
            <a:spLocks noChangeArrowheads="1"/>
          </p:cNvSpPr>
          <p:nvPr/>
        </p:nvSpPr>
        <p:spPr bwMode="auto">
          <a:xfrm>
            <a:off x="1" y="358475"/>
            <a:ext cx="7010399"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Adelaide Addison Pollard (1862-1934):</a:t>
            </a:r>
          </a:p>
          <a:p>
            <a:pPr eaLnBrk="1" hangingPunct="1"/>
            <a:r>
              <a:rPr lang="en-US" sz="2400" b="1" dirty="0">
                <a:solidFill>
                  <a:schemeClr val="accent1"/>
                </a:solidFill>
                <a:latin typeface="Tahoma" pitchFamily="34" charset="0"/>
                <a:cs typeface="Times New Roman" pitchFamily="18" charset="0"/>
              </a:rPr>
              <a:t>“Have Thine Own Way, Lord” (1907)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Adelaide Addison Pollard was born Nov. 27, 1862, into a Presbyterian family.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She was a talented writer of both prose and poetry and produced many religious articles and hymns.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Despite being sick, she traveled all over speaking on the importance of Bible teaching.</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After becoming discouraged at a failed trip to Africa, she attended a prayer meeting, and heard someone say, “It’s all right, Lord! It doesn’t matter what you bring into our lives. Just have your own way with us.”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Thinking about these words on her way home, she put the hymn on paper before retiring that night in 1902 and it was published in 1907 with the tune, “Adelaide” by George Coles Stebbins (1846-1945).</a:t>
            </a:r>
          </a:p>
        </p:txBody>
      </p:sp>
      <p:pic>
        <p:nvPicPr>
          <p:cNvPr id="2050" name="Picture 2" descr="http://s3-us-west-2.amazonaws.com/gbod.org/tmp/Kintera_Images_Export/worship-history-hymns/Adelaide-A.-Poll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1420451"/>
            <a:ext cx="2133600" cy="30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874A6800-EA01-4C4C-9D49-D2DAEB04CDC0}"/>
              </a:ext>
            </a:extLst>
          </p:cNvPr>
          <p:cNvSpPr txBox="1">
            <a:spLocks noChangeArrowheads="1"/>
          </p:cNvSpPr>
          <p:nvPr/>
        </p:nvSpPr>
        <p:spPr bwMode="auto">
          <a:xfrm>
            <a:off x="-22123" y="5616245"/>
            <a:ext cx="9160028"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CCC"/>
                </a:solidFill>
                <a:effectLst/>
                <a:uLnTx/>
                <a:uFillTx/>
                <a:latin typeface="Tahoma" pitchFamily="34" charset="0"/>
                <a:ea typeface="+mn-ea"/>
                <a:cs typeface="Times New Roman" pitchFamily="18" charset="0"/>
              </a:rPr>
              <a:t>Some people want to fit God into the mold of their lives, but God says our lives must fit the mold of His Son!</a:t>
            </a:r>
            <a:endParaRPr kumimoji="0" lang="en-US" sz="2400" b="1" i="1" u="none" strike="noStrike" kern="1200" cap="none" spc="0" normalizeH="0" baseline="0" noProof="0" dirty="0">
              <a:ln>
                <a:noFill/>
              </a:ln>
              <a:solidFill>
                <a:srgbClr val="FFCCCC"/>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32651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wipe(left)">
                                      <p:cBhvr>
                                        <p:cTn id="14" dur="500"/>
                                        <p:tgtEl>
                                          <p:spTgt spid="8">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left)">
                                      <p:cBhvr>
                                        <p:cTn id="26" dur="500"/>
                                        <p:tgtEl>
                                          <p:spTgt spid="8">
                                            <p:txEl>
                                              <p:pRg st="5" end="5"/>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ipe(left)">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Have Thine Own Way,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God is the Potter, Man is the Clay</a:t>
            </a:r>
          </a:p>
        </p:txBody>
      </p:sp>
      <p:sp>
        <p:nvSpPr>
          <p:cNvPr id="5" name="Text Box 3"/>
          <p:cNvSpPr txBox="1">
            <a:spLocks noChangeArrowheads="1"/>
          </p:cNvSpPr>
          <p:nvPr/>
        </p:nvSpPr>
        <p:spPr bwMode="auto">
          <a:xfrm>
            <a:off x="76200" y="692924"/>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dirty="0">
                <a:solidFill>
                  <a:srgbClr val="002060"/>
                </a:solidFill>
                <a:latin typeface="Tahoma" pitchFamily="34" charset="0"/>
                <a:cs typeface="Times New Roman" pitchFamily="18" charset="0"/>
              </a:rPr>
              <a:t>“Have Thine own way, Lord, Have Thine own way! Thou art the Potter, I am the clay. </a:t>
            </a:r>
          </a:p>
          <a:p>
            <a:pPr marL="0" indent="0" algn="ctr">
              <a:defRPr/>
            </a:pPr>
            <a:r>
              <a:rPr lang="en-US" dirty="0">
                <a:solidFill>
                  <a:srgbClr val="002060"/>
                </a:solidFill>
                <a:latin typeface="Tahoma" pitchFamily="34" charset="0"/>
                <a:cs typeface="Times New Roman" pitchFamily="18" charset="0"/>
              </a:rPr>
              <a:t>Mold me and make me After Thy will, While I am waiting, Yielded and still.”</a:t>
            </a:r>
          </a:p>
        </p:txBody>
      </p:sp>
      <p:sp>
        <p:nvSpPr>
          <p:cNvPr id="12" name="Text Box 8"/>
          <p:cNvSpPr txBox="1">
            <a:spLocks noChangeArrowheads="1"/>
          </p:cNvSpPr>
          <p:nvPr/>
        </p:nvSpPr>
        <p:spPr bwMode="auto">
          <a:xfrm>
            <a:off x="76200" y="1858191"/>
            <a:ext cx="5943600" cy="261610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Romans 9:20-21</a:t>
            </a:r>
            <a:endParaRPr lang="en-US" b="1" i="1" dirty="0">
              <a:solidFill>
                <a:srgbClr val="002060"/>
              </a:solidFill>
              <a:latin typeface="Tahoma" pitchFamily="34" charset="0"/>
              <a:cs typeface="Times New Roman" pitchFamily="18" charset="0"/>
            </a:endParaRPr>
          </a:p>
          <a:p>
            <a:pPr marL="0" indent="0" algn="ctr">
              <a:defRPr/>
            </a:pPr>
            <a:r>
              <a:rPr lang="en-US" sz="2000" dirty="0">
                <a:solidFill>
                  <a:srgbClr val="006600"/>
                </a:solidFill>
                <a:latin typeface="Tahoma" pitchFamily="34" charset="0"/>
                <a:cs typeface="Times New Roman" pitchFamily="18" charset="0"/>
              </a:rPr>
              <a:t>On the contrary, who are you, O man, who answers back to God? The thing molded will not say to the molder, "Why did you make me like this," will it? Or does not the potter have a right over the clay, to make from the same lump one vessel for honorable use and another for common use?</a:t>
            </a:r>
          </a:p>
        </p:txBody>
      </p:sp>
      <p:sp>
        <p:nvSpPr>
          <p:cNvPr id="13" name="Text Box 5"/>
          <p:cNvSpPr txBox="1">
            <a:spLocks noChangeArrowheads="1"/>
          </p:cNvSpPr>
          <p:nvPr/>
        </p:nvSpPr>
        <p:spPr bwMode="auto">
          <a:xfrm>
            <a:off x="0" y="1356015"/>
            <a:ext cx="9130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Rom. 8:29; 9:20-21: God is the potter &amp; we are the clay!</a:t>
            </a:r>
          </a:p>
        </p:txBody>
      </p:sp>
      <p:sp>
        <p:nvSpPr>
          <p:cNvPr id="10" name="Text Box 8"/>
          <p:cNvSpPr txBox="1">
            <a:spLocks noChangeArrowheads="1"/>
          </p:cNvSpPr>
          <p:nvPr/>
        </p:nvSpPr>
        <p:spPr bwMode="auto">
          <a:xfrm>
            <a:off x="76200" y="4549676"/>
            <a:ext cx="5943600"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Jeremiah 18:3-4</a:t>
            </a:r>
            <a:endParaRPr lang="en-US" b="1" i="1" dirty="0">
              <a:solidFill>
                <a:srgbClr val="002060"/>
              </a:solidFill>
              <a:latin typeface="Tahoma" pitchFamily="34" charset="0"/>
              <a:cs typeface="Times New Roman" pitchFamily="18" charset="0"/>
            </a:endParaRPr>
          </a:p>
          <a:p>
            <a:pPr marL="0" indent="0" algn="ctr">
              <a:defRPr/>
            </a:pPr>
            <a:r>
              <a:rPr lang="en-US" sz="2000" dirty="0">
                <a:solidFill>
                  <a:srgbClr val="006600"/>
                </a:solidFill>
                <a:latin typeface="Tahoma" pitchFamily="34" charset="0"/>
                <a:cs typeface="Times New Roman" pitchFamily="18" charset="0"/>
              </a:rPr>
              <a:t>Then I went down to the potter's house, and there he was, making something on the wheel.</a:t>
            </a:r>
          </a:p>
          <a:p>
            <a:pPr marL="0" indent="0" algn="ctr">
              <a:defRPr/>
            </a:pPr>
            <a:r>
              <a:rPr lang="en-US" sz="2000" dirty="0">
                <a:solidFill>
                  <a:srgbClr val="006600"/>
                </a:solidFill>
                <a:latin typeface="Tahoma" pitchFamily="34" charset="0"/>
                <a:cs typeface="Times New Roman" pitchFamily="18" charset="0"/>
              </a:rPr>
              <a:t>But the vessel that he was making of clay was spoiled in the hand of the potter; so he remade it into another vessel, as it pleased the potter to make.</a:t>
            </a:r>
          </a:p>
        </p:txBody>
      </p:sp>
      <p:pic>
        <p:nvPicPr>
          <p:cNvPr id="3074" name="Picture 2" descr="http://ts3.mm.bing.net/th?id=HN.608040470157790050&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65" y="2137913"/>
            <a:ext cx="3084983" cy="20566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6059016" y="4702671"/>
            <a:ext cx="3084983"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Isaiah 64:8</a:t>
            </a:r>
            <a:endParaRPr lang="en-US" b="1" i="1" dirty="0">
              <a:solidFill>
                <a:srgbClr val="002060"/>
              </a:solidFill>
              <a:latin typeface="Tahoma" pitchFamily="34" charset="0"/>
              <a:cs typeface="Times New Roman" pitchFamily="18" charset="0"/>
            </a:endParaRPr>
          </a:p>
          <a:p>
            <a:pPr marL="0" indent="0" algn="ctr">
              <a:defRPr/>
            </a:pPr>
            <a:r>
              <a:rPr lang="en-US" sz="2000" dirty="0">
                <a:solidFill>
                  <a:srgbClr val="006600"/>
                </a:solidFill>
                <a:latin typeface="Tahoma" pitchFamily="34" charset="0"/>
                <a:cs typeface="Times New Roman" pitchFamily="18" charset="0"/>
              </a:rPr>
              <a:t>But now, O LORD, You are our Father, We are the clay, and You our potter; And all of us are the work of Your hand.</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53" presetClass="entr" presetSubtype="16"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p:bldP spid="1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dirty="0"/>
              <a:t>Have Thine Own Way, Lord</a:t>
            </a:r>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God is the Potter, Man is the Clay</a:t>
            </a:r>
          </a:p>
        </p:txBody>
      </p:sp>
      <p:sp>
        <p:nvSpPr>
          <p:cNvPr id="13" name="Text Box 5"/>
          <p:cNvSpPr txBox="1">
            <a:spLocks noChangeArrowheads="1"/>
          </p:cNvSpPr>
          <p:nvPr/>
        </p:nvSpPr>
        <p:spPr bwMode="auto">
          <a:xfrm>
            <a:off x="-4915" y="1353511"/>
            <a:ext cx="64671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chemeClr val="accent1"/>
                </a:solidFill>
                <a:latin typeface="Tahoma" pitchFamily="34" charset="0"/>
                <a:cs typeface="Times New Roman" pitchFamily="18" charset="0"/>
              </a:rPr>
              <a:t>Romans 6:13-16: To conform to the Son, we must have the attitude, “Have Thine own way, Lord!” </a:t>
            </a:r>
          </a:p>
        </p:txBody>
      </p:sp>
      <p:sp>
        <p:nvSpPr>
          <p:cNvPr id="9" name="Text Box 5"/>
          <p:cNvSpPr txBox="1">
            <a:spLocks noChangeArrowheads="1"/>
          </p:cNvSpPr>
          <p:nvPr/>
        </p:nvSpPr>
        <p:spPr bwMode="auto">
          <a:xfrm>
            <a:off x="1745227" y="3018191"/>
            <a:ext cx="472439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solidFill>
                  <a:schemeClr val="accent1"/>
                </a:solidFill>
                <a:latin typeface="Tahoma" pitchFamily="34" charset="0"/>
                <a:cs typeface="Times New Roman" pitchFamily="18" charset="0"/>
              </a:rPr>
              <a:t>Becoming God’s person cannot be achieved by:</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Psychology</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Philosophy</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Human Theology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252" y="1616451"/>
            <a:ext cx="2681748" cy="2011311"/>
          </a:xfrm>
          <a:prstGeom prst="rect">
            <a:avLst/>
          </a:prstGeom>
        </p:spPr>
      </p:pic>
      <p:sp>
        <p:nvSpPr>
          <p:cNvPr id="15" name="Text Box 7"/>
          <p:cNvSpPr txBox="1">
            <a:spLocks noChangeArrowheads="1"/>
          </p:cNvSpPr>
          <p:nvPr/>
        </p:nvSpPr>
        <p:spPr bwMode="auto">
          <a:xfrm>
            <a:off x="15901" y="5348166"/>
            <a:ext cx="66319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latin typeface="Tahoma" pitchFamily="34" charset="0"/>
                <a:cs typeface="Times New Roman" pitchFamily="18" charset="0"/>
              </a:rPr>
              <a:t>We will only fit God’s mold by “conforming to the image” of Christ! </a:t>
            </a:r>
            <a:r>
              <a:rPr lang="en-US" sz="2400" b="1" i="1" dirty="0">
                <a:latin typeface="Tahoma" pitchFamily="34" charset="0"/>
                <a:cs typeface="Times New Roman" pitchFamily="18" charset="0"/>
              </a:rPr>
              <a:t>(Romans 8:29)</a:t>
            </a:r>
          </a:p>
        </p:txBody>
      </p:sp>
      <p:sp>
        <p:nvSpPr>
          <p:cNvPr id="10" name="Text Box 3">
            <a:extLst>
              <a:ext uri="{FF2B5EF4-FFF2-40B4-BE49-F238E27FC236}">
                <a16:creationId xmlns:a16="http://schemas.microsoft.com/office/drawing/2014/main" id="{397CDFE4-4113-453B-9965-7A88DBCD865C}"/>
              </a:ext>
            </a:extLst>
          </p:cNvPr>
          <p:cNvSpPr txBox="1">
            <a:spLocks noChangeArrowheads="1"/>
          </p:cNvSpPr>
          <p:nvPr/>
        </p:nvSpPr>
        <p:spPr bwMode="auto">
          <a:xfrm>
            <a:off x="76200" y="692924"/>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dirty="0">
                <a:solidFill>
                  <a:srgbClr val="002060"/>
                </a:solidFill>
                <a:latin typeface="Tahoma" pitchFamily="34" charset="0"/>
                <a:cs typeface="Times New Roman" pitchFamily="18" charset="0"/>
              </a:rPr>
              <a:t>“Have Thine own way, Lord, Have Thine own way! Thou art the Potter, I am the clay. </a:t>
            </a:r>
          </a:p>
          <a:p>
            <a:pPr marL="0" indent="0" algn="ctr">
              <a:defRPr/>
            </a:pPr>
            <a:r>
              <a:rPr lang="en-US" dirty="0">
                <a:solidFill>
                  <a:srgbClr val="002060"/>
                </a:solidFill>
                <a:latin typeface="Tahoma" pitchFamily="34" charset="0"/>
                <a:cs typeface="Times New Roman" pitchFamily="18" charset="0"/>
              </a:rPr>
              <a:t>Mold me and make me After Thy will, While I am waiting, Yielded and still.”</a:t>
            </a:r>
          </a:p>
        </p:txBody>
      </p:sp>
      <p:pic>
        <p:nvPicPr>
          <p:cNvPr id="6" name="Picture 5" descr="A stack of books&#10;&#10;Description automatically generated">
            <a:extLst>
              <a:ext uri="{FF2B5EF4-FFF2-40B4-BE49-F238E27FC236}">
                <a16:creationId xmlns:a16="http://schemas.microsoft.com/office/drawing/2014/main" id="{CE7BF724-4403-4B2D-8CF4-7E2FE5610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22107"/>
            <a:ext cx="1752600" cy="2634024"/>
          </a:xfrm>
          <a:prstGeom prst="rect">
            <a:avLst/>
          </a:prstGeom>
        </p:spPr>
      </p:pic>
      <p:pic>
        <p:nvPicPr>
          <p:cNvPr id="11" name="Picture 10">
            <a:extLst>
              <a:ext uri="{FF2B5EF4-FFF2-40B4-BE49-F238E27FC236}">
                <a16:creationId xmlns:a16="http://schemas.microsoft.com/office/drawing/2014/main" id="{7F3D4269-3D60-4D23-9AD6-E651EB978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713" y="3970107"/>
            <a:ext cx="2362200" cy="2975176"/>
          </a:xfrm>
          <a:prstGeom prst="rect">
            <a:avLst/>
          </a:prstGeom>
        </p:spPr>
      </p:pic>
    </p:spTree>
    <p:extLst>
      <p:ext uri="{BB962C8B-B14F-4D97-AF65-F5344CB8AC3E}">
        <p14:creationId xmlns:p14="http://schemas.microsoft.com/office/powerpoint/2010/main" val="4003416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Have Thine Own Way,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600" u="sng" dirty="0">
                <a:solidFill>
                  <a:schemeClr val="tx1"/>
                </a:solidFill>
                <a:effectLst/>
                <a:latin typeface="Arial" pitchFamily="34" charset="0"/>
                <a:cs typeface="Arial" pitchFamily="34" charset="0"/>
              </a:rPr>
              <a:t>Submit to God and Be Washed from Sin</a:t>
            </a:r>
          </a:p>
        </p:txBody>
      </p:sp>
      <p:sp>
        <p:nvSpPr>
          <p:cNvPr id="5" name="Text Box 3"/>
          <p:cNvSpPr txBox="1">
            <a:spLocks noChangeArrowheads="1"/>
          </p:cNvSpPr>
          <p:nvPr/>
        </p:nvSpPr>
        <p:spPr bwMode="auto">
          <a:xfrm>
            <a:off x="76200" y="662345"/>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dirty="0">
                <a:solidFill>
                  <a:srgbClr val="002060"/>
                </a:solidFill>
                <a:latin typeface="Tahoma" pitchFamily="34" charset="0"/>
                <a:cs typeface="Times New Roman" pitchFamily="18" charset="0"/>
              </a:rPr>
              <a:t>“Have Thine own way, Lord, Have Thine own way! Search me and try me, Master, today! Whiter than snow, Lord, Wash me just now, As in Thy presence Humbly I bow.”</a:t>
            </a:r>
          </a:p>
        </p:txBody>
      </p:sp>
      <p:sp>
        <p:nvSpPr>
          <p:cNvPr id="10" name="Text Box 8"/>
          <p:cNvSpPr txBox="1">
            <a:spLocks noChangeArrowheads="1"/>
          </p:cNvSpPr>
          <p:nvPr/>
        </p:nvSpPr>
        <p:spPr bwMode="auto">
          <a:xfrm>
            <a:off x="76201" y="2945927"/>
            <a:ext cx="8991600"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Isaiah 1:18-20</a:t>
            </a:r>
            <a:endParaRPr lang="en-US" b="1" i="1" dirty="0">
              <a:solidFill>
                <a:srgbClr val="002060"/>
              </a:solidFill>
              <a:latin typeface="Tahoma" pitchFamily="34" charset="0"/>
              <a:cs typeface="Times New Roman" pitchFamily="18" charset="0"/>
            </a:endParaRPr>
          </a:p>
          <a:p>
            <a:pPr marL="511175" indent="-511175">
              <a:defRPr/>
            </a:pPr>
            <a:r>
              <a:rPr lang="en-US" sz="2000" dirty="0">
                <a:solidFill>
                  <a:srgbClr val="006600"/>
                </a:solidFill>
                <a:latin typeface="Tahoma" pitchFamily="34" charset="0"/>
                <a:cs typeface="Times New Roman" pitchFamily="18" charset="0"/>
              </a:rPr>
              <a:t>18.  "Come now, and let us reason together," Says the LORD, "Though your sins are as scarlet, They will be as white as snow; Though they are red like crimson, They will be like wool.</a:t>
            </a:r>
          </a:p>
          <a:p>
            <a:pPr marL="511175" indent="-511175">
              <a:defRPr/>
            </a:pPr>
            <a:r>
              <a:rPr lang="en-US" sz="2000" dirty="0">
                <a:solidFill>
                  <a:srgbClr val="006600"/>
                </a:solidFill>
                <a:latin typeface="Tahoma" pitchFamily="34" charset="0"/>
                <a:cs typeface="Times New Roman" pitchFamily="18" charset="0"/>
              </a:rPr>
              <a:t>19.  "If you consent and obey, You will eat the best of the land;</a:t>
            </a:r>
          </a:p>
          <a:p>
            <a:pPr marL="511175" indent="-511175">
              <a:defRPr/>
            </a:pPr>
            <a:r>
              <a:rPr lang="en-US" sz="2000" dirty="0">
                <a:solidFill>
                  <a:srgbClr val="006600"/>
                </a:solidFill>
                <a:latin typeface="Tahoma" pitchFamily="34" charset="0"/>
                <a:cs typeface="Times New Roman" pitchFamily="18" charset="0"/>
              </a:rPr>
              <a:t>20.  "But if you refuse and rebel, You will be devoured by the sword." Truly, the mouth of the LORD has spoken.</a:t>
            </a:r>
          </a:p>
        </p:txBody>
      </p:sp>
      <p:sp>
        <p:nvSpPr>
          <p:cNvPr id="8" name="Text Box 8">
            <a:extLst>
              <a:ext uri="{FF2B5EF4-FFF2-40B4-BE49-F238E27FC236}">
                <a16:creationId xmlns:a16="http://schemas.microsoft.com/office/drawing/2014/main" id="{D100B520-3B94-41DB-AFC7-6305D4D3C934}"/>
              </a:ext>
            </a:extLst>
          </p:cNvPr>
          <p:cNvSpPr txBox="1">
            <a:spLocks noChangeArrowheads="1"/>
          </p:cNvSpPr>
          <p:nvPr/>
        </p:nvSpPr>
        <p:spPr bwMode="auto">
          <a:xfrm>
            <a:off x="76200" y="1434804"/>
            <a:ext cx="8991600"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Psalm 139:23-24</a:t>
            </a:r>
            <a:endParaRPr lang="en-US" b="1" i="1" dirty="0">
              <a:solidFill>
                <a:srgbClr val="002060"/>
              </a:solidFill>
              <a:latin typeface="Tahoma" pitchFamily="34" charset="0"/>
              <a:cs typeface="Times New Roman" pitchFamily="18" charset="0"/>
            </a:endParaRPr>
          </a:p>
          <a:p>
            <a:pPr marL="0" indent="0" algn="ctr">
              <a:defRPr/>
            </a:pPr>
            <a:r>
              <a:rPr lang="en-US" sz="2000" dirty="0">
                <a:solidFill>
                  <a:srgbClr val="006600"/>
                </a:solidFill>
                <a:latin typeface="Tahoma" pitchFamily="34" charset="0"/>
                <a:cs typeface="Times New Roman" pitchFamily="18" charset="0"/>
              </a:rPr>
              <a:t>Search me, O God, and know my heart; Try me and know my anxious thoughts; And see if there be any hurtful way in me, And lead me in the everlasting way.</a:t>
            </a:r>
          </a:p>
        </p:txBody>
      </p:sp>
      <p:sp>
        <p:nvSpPr>
          <p:cNvPr id="11" name="Text Box 5">
            <a:extLst>
              <a:ext uri="{FF2B5EF4-FFF2-40B4-BE49-F238E27FC236}">
                <a16:creationId xmlns:a16="http://schemas.microsoft.com/office/drawing/2014/main" id="{C25E3444-3672-412D-9067-73B57AABC1F3}"/>
              </a:ext>
            </a:extLst>
          </p:cNvPr>
          <p:cNvSpPr txBox="1">
            <a:spLocks noChangeArrowheads="1"/>
          </p:cNvSpPr>
          <p:nvPr/>
        </p:nvSpPr>
        <p:spPr bwMode="auto">
          <a:xfrm>
            <a:off x="-20944" y="5321889"/>
            <a:ext cx="91587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Mk. 16:16; Acts 22:16; I Cor. 6:11; Rev. 7:14: </a:t>
            </a:r>
            <a:r>
              <a:rPr lang="en-US" sz="2000" dirty="0">
                <a:solidFill>
                  <a:schemeClr val="tx2"/>
                </a:solidFill>
                <a:latin typeface="Tahoma" pitchFamily="34" charset="0"/>
                <a:cs typeface="Times New Roman" pitchFamily="18" charset="0"/>
              </a:rPr>
              <a:t>Obedience</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Rom. 12:1-2: </a:t>
            </a:r>
            <a:r>
              <a:rPr lang="en-US" sz="2000" dirty="0">
                <a:solidFill>
                  <a:schemeClr val="tx2"/>
                </a:solidFill>
                <a:latin typeface="Tahoma" pitchFamily="34" charset="0"/>
                <a:cs typeface="Times New Roman" pitchFamily="18" charset="0"/>
              </a:rPr>
              <a:t>Transforming of the mind</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Mt. 15:7-9: </a:t>
            </a:r>
            <a:r>
              <a:rPr lang="en-US" sz="2000" dirty="0">
                <a:solidFill>
                  <a:schemeClr val="tx2"/>
                </a:solidFill>
                <a:latin typeface="Tahoma" pitchFamily="34" charset="0"/>
                <a:cs typeface="Times New Roman" pitchFamily="18" charset="0"/>
              </a:rPr>
              <a:t>Rules &amp; rituals, without a change of heart, will not produce a Christ-like life!</a:t>
            </a:r>
            <a:endParaRPr lang="en-US" sz="2000" b="1" dirty="0">
              <a:solidFill>
                <a:schemeClr val="tx2"/>
              </a:solidFill>
              <a:latin typeface="Tahoma" pitchFamily="34" charset="0"/>
              <a:cs typeface="Times New Roman" pitchFamily="18" charset="0"/>
            </a:endParaRPr>
          </a:p>
        </p:txBody>
      </p:sp>
    </p:spTree>
    <p:extLst>
      <p:ext uri="{BB962C8B-B14F-4D97-AF65-F5344CB8AC3E}">
        <p14:creationId xmlns:p14="http://schemas.microsoft.com/office/powerpoint/2010/main" val="37772336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left)">
                                      <p:cBhvr>
                                        <p:cTn id="30" dur="500"/>
                                        <p:tgtEl>
                                          <p:spTgt spid="11">
                                            <p:txEl>
                                              <p:pRg st="1" end="1"/>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Have Thine Own Way, Lord</a:t>
            </a:r>
            <a:endParaRPr lang="en-US" dirty="0"/>
          </a:p>
        </p:txBody>
      </p:sp>
      <p:sp>
        <p:nvSpPr>
          <p:cNvPr id="9" name="Text Box 5"/>
          <p:cNvSpPr txBox="1">
            <a:spLocks noChangeArrowheads="1"/>
          </p:cNvSpPr>
          <p:nvPr/>
        </p:nvSpPr>
        <p:spPr bwMode="auto">
          <a:xfrm>
            <a:off x="-4916" y="1382176"/>
            <a:ext cx="915874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chemeClr val="accent1"/>
                </a:solidFill>
                <a:latin typeface="Tahoma" pitchFamily="34" charset="0"/>
                <a:cs typeface="Times New Roman" pitchFamily="18" charset="0"/>
              </a:rPr>
              <a:t>Philippians 2:10</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We must humbly bow before Him in complete submission to His will (Either we will in this life willingly, or we will be forced to our knees as conquered enemies).</a:t>
            </a:r>
          </a:p>
        </p:txBody>
      </p:sp>
      <p:pic>
        <p:nvPicPr>
          <p:cNvPr id="4098" name="Picture 2" descr="Z:\Users\Morrisoncave\Documents\Religion Media\Praying_Man_Bowing_1_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2621781"/>
            <a:ext cx="3342968" cy="25039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30614" y="3208250"/>
            <a:ext cx="5659743" cy="1569660"/>
          </a:xfrm>
          <a:prstGeom prst="rect">
            <a:avLst/>
          </a:prstGeom>
          <a:solidFill>
            <a:srgbClr val="FFCCCC"/>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rgbClr val="FF0000"/>
                </a:solidFill>
                <a:latin typeface="Tahoma" pitchFamily="34" charset="0"/>
                <a:cs typeface="Times New Roman" pitchFamily="18" charset="0"/>
              </a:rPr>
              <a:t>So many people want to conform God’s word into their mold and transform it to what’s convenient and comfortable to them!</a:t>
            </a:r>
            <a:endParaRPr lang="en-US" sz="2400" b="1" i="1" dirty="0">
              <a:solidFill>
                <a:srgbClr val="FF0000"/>
              </a:solidFill>
              <a:latin typeface="Tahoma" pitchFamily="34" charset="0"/>
              <a:cs typeface="Times New Roman" pitchFamily="18" charset="0"/>
            </a:endParaRPr>
          </a:p>
        </p:txBody>
      </p:sp>
      <p:sp>
        <p:nvSpPr>
          <p:cNvPr id="14" name="Text Box 7"/>
          <p:cNvSpPr txBox="1">
            <a:spLocks noChangeArrowheads="1"/>
          </p:cNvSpPr>
          <p:nvPr/>
        </p:nvSpPr>
        <p:spPr bwMode="auto">
          <a:xfrm>
            <a:off x="-25859" y="5475824"/>
            <a:ext cx="91600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800" b="1" dirty="0">
                <a:latin typeface="Tahoma" pitchFamily="34" charset="0"/>
                <a:cs typeface="Times New Roman" pitchFamily="18" charset="0"/>
              </a:rPr>
              <a:t>The child of God will transform his/her life by the renewing of their mind (thoughts)!</a:t>
            </a:r>
            <a:endParaRPr lang="en-US" sz="2800" b="1" i="1" dirty="0">
              <a:latin typeface="Tahoma" pitchFamily="34" charset="0"/>
              <a:cs typeface="Times New Roman" pitchFamily="18" charset="0"/>
            </a:endParaRPr>
          </a:p>
        </p:txBody>
      </p:sp>
      <p:sp>
        <p:nvSpPr>
          <p:cNvPr id="3" name="Title 2">
            <a:extLst>
              <a:ext uri="{FF2B5EF4-FFF2-40B4-BE49-F238E27FC236}">
                <a16:creationId xmlns:a16="http://schemas.microsoft.com/office/drawing/2014/main" id="{7FC69588-F555-4CBB-916F-9D4012B7E7DB}"/>
              </a:ext>
            </a:extLst>
          </p:cNvPr>
          <p:cNvSpPr>
            <a:spLocks noGrp="1"/>
          </p:cNvSpPr>
          <p:nvPr>
            <p:ph type="title"/>
          </p:nvPr>
        </p:nvSpPr>
        <p:spPr>
          <a:xfrm>
            <a:off x="-11111" y="3165"/>
            <a:ext cx="9155111" cy="1143000"/>
          </a:xfrm>
        </p:spPr>
        <p:txBody>
          <a:bodyPr/>
          <a:lstStyle/>
          <a:p>
            <a:pPr marL="0" indent="0">
              <a:buNone/>
            </a:pPr>
            <a:r>
              <a:rPr lang="en-US" sz="3600" u="sng" dirty="0">
                <a:solidFill>
                  <a:schemeClr val="tx1"/>
                </a:solidFill>
                <a:effectLst/>
                <a:latin typeface="Arial" pitchFamily="34" charset="0"/>
                <a:cs typeface="Arial" pitchFamily="34" charset="0"/>
              </a:rPr>
              <a:t>Submit to God and Be Washed from Sin</a:t>
            </a:r>
            <a:br>
              <a:rPr lang="en-US" sz="4800" u="sng" dirty="0">
                <a:solidFill>
                  <a:schemeClr val="tx1"/>
                </a:solidFill>
                <a:effectLst/>
                <a:latin typeface="Arial" pitchFamily="34" charset="0"/>
                <a:cs typeface="Arial" pitchFamily="34" charset="0"/>
              </a:rPr>
            </a:br>
            <a:endParaRPr lang="en-US" dirty="0"/>
          </a:p>
        </p:txBody>
      </p:sp>
      <p:sp>
        <p:nvSpPr>
          <p:cNvPr id="15" name="Text Box 3">
            <a:extLst>
              <a:ext uri="{FF2B5EF4-FFF2-40B4-BE49-F238E27FC236}">
                <a16:creationId xmlns:a16="http://schemas.microsoft.com/office/drawing/2014/main" id="{CFB0CDB2-9BF4-4AA5-B603-BCD68761340C}"/>
              </a:ext>
            </a:extLst>
          </p:cNvPr>
          <p:cNvSpPr txBox="1">
            <a:spLocks noChangeArrowheads="1"/>
          </p:cNvSpPr>
          <p:nvPr/>
        </p:nvSpPr>
        <p:spPr bwMode="auto">
          <a:xfrm>
            <a:off x="76200" y="662345"/>
            <a:ext cx="8991600" cy="64633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dirty="0">
                <a:solidFill>
                  <a:srgbClr val="002060"/>
                </a:solidFill>
                <a:latin typeface="Tahoma" pitchFamily="34" charset="0"/>
                <a:cs typeface="Times New Roman" pitchFamily="18" charset="0"/>
              </a:rPr>
              <a:t>“Have Thine own way, Lord, Have Thine own way! Search me and try me, Master, today! Whiter than snow, Lord, Wash me just now, As in Thy presence Humbly I bow.”</a:t>
            </a:r>
          </a:p>
        </p:txBody>
      </p:sp>
    </p:spTree>
    <p:extLst>
      <p:ext uri="{BB962C8B-B14F-4D97-AF65-F5344CB8AC3E}">
        <p14:creationId xmlns:p14="http://schemas.microsoft.com/office/powerpoint/2010/main" val="26148569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vorite Font Theme">
      <a:majorFont>
        <a:latin typeface="Arial"/>
        <a:ea typeface=""/>
        <a:cs typeface=""/>
      </a:majorFont>
      <a:minorFont>
        <a:latin typeface="Tahoma"/>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6196</TotalTime>
  <Words>2073</Words>
  <Application>Microsoft Office PowerPoint</Application>
  <PresentationFormat>On-screen Show (4:3)</PresentationFormat>
  <Paragraphs>179</Paragraphs>
  <Slides>15</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Ameretto</vt:lpstr>
      <vt:lpstr>Arial</vt:lpstr>
      <vt:lpstr>Calisto MT</vt:lpstr>
      <vt:lpstr>Georgia</vt:lpstr>
      <vt:lpstr>Tahoma</vt:lpstr>
      <vt:lpstr>Times New Roman</vt:lpstr>
      <vt:lpstr>Trebuchet MS</vt:lpstr>
      <vt:lpstr>Wingdings</vt:lpstr>
      <vt:lpstr>Slipstream</vt:lpstr>
      <vt:lpstr>1_Slipstream</vt:lpstr>
      <vt:lpstr>Theme1</vt:lpstr>
      <vt:lpstr>1_eye</vt:lpstr>
      <vt:lpstr>2_Slipstream</vt:lpstr>
      <vt:lpstr>Have Thine Own Way, Lord</vt:lpstr>
      <vt:lpstr>Intro</vt:lpstr>
      <vt:lpstr>Romans 8:28-30</vt:lpstr>
      <vt:lpstr>Intro</vt:lpstr>
      <vt:lpstr>Intro </vt:lpstr>
      <vt:lpstr>God is the Potter, Man is the Clay</vt:lpstr>
      <vt:lpstr>God is the Potter, Man is the Clay</vt:lpstr>
      <vt:lpstr>Submit to God and Be Washed from Sin</vt:lpstr>
      <vt:lpstr>Submit to God and Be Washed from Sin </vt:lpstr>
      <vt:lpstr>Christ Living In Us</vt:lpstr>
      <vt:lpstr>Christ Living In Us</vt:lpstr>
      <vt:lpstr>Christ Living In Us</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Thine Own Way, Lord</dc:title>
  <dc:subject>01/16/2022</dc:subject>
  <dc:creator>DarkWolf</dc:creator>
  <dc:description>"Have Thine Own Way, Lord" by Adelaide Addison Pollard (1907)</dc:description>
  <cp:lastModifiedBy>Nathan Morrison</cp:lastModifiedBy>
  <cp:revision>12</cp:revision>
  <dcterms:created xsi:type="dcterms:W3CDTF">2005-06-04T23:49:02Z</dcterms:created>
  <dcterms:modified xsi:type="dcterms:W3CDTF">2022-01-12T20:38:52Z</dcterms:modified>
</cp:coreProperties>
</file>