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  <p:sldMasterId id="2147483755" r:id="rId2"/>
    <p:sldMasterId id="2147483773" r:id="rId3"/>
    <p:sldMasterId id="2147483811" r:id="rId4"/>
  </p:sldMasterIdLst>
  <p:notesMasterIdLst>
    <p:notesMasterId r:id="rId31"/>
  </p:notesMasterIdLst>
  <p:handoutMasterIdLst>
    <p:handoutMasterId r:id="rId32"/>
  </p:handoutMasterIdLst>
  <p:sldIdLst>
    <p:sldId id="565" r:id="rId5"/>
    <p:sldId id="667" r:id="rId6"/>
    <p:sldId id="568" r:id="rId7"/>
    <p:sldId id="669" r:id="rId8"/>
    <p:sldId id="671" r:id="rId9"/>
    <p:sldId id="661" r:id="rId10"/>
    <p:sldId id="289" r:id="rId11"/>
    <p:sldId id="673" r:id="rId12"/>
    <p:sldId id="574" r:id="rId13"/>
    <p:sldId id="675" r:id="rId14"/>
    <p:sldId id="677" r:id="rId15"/>
    <p:sldId id="679" r:id="rId16"/>
    <p:sldId id="683" r:id="rId17"/>
    <p:sldId id="684" r:id="rId18"/>
    <p:sldId id="689" r:id="rId19"/>
    <p:sldId id="690" r:id="rId20"/>
    <p:sldId id="693" r:id="rId21"/>
    <p:sldId id="694" r:id="rId22"/>
    <p:sldId id="697" r:id="rId23"/>
    <p:sldId id="698" r:id="rId24"/>
    <p:sldId id="701" r:id="rId25"/>
    <p:sldId id="705" r:id="rId26"/>
    <p:sldId id="702" r:id="rId27"/>
    <p:sldId id="706" r:id="rId28"/>
    <p:sldId id="591" r:id="rId29"/>
    <p:sldId id="64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FFFF"/>
    <a:srgbClr val="FFFFFF"/>
    <a:srgbClr val="FF0066"/>
    <a:srgbClr val="FFCC00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Objects="1">
      <p:cViewPr varScale="1">
        <p:scale>
          <a:sx n="88" d="100"/>
          <a:sy n="88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0A090-B1D9-493C-AE37-1CF018206E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D6A0E70-E04B-4A9F-AB4B-95ACE5D2F5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B925750-979D-4CA6-B23D-834D8B9CA2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364DF44-B8FA-418F-800A-D17679620D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1D29B5F-8A5C-4C57-8B57-252C32453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12A1E5F-623C-461C-B77D-546487C4FD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058D2F-4AC3-4DA6-BC56-C596C5181A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4207EBB-CB31-4AED-9B45-A17453E46C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DA4DD59-DF5A-4C4C-9316-2CC71E7474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1F6850C-C330-4D03-8C10-A2C137F56A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A1D4A18-2F7D-4AA5-A6D0-E62BE4CC4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1EA81A-27FE-46E0-8EDF-3CFF116EC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07B823-2F67-43FE-B966-F22D7C57A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279E3C-F629-4B5A-ABB7-C7C84F1DF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For further study, or if questions, please Call: 804-277-1983 or Visit www.courthousechurchofchrist.com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Adapted from an article by Roger </a:t>
            </a:r>
            <a:r>
              <a:rPr lang="en-US" altLang="en-US" dirty="0" err="1"/>
              <a:t>Shouse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151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293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25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230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410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000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472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081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21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437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82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349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3617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855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615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853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024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07B823-2F67-43FE-B966-F22D7C57A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279E3C-F629-4B5A-ABB7-C7C84F1DF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746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Image: David Defends His Sheep by </a:t>
            </a:r>
            <a:r>
              <a:rPr lang="en-US" altLang="en-US" dirty="0" err="1"/>
              <a:t>Benlin</a:t>
            </a:r>
            <a:r>
              <a:rPr lang="en-US" altLang="en-US" dirty="0"/>
              <a:t> Alexander (2013)</a:t>
            </a:r>
          </a:p>
        </p:txBody>
      </p:sp>
    </p:spTree>
    <p:extLst>
      <p:ext uri="{BB962C8B-B14F-4D97-AF65-F5344CB8AC3E}">
        <p14:creationId xmlns:p14="http://schemas.microsoft.com/office/powerpoint/2010/main" val="335897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5843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35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540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91515E-F14B-4F01-B418-EB874F32AAFA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85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97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509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07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8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36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00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9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3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129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68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9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732-97DE-414A-A606-C781BAB816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32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C1CEB8A-2731-4374-84A4-BC27726912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82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61EF9ADB-1FF4-42B9-8AD0-D01507B9C4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2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909330B-CE83-4A2D-BB5A-B81286DB4A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23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F9B46DD-7F33-45BC-9B90-E633C18999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35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3ABC0F6-B36E-4588-B7F6-31C1FCD980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0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EC963069-4372-4CC7-8644-7ADD44E385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443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0567628-51C3-419B-AA4B-755F508FE5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959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F58A79D-28ED-4BE4-BDE4-2A1C724E337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3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D36A5D9-7242-4E6D-B5BE-705B309FA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02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56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368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29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27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72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752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592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0D0AF61-A318-4EE1-8FA4-75CD898133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90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D5338DE-6221-4721-99FD-F879207783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148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520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86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7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781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85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37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03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31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416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539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156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551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4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238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79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859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04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695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57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71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74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22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33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925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6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73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86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297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46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7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9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8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32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18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David Found Distress &amp; Sorrow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5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1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David Found Distress &amp; Sorrow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909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1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33036" y="1913001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E0B7D-44B9-42AC-B783-F32C5A1F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9" r="13607"/>
          <a:stretch/>
        </p:blipFill>
        <p:spPr>
          <a:xfrm>
            <a:off x="317502" y="402166"/>
            <a:ext cx="3699714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114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86CF5-2D0E-42C6-9583-4A713BA52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533400"/>
            <a:ext cx="4648199" cy="579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David Found Distress &amp; Sorrow</a:t>
            </a:r>
            <a:br>
              <a:rPr lang="en-US" alt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</a:t>
            </a:r>
            <a:b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116</a:t>
            </a:r>
            <a:br>
              <a:rPr lang="en-US" sz="60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996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3" y="1756406"/>
            <a:ext cx="3169848" cy="3495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116:4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prayed; he cried out to God to save him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1453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Prayed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51E3A6E9-4290-483E-9114-E36C6858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5" y="1148249"/>
            <a:ext cx="50988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Tell the Lord of your distress and sorrow! </a:t>
            </a: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Take it to the Lord in prayer! </a:t>
            </a: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(Philippians 4:6-7; I Peter 5:6-7)</a:t>
            </a: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" y="2732679"/>
            <a:ext cx="3169848" cy="16570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116:6, 8, 17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1453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Gave Thanks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1B4D3D2-A633-41CE-9ED9-50B3B914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81" y="531688"/>
            <a:ext cx="495714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116:6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The LORD preserves the simple; I was brought low, and He saved me.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C5BC77E7-0B55-418E-B0DA-281DA7E3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600" y="2508360"/>
            <a:ext cx="495714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116:8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For You have rescued my soul from death, My eyes from tears, My feet from stumbling.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E4E7C738-15B3-4C41-8111-4C5215997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456" y="4439710"/>
            <a:ext cx="495714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116:17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To You I shall offer a sacrifice of thanksgiving, And call upon the name of the LORD.</a:t>
            </a:r>
          </a:p>
        </p:txBody>
      </p:sp>
    </p:spTree>
    <p:extLst>
      <p:ext uri="{BB962C8B-B14F-4D97-AF65-F5344CB8AC3E}">
        <p14:creationId xmlns:p14="http://schemas.microsoft.com/office/powerpoint/2010/main" val="38208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" y="2732679"/>
            <a:ext cx="3169848" cy="16570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116:6, 8, 17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1453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Gave Thanks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1B4D3D2-A633-41CE-9ED9-50B3B914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810" y="450792"/>
            <a:ext cx="495714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40:2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He brought me up out of the pit of destruction, out of the miry clay, And He set my feet upon a rock making my footsteps firm. 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B9C88A72-659D-4141-BC0C-C61AF409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71" y="3104468"/>
            <a:ext cx="5146974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86:12-13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 will give thanks to You, O Lord my God, with all my heart, And will glorify Your name forever. For Your lovingkindness toward me is great, And You have delivered my soul from the depths of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Sheol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107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3" y="1501738"/>
            <a:ext cx="3169848" cy="3979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116:6, 8, 17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was thankful that he was saved by God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1453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Gave Thanks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51E3A6E9-4290-483E-9114-E36C6858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600" y="462501"/>
            <a:ext cx="5098800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David prayed and God answered.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He understood that the power wasn’t within himself.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It was the Lord who rescued him.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He not only knew that, but he thanked the Lord because of that!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3" y="1452327"/>
            <a:ext cx="3169848" cy="3946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116:6, 8, 17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was thankful that he was saved by God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1453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Gave Thanks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51E3A6E9-4290-483E-9114-E36C6858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255" y="917416"/>
            <a:ext cx="5098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Thank the Lord for answered prayer in your life and for the blessings He has bestowed! (Colossians 3:17;  I Thessalonians 5:16-18)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32" y="3022904"/>
            <a:ext cx="3169848" cy="7750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116:9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3739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Honored &amp; Obeyed God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1B4D3D2-A633-41CE-9ED9-50B3B914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584" y="2345777"/>
            <a:ext cx="4979928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116:9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 shall walk before the LORD In the land of the living.</a:t>
            </a:r>
          </a:p>
        </p:txBody>
      </p:sp>
    </p:spTree>
    <p:extLst>
      <p:ext uri="{BB962C8B-B14F-4D97-AF65-F5344CB8AC3E}">
        <p14:creationId xmlns:p14="http://schemas.microsoft.com/office/powerpoint/2010/main" val="38603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" y="2889766"/>
            <a:ext cx="3169848" cy="9159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116:9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39405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Honored &amp; Obeyed God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1B4D3D2-A633-41CE-9ED9-50B3B914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993" y="788152"/>
            <a:ext cx="495714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40:16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Let all who seek You rejoice and be glad in You; Let those who love Your salvation say continually, “The LORD be magnified!” 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B9C88A72-659D-4141-BC0C-C61AF409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574" y="3962041"/>
            <a:ext cx="495714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86:11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Teach me Your way, O LORD; I will walk in Your truth; Unite my heart to fear Your name.  </a:t>
            </a:r>
          </a:p>
        </p:txBody>
      </p:sp>
    </p:spTree>
    <p:extLst>
      <p:ext uri="{BB962C8B-B14F-4D97-AF65-F5344CB8AC3E}">
        <p14:creationId xmlns:p14="http://schemas.microsoft.com/office/powerpoint/2010/main" val="7957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" y="1756405"/>
            <a:ext cx="3169848" cy="39829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116:9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honored God by obeying Him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27551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Honored &amp; Obeyed God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51E3A6E9-4290-483E-9114-E36C6858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938" y="515558"/>
            <a:ext cx="50988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 shall walk before the Lord (v. 9)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 will call upon the name of the Lord (v. 13)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 will pay my vows (v. 14)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 am Your servant (v. 16)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 will praise the Lord (v. 19)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3" y="1674367"/>
            <a:ext cx="3169848" cy="40782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116:9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honored God by obeying Him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3739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Honored &amp; Obeyed God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51E3A6E9-4290-483E-9114-E36C6858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255" y="578431"/>
            <a:ext cx="5098800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Having been rescued by God, David felt compelled to honor God and stay with God! So should we! </a:t>
            </a: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(Mark 12:30;        II John 6)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310" y="207812"/>
            <a:ext cx="3178989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365" y="1008061"/>
            <a:ext cx="3356317" cy="4653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Three simple things: P</a:t>
            </a:r>
            <a:r>
              <a:rPr kumimoji="0" lang="en-US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rayer, Thankfulness, Honoring God</a:t>
            </a: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90FB009-4A35-41AF-BA44-BA1A7DF8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008" y="1009750"/>
            <a:ext cx="497992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When distress finds you and sorrow follows you, this is what you need to do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Don’t allow distress and sorrow to ruin your relationship with God.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sz="2400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Don’t allow those ugly twins to keep you from praising God and worshiping Him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0" y="1272924"/>
            <a:ext cx="3169848" cy="3831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As dark and as sad as Psalm 116:3 looks, reading the rest of the chapter shows us the deliverance God provided and the thankfulness within its author’s heart (very possibly David)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6"/>
            <a:ext cx="3161957" cy="81715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Intro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1B4D3D2-A633-41CE-9ED9-50B3B914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529" y="561724"/>
            <a:ext cx="4957141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116:3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“The cords of death encompassed me and the terrors of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Sheol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came upon me; I found distress and sorrow.” </a:t>
            </a:r>
          </a:p>
        </p:txBody>
      </p:sp>
    </p:spTree>
    <p:extLst>
      <p:ext uri="{BB962C8B-B14F-4D97-AF65-F5344CB8AC3E}">
        <p14:creationId xmlns:p14="http://schemas.microsoft.com/office/powerpoint/2010/main" val="6935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310" y="207812"/>
            <a:ext cx="3178989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365" y="956561"/>
            <a:ext cx="3356317" cy="4653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said of his plight that he was “afflicted and needy” but called on God to save him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90FB009-4A35-41AF-BA44-BA1A7DF8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627" y="471361"/>
            <a:ext cx="497992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None/>
              <a:defRPr/>
            </a:pPr>
            <a:r>
              <a:rPr lang="en-US" altLang="en-US" sz="4000" b="1" dirty="0">
                <a:solidFill>
                  <a:srgbClr val="7030A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Psalm 40:17</a:t>
            </a: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Since I am afflicted and needy, Let the Lord be mindful of me. You are my help and my deliverer; Do not delay, O my God. 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629969D-DF17-4C5D-8B2D-59024C138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600" y="3970515"/>
            <a:ext cx="4979929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None/>
              <a:defRPr/>
            </a:pPr>
            <a:r>
              <a:rPr lang="en-US" altLang="en-US" sz="4000" b="1" dirty="0">
                <a:solidFill>
                  <a:srgbClr val="7030A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Psalm 70:5</a:t>
            </a: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But I am afflicted and needy; Hasten to me, O God! You are my help and my deliverer; O LORD, do not delay. </a:t>
            </a:r>
          </a:p>
        </p:txBody>
      </p:sp>
    </p:spTree>
    <p:extLst>
      <p:ext uri="{BB962C8B-B14F-4D97-AF65-F5344CB8AC3E}">
        <p14:creationId xmlns:p14="http://schemas.microsoft.com/office/powerpoint/2010/main" val="7001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310" y="207812"/>
            <a:ext cx="3178989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365" y="956561"/>
            <a:ext cx="3356317" cy="4653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said of his plight that he was “afflicted and needy” but called on God to save him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90FB009-4A35-41AF-BA44-BA1A7DF8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627" y="955621"/>
            <a:ext cx="497992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86:1</a:t>
            </a: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Incline Your ear, O LORD, and answer me; For I am afflicted and needy.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629969D-DF17-4C5D-8B2D-59024C138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600" y="4111801"/>
            <a:ext cx="4979929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116:10</a:t>
            </a: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 believed when I said, “I am greatly afflicted.”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134">
            <a:extLst>
              <a:ext uri="{FF2B5EF4-FFF2-40B4-BE49-F238E27FC236}">
                <a16:creationId xmlns:a16="http://schemas.microsoft.com/office/drawing/2014/main" id="{E390DA5B-5FEF-45C7-A12A-37BBEFC92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180" y="457200"/>
            <a:ext cx="528444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23" y="1504292"/>
            <a:ext cx="5183909" cy="2591954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287" y="455013"/>
            <a:ext cx="3343126" cy="5165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1" indent="-34290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q"/>
              <a:defRPr/>
            </a:pPr>
            <a:r>
              <a:rPr lang="en-US" altLang="en-US" sz="2000" b="1" cap="all" dirty="0">
                <a:solidFill>
                  <a:prstClr val="black"/>
                </a:solidFill>
                <a:latin typeface="Tahoma"/>
              </a:rPr>
              <a:t>David didn’t pull away from God when he found “distress and sorrow” to such a degree that he was “afflicted and needy”</a:t>
            </a:r>
          </a:p>
          <a:p>
            <a:pPr marL="461963" marR="0" lvl="1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James 4:6-10</a:t>
            </a:r>
          </a:p>
          <a:p>
            <a:pPr marL="461963" lvl="1" indent="-34290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q"/>
              <a:defRPr/>
            </a:pPr>
            <a:r>
              <a:rPr lang="en-US" altLang="en-US" sz="2000" b="1" cap="all" dirty="0">
                <a:solidFill>
                  <a:prstClr val="black"/>
                </a:solidFill>
                <a:latin typeface="Tahoma"/>
              </a:rPr>
              <a:t>James 4:8: “Draw near to God and He will draw near to you”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350896" y="665076"/>
            <a:ext cx="5308733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 drew closer to God!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1" y="-19814"/>
            <a:ext cx="5638799" cy="47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Conclusion</a:t>
            </a:r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244" y="4326934"/>
            <a:ext cx="5284449" cy="702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draw closer to God!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12B901-C778-416E-9BC4-356CD578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618450"/>
            <a:ext cx="8772141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14997A80-2BF0-4D48-BB16-F3E4E619E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54" y="4360988"/>
            <a:ext cx="5284449" cy="782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7475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2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58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310" y="207812"/>
            <a:ext cx="3178989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90FB009-4A35-41AF-BA44-BA1A7DF8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627" y="713620"/>
            <a:ext cx="4979929" cy="54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1825" lvl="1" indent="-512763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q"/>
              <a:defRPr/>
            </a:pPr>
            <a:r>
              <a:rPr lang="en-US" altLang="en-US" b="1" cap="all" dirty="0">
                <a:solidFill>
                  <a:prstClr val="black"/>
                </a:solidFill>
                <a:latin typeface="Tahoma"/>
              </a:rPr>
              <a:t>Distress and sorrow will either cripple your faith or it will propel it to soar to new heights!</a:t>
            </a:r>
          </a:p>
          <a:p>
            <a:pPr marL="631825" lvl="1" indent="-512763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q"/>
              <a:defRPr/>
            </a:pPr>
            <a:r>
              <a:rPr lang="en-US" altLang="en-US" b="1" cap="all" dirty="0">
                <a:solidFill>
                  <a:prstClr val="black"/>
                </a:solidFill>
                <a:latin typeface="Tahoma"/>
              </a:rPr>
              <a:t>The choice is up to you. </a:t>
            </a:r>
          </a:p>
          <a:p>
            <a:pPr marL="631825" lvl="1" indent="-512763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q"/>
              <a:defRPr/>
            </a:pPr>
            <a:r>
              <a:rPr lang="en-US" altLang="en-US" b="1" cap="all" dirty="0">
                <a:solidFill>
                  <a:prstClr val="black"/>
                </a:solidFill>
                <a:latin typeface="Tahoma"/>
              </a:rPr>
              <a:t>Are you reaching out to God or ignoring Him?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624A0E-8148-4F44-A41E-E3D549F77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61" y="924500"/>
            <a:ext cx="2733963" cy="47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310" y="207812"/>
            <a:ext cx="3178989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365" y="836167"/>
            <a:ext cx="3356317" cy="47960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Do you allow distress and sorrow to keep you home or do you get out to serve Him?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90FB009-4A35-41AF-BA44-BA1A7DF8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741" y="443261"/>
            <a:ext cx="4979929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40:8-10</a:t>
            </a: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 delight to do Your will, O my God; Your Law is within my heart. I have proclaimed glad tidings of righteousness in the great congregation; Behold, I will not restrain my lips, O LORD, You know. I have not hidden Your righteousness within my heart; I have spoken of Your faithfulness and Your salvation; I have not concealed Your lovingkindness and Your truth from the great congregation.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E0B7D-44B9-42AC-B783-F32C5A1F0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 b="8692"/>
          <a:stretch/>
        </p:blipFill>
        <p:spPr>
          <a:xfrm>
            <a:off x="0" y="1587"/>
            <a:ext cx="9143752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6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7AA2-6AFC-4D74-8303-2C3ADD323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134" y="4495800"/>
            <a:ext cx="8497523" cy="1905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altLang="en-US" sz="6000" b="1" u="sng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b="1" u="sng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found distress and sorrow. I have found distress and sorrow…and, so will you! </a:t>
            </a:r>
            <a:br>
              <a:rPr lang="en-US" altLang="en-US" sz="3200" b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do when you find them?</a:t>
            </a:r>
            <a:endParaRPr lang="en-US" sz="6000" i="1" dirty="0">
              <a:solidFill>
                <a:srgbClr val="EBEBEB"/>
              </a:solidFill>
            </a:endParaRPr>
          </a:p>
        </p:txBody>
      </p:sp>
      <p:sp>
        <p:nvSpPr>
          <p:cNvPr id="9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142" y="3785499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4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" y="561421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9" name="Picture 137">
            <a:extLst>
              <a:ext uri="{FF2B5EF4-FFF2-40B4-BE49-F238E27FC236}">
                <a16:creationId xmlns:a16="http://schemas.microsoft.com/office/drawing/2014/main" id="{03D882EE-1C56-42A4-97AB-8DBF40EC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994414B8-51D2-48F2-B08F-F3F515D0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E223D-AFE5-4B19-82E3-5E0E05EE9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997" y="1209957"/>
            <a:ext cx="4226218" cy="3352800"/>
          </a:xfrm>
          <a:prstGeom prst="rect">
            <a:avLst/>
          </a:prstGeom>
          <a:ln>
            <a:noFill/>
          </a:ln>
        </p:spPr>
      </p:pic>
      <p:sp>
        <p:nvSpPr>
          <p:cNvPr id="142" name="Freeform 9">
            <a:extLst>
              <a:ext uri="{FF2B5EF4-FFF2-40B4-BE49-F238E27FC236}">
                <a16:creationId xmlns:a16="http://schemas.microsoft.com/office/drawing/2014/main" id="{B9111584-21F2-41C8-AB8B-AE21FF68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6B69345-695D-4D04-96EA-0EAA72398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1886" y="-13068"/>
            <a:ext cx="3717956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rgbClr val="0000FF"/>
                </a:solidFill>
              </a:rPr>
              <a:t>Intro </a:t>
            </a:r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21957E7-F0D9-43ED-90D6-F7496E73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589856" cy="6390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69913" lvl="0" indent="-569913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>
                <a:tab pos="280988" algn="l"/>
              </a:tabLst>
              <a:defRPr/>
            </a:pPr>
            <a:r>
              <a:rPr lang="en-US" altLang="en-US" sz="3800" b="1" cap="all" dirty="0">
                <a:solidFill>
                  <a:schemeClr val="bg1"/>
                </a:solidFill>
                <a:latin typeface="+mn-lt"/>
              </a:rPr>
              <a:t>how many times in David’s life did death encompass him?</a:t>
            </a:r>
            <a:endParaRPr kumimoji="0" lang="en-US" altLang="en-US" sz="3800" b="1" i="0" u="none" strike="noStrike" cap="all" spc="0" normalizeH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</a:endParaRPr>
          </a:p>
          <a:p>
            <a:pPr marL="682625" lvl="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6FFF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900" cap="all" dirty="0">
                <a:solidFill>
                  <a:schemeClr val="bg1"/>
                </a:solidFill>
                <a:latin typeface="+mn-lt"/>
              </a:rPr>
              <a:t>he fought a lion and a bear   (I Samuel 17:34-37)</a:t>
            </a:r>
          </a:p>
          <a:p>
            <a:pPr marL="682625" lvl="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6FFF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900" cap="all" dirty="0">
                <a:solidFill>
                  <a:schemeClr val="bg1"/>
                </a:solidFill>
                <a:latin typeface="+mn-lt"/>
              </a:rPr>
              <a:t>He faced Goliath, the Philistine giant and champion of Gath (I Samuel 17)</a:t>
            </a:r>
          </a:p>
          <a:p>
            <a:pPr marL="682625" lvl="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6FFF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900" cap="all" dirty="0">
                <a:solidFill>
                  <a:schemeClr val="bg1"/>
                </a:solidFill>
                <a:latin typeface="+mn-lt"/>
              </a:rPr>
              <a:t>Saul threw spears at David    (I Samuel 18:10-11; 19:9-10)</a:t>
            </a:r>
          </a:p>
          <a:p>
            <a:pPr marL="682625" lvl="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6FFF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900" cap="all" dirty="0">
                <a:solidFill>
                  <a:schemeClr val="bg1"/>
                </a:solidFill>
                <a:latin typeface="+mn-lt"/>
              </a:rPr>
              <a:t>there was the dowry of 100 Philistine foreskins (I Samuel 18:25)</a:t>
            </a:r>
          </a:p>
          <a:p>
            <a:pPr marL="682625" lvl="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6FFF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900" cap="all" dirty="0">
                <a:solidFill>
                  <a:schemeClr val="bg1"/>
                </a:solidFill>
                <a:latin typeface="+mn-lt"/>
              </a:rPr>
              <a:t>On the run from Saul, he had many close encounters with Saul’s army and the Philistines </a:t>
            </a:r>
          </a:p>
          <a:p>
            <a:pPr marL="682625" lvl="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6FFF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900" cap="all" dirty="0">
                <a:solidFill>
                  <a:schemeClr val="bg1"/>
                </a:solidFill>
                <a:latin typeface="+mn-lt"/>
              </a:rPr>
              <a:t>Later in life, Absalom, his own son, tried to kill him             (II Samuel 15-18)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9856" y="6019799"/>
            <a:ext cx="4221064" cy="3706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3DC59D7-B6D2-4F71-8FA1-229B2D7E6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768" y="4683809"/>
            <a:ext cx="4215406" cy="12284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David looked into the eyes of death more than once!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96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7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9" name="Picture 137">
            <a:extLst>
              <a:ext uri="{FF2B5EF4-FFF2-40B4-BE49-F238E27FC236}">
                <a16:creationId xmlns:a16="http://schemas.microsoft.com/office/drawing/2014/main" id="{03D882EE-1C56-42A4-97AB-8DBF40EC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994414B8-51D2-48F2-B08F-F3F515D0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E223D-AFE5-4B19-82E3-5E0E05EE9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997" y="1894115"/>
            <a:ext cx="4226218" cy="1984484"/>
          </a:xfrm>
          <a:prstGeom prst="rect">
            <a:avLst/>
          </a:prstGeom>
          <a:ln>
            <a:noFill/>
          </a:ln>
        </p:spPr>
      </p:pic>
      <p:sp>
        <p:nvSpPr>
          <p:cNvPr id="142" name="Freeform 9">
            <a:extLst>
              <a:ext uri="{FF2B5EF4-FFF2-40B4-BE49-F238E27FC236}">
                <a16:creationId xmlns:a16="http://schemas.microsoft.com/office/drawing/2014/main" id="{B9111584-21F2-41C8-AB8B-AE21FF68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6B69345-695D-4D04-96EA-0EAA72398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1886" y="-13068"/>
            <a:ext cx="3717956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rgbClr val="0000FF"/>
                </a:solidFill>
              </a:rPr>
              <a:t>Intro </a:t>
            </a:r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21957E7-F0D9-43ED-90D6-F7496E73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589856" cy="63904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69913" lvl="0" indent="-569913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>
                <a:tab pos="280988" algn="l"/>
              </a:tabLst>
              <a:defRPr/>
            </a:pPr>
            <a:r>
              <a:rPr lang="en-US" altLang="en-US" sz="3800" b="1" cap="all" dirty="0">
                <a:solidFill>
                  <a:prstClr val="white"/>
                </a:solidFill>
                <a:latin typeface="Tahoma"/>
              </a:rPr>
              <a:t>Most of us live fairly safe every day</a:t>
            </a:r>
            <a:endParaRPr kumimoji="0" lang="en-US" altLang="en-US" sz="3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682625" lvl="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6FFF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900" cap="all" dirty="0">
                <a:solidFill>
                  <a:prstClr val="white"/>
                </a:solidFill>
                <a:latin typeface="Tahoma"/>
              </a:rPr>
              <a:t>The “terrors of </a:t>
            </a:r>
            <a:r>
              <a:rPr lang="en-US" altLang="en-US" sz="2900" cap="all" dirty="0" err="1">
                <a:solidFill>
                  <a:prstClr val="white"/>
                </a:solidFill>
                <a:latin typeface="Tahoma"/>
              </a:rPr>
              <a:t>Sheol</a:t>
            </a:r>
            <a:r>
              <a:rPr lang="en-US" altLang="en-US" sz="2900" cap="all" dirty="0">
                <a:solidFill>
                  <a:prstClr val="white"/>
                </a:solidFill>
                <a:latin typeface="Tahoma"/>
              </a:rPr>
              <a:t>” is something that most of us don’t face</a:t>
            </a:r>
            <a:endParaRPr kumimoji="0" lang="en-US" altLang="en-US" sz="29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9856" y="6019799"/>
            <a:ext cx="4221064" cy="3706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</a:p>
        </p:txBody>
      </p:sp>
    </p:spTree>
    <p:extLst>
      <p:ext uri="{BB962C8B-B14F-4D97-AF65-F5344CB8AC3E}">
        <p14:creationId xmlns:p14="http://schemas.microsoft.com/office/powerpoint/2010/main" val="31945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034" y="811151"/>
            <a:ext cx="3337418" cy="4954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ct val="110000"/>
              </a:lnSpc>
              <a:spcBef>
                <a:spcPts val="1000"/>
              </a:spcBef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sz="2000" b="1" cap="all" dirty="0">
                <a:solidFill>
                  <a:prstClr val="black"/>
                </a:solidFill>
                <a:latin typeface="Tahoma"/>
              </a:rPr>
              <a:t>“I found distress and sorrow” </a:t>
            </a:r>
          </a:p>
          <a:p>
            <a:pPr lvl="0" defTabSz="914400">
              <a:lnSpc>
                <a:spcPct val="110000"/>
              </a:lnSpc>
              <a:spcBef>
                <a:spcPts val="1000"/>
              </a:spcBef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sz="2000" b="1" cap="all" dirty="0">
                <a:solidFill>
                  <a:prstClr val="black"/>
                </a:solidFill>
                <a:latin typeface="Tahoma"/>
              </a:rPr>
              <a:t>That’s something we know</a:t>
            </a:r>
          </a:p>
          <a:p>
            <a:pPr lvl="0" defTabSz="914400">
              <a:lnSpc>
                <a:spcPct val="110000"/>
              </a:lnSpc>
              <a:spcBef>
                <a:spcPts val="1000"/>
              </a:spcBef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sz="2000" b="1" cap="all" dirty="0">
                <a:solidFill>
                  <a:prstClr val="black"/>
                </a:solidFill>
                <a:latin typeface="Tahoma"/>
              </a:rPr>
              <a:t>David found them. I found them. Many people found them.</a:t>
            </a:r>
          </a:p>
          <a:p>
            <a:pPr lvl="0" defTabSz="914400">
              <a:lnSpc>
                <a:spcPct val="110000"/>
              </a:lnSpc>
              <a:spcBef>
                <a:spcPts val="1000"/>
              </a:spcBef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sz="2000" b="1" cap="all" dirty="0">
                <a:solidFill>
                  <a:prstClr val="black"/>
                </a:solidFill>
                <a:latin typeface="Tahoma"/>
              </a:rPr>
              <a:t>Once you find them, what do you do with them? </a:t>
            </a:r>
          </a:p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6"/>
            <a:ext cx="3161957" cy="57205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Intro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1B4D3D2-A633-41CE-9ED9-50B3B914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529" y="561724"/>
            <a:ext cx="4957141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116:3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“The cords of death encompassed me and the terrors of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Sheol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came upon me; I found distress and sorrow.” </a:t>
            </a:r>
          </a:p>
        </p:txBody>
      </p:sp>
    </p:spTree>
    <p:extLst>
      <p:ext uri="{BB962C8B-B14F-4D97-AF65-F5344CB8AC3E}">
        <p14:creationId xmlns:p14="http://schemas.microsoft.com/office/powerpoint/2010/main" val="15516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9" name="Picture 137">
            <a:extLst>
              <a:ext uri="{FF2B5EF4-FFF2-40B4-BE49-F238E27FC236}">
                <a16:creationId xmlns:a16="http://schemas.microsoft.com/office/drawing/2014/main" id="{03D882EE-1C56-42A4-97AB-8DBF40EC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994414B8-51D2-48F2-B08F-F3F515D0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E223D-AFE5-4B19-82E3-5E0E05EE9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809" y="1114300"/>
            <a:ext cx="4188021" cy="3395123"/>
          </a:xfrm>
          <a:prstGeom prst="rect">
            <a:avLst/>
          </a:prstGeom>
          <a:ln>
            <a:noFill/>
          </a:ln>
        </p:spPr>
      </p:pic>
      <p:sp>
        <p:nvSpPr>
          <p:cNvPr id="142" name="Freeform 9">
            <a:extLst>
              <a:ext uri="{FF2B5EF4-FFF2-40B4-BE49-F238E27FC236}">
                <a16:creationId xmlns:a16="http://schemas.microsoft.com/office/drawing/2014/main" id="{B9111584-21F2-41C8-AB8B-AE21FF68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6B69345-695D-4D04-96EA-0EAA72398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1886" y="-13068"/>
            <a:ext cx="3717956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rgbClr val="0000FF"/>
                </a:solidFill>
              </a:rPr>
              <a:t>Intro </a:t>
            </a:r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21957E7-F0D9-43ED-90D6-F7496E73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906" y="0"/>
            <a:ext cx="4748892" cy="6419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600" b="1" cap="all" dirty="0">
                <a:solidFill>
                  <a:srgbClr val="FFC000"/>
                </a:solidFill>
                <a:latin typeface="Tahoma"/>
              </a:rPr>
              <a:t>David looked into the face of death more than once and he knew the “terrors of </a:t>
            </a:r>
            <a:r>
              <a:rPr lang="en-US" sz="3600" b="1" cap="all" dirty="0" err="1">
                <a:solidFill>
                  <a:srgbClr val="FFC000"/>
                </a:solidFill>
                <a:latin typeface="Tahoma"/>
              </a:rPr>
              <a:t>Sheol</a:t>
            </a:r>
            <a:r>
              <a:rPr lang="en-US" sz="3600" b="1" cap="all" dirty="0">
                <a:solidFill>
                  <a:srgbClr val="FFC000"/>
                </a:solidFill>
                <a:latin typeface="Tahoma"/>
              </a:rPr>
              <a:t>” 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endParaRPr lang="en-US" sz="3600" b="1" cap="all" dirty="0">
              <a:solidFill>
                <a:srgbClr val="FFC000"/>
              </a:solidFill>
              <a:latin typeface="Tahoma"/>
            </a:endParaRPr>
          </a:p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600" b="1" cap="all" dirty="0">
                <a:solidFill>
                  <a:srgbClr val="FFC000"/>
                </a:solidFill>
                <a:latin typeface="Tahoma"/>
              </a:rPr>
              <a:t>David found “distress &amp; sorrow”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9856" y="6079177"/>
            <a:ext cx="4168974" cy="31131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E828FEC3-08A6-4FBC-9660-C2D8B391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809" y="4638957"/>
            <a:ext cx="4215406" cy="1440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3600" b="1" cap="all" dirty="0">
                <a:solidFill>
                  <a:prstClr val="black"/>
                </a:solidFill>
                <a:latin typeface="Tahoma"/>
              </a:rPr>
              <a:t>What did he do with them?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478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32" y="3022904"/>
            <a:ext cx="3169848" cy="7750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None/>
            </a:pPr>
            <a:r>
              <a:rPr lang="en-US" altLang="en-US" b="1" cap="all" dirty="0">
                <a:latin typeface="+mn-lt"/>
              </a:rPr>
              <a:t>Psalm 116:4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kern="1200" cap="all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1453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Prayed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1B4D3D2-A633-41CE-9ED9-50B3B914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370" y="2345777"/>
            <a:ext cx="495714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116:4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Then I called upon the name of the LORD: “O LORD, I beseech You, save my life!”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32" y="3084894"/>
            <a:ext cx="3169848" cy="6818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1453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Prayed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1B4D3D2-A633-41CE-9ED9-50B3B914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993" y="995381"/>
            <a:ext cx="495714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40:1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 waited patiently for the LORD; And He inclined to me and heard my cry. 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B9C88A72-659D-4141-BC0C-C61AF409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371" y="3969794"/>
            <a:ext cx="4957141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Psalm 86:3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Be gracious to me, O Lord, For to You I cry all day long.  </a:t>
            </a:r>
          </a:p>
        </p:txBody>
      </p:sp>
    </p:spTree>
    <p:extLst>
      <p:ext uri="{BB962C8B-B14F-4D97-AF65-F5344CB8AC3E}">
        <p14:creationId xmlns:p14="http://schemas.microsoft.com/office/powerpoint/2010/main" val="1522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3" y="1756406"/>
            <a:ext cx="3169848" cy="3495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Psalm 116:4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prayed; he cried out to God to save him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David Found Distress &amp; Sorrow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11453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David Prayed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51E3A6E9-4290-483E-9114-E36C6858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600" y="462501"/>
            <a:ext cx="50988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Don’t wait until you have exhausted every option before you pray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Pray first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Pray hard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Lay the problems before the Lord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Let the Lord know that death is terrifying you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4.xml><?xml version="1.0" encoding="utf-8"?>
<a:theme xmlns:a="http://schemas.openxmlformats.org/drawingml/2006/main" name="1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1865</Words>
  <Application>Microsoft Office PowerPoint</Application>
  <PresentationFormat>On-screen Show (4:3)</PresentationFormat>
  <Paragraphs>248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Ameretto</vt:lpstr>
      <vt:lpstr>Arial</vt:lpstr>
      <vt:lpstr>Calisto MT</vt:lpstr>
      <vt:lpstr>Tahoma</vt:lpstr>
      <vt:lpstr>Times New Roman</vt:lpstr>
      <vt:lpstr>Wingdings</vt:lpstr>
      <vt:lpstr>Wingdings 3</vt:lpstr>
      <vt:lpstr>Main Event</vt:lpstr>
      <vt:lpstr>Ion Boardroom</vt:lpstr>
      <vt:lpstr>1_Main Event</vt:lpstr>
      <vt:lpstr>1_eye</vt:lpstr>
      <vt:lpstr>          David Found Distress &amp; Sorrow    Text:  Psalm 116  </vt:lpstr>
      <vt:lpstr>Intro</vt:lpstr>
      <vt:lpstr>Intro </vt:lpstr>
      <vt:lpstr>Intro </vt:lpstr>
      <vt:lpstr>Intro</vt:lpstr>
      <vt:lpstr>Intro </vt:lpstr>
      <vt:lpstr>David Prayed</vt:lpstr>
      <vt:lpstr>David Prayed</vt:lpstr>
      <vt:lpstr>David Prayed</vt:lpstr>
      <vt:lpstr>David Prayed</vt:lpstr>
      <vt:lpstr>David Gave Thanks</vt:lpstr>
      <vt:lpstr>David Gave Thanks</vt:lpstr>
      <vt:lpstr>David Gave Thanks</vt:lpstr>
      <vt:lpstr>David Gave Thanks</vt:lpstr>
      <vt:lpstr>David Honored &amp; Obeyed God</vt:lpstr>
      <vt:lpstr>David Honored &amp; Obeyed God</vt:lpstr>
      <vt:lpstr>David Honored &amp; Obeyed God</vt:lpstr>
      <vt:lpstr>David Honored &amp; Obeyed God</vt:lpstr>
      <vt:lpstr>Conclusion</vt:lpstr>
      <vt:lpstr>Conclusion</vt:lpstr>
      <vt:lpstr>Conclusion</vt:lpstr>
      <vt:lpstr>draw closer to God!</vt:lpstr>
      <vt:lpstr>Conclusion</vt:lpstr>
      <vt:lpstr>Conclusion</vt:lpstr>
      <vt:lpstr>  David found distress and sorrow. I have found distress and sorrow…and, so will you!  What will you do when you find them?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Found Distress &amp; Sorrow</dc:title>
  <dc:subject>12/19/2021</dc:subject>
  <dc:creator>DarkWolf</dc:creator>
  <dc:description>Adapted from an article by Roger Shouse</dc:description>
  <cp:lastModifiedBy>Nathan Morrison</cp:lastModifiedBy>
  <cp:revision>25</cp:revision>
  <dcterms:created xsi:type="dcterms:W3CDTF">2019-12-12T20:22:10Z</dcterms:created>
  <dcterms:modified xsi:type="dcterms:W3CDTF">2021-12-18T00:55:19Z</dcterms:modified>
</cp:coreProperties>
</file>