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1" r:id="rId1"/>
    <p:sldMasterId id="2147483779" r:id="rId2"/>
  </p:sldMasterIdLst>
  <p:notesMasterIdLst>
    <p:notesMasterId r:id="rId21"/>
  </p:notesMasterIdLst>
  <p:handoutMasterIdLst>
    <p:handoutMasterId r:id="rId22"/>
  </p:handoutMasterIdLst>
  <p:sldIdLst>
    <p:sldId id="256" r:id="rId3"/>
    <p:sldId id="450" r:id="rId4"/>
    <p:sldId id="651" r:id="rId5"/>
    <p:sldId id="657" r:id="rId6"/>
    <p:sldId id="452" r:id="rId7"/>
    <p:sldId id="658" r:id="rId8"/>
    <p:sldId id="422" r:id="rId9"/>
    <p:sldId id="660" r:id="rId10"/>
    <p:sldId id="490" r:id="rId11"/>
    <p:sldId id="667" r:id="rId12"/>
    <p:sldId id="666" r:id="rId13"/>
    <p:sldId id="670" r:id="rId14"/>
    <p:sldId id="672" r:id="rId15"/>
    <p:sldId id="674" r:id="rId16"/>
    <p:sldId id="678" r:id="rId17"/>
    <p:sldId id="676" r:id="rId18"/>
    <p:sldId id="352" r:id="rId19"/>
    <p:sldId id="649"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0066"/>
    <a:srgbClr val="FFFFFF"/>
    <a:srgbClr val="FFCC00"/>
    <a:srgbClr val="66FFFF"/>
    <a:srgbClr val="CCFF33"/>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3" autoAdjust="0"/>
    <p:restoredTop sz="86391" autoAdjust="0"/>
  </p:normalViewPr>
  <p:slideViewPr>
    <p:cSldViewPr snapToObjects="1">
      <p:cViewPr varScale="1">
        <p:scale>
          <a:sx n="89" d="100"/>
          <a:sy n="89" d="100"/>
        </p:scale>
        <p:origin x="11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4" d="100"/>
          <a:sy n="54" d="100"/>
        </p:scale>
        <p:origin x="-190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r>
              <a:rPr lang="en-US"/>
              <a:t>A Specific Request</a:t>
            </a:r>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r>
              <a:rPr lang="en-US"/>
              <a:t>Prepared by Nathan L Morrison / 05-14-06</a:t>
            </a:r>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E4CD5E92-E246-453A-B564-B3B492784C68}" type="slidenum">
              <a:rPr lang="en-US"/>
              <a:pPr>
                <a:defRPr/>
              </a:pPr>
              <a:t>‹#›</a:t>
            </a:fld>
            <a:endParaRPr lang="en-US"/>
          </a:p>
        </p:txBody>
      </p:sp>
    </p:spTree>
    <p:extLst>
      <p:ext uri="{BB962C8B-B14F-4D97-AF65-F5344CB8AC3E}">
        <p14:creationId xmlns:p14="http://schemas.microsoft.com/office/powerpoint/2010/main" val="2295744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r>
              <a:rPr lang="en-US"/>
              <a:t>A Specific Request</a:t>
            </a:r>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r>
              <a:rPr lang="en-US"/>
              <a:t>Prepared by Nathan L Morrison / 05-14-06</a:t>
            </a: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B36595BB-F51F-491F-89AC-C9711145C1AD}" type="slidenum">
              <a:rPr lang="en-US"/>
              <a:pPr>
                <a:defRPr/>
              </a:pPr>
              <a:t>‹#›</a:t>
            </a:fld>
            <a:endParaRPr lang="en-US"/>
          </a:p>
        </p:txBody>
      </p:sp>
    </p:spTree>
    <p:extLst>
      <p:ext uri="{BB962C8B-B14F-4D97-AF65-F5344CB8AC3E}">
        <p14:creationId xmlns:p14="http://schemas.microsoft.com/office/powerpoint/2010/main" val="179002208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2531"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253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1D3DEFD-502D-49B7-A690-AB95F7F35469}" type="slidenum">
              <a:rPr lang="en-US" smtClean="0">
                <a:latin typeface="Times New Roman" pitchFamily="18" charset="0"/>
              </a:rPr>
              <a:pPr eaLnBrk="1" hangingPunct="1">
                <a:defRPr/>
              </a:pPr>
              <a:t>1</a:t>
            </a:fld>
            <a:endParaRPr lang="en-US">
              <a:latin typeface="Times New Roman" pitchFamily="18" charset="0"/>
            </a:endParaRPr>
          </a:p>
        </p:txBody>
      </p:sp>
      <p:sp>
        <p:nvSpPr>
          <p:cNvPr id="22533" name="Rectangle 2"/>
          <p:cNvSpPr>
            <a:spLocks noGrp="1" noRot="1" noChangeAspect="1" noChangeArrowheads="1" noTextEdit="1"/>
          </p:cNvSpPr>
          <p:nvPr>
            <p:ph type="sldImg"/>
          </p:nvPr>
        </p:nvSpPr>
        <p:spPr>
          <a:ln/>
        </p:spPr>
      </p:sp>
      <p:sp>
        <p:nvSpPr>
          <p:cNvPr id="22534" name="Rectangle 3"/>
          <p:cNvSpPr>
            <a:spLocks noGrp="1" noChangeArrowheads="1"/>
          </p:cNvSpPr>
          <p:nvPr>
            <p:ph type="body" idx="1"/>
          </p:nvPr>
        </p:nvSpPr>
        <p:spPr>
          <a:noFill/>
        </p:spPr>
        <p:txBody>
          <a:bodyPr/>
          <a:lstStyle/>
          <a:p>
            <a:pPr eaLnBrk="1" hangingPunct="1"/>
            <a:r>
              <a:rPr lang="en-US" dirty="0"/>
              <a:t>By Nathan L Morrison</a:t>
            </a:r>
          </a:p>
          <a:p>
            <a:pPr eaLnBrk="1" hangingPunct="1"/>
            <a:r>
              <a:rPr lang="en-US" dirty="0"/>
              <a:t>All Scripture given is from NASU unless otherwise stated</a:t>
            </a:r>
          </a:p>
          <a:p>
            <a:pPr eaLnBrk="1" hangingPunct="1"/>
            <a:endParaRPr lang="en-US" sz="1800" dirty="0">
              <a:effectLst/>
              <a:latin typeface="Times New Roman" panose="02020603050405020304" pitchFamily="18" charset="0"/>
              <a:ea typeface="Times New Roman" panose="02020603050405020304" pitchFamily="18" charset="0"/>
            </a:endParaRPr>
          </a:p>
          <a:p>
            <a:pPr eaLnBrk="1" hangingPunct="1"/>
            <a:r>
              <a:rPr lang="en-US" sz="1200" dirty="0">
                <a:effectLst/>
                <a:latin typeface="Times New Roman" panose="02020603050405020304" pitchFamily="18" charset="0"/>
                <a:ea typeface="Times New Roman" panose="02020603050405020304" pitchFamily="18" charset="0"/>
              </a:rPr>
              <a:t>For further study, or if questions, please Call: 804-277-1983 or Visit: www.courthousechurchofchrist.com</a:t>
            </a:r>
          </a:p>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89BE52-3BDD-48C9-837D-B7F0A36DF37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Emphasis in Scripture mine!</a:t>
            </a:r>
          </a:p>
          <a:p>
            <a:pPr eaLnBrk="1" hangingPunct="1"/>
            <a:endParaRPr lang="en-US" dirty="0"/>
          </a:p>
        </p:txBody>
      </p:sp>
    </p:spTree>
    <p:extLst>
      <p:ext uri="{BB962C8B-B14F-4D97-AF65-F5344CB8AC3E}">
        <p14:creationId xmlns:p14="http://schemas.microsoft.com/office/powerpoint/2010/main" val="20935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89BE52-3BDD-48C9-837D-B7F0A36DF37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Emphasis in Scripture mine!</a:t>
            </a:r>
          </a:p>
          <a:p>
            <a:pPr eaLnBrk="1" hangingPunct="1"/>
            <a:endParaRPr lang="en-US" dirty="0"/>
          </a:p>
        </p:txBody>
      </p:sp>
    </p:spTree>
    <p:extLst>
      <p:ext uri="{BB962C8B-B14F-4D97-AF65-F5344CB8AC3E}">
        <p14:creationId xmlns:p14="http://schemas.microsoft.com/office/powerpoint/2010/main" val="2064665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89BE52-3BDD-48C9-837D-B7F0A36DF37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Emphasis in Scripture mine!</a:t>
            </a:r>
          </a:p>
          <a:p>
            <a:pPr eaLnBrk="1" hangingPunct="1"/>
            <a:endParaRPr lang="en-US" dirty="0"/>
          </a:p>
        </p:txBody>
      </p:sp>
    </p:spTree>
    <p:extLst>
      <p:ext uri="{BB962C8B-B14F-4D97-AF65-F5344CB8AC3E}">
        <p14:creationId xmlns:p14="http://schemas.microsoft.com/office/powerpoint/2010/main" val="2832151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89BE52-3BDD-48C9-837D-B7F0A36DF37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Emphasis in Scripture mine!</a:t>
            </a:r>
          </a:p>
          <a:p>
            <a:pPr eaLnBrk="1" hangingPunct="1"/>
            <a:endParaRPr lang="en-US" dirty="0"/>
          </a:p>
        </p:txBody>
      </p:sp>
    </p:spTree>
    <p:extLst>
      <p:ext uri="{BB962C8B-B14F-4D97-AF65-F5344CB8AC3E}">
        <p14:creationId xmlns:p14="http://schemas.microsoft.com/office/powerpoint/2010/main" val="2316615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89BE52-3BDD-48C9-837D-B7F0A36DF37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Emphasis in Scripture mine!</a:t>
            </a:r>
          </a:p>
          <a:p>
            <a:pPr eaLnBrk="1" hangingPunct="1"/>
            <a:endParaRPr lang="en-US" dirty="0"/>
          </a:p>
        </p:txBody>
      </p:sp>
    </p:spTree>
    <p:extLst>
      <p:ext uri="{BB962C8B-B14F-4D97-AF65-F5344CB8AC3E}">
        <p14:creationId xmlns:p14="http://schemas.microsoft.com/office/powerpoint/2010/main" val="14925489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89BE52-3BDD-48C9-837D-B7F0A36DF37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Emphasis in Scripture mine!</a:t>
            </a:r>
          </a:p>
          <a:p>
            <a:pPr eaLnBrk="1" hangingPunct="1"/>
            <a:endParaRPr lang="en-US" dirty="0"/>
          </a:p>
        </p:txBody>
      </p:sp>
    </p:spTree>
    <p:extLst>
      <p:ext uri="{BB962C8B-B14F-4D97-AF65-F5344CB8AC3E}">
        <p14:creationId xmlns:p14="http://schemas.microsoft.com/office/powerpoint/2010/main" val="9858968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89BE52-3BDD-48C9-837D-B7F0A36DF37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Emphasis in Scripture mine!</a:t>
            </a:r>
          </a:p>
          <a:p>
            <a:pPr eaLnBrk="1" hangingPunct="1"/>
            <a:endParaRPr lang="en-US" dirty="0"/>
          </a:p>
        </p:txBody>
      </p:sp>
    </p:spTree>
    <p:extLst>
      <p:ext uri="{BB962C8B-B14F-4D97-AF65-F5344CB8AC3E}">
        <p14:creationId xmlns:p14="http://schemas.microsoft.com/office/powerpoint/2010/main" val="22488220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3686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3686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FD534E8-BFD3-4CAD-9ABD-0EE4B88BD48D}" type="slidenum">
              <a:rPr lang="en-US" smtClean="0">
                <a:latin typeface="Times New Roman" pitchFamily="18" charset="0"/>
              </a:rPr>
              <a:pPr eaLnBrk="1" hangingPunct="1">
                <a:defRPr/>
              </a:pPr>
              <a:t>17</a:t>
            </a:fld>
            <a:endParaRPr lang="en-US">
              <a:latin typeface="Times New Roman" pitchFamily="18" charset="0"/>
            </a:endParaRPr>
          </a:p>
        </p:txBody>
      </p:sp>
      <p:sp>
        <p:nvSpPr>
          <p:cNvPr id="36869" name="Rectangle 2"/>
          <p:cNvSpPr>
            <a:spLocks noGrp="1" noRot="1" noChangeAspect="1" noChangeArrowheads="1" noTextEdit="1"/>
          </p:cNvSpPr>
          <p:nvPr>
            <p:ph type="sldImg"/>
          </p:nvPr>
        </p:nvSpPr>
        <p:spPr>
          <a:ln/>
        </p:spPr>
      </p:sp>
      <p:sp>
        <p:nvSpPr>
          <p:cNvPr id="3687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14340" name="Slide Number Placeholder 3"/>
          <p:cNvSpPr>
            <a:spLocks noGrp="1"/>
          </p:cNvSpPr>
          <p:nvPr>
            <p:ph type="sldNum" sz="quarter" idx="5"/>
          </p:nvPr>
        </p:nvSpPr>
        <p:spPr bwMode="auto">
          <a:xfrm>
            <a:off x="3886200" y="9012538"/>
            <a:ext cx="2971800" cy="474344"/>
          </a:xfrm>
          <a:prstGeom prst="rect">
            <a:avLst/>
          </a:prstGeom>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CA56929-04EA-4D56-B721-08B52E09F4C2}"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Arial" pitchFamily="34" charset="0"/>
            </a:endParaRPr>
          </a:p>
        </p:txBody>
      </p:sp>
    </p:spTree>
    <p:extLst>
      <p:ext uri="{BB962C8B-B14F-4D97-AF65-F5344CB8AC3E}">
        <p14:creationId xmlns:p14="http://schemas.microsoft.com/office/powerpoint/2010/main" val="189430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5E1BF89-B517-43D4-8A5A-83830C98B846}" type="slidenum">
              <a:rPr lang="en-US" smtClean="0">
                <a:latin typeface="Times New Roman" pitchFamily="18" charset="0"/>
              </a:rPr>
              <a:pPr eaLnBrk="1" hangingPunct="1">
                <a:defRPr/>
              </a:pPr>
              <a:t>2</a:t>
            </a:fld>
            <a:endParaRPr lang="en-US">
              <a:latin typeface="Times New Roman" pitchFamily="18" charset="0"/>
            </a:endParaRPr>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E1BF89-B517-43D4-8A5A-83830C98B84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p:spPr>
        <p:txBody>
          <a:bodyPr/>
          <a:lstStyle/>
          <a:p>
            <a:pPr eaLnBrk="1" hangingPunct="1"/>
            <a:r>
              <a:rPr lang="en-US" dirty="0"/>
              <a:t>Emphasis in Scripture mine!</a:t>
            </a:r>
          </a:p>
          <a:p>
            <a:pPr eaLnBrk="1" hangingPunct="1"/>
            <a:endParaRPr lang="en-US" dirty="0"/>
          </a:p>
        </p:txBody>
      </p:sp>
    </p:spTree>
    <p:extLst>
      <p:ext uri="{BB962C8B-B14F-4D97-AF65-F5344CB8AC3E}">
        <p14:creationId xmlns:p14="http://schemas.microsoft.com/office/powerpoint/2010/main" val="2778802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E1BF89-B517-43D4-8A5A-83830C98B84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p:spPr>
        <p:txBody>
          <a:bodyPr/>
          <a:lstStyle/>
          <a:p>
            <a:pPr eaLnBrk="1" hangingPunct="1"/>
            <a:r>
              <a:rPr lang="en-US" dirty="0"/>
              <a:t>Emphasis in Scripture mine!</a:t>
            </a:r>
          </a:p>
          <a:p>
            <a:pPr eaLnBrk="1" hangingPunct="1"/>
            <a:endParaRPr lang="en-US" dirty="0"/>
          </a:p>
        </p:txBody>
      </p:sp>
    </p:spTree>
    <p:extLst>
      <p:ext uri="{BB962C8B-B14F-4D97-AF65-F5344CB8AC3E}">
        <p14:creationId xmlns:p14="http://schemas.microsoft.com/office/powerpoint/2010/main" val="2901910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E1BF89-B517-43D4-8A5A-83830C98B84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716730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3555"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355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E1BF89-B517-43D4-8A5A-83830C98B84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p:spPr>
        <p:txBody>
          <a:bodyPr/>
          <a:lstStyle/>
          <a:p>
            <a:pPr eaLnBrk="1" hangingPunct="1"/>
            <a:r>
              <a:rPr lang="en-US" dirty="0"/>
              <a:t>Emphasis in Scripture mine!</a:t>
            </a:r>
          </a:p>
          <a:p>
            <a:pPr eaLnBrk="1" hangingPunct="1"/>
            <a:endParaRPr lang="en-US" dirty="0"/>
          </a:p>
        </p:txBody>
      </p:sp>
    </p:spTree>
    <p:extLst>
      <p:ext uri="{BB962C8B-B14F-4D97-AF65-F5344CB8AC3E}">
        <p14:creationId xmlns:p14="http://schemas.microsoft.com/office/powerpoint/2010/main" val="66738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189BE52-3BDD-48C9-837D-B7F0A36DF377}" type="slidenum">
              <a:rPr lang="en-US" smtClean="0">
                <a:latin typeface="Times New Roman" pitchFamily="18" charset="0"/>
              </a:rPr>
              <a:pPr eaLnBrk="1" hangingPunct="1">
                <a:defRPr/>
              </a:pPr>
              <a:t>7</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Emphasis in Scripture mine!</a:t>
            </a:r>
          </a:p>
          <a:p>
            <a:pPr eaLnBrk="1" hangingPunct="1"/>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189BE52-3BDD-48C9-837D-B7F0A36DF37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Emphasis in Scripture mine!</a:t>
            </a:r>
          </a:p>
          <a:p>
            <a:pPr eaLnBrk="1" hangingPunct="1"/>
            <a:endParaRPr lang="en-US" dirty="0"/>
          </a:p>
        </p:txBody>
      </p:sp>
    </p:spTree>
    <p:extLst>
      <p:ext uri="{BB962C8B-B14F-4D97-AF65-F5344CB8AC3E}">
        <p14:creationId xmlns:p14="http://schemas.microsoft.com/office/powerpoint/2010/main" val="1328340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A Specific Request</a:t>
            </a:r>
          </a:p>
        </p:txBody>
      </p:sp>
      <p:sp>
        <p:nvSpPr>
          <p:cNvPr id="26627" name="Rectangle 6"/>
          <p:cNvSpPr>
            <a:spLocks noGrp="1" noChangeArrowheads="1"/>
          </p:cNvSpPr>
          <p:nvPr>
            <p:ph type="ftr" sz="quarter" idx="4"/>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189BE52-3BDD-48C9-837D-B7F0A36DF377}" type="slidenum">
              <a:rPr lang="en-US" smtClean="0">
                <a:latin typeface="Times New Roman" pitchFamily="18" charset="0"/>
              </a:rPr>
              <a:pPr eaLnBrk="1" hangingPunct="1">
                <a:defRPr/>
              </a:pPr>
              <a:t>9</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Emphasis in Scripture mine!</a:t>
            </a:r>
          </a:p>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smtClean="0"/>
            </a:lvl1pPr>
          </a:lstStyle>
          <a:p>
            <a:pPr>
              <a:defRPr/>
            </a:pPr>
            <a:r>
              <a:rPr lang="en-US"/>
              <a:t>Fighting Crucified Zombies</a:t>
            </a:r>
          </a:p>
        </p:txBody>
      </p:sp>
      <p:sp>
        <p:nvSpPr>
          <p:cNvPr id="10" name="Slide Number Placeholder 5"/>
          <p:cNvSpPr>
            <a:spLocks noGrp="1"/>
          </p:cNvSpPr>
          <p:nvPr>
            <p:ph type="sldNum" sz="quarter" idx="12"/>
          </p:nvPr>
        </p:nvSpPr>
        <p:spPr/>
        <p:txBody>
          <a:bodyPr/>
          <a:lstStyle>
            <a:lvl1pPr>
              <a:defRPr/>
            </a:lvl1pPr>
          </a:lstStyle>
          <a:p>
            <a:pPr>
              <a:defRPr/>
            </a:pPr>
            <a:fld id="{5CB6AD4D-8CD0-41C8-8DB6-443CF4CB45E3}" type="slidenum">
              <a:rPr lang="en-US"/>
              <a:pPr>
                <a:defRPr/>
              </a:pPr>
              <a:t>‹#›</a:t>
            </a:fld>
            <a:endParaRPr lang="en-US"/>
          </a:p>
        </p:txBody>
      </p:sp>
    </p:spTree>
    <p:extLst>
      <p:ext uri="{BB962C8B-B14F-4D97-AF65-F5344CB8AC3E}">
        <p14:creationId xmlns:p14="http://schemas.microsoft.com/office/powerpoint/2010/main" val="428483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Fighting Crucified Zombies</a:t>
            </a:r>
          </a:p>
        </p:txBody>
      </p:sp>
      <p:sp>
        <p:nvSpPr>
          <p:cNvPr id="6" name="Slide Number Placeholder 5"/>
          <p:cNvSpPr>
            <a:spLocks noGrp="1"/>
          </p:cNvSpPr>
          <p:nvPr>
            <p:ph type="sldNum" sz="quarter" idx="12"/>
          </p:nvPr>
        </p:nvSpPr>
        <p:spPr/>
        <p:txBody>
          <a:bodyPr/>
          <a:lstStyle>
            <a:lvl1pPr>
              <a:defRPr/>
            </a:lvl1pPr>
          </a:lstStyle>
          <a:p>
            <a:pPr>
              <a:defRPr/>
            </a:pPr>
            <a:fld id="{4BD49D84-831D-4AFC-9E6E-DEDCD3D374D9}" type="slidenum">
              <a:rPr lang="en-US"/>
              <a:pPr>
                <a:defRPr/>
              </a:pPr>
              <a:t>‹#›</a:t>
            </a:fld>
            <a:endParaRPr lang="en-US"/>
          </a:p>
        </p:txBody>
      </p:sp>
    </p:spTree>
    <p:extLst>
      <p:ext uri="{BB962C8B-B14F-4D97-AF65-F5344CB8AC3E}">
        <p14:creationId xmlns:p14="http://schemas.microsoft.com/office/powerpoint/2010/main" val="329367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Fighting Crucified Zombies</a:t>
            </a:r>
          </a:p>
        </p:txBody>
      </p:sp>
      <p:sp>
        <p:nvSpPr>
          <p:cNvPr id="6" name="Slide Number Placeholder 5"/>
          <p:cNvSpPr>
            <a:spLocks noGrp="1"/>
          </p:cNvSpPr>
          <p:nvPr>
            <p:ph type="sldNum" sz="quarter" idx="12"/>
          </p:nvPr>
        </p:nvSpPr>
        <p:spPr/>
        <p:txBody>
          <a:bodyPr/>
          <a:lstStyle>
            <a:lvl1pPr>
              <a:defRPr/>
            </a:lvl1pPr>
          </a:lstStyle>
          <a:p>
            <a:pPr>
              <a:defRPr/>
            </a:pPr>
            <a:fld id="{06555B0D-8C51-4BF9-B251-B27F7BA84573}" type="slidenum">
              <a:rPr lang="en-US"/>
              <a:pPr>
                <a:defRPr/>
              </a:pPr>
              <a:t>‹#›</a:t>
            </a:fld>
            <a:endParaRPr lang="en-US"/>
          </a:p>
        </p:txBody>
      </p:sp>
    </p:spTree>
    <p:extLst>
      <p:ext uri="{BB962C8B-B14F-4D97-AF65-F5344CB8AC3E}">
        <p14:creationId xmlns:p14="http://schemas.microsoft.com/office/powerpoint/2010/main" val="2219713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Can You Afford NOT To? (Part 1)</a:t>
            </a:r>
          </a:p>
        </p:txBody>
      </p:sp>
      <p:sp>
        <p:nvSpPr>
          <p:cNvPr id="6" name="Rectangle 6"/>
          <p:cNvSpPr>
            <a:spLocks noGrp="1" noChangeArrowheads="1"/>
          </p:cNvSpPr>
          <p:nvPr>
            <p:ph type="sldNum" sz="quarter" idx="12"/>
          </p:nvPr>
        </p:nvSpPr>
        <p:spPr>
          <a:ln/>
        </p:spPr>
        <p:txBody>
          <a:bodyPr/>
          <a:lstStyle>
            <a:lvl1pPr>
              <a:defRPr/>
            </a:lvl1pPr>
          </a:lstStyle>
          <a:p>
            <a:pPr>
              <a:defRPr/>
            </a:pPr>
            <a:fld id="{9620F48D-CA39-4A30-899D-CCDCF0AB1A99}" type="slidenum">
              <a:rPr lang="en-US"/>
              <a:pPr>
                <a:defRPr/>
              </a:pPr>
              <a:t>‹#›</a:t>
            </a:fld>
            <a:endParaRPr lang="en-US" dirty="0"/>
          </a:p>
        </p:txBody>
      </p:sp>
    </p:spTree>
    <p:extLst>
      <p:ext uri="{BB962C8B-B14F-4D97-AF65-F5344CB8AC3E}">
        <p14:creationId xmlns:p14="http://schemas.microsoft.com/office/powerpoint/2010/main" val="3299768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Can You Afford NOT To? (Part 1)</a:t>
            </a:r>
          </a:p>
        </p:txBody>
      </p:sp>
      <p:sp>
        <p:nvSpPr>
          <p:cNvPr id="6" name="Rectangle 6"/>
          <p:cNvSpPr>
            <a:spLocks noGrp="1" noChangeArrowheads="1"/>
          </p:cNvSpPr>
          <p:nvPr>
            <p:ph type="sldNum" sz="quarter" idx="12"/>
          </p:nvPr>
        </p:nvSpPr>
        <p:spPr>
          <a:ln/>
        </p:spPr>
        <p:txBody>
          <a:bodyPr/>
          <a:lstStyle>
            <a:lvl1pPr>
              <a:defRPr/>
            </a:lvl1pPr>
          </a:lstStyle>
          <a:p>
            <a:pPr>
              <a:defRPr/>
            </a:pPr>
            <a:fld id="{28CBEB07-E1CC-484F-9BBE-EA7D902740F6}" type="slidenum">
              <a:rPr lang="en-US"/>
              <a:pPr>
                <a:defRPr/>
              </a:pPr>
              <a:t>‹#›</a:t>
            </a:fld>
            <a:endParaRPr lang="en-US" dirty="0"/>
          </a:p>
        </p:txBody>
      </p:sp>
    </p:spTree>
    <p:extLst>
      <p:ext uri="{BB962C8B-B14F-4D97-AF65-F5344CB8AC3E}">
        <p14:creationId xmlns:p14="http://schemas.microsoft.com/office/powerpoint/2010/main" val="1844020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Can You Afford NOT To? (Part 1)</a:t>
            </a:r>
          </a:p>
        </p:txBody>
      </p:sp>
      <p:sp>
        <p:nvSpPr>
          <p:cNvPr id="6" name="Rectangle 6"/>
          <p:cNvSpPr>
            <a:spLocks noGrp="1" noChangeArrowheads="1"/>
          </p:cNvSpPr>
          <p:nvPr>
            <p:ph type="sldNum" sz="quarter" idx="12"/>
          </p:nvPr>
        </p:nvSpPr>
        <p:spPr>
          <a:ln/>
        </p:spPr>
        <p:txBody>
          <a:bodyPr/>
          <a:lstStyle>
            <a:lvl1pPr>
              <a:defRPr/>
            </a:lvl1pPr>
          </a:lstStyle>
          <a:p>
            <a:pPr>
              <a:defRPr/>
            </a:pPr>
            <a:fld id="{3BBA8525-0A72-4C05-B223-7EDA2B48B231}" type="slidenum">
              <a:rPr lang="en-US"/>
              <a:pPr>
                <a:defRPr/>
              </a:pPr>
              <a:t>‹#›</a:t>
            </a:fld>
            <a:endParaRPr lang="en-US" dirty="0"/>
          </a:p>
        </p:txBody>
      </p:sp>
    </p:spTree>
    <p:extLst>
      <p:ext uri="{BB962C8B-B14F-4D97-AF65-F5344CB8AC3E}">
        <p14:creationId xmlns:p14="http://schemas.microsoft.com/office/powerpoint/2010/main" val="2898613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Can You Afford NOT To? (Part 1)</a:t>
            </a:r>
          </a:p>
        </p:txBody>
      </p:sp>
      <p:sp>
        <p:nvSpPr>
          <p:cNvPr id="7" name="Rectangle 6"/>
          <p:cNvSpPr>
            <a:spLocks noGrp="1" noChangeArrowheads="1"/>
          </p:cNvSpPr>
          <p:nvPr>
            <p:ph type="sldNum" sz="quarter" idx="12"/>
          </p:nvPr>
        </p:nvSpPr>
        <p:spPr>
          <a:ln/>
        </p:spPr>
        <p:txBody>
          <a:bodyPr/>
          <a:lstStyle>
            <a:lvl1pPr>
              <a:defRPr/>
            </a:lvl1pPr>
          </a:lstStyle>
          <a:p>
            <a:pPr>
              <a:defRPr/>
            </a:pPr>
            <a:fld id="{5041AFF3-16D9-4048-963C-74B13CD744BB}" type="slidenum">
              <a:rPr lang="en-US"/>
              <a:pPr>
                <a:defRPr/>
              </a:pPr>
              <a:t>‹#›</a:t>
            </a:fld>
            <a:endParaRPr lang="en-US" dirty="0"/>
          </a:p>
        </p:txBody>
      </p:sp>
    </p:spTree>
    <p:extLst>
      <p:ext uri="{BB962C8B-B14F-4D97-AF65-F5344CB8AC3E}">
        <p14:creationId xmlns:p14="http://schemas.microsoft.com/office/powerpoint/2010/main" val="2427367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Can You Afford NOT To? (Part 1)</a:t>
            </a:r>
          </a:p>
        </p:txBody>
      </p:sp>
      <p:sp>
        <p:nvSpPr>
          <p:cNvPr id="9" name="Rectangle 6"/>
          <p:cNvSpPr>
            <a:spLocks noGrp="1" noChangeArrowheads="1"/>
          </p:cNvSpPr>
          <p:nvPr>
            <p:ph type="sldNum" sz="quarter" idx="12"/>
          </p:nvPr>
        </p:nvSpPr>
        <p:spPr>
          <a:ln/>
        </p:spPr>
        <p:txBody>
          <a:bodyPr/>
          <a:lstStyle>
            <a:lvl1pPr>
              <a:defRPr/>
            </a:lvl1pPr>
          </a:lstStyle>
          <a:p>
            <a:pPr>
              <a:defRPr/>
            </a:pPr>
            <a:fld id="{B58C8994-46C1-46C4-BBC7-F13DDF24DE2E}" type="slidenum">
              <a:rPr lang="en-US"/>
              <a:pPr>
                <a:defRPr/>
              </a:pPr>
              <a:t>‹#›</a:t>
            </a:fld>
            <a:endParaRPr lang="en-US" dirty="0"/>
          </a:p>
        </p:txBody>
      </p:sp>
    </p:spTree>
    <p:extLst>
      <p:ext uri="{BB962C8B-B14F-4D97-AF65-F5344CB8AC3E}">
        <p14:creationId xmlns:p14="http://schemas.microsoft.com/office/powerpoint/2010/main" val="1190791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Can You Afford NOT To? (Part 1)</a:t>
            </a:r>
          </a:p>
        </p:txBody>
      </p:sp>
      <p:sp>
        <p:nvSpPr>
          <p:cNvPr id="5" name="Rectangle 6"/>
          <p:cNvSpPr>
            <a:spLocks noGrp="1" noChangeArrowheads="1"/>
          </p:cNvSpPr>
          <p:nvPr>
            <p:ph type="sldNum" sz="quarter" idx="12"/>
          </p:nvPr>
        </p:nvSpPr>
        <p:spPr>
          <a:ln/>
        </p:spPr>
        <p:txBody>
          <a:bodyPr/>
          <a:lstStyle>
            <a:lvl1pPr>
              <a:defRPr/>
            </a:lvl1pPr>
          </a:lstStyle>
          <a:p>
            <a:pPr>
              <a:defRPr/>
            </a:pPr>
            <a:fld id="{3E36B4CC-5D46-473D-ABCA-5FF63C6E6FB4}" type="slidenum">
              <a:rPr lang="en-US"/>
              <a:pPr>
                <a:defRPr/>
              </a:pPr>
              <a:t>‹#›</a:t>
            </a:fld>
            <a:endParaRPr lang="en-US" dirty="0"/>
          </a:p>
        </p:txBody>
      </p:sp>
    </p:spTree>
    <p:extLst>
      <p:ext uri="{BB962C8B-B14F-4D97-AF65-F5344CB8AC3E}">
        <p14:creationId xmlns:p14="http://schemas.microsoft.com/office/powerpoint/2010/main" val="9512320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Can You Afford NOT To? (Part 1)</a:t>
            </a:r>
          </a:p>
        </p:txBody>
      </p:sp>
      <p:sp>
        <p:nvSpPr>
          <p:cNvPr id="4" name="Rectangle 6"/>
          <p:cNvSpPr>
            <a:spLocks noGrp="1" noChangeArrowheads="1"/>
          </p:cNvSpPr>
          <p:nvPr>
            <p:ph type="sldNum" sz="quarter" idx="12"/>
          </p:nvPr>
        </p:nvSpPr>
        <p:spPr>
          <a:ln/>
        </p:spPr>
        <p:txBody>
          <a:bodyPr/>
          <a:lstStyle>
            <a:lvl1pPr>
              <a:defRPr/>
            </a:lvl1pPr>
          </a:lstStyle>
          <a:p>
            <a:pPr>
              <a:defRPr/>
            </a:pPr>
            <a:fld id="{94C90D3B-95B3-4CAC-81D8-800069D7D6BE}" type="slidenum">
              <a:rPr lang="en-US"/>
              <a:pPr>
                <a:defRPr/>
              </a:pPr>
              <a:t>‹#›</a:t>
            </a:fld>
            <a:endParaRPr lang="en-US" dirty="0"/>
          </a:p>
        </p:txBody>
      </p:sp>
    </p:spTree>
    <p:extLst>
      <p:ext uri="{BB962C8B-B14F-4D97-AF65-F5344CB8AC3E}">
        <p14:creationId xmlns:p14="http://schemas.microsoft.com/office/powerpoint/2010/main" val="20760843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Can You Afford NOT To? (Part 1)</a:t>
            </a:r>
          </a:p>
        </p:txBody>
      </p:sp>
      <p:sp>
        <p:nvSpPr>
          <p:cNvPr id="7" name="Rectangle 6"/>
          <p:cNvSpPr>
            <a:spLocks noGrp="1" noChangeArrowheads="1"/>
          </p:cNvSpPr>
          <p:nvPr>
            <p:ph type="sldNum" sz="quarter" idx="12"/>
          </p:nvPr>
        </p:nvSpPr>
        <p:spPr>
          <a:ln/>
        </p:spPr>
        <p:txBody>
          <a:bodyPr/>
          <a:lstStyle>
            <a:lvl1pPr>
              <a:defRPr/>
            </a:lvl1pPr>
          </a:lstStyle>
          <a:p>
            <a:pPr>
              <a:defRPr/>
            </a:pPr>
            <a:fld id="{F888A0E2-5A4F-4F36-BA79-F3AA56B017BF}" type="slidenum">
              <a:rPr lang="en-US"/>
              <a:pPr>
                <a:defRPr/>
              </a:pPr>
              <a:t>‹#›</a:t>
            </a:fld>
            <a:endParaRPr lang="en-US" dirty="0"/>
          </a:p>
        </p:txBody>
      </p:sp>
    </p:spTree>
    <p:extLst>
      <p:ext uri="{BB962C8B-B14F-4D97-AF65-F5344CB8AC3E}">
        <p14:creationId xmlns:p14="http://schemas.microsoft.com/office/powerpoint/2010/main" val="478667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r>
              <a:rPr lang="en-US"/>
              <a:t>Fighting Crucified Zombies</a:t>
            </a:r>
          </a:p>
        </p:txBody>
      </p:sp>
      <p:sp>
        <p:nvSpPr>
          <p:cNvPr id="6" name="Slide Number Placeholder 5"/>
          <p:cNvSpPr>
            <a:spLocks noGrp="1"/>
          </p:cNvSpPr>
          <p:nvPr>
            <p:ph type="sldNum" sz="quarter" idx="16"/>
          </p:nvPr>
        </p:nvSpPr>
        <p:spPr/>
        <p:txBody>
          <a:bodyPr/>
          <a:lstStyle>
            <a:lvl1pPr>
              <a:defRPr/>
            </a:lvl1pPr>
          </a:lstStyle>
          <a:p>
            <a:pPr>
              <a:defRPr/>
            </a:pPr>
            <a:fld id="{96385326-22DA-42BF-A479-B06B7A36DA6C}" type="slidenum">
              <a:rPr lang="en-US"/>
              <a:pPr>
                <a:defRPr/>
              </a:pPr>
              <a:t>‹#›</a:t>
            </a:fld>
            <a:endParaRPr lang="en-US"/>
          </a:p>
        </p:txBody>
      </p:sp>
    </p:spTree>
    <p:extLst>
      <p:ext uri="{BB962C8B-B14F-4D97-AF65-F5344CB8AC3E}">
        <p14:creationId xmlns:p14="http://schemas.microsoft.com/office/powerpoint/2010/main" val="16584225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Can You Afford NOT To? (Part 1)</a:t>
            </a:r>
          </a:p>
        </p:txBody>
      </p:sp>
      <p:sp>
        <p:nvSpPr>
          <p:cNvPr id="7" name="Rectangle 6"/>
          <p:cNvSpPr>
            <a:spLocks noGrp="1" noChangeArrowheads="1"/>
          </p:cNvSpPr>
          <p:nvPr>
            <p:ph type="sldNum" sz="quarter" idx="12"/>
          </p:nvPr>
        </p:nvSpPr>
        <p:spPr>
          <a:ln/>
        </p:spPr>
        <p:txBody>
          <a:bodyPr/>
          <a:lstStyle>
            <a:lvl1pPr>
              <a:defRPr/>
            </a:lvl1pPr>
          </a:lstStyle>
          <a:p>
            <a:pPr>
              <a:defRPr/>
            </a:pPr>
            <a:fld id="{39C8912B-0483-491E-ABB6-A3E9449F6109}" type="slidenum">
              <a:rPr lang="en-US"/>
              <a:pPr>
                <a:defRPr/>
              </a:pPr>
              <a:t>‹#›</a:t>
            </a:fld>
            <a:endParaRPr lang="en-US" dirty="0"/>
          </a:p>
        </p:txBody>
      </p:sp>
    </p:spTree>
    <p:extLst>
      <p:ext uri="{BB962C8B-B14F-4D97-AF65-F5344CB8AC3E}">
        <p14:creationId xmlns:p14="http://schemas.microsoft.com/office/powerpoint/2010/main" val="13316780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Can You Afford NOT To? (Part 1)</a:t>
            </a:r>
          </a:p>
        </p:txBody>
      </p:sp>
      <p:sp>
        <p:nvSpPr>
          <p:cNvPr id="6" name="Rectangle 6"/>
          <p:cNvSpPr>
            <a:spLocks noGrp="1" noChangeArrowheads="1"/>
          </p:cNvSpPr>
          <p:nvPr>
            <p:ph type="sldNum" sz="quarter" idx="12"/>
          </p:nvPr>
        </p:nvSpPr>
        <p:spPr>
          <a:ln/>
        </p:spPr>
        <p:txBody>
          <a:bodyPr/>
          <a:lstStyle>
            <a:lvl1pPr>
              <a:defRPr/>
            </a:lvl1pPr>
          </a:lstStyle>
          <a:p>
            <a:pPr>
              <a:defRPr/>
            </a:pPr>
            <a:fld id="{421A611F-4085-4BBC-A244-5346EB145DC5}" type="slidenum">
              <a:rPr lang="en-US"/>
              <a:pPr>
                <a:defRPr/>
              </a:pPr>
              <a:t>‹#›</a:t>
            </a:fld>
            <a:endParaRPr lang="en-US" dirty="0"/>
          </a:p>
        </p:txBody>
      </p:sp>
    </p:spTree>
    <p:extLst>
      <p:ext uri="{BB962C8B-B14F-4D97-AF65-F5344CB8AC3E}">
        <p14:creationId xmlns:p14="http://schemas.microsoft.com/office/powerpoint/2010/main" val="22150193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Can You Afford NOT To? (Part 1)</a:t>
            </a:r>
          </a:p>
        </p:txBody>
      </p:sp>
      <p:sp>
        <p:nvSpPr>
          <p:cNvPr id="6" name="Rectangle 6"/>
          <p:cNvSpPr>
            <a:spLocks noGrp="1" noChangeArrowheads="1"/>
          </p:cNvSpPr>
          <p:nvPr>
            <p:ph type="sldNum" sz="quarter" idx="12"/>
          </p:nvPr>
        </p:nvSpPr>
        <p:spPr>
          <a:ln/>
        </p:spPr>
        <p:txBody>
          <a:bodyPr/>
          <a:lstStyle>
            <a:lvl1pPr>
              <a:defRPr/>
            </a:lvl1pPr>
          </a:lstStyle>
          <a:p>
            <a:pPr>
              <a:defRPr/>
            </a:pPr>
            <a:fld id="{5725183C-689C-4A71-B8A9-6BB94A09FEA6}" type="slidenum">
              <a:rPr lang="en-US"/>
              <a:pPr>
                <a:defRPr/>
              </a:pPr>
              <a:t>‹#›</a:t>
            </a:fld>
            <a:endParaRPr lang="en-US" dirty="0"/>
          </a:p>
        </p:txBody>
      </p:sp>
    </p:spTree>
    <p:extLst>
      <p:ext uri="{BB962C8B-B14F-4D97-AF65-F5344CB8AC3E}">
        <p14:creationId xmlns:p14="http://schemas.microsoft.com/office/powerpoint/2010/main" val="268899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smtClean="0"/>
            </a:lvl1pPr>
          </a:lstStyle>
          <a:p>
            <a:pPr>
              <a:defRPr/>
            </a:pPr>
            <a:r>
              <a:rPr lang="en-US"/>
              <a:t>Fighting Crucified Zombies</a:t>
            </a:r>
          </a:p>
        </p:txBody>
      </p:sp>
      <p:sp>
        <p:nvSpPr>
          <p:cNvPr id="10" name="Slide Number Placeholder 5"/>
          <p:cNvSpPr>
            <a:spLocks noGrp="1"/>
          </p:cNvSpPr>
          <p:nvPr>
            <p:ph type="sldNum" sz="quarter" idx="12"/>
          </p:nvPr>
        </p:nvSpPr>
        <p:spPr/>
        <p:txBody>
          <a:bodyPr/>
          <a:lstStyle>
            <a:lvl1pPr>
              <a:defRPr/>
            </a:lvl1pPr>
          </a:lstStyle>
          <a:p>
            <a:pPr>
              <a:defRPr/>
            </a:pPr>
            <a:fld id="{29212E6D-6446-445A-B901-EB1DF12E9721}" type="slidenum">
              <a:rPr lang="en-US"/>
              <a:pPr>
                <a:defRPr/>
              </a:pPr>
              <a:t>‹#›</a:t>
            </a:fld>
            <a:endParaRPr lang="en-US"/>
          </a:p>
        </p:txBody>
      </p:sp>
    </p:spTree>
    <p:extLst>
      <p:ext uri="{BB962C8B-B14F-4D97-AF65-F5344CB8AC3E}">
        <p14:creationId xmlns:p14="http://schemas.microsoft.com/office/powerpoint/2010/main" val="3330524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r>
              <a:rPr lang="en-US"/>
              <a:t>Fighting Crucified Zombies</a:t>
            </a:r>
          </a:p>
        </p:txBody>
      </p:sp>
      <p:sp>
        <p:nvSpPr>
          <p:cNvPr id="7" name="Slide Number Placeholder 5"/>
          <p:cNvSpPr>
            <a:spLocks noGrp="1"/>
          </p:cNvSpPr>
          <p:nvPr>
            <p:ph type="sldNum" sz="quarter" idx="17"/>
          </p:nvPr>
        </p:nvSpPr>
        <p:spPr/>
        <p:txBody>
          <a:bodyPr/>
          <a:lstStyle>
            <a:lvl1pPr>
              <a:defRPr/>
            </a:lvl1pPr>
          </a:lstStyle>
          <a:p>
            <a:pPr>
              <a:defRPr/>
            </a:pPr>
            <a:fld id="{970E90A2-2969-46F0-B395-59FB85A36260}" type="slidenum">
              <a:rPr lang="en-US"/>
              <a:pPr>
                <a:defRPr/>
              </a:pPr>
              <a:t>‹#›</a:t>
            </a:fld>
            <a:endParaRPr lang="en-US"/>
          </a:p>
        </p:txBody>
      </p:sp>
    </p:spTree>
    <p:extLst>
      <p:ext uri="{BB962C8B-B14F-4D97-AF65-F5344CB8AC3E}">
        <p14:creationId xmlns:p14="http://schemas.microsoft.com/office/powerpoint/2010/main" val="4194628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Fighting Crucified Zombies</a:t>
            </a:r>
          </a:p>
        </p:txBody>
      </p:sp>
      <p:sp>
        <p:nvSpPr>
          <p:cNvPr id="9" name="Slide Number Placeholder 5"/>
          <p:cNvSpPr>
            <a:spLocks noGrp="1"/>
          </p:cNvSpPr>
          <p:nvPr>
            <p:ph type="sldNum" sz="quarter" idx="12"/>
          </p:nvPr>
        </p:nvSpPr>
        <p:spPr/>
        <p:txBody>
          <a:bodyPr/>
          <a:lstStyle>
            <a:lvl1pPr>
              <a:defRPr/>
            </a:lvl1pPr>
          </a:lstStyle>
          <a:p>
            <a:pPr>
              <a:defRPr/>
            </a:pPr>
            <a:fld id="{038E10F4-F0E8-4D29-B7E4-FEAF00D7E6B5}" type="slidenum">
              <a:rPr lang="en-US"/>
              <a:pPr>
                <a:defRPr/>
              </a:pPr>
              <a:t>‹#›</a:t>
            </a:fld>
            <a:endParaRPr lang="en-US"/>
          </a:p>
        </p:txBody>
      </p:sp>
    </p:spTree>
    <p:extLst>
      <p:ext uri="{BB962C8B-B14F-4D97-AF65-F5344CB8AC3E}">
        <p14:creationId xmlns:p14="http://schemas.microsoft.com/office/powerpoint/2010/main" val="363555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Fighting Crucified Zombies</a:t>
            </a:r>
          </a:p>
        </p:txBody>
      </p:sp>
      <p:sp>
        <p:nvSpPr>
          <p:cNvPr id="5" name="Slide Number Placeholder 5"/>
          <p:cNvSpPr>
            <a:spLocks noGrp="1"/>
          </p:cNvSpPr>
          <p:nvPr>
            <p:ph type="sldNum" sz="quarter" idx="12"/>
          </p:nvPr>
        </p:nvSpPr>
        <p:spPr/>
        <p:txBody>
          <a:bodyPr/>
          <a:lstStyle>
            <a:lvl1pPr>
              <a:defRPr/>
            </a:lvl1pPr>
          </a:lstStyle>
          <a:p>
            <a:pPr>
              <a:defRPr/>
            </a:pPr>
            <a:fld id="{0392DCF8-AB3A-40BE-9653-74F2FFF98384}" type="slidenum">
              <a:rPr lang="en-US"/>
              <a:pPr>
                <a:defRPr/>
              </a:pPr>
              <a:t>‹#›</a:t>
            </a:fld>
            <a:endParaRPr lang="en-US"/>
          </a:p>
        </p:txBody>
      </p:sp>
    </p:spTree>
    <p:extLst>
      <p:ext uri="{BB962C8B-B14F-4D97-AF65-F5344CB8AC3E}">
        <p14:creationId xmlns:p14="http://schemas.microsoft.com/office/powerpoint/2010/main" val="3015713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Fighting Crucified Zombies</a:t>
            </a:r>
          </a:p>
        </p:txBody>
      </p:sp>
      <p:sp>
        <p:nvSpPr>
          <p:cNvPr id="4" name="Slide Number Placeholder 5"/>
          <p:cNvSpPr>
            <a:spLocks noGrp="1"/>
          </p:cNvSpPr>
          <p:nvPr>
            <p:ph type="sldNum" sz="quarter" idx="12"/>
          </p:nvPr>
        </p:nvSpPr>
        <p:spPr/>
        <p:txBody>
          <a:bodyPr/>
          <a:lstStyle>
            <a:lvl1pPr>
              <a:defRPr/>
            </a:lvl1pPr>
          </a:lstStyle>
          <a:p>
            <a:pPr>
              <a:defRPr/>
            </a:pPr>
            <a:fld id="{B1D3E458-D220-47CE-B7A1-D925137F8DCF}" type="slidenum">
              <a:rPr lang="en-US"/>
              <a:pPr>
                <a:defRPr/>
              </a:pPr>
              <a:t>‹#›</a:t>
            </a:fld>
            <a:endParaRPr lang="en-US"/>
          </a:p>
        </p:txBody>
      </p:sp>
    </p:spTree>
    <p:extLst>
      <p:ext uri="{BB962C8B-B14F-4D97-AF65-F5344CB8AC3E}">
        <p14:creationId xmlns:p14="http://schemas.microsoft.com/office/powerpoint/2010/main" val="4100817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Fighting Crucified Zombies</a:t>
            </a:r>
          </a:p>
        </p:txBody>
      </p:sp>
      <p:sp>
        <p:nvSpPr>
          <p:cNvPr id="7" name="Slide Number Placeholder 5"/>
          <p:cNvSpPr>
            <a:spLocks noGrp="1"/>
          </p:cNvSpPr>
          <p:nvPr>
            <p:ph type="sldNum" sz="quarter" idx="12"/>
          </p:nvPr>
        </p:nvSpPr>
        <p:spPr/>
        <p:txBody>
          <a:bodyPr/>
          <a:lstStyle>
            <a:lvl1pPr>
              <a:defRPr/>
            </a:lvl1pPr>
          </a:lstStyle>
          <a:p>
            <a:pPr>
              <a:defRPr/>
            </a:pPr>
            <a:fld id="{6DD6026D-91F4-45C5-A7FE-F0E89012C399}" type="slidenum">
              <a:rPr lang="en-US"/>
              <a:pPr>
                <a:defRPr/>
              </a:pPr>
              <a:t>‹#›</a:t>
            </a:fld>
            <a:endParaRPr lang="en-US"/>
          </a:p>
        </p:txBody>
      </p:sp>
    </p:spTree>
    <p:extLst>
      <p:ext uri="{BB962C8B-B14F-4D97-AF65-F5344CB8AC3E}">
        <p14:creationId xmlns:p14="http://schemas.microsoft.com/office/powerpoint/2010/main" val="2906159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smtClean="0"/>
            </a:lvl1pPr>
          </a:lstStyle>
          <a:p>
            <a:pPr>
              <a:defRPr/>
            </a:pPr>
            <a:r>
              <a:rPr lang="en-US"/>
              <a:t>Fighting Crucified Zombies</a:t>
            </a:r>
          </a:p>
        </p:txBody>
      </p:sp>
      <p:sp>
        <p:nvSpPr>
          <p:cNvPr id="11" name="Slide Number Placeholder 6"/>
          <p:cNvSpPr>
            <a:spLocks noGrp="1"/>
          </p:cNvSpPr>
          <p:nvPr>
            <p:ph type="sldNum" sz="quarter" idx="12"/>
          </p:nvPr>
        </p:nvSpPr>
        <p:spPr/>
        <p:txBody>
          <a:bodyPr/>
          <a:lstStyle>
            <a:lvl1pPr>
              <a:defRPr/>
            </a:lvl1pPr>
          </a:lstStyle>
          <a:p>
            <a:pPr>
              <a:defRPr/>
            </a:pPr>
            <a:fld id="{AC381439-0D7E-4FD8-8AB7-6D3E9E7C9F5A}" type="slidenum">
              <a:rPr lang="en-US"/>
              <a:pPr>
                <a:defRPr/>
              </a:pPr>
              <a:t>‹#›</a:t>
            </a:fld>
            <a:endParaRPr lang="en-US"/>
          </a:p>
        </p:txBody>
      </p:sp>
    </p:spTree>
    <p:extLst>
      <p:ext uri="{BB962C8B-B14F-4D97-AF65-F5344CB8AC3E}">
        <p14:creationId xmlns:p14="http://schemas.microsoft.com/office/powerpoint/2010/main" val="620232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eaLnBrk="0" hangingPunct="0">
              <a:defRPr sz="1100" b="1">
                <a:solidFill>
                  <a:schemeClr val="tx1">
                    <a:lumMod val="50000"/>
                    <a:lumOff val="50000"/>
                  </a:schemeClr>
                </a:solidFill>
                <a:cs typeface="+mn-cs"/>
              </a:defRPr>
            </a:lvl1pPr>
          </a:lstStyle>
          <a:p>
            <a:pPr>
              <a:defRPr/>
            </a:pPr>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eaLnBrk="0" hangingPunct="0">
              <a:defRPr sz="1100" b="1" smtClean="0">
                <a:solidFill>
                  <a:schemeClr val="tx1">
                    <a:lumMod val="50000"/>
                    <a:lumOff val="50000"/>
                  </a:schemeClr>
                </a:solidFill>
                <a:cs typeface="+mn-cs"/>
              </a:defRPr>
            </a:lvl1pPr>
          </a:lstStyle>
          <a:p>
            <a:pPr>
              <a:defRPr/>
            </a:pPr>
            <a:r>
              <a:rPr lang="en-US"/>
              <a:t>Fighting Crucified Zombies</a:t>
            </a: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eaLnBrk="0" hangingPunct="0">
              <a:defRPr sz="1200" b="1">
                <a:solidFill>
                  <a:schemeClr val="tx1">
                    <a:lumMod val="50000"/>
                    <a:lumOff val="50000"/>
                  </a:schemeClr>
                </a:solidFill>
                <a:cs typeface="+mn-cs"/>
              </a:defRPr>
            </a:lvl1pPr>
          </a:lstStyle>
          <a:p>
            <a:pPr>
              <a:defRPr/>
            </a:pPr>
            <a:fld id="{DE3B687D-0DDF-4894-A704-3D01B25A522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6" r:id="rId1"/>
    <p:sldLayoutId id="2147483768" r:id="rId2"/>
    <p:sldLayoutId id="2147483777" r:id="rId3"/>
    <p:sldLayoutId id="2147483769" r:id="rId4"/>
    <p:sldLayoutId id="2147483770" r:id="rId5"/>
    <p:sldLayoutId id="2147483771" r:id="rId6"/>
    <p:sldLayoutId id="2147483772" r:id="rId7"/>
    <p:sldLayoutId id="2147483773" r:id="rId8"/>
    <p:sldLayoutId id="2147483778" r:id="rId9"/>
    <p:sldLayoutId id="2147483774" r:id="rId10"/>
    <p:sldLayoutId id="2147483775" r:id="rId11"/>
  </p:sldLayoutIdLst>
  <p:hf sldNum="0" hdr="0" dt="0"/>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Can You Afford NOT To? (Part 1)</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3A419474-60A1-45E7-A891-F9F7ABF5CADC}" type="slidenum">
              <a:rPr lang="en-US"/>
              <a:pPr>
                <a:defRPr/>
              </a:pPr>
              <a:t>‹#›</a:t>
            </a:fld>
            <a:endParaRPr lang="en-US" dirty="0"/>
          </a:p>
        </p:txBody>
      </p:sp>
    </p:spTree>
    <p:extLst>
      <p:ext uri="{BB962C8B-B14F-4D97-AF65-F5344CB8AC3E}">
        <p14:creationId xmlns:p14="http://schemas.microsoft.com/office/powerpoint/2010/main" val="4289619476"/>
      </p:ext>
    </p:extLst>
  </p:cSld>
  <p:clrMap bg1="dk2" tx1="lt1" bg2="dk1"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 y="0"/>
            <a:ext cx="4593514" cy="3468293"/>
          </a:xfrm>
        </p:spPr>
        <p:txBody>
          <a:bodyPr anchor="b">
            <a:normAutofit/>
          </a:bodyPr>
          <a:lstStyle/>
          <a:p>
            <a:pPr marL="182880" indent="0" algn="ctr" eaLnBrk="1" fontAlgn="auto" hangingPunct="1">
              <a:spcAft>
                <a:spcPts val="0"/>
              </a:spcAft>
              <a:buClr>
                <a:schemeClr val="accent6">
                  <a:lumMod val="75000"/>
                </a:schemeClr>
              </a:buClr>
              <a:buNone/>
              <a:defRPr/>
            </a:pPr>
            <a:r>
              <a:rPr lang="en-US" sz="7200" u="sng" dirty="0">
                <a:ln>
                  <a:solidFill>
                    <a:srgbClr val="FF0000"/>
                  </a:solidFill>
                </a:ln>
                <a:effectLst/>
              </a:rPr>
              <a:t>Fighting Crucified Zombies</a:t>
            </a:r>
          </a:p>
        </p:txBody>
      </p:sp>
      <p:pic>
        <p:nvPicPr>
          <p:cNvPr id="5" name="Picture 4">
            <a:extLst>
              <a:ext uri="{FF2B5EF4-FFF2-40B4-BE49-F238E27FC236}">
                <a16:creationId xmlns:a16="http://schemas.microsoft.com/office/drawing/2014/main" id="{14DA7CD4-49FF-4896-8632-95D083070454}"/>
              </a:ext>
            </a:extLst>
          </p:cNvPr>
          <p:cNvPicPr>
            <a:picLocks noChangeAspect="1"/>
          </p:cNvPicPr>
          <p:nvPr/>
        </p:nvPicPr>
        <p:blipFill rotWithShape="1">
          <a:blip r:embed="rId3">
            <a:extLst>
              <a:ext uri="{28A0092B-C50C-407E-A947-70E740481C1C}">
                <a14:useLocalDpi xmlns:a14="http://schemas.microsoft.com/office/drawing/2010/main" val="0"/>
              </a:ext>
            </a:extLst>
          </a:blip>
          <a:srcRect t="5873" r="-2" b="-2"/>
          <a:stretch/>
        </p:blipFill>
        <p:spPr>
          <a:xfrm>
            <a:off x="4593515" y="708660"/>
            <a:ext cx="4465144" cy="5440680"/>
          </a:xfrm>
          <a:prstGeom prst="rect">
            <a:avLst/>
          </a:prstGeom>
          <a:noFill/>
        </p:spPr>
      </p:pic>
      <p:sp>
        <p:nvSpPr>
          <p:cNvPr id="2051" name="Rectangle 3"/>
          <p:cNvSpPr>
            <a:spLocks noGrp="1" noChangeArrowheads="1"/>
          </p:cNvSpPr>
          <p:nvPr>
            <p:ph type="body" sz="half" idx="2"/>
          </p:nvPr>
        </p:nvSpPr>
        <p:spPr>
          <a:xfrm>
            <a:off x="0" y="4697280"/>
            <a:ext cx="4572000" cy="2139518"/>
          </a:xfrm>
        </p:spPr>
        <p:txBody>
          <a:bodyPr wrap="square" rtlCol="0" anchor="t">
            <a:normAutofit/>
          </a:bodyPr>
          <a:lstStyle/>
          <a:p>
            <a:pPr algn="ctr" eaLnBrk="1" fontAlgn="auto" hangingPunct="1">
              <a:buClr>
                <a:schemeClr val="accent6">
                  <a:lumMod val="75000"/>
                </a:schemeClr>
              </a:buClr>
              <a:defRPr/>
            </a:pPr>
            <a:r>
              <a:rPr lang="en-US" sz="3200" b="1" dirty="0"/>
              <a:t>Text: </a:t>
            </a:r>
          </a:p>
          <a:p>
            <a:pPr algn="ctr" eaLnBrk="1" fontAlgn="auto" hangingPunct="1">
              <a:buClr>
                <a:schemeClr val="accent6">
                  <a:lumMod val="75000"/>
                </a:schemeClr>
              </a:buClr>
              <a:defRPr/>
            </a:pPr>
            <a:r>
              <a:rPr lang="en-US" sz="3600" b="1" dirty="0">
                <a:solidFill>
                  <a:srgbClr val="006600"/>
                </a:solidFill>
              </a:rPr>
              <a:t>Colossians 3:1-5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27791" y="6548438"/>
            <a:ext cx="3352800" cy="309562"/>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Fighting Crucified Zombies</a:t>
            </a:r>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Fighting Crucified Zombies</a:t>
            </a:r>
          </a:p>
        </p:txBody>
      </p:sp>
      <p:sp>
        <p:nvSpPr>
          <p:cNvPr id="8" name="Text Box 3"/>
          <p:cNvSpPr txBox="1">
            <a:spLocks noChangeArrowheads="1"/>
          </p:cNvSpPr>
          <p:nvPr/>
        </p:nvSpPr>
        <p:spPr bwMode="auto">
          <a:xfrm>
            <a:off x="48952" y="785127"/>
            <a:ext cx="9002712" cy="1015663"/>
          </a:xfrm>
          <a:prstGeom prst="rect">
            <a:avLst/>
          </a:prstGeom>
          <a:solidFill>
            <a:schemeClr val="bg2">
              <a:lumMod val="90000"/>
            </a:schemeClr>
          </a:solidFill>
          <a:ln w="28575">
            <a:solidFill>
              <a:schemeClr val="bg2">
                <a:lumMod val="50000"/>
              </a:schemeClr>
            </a:solidFill>
          </a:ln>
          <a:effec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Colossians 3:5 (NKJV): </a:t>
            </a:r>
            <a:r>
              <a:rPr kumimoji="0" lang="en-US" sz="20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Therefore </a:t>
            </a:r>
            <a:r>
              <a:rPr kumimoji="0" lang="en-US" sz="2000" b="1" i="0" u="none" strike="noStrike" kern="1200" cap="none" spc="0" normalizeH="0" baseline="0" noProof="0" dirty="0">
                <a:ln w="1905"/>
                <a:gradFill>
                  <a:gsLst>
                    <a:gs pos="0">
                      <a:srgbClr val="F14124">
                        <a:shade val="20000"/>
                        <a:satMod val="200000"/>
                      </a:srgbClr>
                    </a:gs>
                    <a:gs pos="78000">
                      <a:srgbClr val="F14124">
                        <a:tint val="90000"/>
                        <a:shade val="89000"/>
                        <a:satMod val="220000"/>
                      </a:srgbClr>
                    </a:gs>
                    <a:gs pos="100000">
                      <a:srgbClr val="F14124">
                        <a:tint val="12000"/>
                        <a:satMod val="255000"/>
                      </a:srgbClr>
                    </a:gs>
                  </a:gsLst>
                  <a:lin ang="5400000"/>
                </a:gradFill>
                <a:effectLst>
                  <a:glow rad="228600">
                    <a:srgbClr val="A7EA52">
                      <a:satMod val="175000"/>
                      <a:alpha val="40000"/>
                    </a:srgbClr>
                  </a:glow>
                  <a:innerShdw blurRad="69850" dist="43180" dir="5400000">
                    <a:srgbClr val="000000">
                      <a:alpha val="65000"/>
                    </a:srgbClr>
                  </a:innerShdw>
                </a:effectLst>
                <a:uLnTx/>
                <a:uFillTx/>
                <a:latin typeface="Tahoma" pitchFamily="34" charset="0"/>
                <a:ea typeface="+mn-ea"/>
                <a:cs typeface="Times New Roman" pitchFamily="18" charset="0"/>
              </a:rPr>
              <a:t>put to death</a:t>
            </a:r>
            <a:r>
              <a:rPr kumimoji="0" lang="en-US" sz="20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 your members which are on the earth: fornication, uncleanness, passion, evil desire, and covetousness, which is idolatry. </a:t>
            </a:r>
          </a:p>
        </p:txBody>
      </p:sp>
      <p:sp>
        <p:nvSpPr>
          <p:cNvPr id="10" name="Text Box 6"/>
          <p:cNvSpPr txBox="1">
            <a:spLocks noChangeArrowheads="1"/>
          </p:cNvSpPr>
          <p:nvPr/>
        </p:nvSpPr>
        <p:spPr bwMode="auto">
          <a:xfrm>
            <a:off x="0" y="1976672"/>
            <a:ext cx="6019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ahoma" pitchFamily="34" charset="0"/>
                <a:ea typeface="+mn-ea"/>
                <a:cs typeface="Times New Roman" pitchFamily="18" charset="0"/>
              </a:rPr>
              <a:t>Immorality (NASU)/Sexual Immorality (NET)/Fornication (NKJV)</a:t>
            </a:r>
          </a:p>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kumimoji="0" lang="en-US" sz="2400" b="1" i="0" u="none" strike="noStrike" kern="1200" cap="none" spc="0" normalizeH="0" baseline="0" noProof="0" dirty="0">
                <a:ln>
                  <a:noFill/>
                </a:ln>
                <a:solidFill>
                  <a:prstClr val="black"/>
                </a:solidFill>
                <a:effectLst/>
                <a:uLnTx/>
                <a:uFillTx/>
                <a:latin typeface="Tahoma" pitchFamily="34" charset="0"/>
                <a:ea typeface="+mn-ea"/>
                <a:cs typeface="Times New Roman" pitchFamily="18" charset="0"/>
              </a:rPr>
              <a:t>I Cor. 6:13-20 (6:15-16, 18)</a:t>
            </a:r>
          </a:p>
          <a:p>
            <a:pPr marL="342900" marR="0" lvl="0" indent="-342900" algn="l" defTabSz="914400" rtl="0" eaLnBrk="1" fontAlgn="base" latinLnBrk="0" hangingPunct="1">
              <a:lnSpc>
                <a:spcPct val="100000"/>
              </a:lnSpc>
              <a:spcBef>
                <a:spcPct val="0"/>
              </a:spcBef>
              <a:spcAft>
                <a:spcPct val="0"/>
              </a:spcAft>
              <a:buClrTx/>
              <a:buSzTx/>
              <a:buFont typeface="Wingdings" panose="05000000000000000000" pitchFamily="2" charset="2"/>
              <a:buChar char="v"/>
              <a:tabLst/>
              <a:defRPr/>
            </a:pPr>
            <a:r>
              <a:rPr kumimoji="0" lang="en-US" sz="2400" b="1" i="0" u="none" strike="noStrike" kern="1200" cap="none" spc="0" normalizeH="0" baseline="0" noProof="0" dirty="0">
                <a:ln>
                  <a:noFill/>
                </a:ln>
                <a:solidFill>
                  <a:prstClr val="black"/>
                </a:solidFill>
                <a:effectLst/>
                <a:uLnTx/>
                <a:uFillTx/>
                <a:latin typeface="Tahoma" pitchFamily="34" charset="0"/>
                <a:ea typeface="+mn-ea"/>
                <a:cs typeface="Times New Roman" pitchFamily="18" charset="0"/>
              </a:rPr>
              <a:t>Heb. 13:4</a:t>
            </a: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7984" y="2209800"/>
            <a:ext cx="3308555" cy="4009038"/>
          </a:xfrm>
          <a:prstGeom prst="rect">
            <a:avLst/>
          </a:prstGeom>
        </p:spPr>
      </p:pic>
      <p:sp>
        <p:nvSpPr>
          <p:cNvPr id="11" name="Text Box 7">
            <a:extLst>
              <a:ext uri="{FF2B5EF4-FFF2-40B4-BE49-F238E27FC236}">
                <a16:creationId xmlns:a16="http://schemas.microsoft.com/office/drawing/2014/main" id="{D73546AD-F18C-4CE6-8341-4B843AC1D904}"/>
              </a:ext>
            </a:extLst>
          </p:cNvPr>
          <p:cNvSpPr txBox="1">
            <a:spLocks noChangeArrowheads="1"/>
          </p:cNvSpPr>
          <p:nvPr/>
        </p:nvSpPr>
        <p:spPr bwMode="auto">
          <a:xfrm>
            <a:off x="37160" y="5695618"/>
            <a:ext cx="5796117" cy="523220"/>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a:solidFill>
                  <a:srgbClr val="FF0000"/>
                </a:solidFill>
                <a:latin typeface="Tahoma" pitchFamily="34" charset="0"/>
                <a:cs typeface="Times New Roman" pitchFamily="18" charset="0"/>
              </a:rPr>
              <a:t>Saints are to “put it to death!”</a:t>
            </a:r>
            <a:endParaRPr lang="en-US" sz="2800" b="1" i="1" dirty="0">
              <a:solidFill>
                <a:srgbClr val="FF0000"/>
              </a:solidFill>
              <a:latin typeface="Tahoma" pitchFamily="34" charset="0"/>
              <a:cs typeface="Times New Roman" pitchFamily="18" charset="0"/>
            </a:endParaRPr>
          </a:p>
        </p:txBody>
      </p:sp>
    </p:spTree>
    <p:extLst>
      <p:ext uri="{BB962C8B-B14F-4D97-AF65-F5344CB8AC3E}">
        <p14:creationId xmlns:p14="http://schemas.microsoft.com/office/powerpoint/2010/main" val="11442154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27791" y="6629400"/>
            <a:ext cx="3352800" cy="228600"/>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Fighting Crucified Zombies</a:t>
            </a:r>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Fighting Crucified Zombies</a:t>
            </a:r>
          </a:p>
        </p:txBody>
      </p:sp>
      <p:sp>
        <p:nvSpPr>
          <p:cNvPr id="8" name="Text Box 3"/>
          <p:cNvSpPr txBox="1">
            <a:spLocks noChangeArrowheads="1"/>
          </p:cNvSpPr>
          <p:nvPr/>
        </p:nvSpPr>
        <p:spPr bwMode="auto">
          <a:xfrm>
            <a:off x="48952" y="785127"/>
            <a:ext cx="9002712" cy="1015663"/>
          </a:xfrm>
          <a:prstGeom prst="rect">
            <a:avLst/>
          </a:prstGeom>
          <a:solidFill>
            <a:schemeClr val="bg2">
              <a:lumMod val="90000"/>
            </a:schemeClr>
          </a:solidFill>
          <a:ln w="28575">
            <a:solidFill>
              <a:schemeClr val="bg2">
                <a:lumMod val="50000"/>
              </a:schemeClr>
            </a:solidFill>
          </a:ln>
          <a:effec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Colossians 3:5 (NKJV): </a:t>
            </a:r>
            <a:r>
              <a:rPr kumimoji="0" lang="en-US" sz="20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Therefore </a:t>
            </a:r>
            <a:r>
              <a:rPr kumimoji="0" lang="en-US" sz="2000" b="1" i="0" u="none" strike="noStrike" kern="1200" cap="none" spc="0" normalizeH="0" baseline="0" noProof="0" dirty="0">
                <a:ln w="1905"/>
                <a:gradFill>
                  <a:gsLst>
                    <a:gs pos="0">
                      <a:srgbClr val="F14124">
                        <a:shade val="20000"/>
                        <a:satMod val="200000"/>
                      </a:srgbClr>
                    </a:gs>
                    <a:gs pos="78000">
                      <a:srgbClr val="F14124">
                        <a:tint val="90000"/>
                        <a:shade val="89000"/>
                        <a:satMod val="220000"/>
                      </a:srgbClr>
                    </a:gs>
                    <a:gs pos="100000">
                      <a:srgbClr val="F14124">
                        <a:tint val="12000"/>
                        <a:satMod val="255000"/>
                      </a:srgbClr>
                    </a:gs>
                  </a:gsLst>
                  <a:lin ang="5400000"/>
                </a:gradFill>
                <a:effectLst>
                  <a:glow rad="228600">
                    <a:srgbClr val="A7EA52">
                      <a:satMod val="175000"/>
                      <a:alpha val="40000"/>
                    </a:srgbClr>
                  </a:glow>
                  <a:innerShdw blurRad="69850" dist="43180" dir="5400000">
                    <a:srgbClr val="000000">
                      <a:alpha val="65000"/>
                    </a:srgbClr>
                  </a:innerShdw>
                </a:effectLst>
                <a:uLnTx/>
                <a:uFillTx/>
                <a:latin typeface="Tahoma" pitchFamily="34" charset="0"/>
                <a:ea typeface="+mn-ea"/>
                <a:cs typeface="Times New Roman" pitchFamily="18" charset="0"/>
              </a:rPr>
              <a:t>put to death</a:t>
            </a:r>
            <a:r>
              <a:rPr kumimoji="0" lang="en-US" sz="20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 your members which are on the earth: fornication, uncleanness, passion, evil desire, and covetousness, which is idolatry. </a:t>
            </a:r>
          </a:p>
        </p:txBody>
      </p:sp>
      <p:sp>
        <p:nvSpPr>
          <p:cNvPr id="10" name="Text Box 6"/>
          <p:cNvSpPr txBox="1">
            <a:spLocks noChangeArrowheads="1"/>
          </p:cNvSpPr>
          <p:nvPr/>
        </p:nvSpPr>
        <p:spPr bwMode="auto">
          <a:xfrm>
            <a:off x="0" y="1976672"/>
            <a:ext cx="60198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lvl="0" indent="0" eaLnBrk="1" hangingPunct="1"/>
            <a:r>
              <a:rPr lang="en-US" sz="2400" b="1" dirty="0">
                <a:solidFill>
                  <a:srgbClr val="4E67C8"/>
                </a:solidFill>
                <a:latin typeface="Tahoma" pitchFamily="34" charset="0"/>
                <a:cs typeface="Times New Roman" pitchFamily="18" charset="0"/>
              </a:rPr>
              <a:t>Immorality (Fornication)</a:t>
            </a: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lvl="0" indent="0" eaLnBrk="1" hangingPunct="1"/>
            <a:r>
              <a:rPr lang="en-US" sz="2400" b="1" dirty="0">
                <a:solidFill>
                  <a:srgbClr val="FF0000"/>
                </a:solidFill>
                <a:latin typeface="Tahoma" pitchFamily="34" charset="0"/>
                <a:cs typeface="Times New Roman" pitchFamily="18" charset="0"/>
              </a:rPr>
              <a:t>Impurity (NASU)/Uncleanness (NKJV)</a:t>
            </a:r>
            <a:endParaRPr kumimoji="0" lang="en-US" sz="2400" b="1" i="0" u="none" strike="noStrike" kern="1200" cap="none" spc="0" normalizeH="0" baseline="0" noProof="0" dirty="0">
              <a:ln>
                <a:noFill/>
              </a:ln>
              <a:solidFill>
                <a:srgbClr val="FF0000"/>
              </a:solidFill>
              <a:effectLst/>
              <a:uLnTx/>
              <a:uFillTx/>
              <a:latin typeface="Tahoma" pitchFamily="34" charset="0"/>
              <a:cs typeface="Times New Roman" pitchFamily="18" charset="0"/>
            </a:endParaRPr>
          </a:p>
          <a:p>
            <a:pPr marL="342900" lvl="0" indent="-342900" eaLnBrk="1" hangingPunct="1">
              <a:buFont typeface="Wingdings" panose="05000000000000000000" pitchFamily="2" charset="2"/>
              <a:buChar char="v"/>
              <a:defRPr/>
            </a:pPr>
            <a:r>
              <a:rPr lang="en-US" sz="2400" b="1" dirty="0">
                <a:solidFill>
                  <a:prstClr val="black"/>
                </a:solidFill>
                <a:latin typeface="Tahoma" pitchFamily="34" charset="0"/>
                <a:cs typeface="Times New Roman" pitchFamily="18" charset="0"/>
              </a:rPr>
              <a:t>Rom. 1:18-32 (1:24, 26-27)</a:t>
            </a:r>
          </a:p>
          <a:p>
            <a:pPr marL="342900" lvl="0" indent="-342900" eaLnBrk="1" hangingPunct="1">
              <a:buFont typeface="Wingdings" panose="05000000000000000000" pitchFamily="2" charset="2"/>
              <a:buChar char="v"/>
              <a:defRPr/>
            </a:pPr>
            <a:r>
              <a:rPr lang="en-US" sz="2400" b="1" dirty="0">
                <a:solidFill>
                  <a:prstClr val="black"/>
                </a:solidFill>
                <a:latin typeface="Tahoma" pitchFamily="34" charset="0"/>
                <a:cs typeface="Times New Roman" pitchFamily="18" charset="0"/>
              </a:rPr>
              <a:t>Mt. 5:27-28; 15:19</a:t>
            </a:r>
          </a:p>
          <a:p>
            <a:pPr marL="342900" lvl="0" indent="-342900" eaLnBrk="1" hangingPunct="1">
              <a:buFont typeface="Wingdings" panose="05000000000000000000" pitchFamily="2" charset="2"/>
              <a:buChar char="v"/>
              <a:defRPr/>
            </a:pPr>
            <a:r>
              <a:rPr lang="en-US" sz="2400" b="1" dirty="0">
                <a:solidFill>
                  <a:prstClr val="black"/>
                </a:solidFill>
                <a:latin typeface="Tahoma" pitchFamily="34" charset="0"/>
                <a:cs typeface="Times New Roman" pitchFamily="18" charset="0"/>
              </a:rPr>
              <a:t>Eph. 5:3</a:t>
            </a: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122618"/>
            <a:ext cx="3652514" cy="4425820"/>
          </a:xfrm>
          <a:prstGeom prst="rect">
            <a:avLst/>
          </a:prstGeom>
        </p:spPr>
      </p:pic>
      <p:sp>
        <p:nvSpPr>
          <p:cNvPr id="12" name="Text Box 7">
            <a:extLst>
              <a:ext uri="{FF2B5EF4-FFF2-40B4-BE49-F238E27FC236}">
                <a16:creationId xmlns:a16="http://schemas.microsoft.com/office/drawing/2014/main" id="{C9BDFEF8-0EB0-4929-A011-DF88B6DD697E}"/>
              </a:ext>
            </a:extLst>
          </p:cNvPr>
          <p:cNvSpPr txBox="1">
            <a:spLocks noChangeArrowheads="1"/>
          </p:cNvSpPr>
          <p:nvPr/>
        </p:nvSpPr>
        <p:spPr bwMode="auto">
          <a:xfrm>
            <a:off x="37160" y="6025218"/>
            <a:ext cx="5796117" cy="523220"/>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a:solidFill>
                  <a:srgbClr val="FF0000"/>
                </a:solidFill>
                <a:latin typeface="Tahoma" pitchFamily="34" charset="0"/>
                <a:cs typeface="Times New Roman" pitchFamily="18" charset="0"/>
              </a:rPr>
              <a:t>Saints are to “put it to death!”</a:t>
            </a:r>
            <a:endParaRPr lang="en-US" sz="2800" b="1" i="1" dirty="0">
              <a:solidFill>
                <a:srgbClr val="FF0000"/>
              </a:solidFill>
              <a:latin typeface="Tahoma" pitchFamily="34" charset="0"/>
              <a:cs typeface="Times New Roman" pitchFamily="18" charset="0"/>
            </a:endParaRPr>
          </a:p>
        </p:txBody>
      </p:sp>
    </p:spTree>
    <p:extLst>
      <p:ext uri="{BB962C8B-B14F-4D97-AF65-F5344CB8AC3E}">
        <p14:creationId xmlns:p14="http://schemas.microsoft.com/office/powerpoint/2010/main" val="747816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barn(inVertical)">
                                      <p:cBhvr>
                                        <p:cTn id="7" dur="500"/>
                                        <p:tgtEl>
                                          <p:spTgt spid="10">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0">
                                            <p:txEl>
                                              <p:pRg st="3" end="3"/>
                                            </p:txEl>
                                          </p:spTgt>
                                        </p:tgtEl>
                                        <p:attrNameLst>
                                          <p:attrName>style.visibility</p:attrName>
                                        </p:attrNameLst>
                                      </p:cBhvr>
                                      <p:to>
                                        <p:strVal val="visible"/>
                                      </p:to>
                                    </p:set>
                                    <p:animEffect transition="in" filter="barn(inVertical)">
                                      <p:cBhvr>
                                        <p:cTn id="10" dur="500"/>
                                        <p:tgtEl>
                                          <p:spTgt spid="10">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animEffect transition="in" filter="barn(inVertical)">
                                      <p:cBhvr>
                                        <p:cTn id="13" dur="500"/>
                                        <p:tgtEl>
                                          <p:spTgt spid="10">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10">
                                            <p:txEl>
                                              <p:pRg st="5" end="5"/>
                                            </p:txEl>
                                          </p:spTgt>
                                        </p:tgtEl>
                                        <p:attrNameLst>
                                          <p:attrName>style.visibility</p:attrName>
                                        </p:attrNameLst>
                                      </p:cBhvr>
                                      <p:to>
                                        <p:strVal val="visible"/>
                                      </p:to>
                                    </p:set>
                                    <p:animEffect transition="in" filter="barn(inVertical)">
                                      <p:cBhvr>
                                        <p:cTn id="16" dur="500"/>
                                        <p:tgtEl>
                                          <p:spTgt spid="10">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dissolve">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27791" y="6548438"/>
            <a:ext cx="3352800" cy="309562"/>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Fighting Crucified Zombies</a:t>
            </a:r>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Fighting Crucified Zombies</a:t>
            </a:r>
          </a:p>
        </p:txBody>
      </p:sp>
      <p:sp>
        <p:nvSpPr>
          <p:cNvPr id="8" name="Text Box 3"/>
          <p:cNvSpPr txBox="1">
            <a:spLocks noChangeArrowheads="1"/>
          </p:cNvSpPr>
          <p:nvPr/>
        </p:nvSpPr>
        <p:spPr bwMode="auto">
          <a:xfrm>
            <a:off x="48952" y="785127"/>
            <a:ext cx="9002712" cy="1015663"/>
          </a:xfrm>
          <a:prstGeom prst="rect">
            <a:avLst/>
          </a:prstGeom>
          <a:solidFill>
            <a:schemeClr val="bg2">
              <a:lumMod val="90000"/>
            </a:schemeClr>
          </a:solidFill>
          <a:ln w="28575">
            <a:solidFill>
              <a:schemeClr val="bg2">
                <a:lumMod val="50000"/>
              </a:schemeClr>
            </a:solidFill>
          </a:ln>
          <a:effec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Colossians 3:5 (NKJV): </a:t>
            </a:r>
            <a:r>
              <a:rPr kumimoji="0" lang="en-US" sz="20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Therefore </a:t>
            </a:r>
            <a:r>
              <a:rPr kumimoji="0" lang="en-US" sz="2000" b="1" i="0" u="none" strike="noStrike" kern="1200" cap="none" spc="0" normalizeH="0" baseline="0" noProof="0" dirty="0">
                <a:ln w="1905"/>
                <a:gradFill>
                  <a:gsLst>
                    <a:gs pos="0">
                      <a:srgbClr val="F14124">
                        <a:shade val="20000"/>
                        <a:satMod val="200000"/>
                      </a:srgbClr>
                    </a:gs>
                    <a:gs pos="78000">
                      <a:srgbClr val="F14124">
                        <a:tint val="90000"/>
                        <a:shade val="89000"/>
                        <a:satMod val="220000"/>
                      </a:srgbClr>
                    </a:gs>
                    <a:gs pos="100000">
                      <a:srgbClr val="F14124">
                        <a:tint val="12000"/>
                        <a:satMod val="255000"/>
                      </a:srgbClr>
                    </a:gs>
                  </a:gsLst>
                  <a:lin ang="5400000"/>
                </a:gradFill>
                <a:effectLst>
                  <a:glow rad="228600">
                    <a:srgbClr val="A7EA52">
                      <a:satMod val="175000"/>
                      <a:alpha val="40000"/>
                    </a:srgbClr>
                  </a:glow>
                  <a:innerShdw blurRad="69850" dist="43180" dir="5400000">
                    <a:srgbClr val="000000">
                      <a:alpha val="65000"/>
                    </a:srgbClr>
                  </a:innerShdw>
                </a:effectLst>
                <a:uLnTx/>
                <a:uFillTx/>
                <a:latin typeface="Tahoma" pitchFamily="34" charset="0"/>
                <a:ea typeface="+mn-ea"/>
                <a:cs typeface="Times New Roman" pitchFamily="18" charset="0"/>
              </a:rPr>
              <a:t>put to death</a:t>
            </a:r>
            <a:r>
              <a:rPr kumimoji="0" lang="en-US" sz="20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 your members which are on the earth: fornication, uncleanness, passion, evil desire, and covetousness, which is idolatry. </a:t>
            </a:r>
          </a:p>
        </p:txBody>
      </p:sp>
      <p:sp>
        <p:nvSpPr>
          <p:cNvPr id="10" name="Text Box 6"/>
          <p:cNvSpPr txBox="1">
            <a:spLocks noChangeArrowheads="1"/>
          </p:cNvSpPr>
          <p:nvPr/>
        </p:nvSpPr>
        <p:spPr bwMode="auto">
          <a:xfrm>
            <a:off x="0" y="1976672"/>
            <a:ext cx="60198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Immorality (Fornication)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Impurity (Uncleanness)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lvl="0" indent="0" eaLnBrk="1" hangingPunct="1"/>
            <a:r>
              <a:rPr lang="en-US" sz="2400" b="1" dirty="0">
                <a:solidFill>
                  <a:srgbClr val="FF0000"/>
                </a:solidFill>
                <a:latin typeface="Tahoma" pitchFamily="34" charset="0"/>
                <a:cs typeface="Times New Roman" pitchFamily="18" charset="0"/>
              </a:rPr>
              <a:t>Passion (NASU)/Shameful Passion (NET)</a:t>
            </a:r>
          </a:p>
          <a:p>
            <a:pPr marL="342900" lvl="0" indent="-342900" eaLnBrk="1" hangingPunct="1">
              <a:buFont typeface="Wingdings" panose="05000000000000000000" pitchFamily="2" charset="2"/>
              <a:buChar char="v"/>
              <a:defRPr/>
            </a:pPr>
            <a:r>
              <a:rPr lang="en-US" sz="2400" b="1" dirty="0">
                <a:solidFill>
                  <a:prstClr val="black"/>
                </a:solidFill>
                <a:latin typeface="Tahoma" pitchFamily="34" charset="0"/>
                <a:cs typeface="Times New Roman" pitchFamily="18" charset="0"/>
              </a:rPr>
              <a:t>Eph. 5:4</a:t>
            </a:r>
          </a:p>
          <a:p>
            <a:pPr marL="342900" lvl="0" indent="-342900" eaLnBrk="1" hangingPunct="1">
              <a:buFont typeface="Wingdings" panose="05000000000000000000" pitchFamily="2" charset="2"/>
              <a:buChar char="v"/>
              <a:defRPr/>
            </a:pPr>
            <a:r>
              <a:rPr lang="en-US" sz="2400" b="1" dirty="0">
                <a:solidFill>
                  <a:prstClr val="black"/>
                </a:solidFill>
                <a:latin typeface="Tahoma" pitchFamily="34" charset="0"/>
                <a:cs typeface="Times New Roman" pitchFamily="18" charset="0"/>
              </a:rPr>
              <a:t>James 1:14-15</a:t>
            </a: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122618"/>
            <a:ext cx="3652514" cy="4425820"/>
          </a:xfrm>
          <a:prstGeom prst="rect">
            <a:avLst/>
          </a:prstGeom>
        </p:spPr>
      </p:pic>
      <p:sp>
        <p:nvSpPr>
          <p:cNvPr id="11" name="Text Box 7">
            <a:extLst>
              <a:ext uri="{FF2B5EF4-FFF2-40B4-BE49-F238E27FC236}">
                <a16:creationId xmlns:a16="http://schemas.microsoft.com/office/drawing/2014/main" id="{A6259BE4-D36E-4C37-81F1-C453D5D00A4A}"/>
              </a:ext>
            </a:extLst>
          </p:cNvPr>
          <p:cNvSpPr txBox="1">
            <a:spLocks noChangeArrowheads="1"/>
          </p:cNvSpPr>
          <p:nvPr/>
        </p:nvSpPr>
        <p:spPr bwMode="auto">
          <a:xfrm>
            <a:off x="37160" y="6025218"/>
            <a:ext cx="5796117" cy="523220"/>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a:solidFill>
                  <a:srgbClr val="FF0000"/>
                </a:solidFill>
                <a:latin typeface="Tahoma" pitchFamily="34" charset="0"/>
                <a:cs typeface="Times New Roman" pitchFamily="18" charset="0"/>
              </a:rPr>
              <a:t>Saints are to “put it to death!”</a:t>
            </a:r>
            <a:endParaRPr lang="en-US" sz="2800" b="1" i="1" dirty="0">
              <a:solidFill>
                <a:srgbClr val="FF0000"/>
              </a:solidFill>
              <a:latin typeface="Tahoma" pitchFamily="34" charset="0"/>
              <a:cs typeface="Times New Roman" pitchFamily="18" charset="0"/>
            </a:endParaRPr>
          </a:p>
        </p:txBody>
      </p:sp>
    </p:spTree>
    <p:extLst>
      <p:ext uri="{BB962C8B-B14F-4D97-AF65-F5344CB8AC3E}">
        <p14:creationId xmlns:p14="http://schemas.microsoft.com/office/powerpoint/2010/main" val="33874433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10">
                                            <p:txEl>
                                              <p:pRg st="4" end="4"/>
                                            </p:txEl>
                                          </p:spTgt>
                                        </p:tgtEl>
                                        <p:attrNameLst>
                                          <p:attrName>style.visibility</p:attrName>
                                        </p:attrNameLst>
                                      </p:cBhvr>
                                      <p:to>
                                        <p:strVal val="visible"/>
                                      </p:to>
                                    </p:set>
                                    <p:animEffect transition="in" filter="barn(inVertical)">
                                      <p:cBhvr>
                                        <p:cTn id="7" dur="500"/>
                                        <p:tgtEl>
                                          <p:spTgt spid="10">
                                            <p:txEl>
                                              <p:pRg st="4" end="4"/>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0">
                                            <p:txEl>
                                              <p:pRg st="6" end="6"/>
                                            </p:txEl>
                                          </p:spTgt>
                                        </p:tgtEl>
                                        <p:attrNameLst>
                                          <p:attrName>style.visibility</p:attrName>
                                        </p:attrNameLst>
                                      </p:cBhvr>
                                      <p:to>
                                        <p:strVal val="visible"/>
                                      </p:to>
                                    </p:set>
                                    <p:animEffect transition="in" filter="barn(inVertical)">
                                      <p:cBhvr>
                                        <p:cTn id="10" dur="500"/>
                                        <p:tgtEl>
                                          <p:spTgt spid="10">
                                            <p:txEl>
                                              <p:pRg st="6" end="6"/>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10">
                                            <p:txEl>
                                              <p:pRg st="5" end="5"/>
                                            </p:txEl>
                                          </p:spTgt>
                                        </p:tgtEl>
                                        <p:attrNameLst>
                                          <p:attrName>style.visibility</p:attrName>
                                        </p:attrNameLst>
                                      </p:cBhvr>
                                      <p:to>
                                        <p:strVal val="visible"/>
                                      </p:to>
                                    </p:set>
                                    <p:animEffect transition="in" filter="barn(inVertical)">
                                      <p:cBhvr>
                                        <p:cTn id="13" dur="500"/>
                                        <p:tgtEl>
                                          <p:spTgt spid="10">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27791" y="6548438"/>
            <a:ext cx="3352800" cy="309562"/>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Fighting Crucified Zombies</a:t>
            </a:r>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Fighting Crucified Zombies</a:t>
            </a:r>
          </a:p>
        </p:txBody>
      </p:sp>
      <p:sp>
        <p:nvSpPr>
          <p:cNvPr id="8" name="Text Box 3"/>
          <p:cNvSpPr txBox="1">
            <a:spLocks noChangeArrowheads="1"/>
          </p:cNvSpPr>
          <p:nvPr/>
        </p:nvSpPr>
        <p:spPr bwMode="auto">
          <a:xfrm>
            <a:off x="48952" y="785127"/>
            <a:ext cx="9002712" cy="1015663"/>
          </a:xfrm>
          <a:prstGeom prst="rect">
            <a:avLst/>
          </a:prstGeom>
          <a:solidFill>
            <a:schemeClr val="bg2">
              <a:lumMod val="90000"/>
            </a:schemeClr>
          </a:solidFill>
          <a:ln w="28575">
            <a:solidFill>
              <a:schemeClr val="bg2">
                <a:lumMod val="50000"/>
              </a:schemeClr>
            </a:solidFill>
          </a:ln>
          <a:effec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Colossians 3:5 (NKJV): </a:t>
            </a:r>
            <a:r>
              <a:rPr kumimoji="0" lang="en-US" sz="20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Therefore </a:t>
            </a:r>
            <a:r>
              <a:rPr kumimoji="0" lang="en-US" sz="2000" b="1" i="0" u="none" strike="noStrike" kern="1200" cap="none" spc="0" normalizeH="0" baseline="0" noProof="0" dirty="0">
                <a:ln w="1905"/>
                <a:gradFill>
                  <a:gsLst>
                    <a:gs pos="0">
                      <a:srgbClr val="F14124">
                        <a:shade val="20000"/>
                        <a:satMod val="200000"/>
                      </a:srgbClr>
                    </a:gs>
                    <a:gs pos="78000">
                      <a:srgbClr val="F14124">
                        <a:tint val="90000"/>
                        <a:shade val="89000"/>
                        <a:satMod val="220000"/>
                      </a:srgbClr>
                    </a:gs>
                    <a:gs pos="100000">
                      <a:srgbClr val="F14124">
                        <a:tint val="12000"/>
                        <a:satMod val="255000"/>
                      </a:srgbClr>
                    </a:gs>
                  </a:gsLst>
                  <a:lin ang="5400000"/>
                </a:gradFill>
                <a:effectLst>
                  <a:glow rad="228600">
                    <a:srgbClr val="A7EA52">
                      <a:satMod val="175000"/>
                      <a:alpha val="40000"/>
                    </a:srgbClr>
                  </a:glow>
                  <a:innerShdw blurRad="69850" dist="43180" dir="5400000">
                    <a:srgbClr val="000000">
                      <a:alpha val="65000"/>
                    </a:srgbClr>
                  </a:innerShdw>
                </a:effectLst>
                <a:uLnTx/>
                <a:uFillTx/>
                <a:latin typeface="Tahoma" pitchFamily="34" charset="0"/>
                <a:ea typeface="+mn-ea"/>
                <a:cs typeface="Times New Roman" pitchFamily="18" charset="0"/>
              </a:rPr>
              <a:t>put to death</a:t>
            </a:r>
            <a:r>
              <a:rPr kumimoji="0" lang="en-US" sz="20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 your members which are on the earth: fornication, uncleanness, passion, evil desire, and covetousness, which is idolatry. </a:t>
            </a:r>
          </a:p>
        </p:txBody>
      </p:sp>
      <p:sp>
        <p:nvSpPr>
          <p:cNvPr id="10" name="Text Box 6"/>
          <p:cNvSpPr txBox="1">
            <a:spLocks noChangeArrowheads="1"/>
          </p:cNvSpPr>
          <p:nvPr/>
        </p:nvSpPr>
        <p:spPr bwMode="auto">
          <a:xfrm>
            <a:off x="0" y="1976672"/>
            <a:ext cx="60198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Immorality (Fornication)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Impurity (Uncleanness)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Passion (Shameful)</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ahoma" pitchFamily="34" charset="0"/>
                <a:ea typeface="+mn-ea"/>
                <a:cs typeface="Times New Roman" pitchFamily="18" charset="0"/>
              </a:rPr>
              <a:t>Evil desire </a:t>
            </a:r>
          </a:p>
          <a:p>
            <a:pPr marL="342900" lvl="0" indent="-342900" eaLnBrk="1" hangingPunct="1">
              <a:buFont typeface="Wingdings" panose="05000000000000000000" pitchFamily="2" charset="2"/>
              <a:buChar char="v"/>
              <a:defRPr/>
            </a:pPr>
            <a:r>
              <a:rPr lang="en-US" sz="2400" b="1" dirty="0">
                <a:solidFill>
                  <a:prstClr val="black"/>
                </a:solidFill>
                <a:latin typeface="Tahoma" pitchFamily="34" charset="0"/>
                <a:cs typeface="Times New Roman" pitchFamily="18" charset="0"/>
              </a:rPr>
              <a:t>James 1:21</a:t>
            </a:r>
            <a:endParaRPr kumimoji="0" lang="en-US" sz="2400" b="1" i="0" u="none" strike="noStrike" kern="1200" cap="none" spc="0" normalizeH="0" baseline="0" noProof="0" dirty="0">
              <a:ln>
                <a:noFill/>
              </a:ln>
              <a:solidFill>
                <a:srgbClr val="FF0000"/>
              </a:solidFill>
              <a:effectLst/>
              <a:uLnTx/>
              <a:uFillTx/>
              <a:latin typeface="Tahoma" pitchFamily="34" charset="0"/>
              <a:ea typeface="+mn-ea"/>
              <a:cs typeface="Times New Roman" pitchFamily="18"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122618"/>
            <a:ext cx="3652514" cy="4425820"/>
          </a:xfrm>
          <a:prstGeom prst="rect">
            <a:avLst/>
          </a:prstGeom>
        </p:spPr>
      </p:pic>
      <p:sp>
        <p:nvSpPr>
          <p:cNvPr id="11" name="Text Box 7">
            <a:extLst>
              <a:ext uri="{FF2B5EF4-FFF2-40B4-BE49-F238E27FC236}">
                <a16:creationId xmlns:a16="http://schemas.microsoft.com/office/drawing/2014/main" id="{EB191FB4-F717-43F0-B99E-5640FDE09964}"/>
              </a:ext>
            </a:extLst>
          </p:cNvPr>
          <p:cNvSpPr txBox="1">
            <a:spLocks noChangeArrowheads="1"/>
          </p:cNvSpPr>
          <p:nvPr/>
        </p:nvSpPr>
        <p:spPr bwMode="auto">
          <a:xfrm>
            <a:off x="37160" y="6025218"/>
            <a:ext cx="5796117" cy="523220"/>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a:solidFill>
                  <a:srgbClr val="FF0000"/>
                </a:solidFill>
                <a:latin typeface="Tahoma" pitchFamily="34" charset="0"/>
                <a:cs typeface="Times New Roman" pitchFamily="18" charset="0"/>
              </a:rPr>
              <a:t>Saints are to “put it to death!”</a:t>
            </a:r>
            <a:endParaRPr lang="en-US" sz="2800" b="1" i="1" dirty="0">
              <a:solidFill>
                <a:srgbClr val="FF0000"/>
              </a:solidFill>
              <a:latin typeface="Tahoma" pitchFamily="34" charset="0"/>
              <a:cs typeface="Times New Roman" pitchFamily="18" charset="0"/>
            </a:endParaRPr>
          </a:p>
        </p:txBody>
      </p:sp>
    </p:spTree>
    <p:extLst>
      <p:ext uri="{BB962C8B-B14F-4D97-AF65-F5344CB8AC3E}">
        <p14:creationId xmlns:p14="http://schemas.microsoft.com/office/powerpoint/2010/main" val="39647276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10">
                                            <p:txEl>
                                              <p:pRg st="6" end="6"/>
                                            </p:txEl>
                                          </p:spTgt>
                                        </p:tgtEl>
                                        <p:attrNameLst>
                                          <p:attrName>style.visibility</p:attrName>
                                        </p:attrNameLst>
                                      </p:cBhvr>
                                      <p:to>
                                        <p:strVal val="visible"/>
                                      </p:to>
                                    </p:set>
                                    <p:animEffect transition="in" filter="barn(inVertical)">
                                      <p:cBhvr>
                                        <p:cTn id="7" dur="500"/>
                                        <p:tgtEl>
                                          <p:spTgt spid="10">
                                            <p:txEl>
                                              <p:pRg st="6" end="6"/>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0">
                                            <p:txEl>
                                              <p:pRg st="7" end="7"/>
                                            </p:txEl>
                                          </p:spTgt>
                                        </p:tgtEl>
                                        <p:attrNameLst>
                                          <p:attrName>style.visibility</p:attrName>
                                        </p:attrNameLst>
                                      </p:cBhvr>
                                      <p:to>
                                        <p:strVal val="visible"/>
                                      </p:to>
                                    </p:set>
                                    <p:animEffect transition="in" filter="barn(inVertical)">
                                      <p:cBhvr>
                                        <p:cTn id="10" dur="500"/>
                                        <p:tgtEl>
                                          <p:spTgt spid="10">
                                            <p:txEl>
                                              <p:pRg st="7" end="7"/>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dissolv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27791" y="6548438"/>
            <a:ext cx="3352800" cy="309562"/>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Fighting Crucified Zombies</a:t>
            </a:r>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Fighting Crucified Zombies</a:t>
            </a:r>
          </a:p>
        </p:txBody>
      </p:sp>
      <p:sp>
        <p:nvSpPr>
          <p:cNvPr id="8" name="Text Box 3"/>
          <p:cNvSpPr txBox="1">
            <a:spLocks noChangeArrowheads="1"/>
          </p:cNvSpPr>
          <p:nvPr/>
        </p:nvSpPr>
        <p:spPr bwMode="auto">
          <a:xfrm>
            <a:off x="48952" y="785127"/>
            <a:ext cx="9002712" cy="1015663"/>
          </a:xfrm>
          <a:prstGeom prst="rect">
            <a:avLst/>
          </a:prstGeom>
          <a:solidFill>
            <a:schemeClr val="bg2">
              <a:lumMod val="90000"/>
            </a:schemeClr>
          </a:solidFill>
          <a:ln w="28575">
            <a:solidFill>
              <a:schemeClr val="bg2">
                <a:lumMod val="50000"/>
              </a:schemeClr>
            </a:solidFill>
          </a:ln>
          <a:effec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Colossians 3:5 (NKJV): </a:t>
            </a:r>
            <a:r>
              <a:rPr kumimoji="0" lang="en-US" sz="20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Therefore </a:t>
            </a:r>
            <a:r>
              <a:rPr kumimoji="0" lang="en-US" sz="2000" b="1" i="0" u="none" strike="noStrike" kern="1200" cap="none" spc="0" normalizeH="0" baseline="0" noProof="0" dirty="0">
                <a:ln w="1905"/>
                <a:gradFill>
                  <a:gsLst>
                    <a:gs pos="0">
                      <a:srgbClr val="F14124">
                        <a:shade val="20000"/>
                        <a:satMod val="200000"/>
                      </a:srgbClr>
                    </a:gs>
                    <a:gs pos="78000">
                      <a:srgbClr val="F14124">
                        <a:tint val="90000"/>
                        <a:shade val="89000"/>
                        <a:satMod val="220000"/>
                      </a:srgbClr>
                    </a:gs>
                    <a:gs pos="100000">
                      <a:srgbClr val="F14124">
                        <a:tint val="12000"/>
                        <a:satMod val="255000"/>
                      </a:srgbClr>
                    </a:gs>
                  </a:gsLst>
                  <a:lin ang="5400000"/>
                </a:gradFill>
                <a:effectLst>
                  <a:glow rad="228600">
                    <a:srgbClr val="A7EA52">
                      <a:satMod val="175000"/>
                      <a:alpha val="40000"/>
                    </a:srgbClr>
                  </a:glow>
                  <a:innerShdw blurRad="69850" dist="43180" dir="5400000">
                    <a:srgbClr val="000000">
                      <a:alpha val="65000"/>
                    </a:srgbClr>
                  </a:innerShdw>
                </a:effectLst>
                <a:uLnTx/>
                <a:uFillTx/>
                <a:latin typeface="Tahoma" pitchFamily="34" charset="0"/>
                <a:ea typeface="+mn-ea"/>
                <a:cs typeface="Times New Roman" pitchFamily="18" charset="0"/>
              </a:rPr>
              <a:t>put to death</a:t>
            </a:r>
            <a:r>
              <a:rPr kumimoji="0" lang="en-US" sz="20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 your members which are on the earth: fornication, uncleanness, passion, evil desire, and covetousness, which is idolatry. </a:t>
            </a:r>
          </a:p>
        </p:txBody>
      </p:sp>
      <p:sp>
        <p:nvSpPr>
          <p:cNvPr id="10" name="Text Box 6"/>
          <p:cNvSpPr txBox="1">
            <a:spLocks noChangeArrowheads="1"/>
          </p:cNvSpPr>
          <p:nvPr/>
        </p:nvSpPr>
        <p:spPr bwMode="auto">
          <a:xfrm>
            <a:off x="0" y="1976672"/>
            <a:ext cx="60198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Immorality (Fornication)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Impurity (Uncleanness)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Passion (Shameful)</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Evil desire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ahoma" pitchFamily="34" charset="0"/>
                <a:ea typeface="+mn-ea"/>
                <a:cs typeface="Times New Roman" pitchFamily="18" charset="0"/>
              </a:rPr>
              <a:t>Greed (NASU)/Covetousness (NKJV) &amp; Idolatry</a:t>
            </a:r>
          </a:p>
          <a:p>
            <a:pPr marL="342900" indent="-342900" eaLnBrk="1" hangingPunct="1">
              <a:buFont typeface="Wingdings" panose="05000000000000000000" pitchFamily="2" charset="2"/>
              <a:buChar char="v"/>
            </a:pPr>
            <a:r>
              <a:rPr lang="en-US" sz="2000" b="1" dirty="0">
                <a:solidFill>
                  <a:prstClr val="black"/>
                </a:solidFill>
                <a:latin typeface="Tahoma" pitchFamily="34" charset="0"/>
                <a:cs typeface="Times New Roman" pitchFamily="18" charset="0"/>
              </a:rPr>
              <a:t>Eph. 5:3-5</a:t>
            </a:r>
          </a:p>
          <a:p>
            <a:pPr marL="342900" indent="-342900" eaLnBrk="1" hangingPunct="1">
              <a:buFont typeface="Wingdings" panose="05000000000000000000" pitchFamily="2" charset="2"/>
              <a:buChar char="v"/>
            </a:pPr>
            <a:r>
              <a:rPr lang="en-US" sz="2000" b="1" dirty="0">
                <a:solidFill>
                  <a:prstClr val="black"/>
                </a:solidFill>
                <a:latin typeface="Tahoma" pitchFamily="34" charset="0"/>
                <a:cs typeface="Times New Roman" pitchFamily="18" charset="0"/>
              </a:rPr>
              <a:t>I Thess. 1:9; I John 5:21</a:t>
            </a:r>
            <a:endParaRPr kumimoji="0" lang="en-US" sz="2000" b="0"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122618"/>
            <a:ext cx="3652514" cy="4425820"/>
          </a:xfrm>
          <a:prstGeom prst="rect">
            <a:avLst/>
          </a:prstGeom>
        </p:spPr>
      </p:pic>
      <p:sp>
        <p:nvSpPr>
          <p:cNvPr id="11" name="Text Box 7">
            <a:extLst>
              <a:ext uri="{FF2B5EF4-FFF2-40B4-BE49-F238E27FC236}">
                <a16:creationId xmlns:a16="http://schemas.microsoft.com/office/drawing/2014/main" id="{1D21A5AE-72CE-4350-ACA6-4CAA253A7529}"/>
              </a:ext>
            </a:extLst>
          </p:cNvPr>
          <p:cNvSpPr txBox="1">
            <a:spLocks noChangeArrowheads="1"/>
          </p:cNvSpPr>
          <p:nvPr/>
        </p:nvSpPr>
        <p:spPr bwMode="auto">
          <a:xfrm>
            <a:off x="3406589" y="3915664"/>
            <a:ext cx="5796117" cy="523220"/>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dirty="0">
                <a:solidFill>
                  <a:srgbClr val="FF0000"/>
                </a:solidFill>
                <a:latin typeface="Tahoma" pitchFamily="34" charset="0"/>
                <a:cs typeface="Times New Roman" pitchFamily="18" charset="0"/>
              </a:rPr>
              <a:t>Saints are to “put it to death!”</a:t>
            </a:r>
            <a:endParaRPr lang="en-US" sz="2800" b="1" i="1" dirty="0">
              <a:solidFill>
                <a:srgbClr val="FF0000"/>
              </a:solidFill>
              <a:latin typeface="Tahoma" pitchFamily="34" charset="0"/>
              <a:cs typeface="Times New Roman" pitchFamily="18" charset="0"/>
            </a:endParaRPr>
          </a:p>
        </p:txBody>
      </p:sp>
    </p:spTree>
    <p:extLst>
      <p:ext uri="{BB962C8B-B14F-4D97-AF65-F5344CB8AC3E}">
        <p14:creationId xmlns:p14="http://schemas.microsoft.com/office/powerpoint/2010/main" val="22469618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10">
                                            <p:txEl>
                                              <p:pRg st="8" end="8"/>
                                            </p:txEl>
                                          </p:spTgt>
                                        </p:tgtEl>
                                        <p:attrNameLst>
                                          <p:attrName>style.visibility</p:attrName>
                                        </p:attrNameLst>
                                      </p:cBhvr>
                                      <p:to>
                                        <p:strVal val="visible"/>
                                      </p:to>
                                    </p:set>
                                    <p:animEffect transition="in" filter="barn(inVertical)">
                                      <p:cBhvr>
                                        <p:cTn id="7" dur="500"/>
                                        <p:tgtEl>
                                          <p:spTgt spid="10">
                                            <p:txEl>
                                              <p:pRg st="8" end="8"/>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0">
                                            <p:txEl>
                                              <p:pRg st="9" end="9"/>
                                            </p:txEl>
                                          </p:spTgt>
                                        </p:tgtEl>
                                        <p:attrNameLst>
                                          <p:attrName>style.visibility</p:attrName>
                                        </p:attrNameLst>
                                      </p:cBhvr>
                                      <p:to>
                                        <p:strVal val="visible"/>
                                      </p:to>
                                    </p:set>
                                    <p:animEffect transition="in" filter="barn(inVertical)">
                                      <p:cBhvr>
                                        <p:cTn id="10" dur="500"/>
                                        <p:tgtEl>
                                          <p:spTgt spid="10">
                                            <p:txEl>
                                              <p:pRg st="9" end="9"/>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10">
                                            <p:txEl>
                                              <p:pRg st="10" end="10"/>
                                            </p:txEl>
                                          </p:spTgt>
                                        </p:tgtEl>
                                        <p:attrNameLst>
                                          <p:attrName>style.visibility</p:attrName>
                                        </p:attrNameLst>
                                      </p:cBhvr>
                                      <p:to>
                                        <p:strVal val="visible"/>
                                      </p:to>
                                    </p:set>
                                    <p:animEffect transition="in" filter="barn(inVertical)">
                                      <p:cBhvr>
                                        <p:cTn id="13" dur="500"/>
                                        <p:tgtEl>
                                          <p:spTgt spid="10">
                                            <p:txEl>
                                              <p:pRg st="10" end="1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27791" y="6591598"/>
            <a:ext cx="3352800" cy="266401"/>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Fighting Crucified Zombies</a:t>
            </a:r>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Fighting Crucified Zombies</a:t>
            </a:r>
          </a:p>
        </p:txBody>
      </p:sp>
      <p:sp>
        <p:nvSpPr>
          <p:cNvPr id="8" name="Text Box 3"/>
          <p:cNvSpPr txBox="1">
            <a:spLocks noChangeArrowheads="1"/>
          </p:cNvSpPr>
          <p:nvPr/>
        </p:nvSpPr>
        <p:spPr bwMode="auto">
          <a:xfrm>
            <a:off x="48952" y="785127"/>
            <a:ext cx="9002712" cy="1015663"/>
          </a:xfrm>
          <a:prstGeom prst="rect">
            <a:avLst/>
          </a:prstGeom>
          <a:solidFill>
            <a:schemeClr val="bg2">
              <a:lumMod val="90000"/>
            </a:schemeClr>
          </a:solidFill>
          <a:ln w="28575">
            <a:solidFill>
              <a:schemeClr val="bg2">
                <a:lumMod val="50000"/>
              </a:schemeClr>
            </a:solidFill>
          </a:ln>
          <a:effec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Colossians 3:5 (NKJV): </a:t>
            </a:r>
            <a:r>
              <a:rPr kumimoji="0" lang="en-US" sz="20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Therefore </a:t>
            </a:r>
            <a:r>
              <a:rPr kumimoji="0" lang="en-US" sz="2000" b="1" i="0" u="none" strike="noStrike" kern="1200" cap="none" spc="0" normalizeH="0" baseline="0" noProof="0" dirty="0">
                <a:ln w="1905"/>
                <a:gradFill>
                  <a:gsLst>
                    <a:gs pos="0">
                      <a:srgbClr val="F14124">
                        <a:shade val="20000"/>
                        <a:satMod val="200000"/>
                      </a:srgbClr>
                    </a:gs>
                    <a:gs pos="78000">
                      <a:srgbClr val="F14124">
                        <a:tint val="90000"/>
                        <a:shade val="89000"/>
                        <a:satMod val="220000"/>
                      </a:srgbClr>
                    </a:gs>
                    <a:gs pos="100000">
                      <a:srgbClr val="F14124">
                        <a:tint val="12000"/>
                        <a:satMod val="255000"/>
                      </a:srgbClr>
                    </a:gs>
                  </a:gsLst>
                  <a:lin ang="5400000"/>
                </a:gradFill>
                <a:effectLst>
                  <a:glow rad="228600">
                    <a:srgbClr val="A7EA52">
                      <a:satMod val="175000"/>
                      <a:alpha val="40000"/>
                    </a:srgbClr>
                  </a:glow>
                  <a:innerShdw blurRad="69850" dist="43180" dir="5400000">
                    <a:srgbClr val="000000">
                      <a:alpha val="65000"/>
                    </a:srgbClr>
                  </a:innerShdw>
                </a:effectLst>
                <a:uLnTx/>
                <a:uFillTx/>
                <a:latin typeface="Tahoma" pitchFamily="34" charset="0"/>
                <a:ea typeface="+mn-ea"/>
                <a:cs typeface="Times New Roman" pitchFamily="18" charset="0"/>
              </a:rPr>
              <a:t>put to death</a:t>
            </a:r>
            <a:r>
              <a:rPr kumimoji="0" lang="en-US" sz="20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 your members which are on the earth: fornication, uncleanness, passion, evil desire, and covetousness, which is idolatry. </a:t>
            </a:r>
          </a:p>
        </p:txBody>
      </p:sp>
      <p:sp>
        <p:nvSpPr>
          <p:cNvPr id="10" name="Text Box 6"/>
          <p:cNvSpPr txBox="1">
            <a:spLocks noChangeArrowheads="1"/>
          </p:cNvSpPr>
          <p:nvPr/>
        </p:nvSpPr>
        <p:spPr bwMode="auto">
          <a:xfrm>
            <a:off x="0" y="1976672"/>
            <a:ext cx="60198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Immorality (Fornication)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Impurity (Uncleanness)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chemeClr val="accent1"/>
                </a:solidFill>
                <a:effectLst/>
                <a:uLnTx/>
                <a:uFillTx/>
                <a:latin typeface="Tahoma" pitchFamily="34" charset="0"/>
                <a:ea typeface="+mn-ea"/>
                <a:cs typeface="Times New Roman" pitchFamily="18" charset="0"/>
              </a:rPr>
              <a:t>Passion (Shameful)</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chemeClr val="accent1"/>
              </a:solidFill>
              <a:effectLst/>
              <a:uLnTx/>
              <a:uFillTx/>
              <a:latin typeface="Tahoma" pitchFamily="34"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chemeClr val="accent1"/>
                </a:solidFill>
                <a:effectLst/>
                <a:uLnTx/>
                <a:uFillTx/>
                <a:latin typeface="Tahoma" pitchFamily="34" charset="0"/>
                <a:ea typeface="+mn-ea"/>
                <a:cs typeface="Times New Roman" pitchFamily="18" charset="0"/>
              </a:rPr>
              <a:t>Evil desire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chemeClr val="accent1"/>
                </a:solidFill>
                <a:effectLst/>
                <a:uLnTx/>
                <a:uFillTx/>
                <a:latin typeface="Tahoma" pitchFamily="34" charset="0"/>
                <a:ea typeface="+mn-ea"/>
                <a:cs typeface="Times New Roman" pitchFamily="18" charset="0"/>
              </a:rPr>
              <a:t>Greed (Covetousness) &amp; Idolatry</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2122618"/>
            <a:ext cx="3652514" cy="4425820"/>
          </a:xfrm>
          <a:prstGeom prst="rect">
            <a:avLst/>
          </a:prstGeom>
        </p:spPr>
      </p:pic>
      <p:sp>
        <p:nvSpPr>
          <p:cNvPr id="12" name="Text Box 7">
            <a:extLst>
              <a:ext uri="{FF2B5EF4-FFF2-40B4-BE49-F238E27FC236}">
                <a16:creationId xmlns:a16="http://schemas.microsoft.com/office/drawing/2014/main" id="{3A8AA469-64A6-4AFE-BB9D-FE1A366E77D8}"/>
              </a:ext>
            </a:extLst>
          </p:cNvPr>
          <p:cNvSpPr txBox="1">
            <a:spLocks noChangeArrowheads="1"/>
          </p:cNvSpPr>
          <p:nvPr/>
        </p:nvSpPr>
        <p:spPr bwMode="auto">
          <a:xfrm>
            <a:off x="48952" y="5391270"/>
            <a:ext cx="5758495" cy="1200329"/>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lvl="0" indent="0" algn="ctr" eaLnBrk="1" hangingPunct="1"/>
            <a:r>
              <a:rPr lang="en-US" sz="2400" b="1" dirty="0">
                <a:solidFill>
                  <a:prstClr val="black"/>
                </a:solidFill>
                <a:latin typeface="Tahoma" pitchFamily="34" charset="0"/>
                <a:cs typeface="Times New Roman" pitchFamily="18" charset="0"/>
              </a:rPr>
              <a:t>Being alive in Christ requires saints to “put to death” the sinful ways of the old self! </a:t>
            </a:r>
            <a:endParaRPr kumimoji="0" lang="en-US" sz="2400" b="1" i="1" u="none" strike="noStrike" kern="1200" cap="none" spc="0" normalizeH="0" baseline="0" noProof="0" dirty="0">
              <a:ln>
                <a:noFill/>
              </a:ln>
              <a:solidFill>
                <a:prstClr val="black"/>
              </a:solidFill>
              <a:effectLst/>
              <a:uLnTx/>
              <a:uFillTx/>
              <a:latin typeface="Tahoma" pitchFamily="34" charset="0"/>
              <a:ea typeface="+mn-ea"/>
              <a:cs typeface="Times New Roman" pitchFamily="18" charset="0"/>
            </a:endParaRPr>
          </a:p>
        </p:txBody>
      </p:sp>
    </p:spTree>
    <p:extLst>
      <p:ext uri="{BB962C8B-B14F-4D97-AF65-F5344CB8AC3E}">
        <p14:creationId xmlns:p14="http://schemas.microsoft.com/office/powerpoint/2010/main" val="21748554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14748" y="6601678"/>
            <a:ext cx="3352800" cy="309562"/>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Fighting Crucified Zombies</a:t>
            </a:r>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Motivation To Live In Christ</a:t>
            </a:r>
          </a:p>
        </p:txBody>
      </p:sp>
      <p:sp>
        <p:nvSpPr>
          <p:cNvPr id="8" name="Text Box 3"/>
          <p:cNvSpPr txBox="1">
            <a:spLocks noChangeArrowheads="1"/>
          </p:cNvSpPr>
          <p:nvPr/>
        </p:nvSpPr>
        <p:spPr bwMode="auto">
          <a:xfrm>
            <a:off x="48952" y="785127"/>
            <a:ext cx="9002712" cy="400110"/>
          </a:xfrm>
          <a:prstGeom prst="rect">
            <a:avLst/>
          </a:prstGeom>
          <a:solidFill>
            <a:schemeClr val="bg2">
              <a:lumMod val="90000"/>
            </a:schemeClr>
          </a:solidFill>
          <a:ln w="28575">
            <a:solidFill>
              <a:schemeClr val="bg2">
                <a:lumMod val="50000"/>
              </a:schemeClr>
            </a:solidFill>
          </a:ln>
          <a:effec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Colossians 3:4, 8-11</a:t>
            </a:r>
            <a:endParaRPr kumimoji="0" lang="en-US" sz="20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endParaRPr>
          </a:p>
        </p:txBody>
      </p:sp>
      <p:sp>
        <p:nvSpPr>
          <p:cNvPr id="10" name="Text Box 6"/>
          <p:cNvSpPr txBox="1">
            <a:spLocks noChangeArrowheads="1"/>
          </p:cNvSpPr>
          <p:nvPr/>
        </p:nvSpPr>
        <p:spPr bwMode="auto">
          <a:xfrm>
            <a:off x="17437" y="1219472"/>
            <a:ext cx="6604433"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Colossians 3:8-11: Realization of what God in Christ has done for us – Col. 1:13-14; 3:1</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Confidence in what Christ will do for us – Col. 3:4</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“Lay aside the old self” (Col. 3:9)</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“Put on the new self” (Col. 3:10)</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Replace evil with good (Col. 3:12-17)</a:t>
            </a:r>
            <a:endParaRPr kumimoji="0" lang="en-US" sz="2000" b="0"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rcRect/>
          <a:stretch/>
        </p:blipFill>
        <p:spPr>
          <a:xfrm>
            <a:off x="6621870" y="1624536"/>
            <a:ext cx="2534681" cy="4009038"/>
          </a:xfrm>
          <a:prstGeom prst="rect">
            <a:avLst/>
          </a:prstGeom>
        </p:spPr>
      </p:pic>
      <p:sp>
        <p:nvSpPr>
          <p:cNvPr id="13" name="Text Box 7"/>
          <p:cNvSpPr txBox="1">
            <a:spLocks noChangeArrowheads="1"/>
          </p:cNvSpPr>
          <p:nvPr/>
        </p:nvSpPr>
        <p:spPr bwMode="auto">
          <a:xfrm>
            <a:off x="4916" y="5743787"/>
            <a:ext cx="9139084" cy="830997"/>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lvl="0" indent="0" algn="ctr" eaLnBrk="1" hangingPunct="1"/>
            <a:r>
              <a:rPr lang="en-US" sz="2400" b="1" dirty="0">
                <a:solidFill>
                  <a:prstClr val="black"/>
                </a:solidFill>
                <a:latin typeface="Tahoma" pitchFamily="34" charset="0"/>
                <a:cs typeface="Times New Roman" pitchFamily="18" charset="0"/>
              </a:rPr>
              <a:t>For our lives to be truly “hidden in Christ” (Col. 3:3) we must “put to death” the sinful practices of the world! </a:t>
            </a:r>
            <a:endParaRPr kumimoji="0" lang="en-US" sz="2400" b="1" i="1" u="none" strike="noStrike" kern="1200" cap="none" spc="0" normalizeH="0" baseline="0" noProof="0" dirty="0">
              <a:ln>
                <a:noFill/>
              </a:ln>
              <a:solidFill>
                <a:prstClr val="black"/>
              </a:solidFill>
              <a:effectLst/>
              <a:uLnTx/>
              <a:uFillTx/>
              <a:latin typeface="Tahoma" pitchFamily="34" charset="0"/>
              <a:ea typeface="+mn-ea"/>
              <a:cs typeface="Times New Roman" pitchFamily="18" charset="0"/>
            </a:endParaRPr>
          </a:p>
        </p:txBody>
      </p:sp>
    </p:spTree>
    <p:extLst>
      <p:ext uri="{BB962C8B-B14F-4D97-AF65-F5344CB8AC3E}">
        <p14:creationId xmlns:p14="http://schemas.microsoft.com/office/powerpoint/2010/main" val="268023140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inVertic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barn(inVertical)">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barn(inVertical)">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0">
                                            <p:txEl>
                                              <p:pRg st="6" end="6"/>
                                            </p:txEl>
                                          </p:spTgt>
                                        </p:tgtEl>
                                        <p:attrNameLst>
                                          <p:attrName>style.visibility</p:attrName>
                                        </p:attrNameLst>
                                      </p:cBhvr>
                                      <p:to>
                                        <p:strVal val="visible"/>
                                      </p:to>
                                    </p:set>
                                    <p:animEffect transition="in" filter="barn(inVertical)">
                                      <p:cBhvr>
                                        <p:cTn id="22" dur="500"/>
                                        <p:tgtEl>
                                          <p:spTgt spid="10">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0">
                                            <p:txEl>
                                              <p:pRg st="8" end="8"/>
                                            </p:txEl>
                                          </p:spTgt>
                                        </p:tgtEl>
                                        <p:attrNameLst>
                                          <p:attrName>style.visibility</p:attrName>
                                        </p:attrNameLst>
                                      </p:cBhvr>
                                      <p:to>
                                        <p:strVal val="visible"/>
                                      </p:to>
                                    </p:set>
                                    <p:animEffect transition="in" filter="barn(inVertical)">
                                      <p:cBhvr>
                                        <p:cTn id="27" dur="500"/>
                                        <p:tgtEl>
                                          <p:spTgt spid="10">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1000" fill="hold"/>
                                        <p:tgtEl>
                                          <p:spTgt spid="13"/>
                                        </p:tgtEl>
                                        <p:attrNameLst>
                                          <p:attrName>ppt_w</p:attrName>
                                        </p:attrNameLst>
                                      </p:cBhvr>
                                      <p:tavLst>
                                        <p:tav tm="0">
                                          <p:val>
                                            <p:fltVal val="0"/>
                                          </p:val>
                                        </p:tav>
                                        <p:tav tm="100000">
                                          <p:val>
                                            <p:strVal val="#ppt_w"/>
                                          </p:val>
                                        </p:tav>
                                      </p:tavLst>
                                    </p:anim>
                                    <p:anim calcmode="lin" valueType="num">
                                      <p:cBhvr>
                                        <p:cTn id="33" dur="1000" fill="hold"/>
                                        <p:tgtEl>
                                          <p:spTgt spid="13"/>
                                        </p:tgtEl>
                                        <p:attrNameLst>
                                          <p:attrName>ppt_h</p:attrName>
                                        </p:attrNameLst>
                                      </p:cBhvr>
                                      <p:tavLst>
                                        <p:tav tm="0">
                                          <p:val>
                                            <p:fltVal val="0"/>
                                          </p:val>
                                        </p:tav>
                                        <p:tav tm="100000">
                                          <p:val>
                                            <p:strVal val="#ppt_h"/>
                                          </p:val>
                                        </p:tav>
                                      </p:tavLst>
                                    </p:anim>
                                    <p:anim calcmode="lin" valueType="num">
                                      <p:cBhvr>
                                        <p:cTn id="34" dur="1000" fill="hold"/>
                                        <p:tgtEl>
                                          <p:spTgt spid="13"/>
                                        </p:tgtEl>
                                        <p:attrNameLst>
                                          <p:attrName>style.rotation</p:attrName>
                                        </p:attrNameLst>
                                      </p:cBhvr>
                                      <p:tavLst>
                                        <p:tav tm="0">
                                          <p:val>
                                            <p:fltVal val="90"/>
                                          </p:val>
                                        </p:tav>
                                        <p:tav tm="100000">
                                          <p:val>
                                            <p:fltVal val="0"/>
                                          </p:val>
                                        </p:tav>
                                      </p:tavLst>
                                    </p:anim>
                                    <p:animEffect transition="in" filter="fade">
                                      <p:cBhvr>
                                        <p:cTn id="3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5"/>
          </p:nvPr>
        </p:nvSpPr>
        <p:spPr>
          <a:xfrm>
            <a:off x="12610" y="6492875"/>
            <a:ext cx="3352800" cy="365125"/>
          </a:xfrm>
        </p:spPr>
        <p:txBody>
          <a:bodyPr/>
          <a:lstStyle/>
          <a:p>
            <a:pPr>
              <a:defRPr/>
            </a:pPr>
            <a:r>
              <a:rPr lang="en-US" dirty="0"/>
              <a:t>Fighting Crucified Zombies</a:t>
            </a:r>
          </a:p>
        </p:txBody>
      </p:sp>
      <p:sp>
        <p:nvSpPr>
          <p:cNvPr id="175106" name="Rectangle 2"/>
          <p:cNvSpPr>
            <a:spLocks noGrp="1" noChangeArrowheads="1"/>
          </p:cNvSpPr>
          <p:nvPr>
            <p:ph type="title"/>
          </p:nvPr>
        </p:nvSpPr>
        <p:spPr>
          <a:xfrm>
            <a:off x="0" y="-10160"/>
            <a:ext cx="9144000" cy="654050"/>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Conclusion</a:t>
            </a:r>
          </a:p>
        </p:txBody>
      </p:sp>
      <p:sp>
        <p:nvSpPr>
          <p:cNvPr id="14" name="Text Box 6"/>
          <p:cNvSpPr txBox="1">
            <a:spLocks noChangeArrowheads="1"/>
          </p:cNvSpPr>
          <p:nvPr/>
        </p:nvSpPr>
        <p:spPr bwMode="auto">
          <a:xfrm>
            <a:off x="-6218" y="788580"/>
            <a:ext cx="9144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ctr" eaLnBrk="1" hangingPunct="1"/>
            <a:r>
              <a:rPr lang="en-US" sz="2800" b="1" dirty="0">
                <a:solidFill>
                  <a:schemeClr val="accent1"/>
                </a:solidFill>
                <a:latin typeface="Tahoma" pitchFamily="34" charset="0"/>
                <a:cs typeface="Times New Roman" pitchFamily="18" charset="0"/>
              </a:rPr>
              <a:t>God’s demand does not fit the view of grace some have that says you can go on sinning and God will still take care of you</a:t>
            </a:r>
            <a:endParaRPr lang="en-US" sz="2400" dirty="0">
              <a:solidFill>
                <a:schemeClr val="tx2"/>
              </a:solidFill>
              <a:latin typeface="Tahoma" pitchFamily="34" charset="0"/>
              <a:cs typeface="Times New Roman" pitchFamily="18" charset="0"/>
            </a:endParaRPr>
          </a:p>
        </p:txBody>
      </p:sp>
      <p:sp>
        <p:nvSpPr>
          <p:cNvPr id="11" name="Text Box 8"/>
          <p:cNvSpPr txBox="1">
            <a:spLocks noChangeArrowheads="1"/>
          </p:cNvSpPr>
          <p:nvPr/>
        </p:nvSpPr>
        <p:spPr bwMode="auto">
          <a:xfrm>
            <a:off x="2458" y="2272482"/>
            <a:ext cx="9164304" cy="1631216"/>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sz="2800" b="1" dirty="0">
                <a:solidFill>
                  <a:srgbClr val="7030A0"/>
                </a:solidFill>
                <a:latin typeface="Tahoma" pitchFamily="34" charset="0"/>
                <a:cs typeface="Times New Roman" pitchFamily="18" charset="0"/>
              </a:rPr>
              <a:t>Romans 6:1-2</a:t>
            </a:r>
          </a:p>
          <a:p>
            <a:r>
              <a:rPr lang="en-US" dirty="0">
                <a:solidFill>
                  <a:srgbClr val="002060"/>
                </a:solidFill>
                <a:latin typeface="Tahoma" pitchFamily="34" charset="0"/>
                <a:ea typeface="Tahoma" pitchFamily="34" charset="0"/>
                <a:cs typeface="Tahoma" pitchFamily="34" charset="0"/>
              </a:rPr>
              <a:t>1.  What shall we say then? Are we to continue in sin so that grace may increase?</a:t>
            </a:r>
          </a:p>
          <a:p>
            <a:r>
              <a:rPr lang="en-US" dirty="0">
                <a:solidFill>
                  <a:srgbClr val="002060"/>
                </a:solidFill>
                <a:latin typeface="Tahoma" pitchFamily="34" charset="0"/>
                <a:ea typeface="Tahoma" pitchFamily="34" charset="0"/>
                <a:cs typeface="Tahoma" pitchFamily="34" charset="0"/>
              </a:rPr>
              <a:t>2.  May it never be! How shall we who died to sin still live in it?</a:t>
            </a:r>
          </a:p>
        </p:txBody>
      </p:sp>
      <p:sp>
        <p:nvSpPr>
          <p:cNvPr id="10" name="Text Box 7"/>
          <p:cNvSpPr txBox="1">
            <a:spLocks noChangeArrowheads="1"/>
          </p:cNvSpPr>
          <p:nvPr/>
        </p:nvSpPr>
        <p:spPr bwMode="auto">
          <a:xfrm>
            <a:off x="-6218" y="4285698"/>
            <a:ext cx="6049210" cy="2062103"/>
          </a:xfrm>
          <a:prstGeom prst="rect">
            <a:avLst/>
          </a:prstGeom>
          <a:solidFill>
            <a:schemeClr val="accent2">
              <a:lumMod val="40000"/>
              <a:lumOff val="60000"/>
            </a:schemeClr>
          </a:solidFill>
          <a:ln>
            <a:noFill/>
          </a:ln>
          <a:effec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ctr" eaLnBrk="1" hangingPunct="1"/>
            <a:r>
              <a:rPr lang="en-US" sz="3200" b="1" dirty="0">
                <a:latin typeface="Tahoma" pitchFamily="34" charset="0"/>
                <a:cs typeface="Times New Roman" pitchFamily="18" charset="0"/>
              </a:rPr>
              <a:t>Whatever is in your life that belongs to your “old self” “put it to death!” </a:t>
            </a:r>
          </a:p>
          <a:p>
            <a:pPr marL="0" indent="0" algn="ctr" eaLnBrk="1" hangingPunct="1"/>
            <a:r>
              <a:rPr lang="en-US" sz="2800" b="1" i="1" dirty="0">
                <a:latin typeface="Tahoma" pitchFamily="34" charset="0"/>
                <a:cs typeface="Times New Roman" pitchFamily="18" charset="0"/>
              </a:rPr>
              <a:t>(Colossians 3:5)</a:t>
            </a:r>
            <a:endParaRPr lang="en-US" sz="3200" b="1" i="1" dirty="0">
              <a:latin typeface="Tahoma" pitchFamily="34" charset="0"/>
              <a:cs typeface="Times New Roman" pitchFamily="18" charset="0"/>
            </a:endParaRPr>
          </a:p>
        </p:txBody>
      </p:sp>
      <p:pic>
        <p:nvPicPr>
          <p:cNvPr id="1026" name="Picture 2" descr="Z:\Users\Morrisoncave\Documents\Religion Media\Tombstone_3_RIP_Nigh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0538" y="3903698"/>
            <a:ext cx="3082499" cy="30824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fltVal val="0"/>
                                          </p:val>
                                        </p:tav>
                                        <p:tav tm="100000">
                                          <p:val>
                                            <p:strVal val="#ppt_w"/>
                                          </p:val>
                                        </p:tav>
                                      </p:tavLst>
                                    </p:anim>
                                    <p:anim calcmode="lin" valueType="num">
                                      <p:cBhvr>
                                        <p:cTn id="19" dur="1000" fill="hold"/>
                                        <p:tgtEl>
                                          <p:spTgt spid="10"/>
                                        </p:tgtEl>
                                        <p:attrNameLst>
                                          <p:attrName>ppt_h</p:attrName>
                                        </p:attrNameLst>
                                      </p:cBhvr>
                                      <p:tavLst>
                                        <p:tav tm="0">
                                          <p:val>
                                            <p:fltVal val="0"/>
                                          </p:val>
                                        </p:tav>
                                        <p:tav tm="100000">
                                          <p:val>
                                            <p:strVal val="#ppt_h"/>
                                          </p:val>
                                        </p:tav>
                                      </p:tavLst>
                                    </p:anim>
                                    <p:anim calcmode="lin" valueType="num">
                                      <p:cBhvr>
                                        <p:cTn id="20" dur="1000" fill="hold"/>
                                        <p:tgtEl>
                                          <p:spTgt spid="10"/>
                                        </p:tgtEl>
                                        <p:attrNameLst>
                                          <p:attrName>style.rotation</p:attrName>
                                        </p:attrNameLst>
                                      </p:cBhvr>
                                      <p:tavLst>
                                        <p:tav tm="0">
                                          <p:val>
                                            <p:fltVal val="90"/>
                                          </p:val>
                                        </p:tav>
                                        <p:tav tm="100000">
                                          <p:val>
                                            <p:fltVal val="0"/>
                                          </p:val>
                                        </p:tav>
                                      </p:tavLst>
                                    </p:anim>
                                    <p:animEffect transition="in" filter="fade">
                                      <p:cBhvr>
                                        <p:cTn id="21" dur="1000"/>
                                        <p:tgtEl>
                                          <p:spTgt spid="10"/>
                                        </p:tgtEl>
                                      </p:cBhvr>
                                    </p:animEffect>
                                  </p:childTnLst>
                                </p:cTn>
                              </p:par>
                            </p:childTnLst>
                          </p:cTn>
                        </p:par>
                        <p:par>
                          <p:cTn id="22" fill="hold">
                            <p:stCondLst>
                              <p:cond delay="1000"/>
                            </p:stCondLst>
                            <p:childTnLst>
                              <p:par>
                                <p:cTn id="23" presetID="31" presetClass="entr" presetSubtype="0" fill="hold" nodeType="afterEffect">
                                  <p:stCondLst>
                                    <p:cond delay="0"/>
                                  </p:stCondLst>
                                  <p:childTnLst>
                                    <p:set>
                                      <p:cBhvr>
                                        <p:cTn id="24" dur="1" fill="hold">
                                          <p:stCondLst>
                                            <p:cond delay="0"/>
                                          </p:stCondLst>
                                        </p:cTn>
                                        <p:tgtEl>
                                          <p:spTgt spid="1026"/>
                                        </p:tgtEl>
                                        <p:attrNameLst>
                                          <p:attrName>style.visibility</p:attrName>
                                        </p:attrNameLst>
                                      </p:cBhvr>
                                      <p:to>
                                        <p:strVal val="visible"/>
                                      </p:to>
                                    </p:set>
                                    <p:anim calcmode="lin" valueType="num">
                                      <p:cBhvr>
                                        <p:cTn id="25" dur="1000" fill="hold"/>
                                        <p:tgtEl>
                                          <p:spTgt spid="1026"/>
                                        </p:tgtEl>
                                        <p:attrNameLst>
                                          <p:attrName>ppt_w</p:attrName>
                                        </p:attrNameLst>
                                      </p:cBhvr>
                                      <p:tavLst>
                                        <p:tav tm="0">
                                          <p:val>
                                            <p:fltVal val="0"/>
                                          </p:val>
                                        </p:tav>
                                        <p:tav tm="100000">
                                          <p:val>
                                            <p:strVal val="#ppt_w"/>
                                          </p:val>
                                        </p:tav>
                                      </p:tavLst>
                                    </p:anim>
                                    <p:anim calcmode="lin" valueType="num">
                                      <p:cBhvr>
                                        <p:cTn id="26" dur="1000" fill="hold"/>
                                        <p:tgtEl>
                                          <p:spTgt spid="1026"/>
                                        </p:tgtEl>
                                        <p:attrNameLst>
                                          <p:attrName>ppt_h</p:attrName>
                                        </p:attrNameLst>
                                      </p:cBhvr>
                                      <p:tavLst>
                                        <p:tav tm="0">
                                          <p:val>
                                            <p:fltVal val="0"/>
                                          </p:val>
                                        </p:tav>
                                        <p:tav tm="100000">
                                          <p:val>
                                            <p:strVal val="#ppt_h"/>
                                          </p:val>
                                        </p:tav>
                                      </p:tavLst>
                                    </p:anim>
                                    <p:anim calcmode="lin" valueType="num">
                                      <p:cBhvr>
                                        <p:cTn id="27" dur="1000" fill="hold"/>
                                        <p:tgtEl>
                                          <p:spTgt spid="1026"/>
                                        </p:tgtEl>
                                        <p:attrNameLst>
                                          <p:attrName>style.rotation</p:attrName>
                                        </p:attrNameLst>
                                      </p:cBhvr>
                                      <p:tavLst>
                                        <p:tav tm="0">
                                          <p:val>
                                            <p:fltVal val="90"/>
                                          </p:val>
                                        </p:tav>
                                        <p:tav tm="100000">
                                          <p:val>
                                            <p:fltVal val="0"/>
                                          </p:val>
                                        </p:tav>
                                      </p:tavLst>
                                    </p:anim>
                                    <p:animEffect transition="in" filter="fade">
                                      <p:cBhvr>
                                        <p:cTn id="28"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3" descr="A close up of a beach&#10;&#10;Description automatically generated">
            <a:extLst>
              <a:ext uri="{FF2B5EF4-FFF2-40B4-BE49-F238E27FC236}">
                <a16:creationId xmlns:a16="http://schemas.microsoft.com/office/drawing/2014/main" id="{AA52D535-BBEA-448D-B711-C8272FCA10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266" name="Rectangle 7"/>
          <p:cNvSpPr>
            <a:spLocks noChangeArrowheads="1"/>
          </p:cNvSpPr>
          <p:nvPr/>
        </p:nvSpPr>
        <p:spPr bwMode="auto">
          <a:xfrm>
            <a:off x="0" y="5004619"/>
            <a:ext cx="9144000" cy="609600"/>
          </a:xfrm>
          <a:prstGeom prst="rect">
            <a:avLst/>
          </a:prstGeom>
          <a:solidFill>
            <a:srgbClr val="FFFF00"/>
          </a:solidFill>
          <a:ln w="9525">
            <a:solidFill>
              <a:schemeClr val="tx1"/>
            </a:solidFill>
            <a:miter lim="800000"/>
            <a:headEnd/>
            <a:tailEnd/>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sng" strike="noStrike" kern="1200" cap="none" spc="0" normalizeH="0" baseline="0" noProof="0" dirty="0">
                <a:ln>
                  <a:noFill/>
                </a:ln>
                <a:solidFill>
                  <a:srgbClr val="0000FF"/>
                </a:solidFill>
                <a:effectLst>
                  <a:outerShdw blurRad="38100" dist="38100" dir="2700000" algn="tl">
                    <a:srgbClr val="FFFFFF"/>
                  </a:outerShdw>
                </a:effectLst>
                <a:uLnTx/>
                <a:uFillTx/>
                <a:latin typeface="Calisto MT" pitchFamily="18" charset="0"/>
                <a:ea typeface="+mn-ea"/>
                <a:cs typeface="Times New Roman" pitchFamily="18" charset="0"/>
              </a:rPr>
              <a:t>For The Erring Saint</a:t>
            </a:r>
            <a:endParaRPr kumimoji="0" lang="en-US" sz="40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endParaRPr>
          </a:p>
        </p:txBody>
      </p:sp>
      <p:sp>
        <p:nvSpPr>
          <p:cNvPr id="11267" name="Rectangle 2"/>
          <p:cNvSpPr>
            <a:spLocks noGrp="1" noChangeArrowheads="1"/>
          </p:cNvSpPr>
          <p:nvPr>
            <p:ph type="title"/>
          </p:nvPr>
        </p:nvSpPr>
        <p:spPr>
          <a:xfrm>
            <a:off x="0" y="0"/>
            <a:ext cx="9144000" cy="990600"/>
          </a:xfrm>
          <a:solidFill>
            <a:srgbClr val="FFFF00"/>
          </a:solidFill>
        </p:spPr>
        <p:txBody>
          <a:bodyPr/>
          <a:lstStyle/>
          <a:p>
            <a:pPr marL="0" indent="0" eaLnBrk="1" hangingPunct="1">
              <a:buNone/>
            </a:pPr>
            <a:r>
              <a:rPr lang="en-US" sz="4600" b="1" u="sng" dirty="0">
                <a:solidFill>
                  <a:srgbClr val="0000FF"/>
                </a:solidFill>
                <a:latin typeface="Ameretto"/>
              </a:rPr>
              <a:t>“What Must I Do To Be Saved?”</a:t>
            </a:r>
          </a:p>
        </p:txBody>
      </p:sp>
      <p:sp>
        <p:nvSpPr>
          <p:cNvPr id="6147" name="Text Box 3"/>
          <p:cNvSpPr txBox="1">
            <a:spLocks noChangeArrowheads="1"/>
          </p:cNvSpPr>
          <p:nvPr/>
        </p:nvSpPr>
        <p:spPr bwMode="auto">
          <a:xfrm>
            <a:off x="0" y="1066800"/>
            <a:ext cx="9144000" cy="3539430"/>
          </a:xfrm>
          <a:prstGeom prst="rect">
            <a:avLst/>
          </a:prstGeom>
          <a:noFill/>
          <a:ln w="9525">
            <a:noFill/>
            <a:miter lim="800000"/>
            <a:headEnd/>
            <a:tailEnd/>
          </a:ln>
          <a:effectLst/>
        </p:spPr>
        <p:txBody>
          <a:bodyPr wrap="square">
            <a:spAutoFit/>
          </a:bodyPr>
          <a:lstStyle/>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Hear The Gospel (Jn. 5:24; Rom. 10:17)</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Believe In Christ (Jn. 3:16-18; Jn. 8:24)</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Repent Of Sins (Lk. 13:3-5; Acts 2:38)</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Confess Christ (Mt. 10:32; Rom. 10:10)</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Be Baptized (Mk. 16:16; Acts 22:16)</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38100" y="5614219"/>
            <a:ext cx="9144000" cy="1077218"/>
          </a:xfrm>
          <a:prstGeom prst="rect">
            <a:avLst/>
          </a:prstGeom>
          <a:noFill/>
          <a:ln w="9525">
            <a:noFill/>
            <a:miter lim="800000"/>
            <a:headEnd/>
            <a:tailEnd/>
          </a:ln>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C"/>
                </a:solidFill>
                <a:effectLst/>
                <a:uLnTx/>
                <a:uFillTx/>
                <a:latin typeface="Arial" pitchFamily="34" charset="0"/>
                <a:ea typeface="+mn-ea"/>
                <a:cs typeface="Arial" pitchFamily="34" charset="0"/>
              </a:rPr>
              <a:t>Repent (Acts 8:22), Confess (I Jn. 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C"/>
                </a:solidFill>
                <a:effectLst/>
                <a:uLnTx/>
                <a:uFillTx/>
                <a:latin typeface="Arial" pitchFamily="34" charset="0"/>
                <a:ea typeface="+mn-ea"/>
                <a:cs typeface="Arial" pitchFamily="34"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FFFF00"/>
              </a:solidFill>
              <a:effectLst/>
              <a:uLnTx/>
              <a:uFillTx/>
              <a:latin typeface="Tahoma" pitchFamily="34" charset="0"/>
              <a:ea typeface="+mn-ea"/>
              <a:cs typeface="Times New Roman" pitchFamily="18" charset="0"/>
            </a:endParaRPr>
          </a:p>
        </p:txBody>
      </p:sp>
    </p:spTree>
    <p:extLst>
      <p:ext uri="{BB962C8B-B14F-4D97-AF65-F5344CB8AC3E}">
        <p14:creationId xmlns:p14="http://schemas.microsoft.com/office/powerpoint/2010/main" val="4115565408"/>
      </p:ext>
    </p:extLst>
  </p:cSld>
  <p:clrMapOvr>
    <a:masterClrMapping/>
  </p:clrMapOvr>
  <mc:AlternateContent xmlns:mc="http://schemas.openxmlformats.org/markup-compatibility/2006" xmlns:p14="http://schemas.microsoft.com/office/powerpoint/2010/main">
    <mc:Choice Requires="p14">
      <p:transition spd="slow" p14:dur="3000" advTm="210000">
        <p14:shred/>
      </p:transition>
    </mc:Choice>
    <mc:Fallback xmlns="">
      <p:transition spd="slow" advTm="2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1000"/>
                                        <p:tgtEl>
                                          <p:spTgt spid="6147">
                                            <p:txEl>
                                              <p:pRg st="0" end="0"/>
                                            </p:txEl>
                                          </p:spTgt>
                                        </p:tgtEl>
                                      </p:cBhvr>
                                    </p:animEffect>
                                  </p:childTnLst>
                                </p:cTn>
                              </p:par>
                            </p:childTnLst>
                          </p:cTn>
                        </p:par>
                        <p:par>
                          <p:cTn id="8" fill="hold">
                            <p:stCondLst>
                              <p:cond delay="1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1000"/>
                                        <p:tgtEl>
                                          <p:spTgt spid="6147">
                                            <p:txEl>
                                              <p:pRg st="1" end="1"/>
                                            </p:txEl>
                                          </p:spTgt>
                                        </p:tgtEl>
                                      </p:cBhvr>
                                    </p:animEffect>
                                  </p:childTnLst>
                                </p:cTn>
                              </p:par>
                            </p:childTnLst>
                          </p:cTn>
                        </p:par>
                        <p:par>
                          <p:cTn id="12" fill="hold">
                            <p:stCondLst>
                              <p:cond delay="2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1000"/>
                                        <p:tgtEl>
                                          <p:spTgt spid="6147">
                                            <p:txEl>
                                              <p:pRg st="2" end="2"/>
                                            </p:txEl>
                                          </p:spTgt>
                                        </p:tgtEl>
                                      </p:cBhvr>
                                    </p:animEffect>
                                  </p:childTnLst>
                                </p:cTn>
                              </p:par>
                            </p:childTnLst>
                          </p:cTn>
                        </p:par>
                        <p:par>
                          <p:cTn id="16" fill="hold">
                            <p:stCondLst>
                              <p:cond delay="3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1000"/>
                                        <p:tgtEl>
                                          <p:spTgt spid="6147">
                                            <p:txEl>
                                              <p:pRg st="3" end="3"/>
                                            </p:txEl>
                                          </p:spTgt>
                                        </p:tgtEl>
                                      </p:cBhvr>
                                    </p:animEffect>
                                  </p:childTnLst>
                                </p:cTn>
                              </p:par>
                            </p:childTnLst>
                          </p:cTn>
                        </p:par>
                        <p:par>
                          <p:cTn id="20" fill="hold">
                            <p:stCondLst>
                              <p:cond delay="4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1000"/>
                                        <p:tgtEl>
                                          <p:spTgt spid="6147">
                                            <p:txEl>
                                              <p:pRg st="4" end="4"/>
                                            </p:txEl>
                                          </p:spTgt>
                                        </p:tgtEl>
                                      </p:cBhvr>
                                    </p:animEffect>
                                  </p:childTnLst>
                                </p:cTn>
                              </p:par>
                            </p:childTnLst>
                          </p:cTn>
                        </p:par>
                        <p:par>
                          <p:cTn id="24" fill="hold">
                            <p:stCondLst>
                              <p:cond delay="5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1000"/>
                                        <p:tgtEl>
                                          <p:spTgt spid="6147">
                                            <p:txEl>
                                              <p:pRg st="5" end="5"/>
                                            </p:txEl>
                                          </p:spTgt>
                                        </p:tgtEl>
                                      </p:cBhvr>
                                    </p:animEffect>
                                  </p:childTnLst>
                                </p:cTn>
                              </p:par>
                            </p:childTnLst>
                          </p:cTn>
                        </p:par>
                        <p:par>
                          <p:cTn id="28" fill="hold">
                            <p:stCondLst>
                              <p:cond delay="6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1000"/>
                                        <p:tgtEl>
                                          <p:spTgt spid="11266"/>
                                        </p:tgtEl>
                                      </p:cBhvr>
                                    </p:animEffect>
                                  </p:childTnLst>
                                </p:cTn>
                              </p:par>
                            </p:childTnLst>
                          </p:cTn>
                        </p:par>
                        <p:par>
                          <p:cTn id="32" fill="hold">
                            <p:stCondLst>
                              <p:cond delay="7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1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5"/>
          </p:nvPr>
        </p:nvSpPr>
        <p:spPr>
          <a:xfrm>
            <a:off x="457200" y="6488113"/>
            <a:ext cx="3352800" cy="365125"/>
          </a:xfrm>
        </p:spPr>
        <p:txBody>
          <a:bodyPr/>
          <a:lstStyle/>
          <a:p>
            <a:pPr>
              <a:defRPr/>
            </a:pPr>
            <a:r>
              <a:rPr lang="en-US"/>
              <a:t>Fighting Crucified Zombies</a:t>
            </a:r>
            <a:endParaRPr lang="en-US" dirty="0"/>
          </a:p>
        </p:txBody>
      </p:sp>
      <p:sp>
        <p:nvSpPr>
          <p:cNvPr id="90114" name="Rectangle 2"/>
          <p:cNvSpPr>
            <a:spLocks noGrp="1" noChangeArrowheads="1"/>
          </p:cNvSpPr>
          <p:nvPr>
            <p:ph type="title"/>
          </p:nvPr>
        </p:nvSpPr>
        <p:spPr>
          <a:xfrm>
            <a:off x="0" y="0"/>
            <a:ext cx="9144000" cy="762000"/>
          </a:xfrm>
        </p:spPr>
        <p:txBody>
          <a:bodyPr/>
          <a:lstStyle/>
          <a:p>
            <a:pPr marL="0" indent="0" eaLnBrk="1" fontAlgn="auto" hangingPunct="1">
              <a:spcAft>
                <a:spcPts val="0"/>
              </a:spcAft>
              <a:buClr>
                <a:schemeClr val="accent6">
                  <a:lumMod val="75000"/>
                </a:schemeClr>
              </a:buClr>
              <a:buFont typeface="Georgia" pitchFamily="18" charset="0"/>
              <a:buNone/>
              <a:defRPr/>
            </a:pPr>
            <a:r>
              <a:rPr lang="en-US" sz="4000" u="sng" dirty="0">
                <a:solidFill>
                  <a:schemeClr val="tx1"/>
                </a:solidFill>
                <a:effectLst/>
                <a:latin typeface="Arial" pitchFamily="34" charset="0"/>
                <a:cs typeface="Arial" pitchFamily="34" charset="0"/>
              </a:rPr>
              <a:t>Intro </a:t>
            </a:r>
          </a:p>
        </p:txBody>
      </p:sp>
      <p:sp>
        <p:nvSpPr>
          <p:cNvPr id="8" name="Text Box 5">
            <a:extLst>
              <a:ext uri="{FF2B5EF4-FFF2-40B4-BE49-F238E27FC236}">
                <a16:creationId xmlns:a16="http://schemas.microsoft.com/office/drawing/2014/main" id="{B56D3855-826C-4DD4-8A16-7493C77ECF8E}"/>
              </a:ext>
            </a:extLst>
          </p:cNvPr>
          <p:cNvSpPr txBox="1">
            <a:spLocks noChangeArrowheads="1"/>
          </p:cNvSpPr>
          <p:nvPr/>
        </p:nvSpPr>
        <p:spPr bwMode="auto">
          <a:xfrm>
            <a:off x="-4916" y="821762"/>
            <a:ext cx="914399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ctr" eaLnBrk="1" hangingPunct="1"/>
            <a:r>
              <a:rPr lang="en-US" sz="3200" b="1" dirty="0">
                <a:solidFill>
                  <a:schemeClr val="accent1"/>
                </a:solidFill>
                <a:latin typeface="Tahoma" pitchFamily="34" charset="0"/>
                <a:cs typeface="Times New Roman" pitchFamily="18" charset="0"/>
              </a:rPr>
              <a:t>Jesus lived, died and was buried, and then rose from the dead (I Cor. 15:1-4)</a:t>
            </a:r>
            <a:endParaRPr lang="en-US" sz="3600" b="1" dirty="0">
              <a:solidFill>
                <a:schemeClr val="accent1"/>
              </a:solidFill>
              <a:latin typeface="Tahoma" pitchFamily="34" charset="0"/>
              <a:cs typeface="Times New Roman" pitchFamily="18" charset="0"/>
            </a:endParaRPr>
          </a:p>
        </p:txBody>
      </p:sp>
      <p:pic>
        <p:nvPicPr>
          <p:cNvPr id="3" name="Picture 2">
            <a:extLst>
              <a:ext uri="{FF2B5EF4-FFF2-40B4-BE49-F238E27FC236}">
                <a16:creationId xmlns:a16="http://schemas.microsoft.com/office/drawing/2014/main" id="{C07B6B16-C160-4386-B861-9FE58A567F8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751497" y="2264734"/>
            <a:ext cx="5631172" cy="4223379"/>
          </a:xfrm>
          <a:prstGeom prst="rect">
            <a:avLst/>
          </a:prstGeom>
        </p:spPr>
      </p:pic>
    </p:spTree>
    <p:extLst>
      <p:ext uri="{BB962C8B-B14F-4D97-AF65-F5344CB8AC3E}">
        <p14:creationId xmlns:p14="http://schemas.microsoft.com/office/powerpoint/2010/main" val="38082995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par>
                          <p:cTn id="7" fill="hold">
                            <p:stCondLst>
                              <p:cond delay="500"/>
                            </p:stCondLst>
                            <p:childTnLst>
                              <p:par>
                                <p:cTn id="8" presetID="53" presetClass="entr" presetSubtype="16"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p:cTn id="10" dur="500" fill="hold"/>
                                        <p:tgtEl>
                                          <p:spTgt spid="3"/>
                                        </p:tgtEl>
                                        <p:attrNameLst>
                                          <p:attrName>ppt_w</p:attrName>
                                        </p:attrNameLst>
                                      </p:cBhvr>
                                      <p:tavLst>
                                        <p:tav tm="0">
                                          <p:val>
                                            <p:fltVal val="0"/>
                                          </p:val>
                                        </p:tav>
                                        <p:tav tm="100000">
                                          <p:val>
                                            <p:strVal val="#ppt_w"/>
                                          </p:val>
                                        </p:tav>
                                      </p:tavLst>
                                    </p:anim>
                                    <p:anim calcmode="lin" valueType="num">
                                      <p:cBhvr>
                                        <p:cTn id="11" dur="500" fill="hold"/>
                                        <p:tgtEl>
                                          <p:spTgt spid="3"/>
                                        </p:tgtEl>
                                        <p:attrNameLst>
                                          <p:attrName>ppt_h</p:attrName>
                                        </p:attrNameLst>
                                      </p:cBhvr>
                                      <p:tavLst>
                                        <p:tav tm="0">
                                          <p:val>
                                            <p:fltVal val="0"/>
                                          </p:val>
                                        </p:tav>
                                        <p:tav tm="100000">
                                          <p:val>
                                            <p:strVal val="#ppt_h"/>
                                          </p:val>
                                        </p:tav>
                                      </p:tavLst>
                                    </p:anim>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1" y="12769"/>
            <a:ext cx="4572000" cy="744288"/>
          </a:xfrm>
        </p:spPr>
        <p:txBody>
          <a:bodyPr anchor="b">
            <a:normAutofit/>
          </a:bodyPr>
          <a:lstStyle/>
          <a:p>
            <a:pPr marL="0" indent="0" algn="ctr" eaLnBrk="1" fontAlgn="auto" hangingPunct="1">
              <a:spcAft>
                <a:spcPts val="0"/>
              </a:spcAft>
              <a:buClr>
                <a:schemeClr val="accent6">
                  <a:lumMod val="75000"/>
                </a:schemeClr>
              </a:buClr>
              <a:buFont typeface="Georgia" pitchFamily="18" charset="0"/>
              <a:buNone/>
              <a:defRPr/>
            </a:pPr>
            <a:r>
              <a:rPr lang="en-US" sz="4000" u="sng" dirty="0"/>
              <a:t>Intro </a:t>
            </a:r>
          </a:p>
        </p:txBody>
      </p:sp>
      <p:pic>
        <p:nvPicPr>
          <p:cNvPr id="3" name="Picture 2">
            <a:extLst>
              <a:ext uri="{FF2B5EF4-FFF2-40B4-BE49-F238E27FC236}">
                <a16:creationId xmlns:a16="http://schemas.microsoft.com/office/drawing/2014/main" id="{33A50001-6A2E-4A26-9142-B961C5125C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8801" y="911010"/>
            <a:ext cx="4478028" cy="5427912"/>
          </a:xfrm>
          <a:prstGeom prst="rect">
            <a:avLst/>
          </a:prstGeom>
          <a:noFill/>
        </p:spPr>
      </p:pic>
      <p:sp>
        <p:nvSpPr>
          <p:cNvPr id="71" name="Text Placeholder 3">
            <a:extLst>
              <a:ext uri="{FF2B5EF4-FFF2-40B4-BE49-F238E27FC236}">
                <a16:creationId xmlns:a16="http://schemas.microsoft.com/office/drawing/2014/main" id="{08EABF4C-1839-473C-B2CB-725C23F83748}"/>
              </a:ext>
            </a:extLst>
          </p:cNvPr>
          <p:cNvSpPr>
            <a:spLocks noGrp="1"/>
          </p:cNvSpPr>
          <p:nvPr>
            <p:ph type="body" sz="half" idx="2"/>
          </p:nvPr>
        </p:nvSpPr>
        <p:spPr>
          <a:xfrm>
            <a:off x="7171" y="0"/>
            <a:ext cx="4651630" cy="6857999"/>
          </a:xfrm>
        </p:spPr>
        <p:txBody>
          <a:bodyPr/>
          <a:lstStyle/>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Romans 6:1-7</a:t>
            </a: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1.  What shall we say then? Are we to continue in sin so that grace may increase?</a:t>
            </a: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2.  May it never be! How shall we who died to sin still live in it?</a:t>
            </a: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3.  Or do you not know that all of us who have been baptized into Christ Jesus have been baptized into His death?</a:t>
            </a: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4.  Therefore we have been buried with Him through baptism into death, so that as Christ was raised from the dead through the glory of the Father, so we too might walk in newness of life.</a:t>
            </a: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5.  For if we have become united with Him in the likeness of His death, certainly we shall also be in the likeness of His resurrection,</a:t>
            </a: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6.  knowing this, that </a:t>
            </a:r>
            <a:r>
              <a:rPr kumimoji="0" lang="en-US" sz="1800" b="1" i="0" u="none" strike="noStrike" kern="1200" cap="none" spc="0" normalizeH="0" baseline="0" noProof="0" dirty="0">
                <a:ln w="1905"/>
                <a:solidFill>
                  <a:srgbClr val="002060"/>
                </a:solidFill>
                <a:effectLst>
                  <a:glow rad="228600">
                    <a:srgbClr val="5ECCF3">
                      <a:satMod val="175000"/>
                      <a:alpha val="40000"/>
                    </a:srgbClr>
                  </a:glow>
                  <a:innerShdw blurRad="69850" dist="43180" dir="5400000">
                    <a:srgbClr val="000000">
                      <a:alpha val="65000"/>
                    </a:srgbClr>
                  </a:innerShdw>
                </a:effectLst>
                <a:uLnTx/>
                <a:uFillTx/>
                <a:latin typeface="Tahoma" pitchFamily="34" charset="0"/>
                <a:ea typeface="+mn-ea"/>
                <a:cs typeface="Times New Roman" pitchFamily="18" charset="0"/>
              </a:rPr>
              <a:t>our old self was crucified with Him</a:t>
            </a:r>
            <a:r>
              <a:rPr kumimoji="0" lang="en-US" sz="18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 in order that our body of sin might be done away with, so that we would no longer be slaves to sin;</a:t>
            </a: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7.  for he who has died is freed from sin.</a:t>
            </a:r>
            <a:endParaRPr lang="en-US" dirty="0"/>
          </a:p>
        </p:txBody>
      </p:sp>
      <p:sp>
        <p:nvSpPr>
          <p:cNvPr id="6" name="Footer Placeholder 4"/>
          <p:cNvSpPr>
            <a:spLocks noGrp="1"/>
          </p:cNvSpPr>
          <p:nvPr>
            <p:ph type="ftr" sz="quarter" idx="11"/>
          </p:nvPr>
        </p:nvSpPr>
        <p:spPr>
          <a:xfrm>
            <a:off x="5754445" y="6492875"/>
            <a:ext cx="3352800" cy="365125"/>
          </a:xfrm>
        </p:spPr>
        <p:txBody>
          <a:bodyPr anchor="ctr">
            <a:normAutofit/>
          </a:bodyPr>
          <a:lstStyle/>
          <a:p>
            <a:pPr marL="0" marR="0" lvl="0" indent="0" algn="r" defTabSz="914400" rtl="0" eaLnBrk="0" fontAlgn="base" latinLnBrk="0" hangingPunct="0">
              <a:spcBef>
                <a:spcPct val="0"/>
              </a:spcBef>
              <a:spcAft>
                <a:spcPts val="600"/>
              </a:spcAft>
              <a:buClrTx/>
              <a:buSzTx/>
              <a:buFontTx/>
              <a:buNone/>
              <a:tabLst/>
              <a:defRPr/>
            </a:pPr>
            <a:r>
              <a:rPr kumimoji="0" lang="en-US" b="1" i="0" u="none" strike="noStrike" kern="1200" cap="none" spc="0" normalizeH="0" baseline="0" noProof="0" dirty="0">
                <a:ln>
                  <a:noFill/>
                </a:ln>
                <a:effectLst/>
                <a:uLnTx/>
                <a:uFillTx/>
              </a:rPr>
              <a:t>Fighting Crucified Zombies</a:t>
            </a:r>
          </a:p>
        </p:txBody>
      </p:sp>
    </p:spTree>
    <p:extLst>
      <p:ext uri="{BB962C8B-B14F-4D97-AF65-F5344CB8AC3E}">
        <p14:creationId xmlns:p14="http://schemas.microsoft.com/office/powerpoint/2010/main" val="14973687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animEffect transition="in" filter="barn(inVertical)">
                                      <p:cBhvr>
                                        <p:cTn id="7" dur="500"/>
                                        <p:tgtEl>
                                          <p:spTgt spid="71">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71">
                                            <p:txEl>
                                              <p:pRg st="1" end="1"/>
                                            </p:txEl>
                                          </p:spTgt>
                                        </p:tgtEl>
                                        <p:attrNameLst>
                                          <p:attrName>style.visibility</p:attrName>
                                        </p:attrNameLst>
                                      </p:cBhvr>
                                      <p:to>
                                        <p:strVal val="visible"/>
                                      </p:to>
                                    </p:set>
                                    <p:animEffect transition="in" filter="barn(inVertical)">
                                      <p:cBhvr>
                                        <p:cTn id="11" dur="500"/>
                                        <p:tgtEl>
                                          <p:spTgt spid="71">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71">
                                            <p:txEl>
                                              <p:pRg st="2" end="2"/>
                                            </p:txEl>
                                          </p:spTgt>
                                        </p:tgtEl>
                                        <p:attrNameLst>
                                          <p:attrName>style.visibility</p:attrName>
                                        </p:attrNameLst>
                                      </p:cBhvr>
                                      <p:to>
                                        <p:strVal val="visible"/>
                                      </p:to>
                                    </p:set>
                                    <p:animEffect transition="in" filter="barn(inVertical)">
                                      <p:cBhvr>
                                        <p:cTn id="15" dur="500"/>
                                        <p:tgtEl>
                                          <p:spTgt spid="71">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71">
                                            <p:txEl>
                                              <p:pRg st="3" end="3"/>
                                            </p:txEl>
                                          </p:spTgt>
                                        </p:tgtEl>
                                        <p:attrNameLst>
                                          <p:attrName>style.visibility</p:attrName>
                                        </p:attrNameLst>
                                      </p:cBhvr>
                                      <p:to>
                                        <p:strVal val="visible"/>
                                      </p:to>
                                    </p:set>
                                    <p:animEffect transition="in" filter="barn(inVertical)">
                                      <p:cBhvr>
                                        <p:cTn id="19" dur="500"/>
                                        <p:tgtEl>
                                          <p:spTgt spid="71">
                                            <p:txEl>
                                              <p:pRg st="3" end="3"/>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71">
                                            <p:txEl>
                                              <p:pRg st="4" end="4"/>
                                            </p:txEl>
                                          </p:spTgt>
                                        </p:tgtEl>
                                        <p:attrNameLst>
                                          <p:attrName>style.visibility</p:attrName>
                                        </p:attrNameLst>
                                      </p:cBhvr>
                                      <p:to>
                                        <p:strVal val="visible"/>
                                      </p:to>
                                    </p:set>
                                    <p:animEffect transition="in" filter="barn(inVertical)">
                                      <p:cBhvr>
                                        <p:cTn id="23" dur="500"/>
                                        <p:tgtEl>
                                          <p:spTgt spid="71">
                                            <p:txEl>
                                              <p:pRg st="4" end="4"/>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71">
                                            <p:txEl>
                                              <p:pRg st="5" end="5"/>
                                            </p:txEl>
                                          </p:spTgt>
                                        </p:tgtEl>
                                        <p:attrNameLst>
                                          <p:attrName>style.visibility</p:attrName>
                                        </p:attrNameLst>
                                      </p:cBhvr>
                                      <p:to>
                                        <p:strVal val="visible"/>
                                      </p:to>
                                    </p:set>
                                    <p:animEffect transition="in" filter="barn(inVertical)">
                                      <p:cBhvr>
                                        <p:cTn id="27" dur="500"/>
                                        <p:tgtEl>
                                          <p:spTgt spid="71">
                                            <p:txEl>
                                              <p:pRg st="5" end="5"/>
                                            </p:txEl>
                                          </p:spTgt>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71">
                                            <p:txEl>
                                              <p:pRg st="6" end="6"/>
                                            </p:txEl>
                                          </p:spTgt>
                                        </p:tgtEl>
                                        <p:attrNameLst>
                                          <p:attrName>style.visibility</p:attrName>
                                        </p:attrNameLst>
                                      </p:cBhvr>
                                      <p:to>
                                        <p:strVal val="visible"/>
                                      </p:to>
                                    </p:set>
                                    <p:animEffect transition="in" filter="barn(inVertical)">
                                      <p:cBhvr>
                                        <p:cTn id="31" dur="500"/>
                                        <p:tgtEl>
                                          <p:spTgt spid="71">
                                            <p:txEl>
                                              <p:pRg st="6" end="6"/>
                                            </p:txEl>
                                          </p:spTgt>
                                        </p:tgtEl>
                                      </p:cBhvr>
                                    </p:animEffect>
                                  </p:childTnLst>
                                </p:cTn>
                              </p:par>
                            </p:childTnLst>
                          </p:cTn>
                        </p:par>
                        <p:par>
                          <p:cTn id="32" fill="hold">
                            <p:stCondLst>
                              <p:cond delay="3500"/>
                            </p:stCondLst>
                            <p:childTnLst>
                              <p:par>
                                <p:cTn id="33" presetID="16" presetClass="entr" presetSubtype="21" fill="hold" grpId="0" nodeType="afterEffect">
                                  <p:stCondLst>
                                    <p:cond delay="0"/>
                                  </p:stCondLst>
                                  <p:childTnLst>
                                    <p:set>
                                      <p:cBhvr>
                                        <p:cTn id="34" dur="1" fill="hold">
                                          <p:stCondLst>
                                            <p:cond delay="0"/>
                                          </p:stCondLst>
                                        </p:cTn>
                                        <p:tgtEl>
                                          <p:spTgt spid="71">
                                            <p:txEl>
                                              <p:pRg st="7" end="7"/>
                                            </p:txEl>
                                          </p:spTgt>
                                        </p:tgtEl>
                                        <p:attrNameLst>
                                          <p:attrName>style.visibility</p:attrName>
                                        </p:attrNameLst>
                                      </p:cBhvr>
                                      <p:to>
                                        <p:strVal val="visible"/>
                                      </p:to>
                                    </p:set>
                                    <p:animEffect transition="in" filter="barn(inVertical)">
                                      <p:cBhvr>
                                        <p:cTn id="35" dur="500"/>
                                        <p:tgtEl>
                                          <p:spTgt spid="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1" y="12769"/>
            <a:ext cx="4572000" cy="744288"/>
          </a:xfrm>
        </p:spPr>
        <p:txBody>
          <a:bodyPr anchor="b">
            <a:normAutofit/>
          </a:bodyPr>
          <a:lstStyle/>
          <a:p>
            <a:pPr marL="0" indent="0" algn="ctr" eaLnBrk="1" fontAlgn="auto" hangingPunct="1">
              <a:spcAft>
                <a:spcPts val="0"/>
              </a:spcAft>
              <a:buClr>
                <a:schemeClr val="accent6">
                  <a:lumMod val="75000"/>
                </a:schemeClr>
              </a:buClr>
              <a:buFont typeface="Georgia" pitchFamily="18" charset="0"/>
              <a:buNone/>
              <a:defRPr/>
            </a:pPr>
            <a:r>
              <a:rPr lang="en-US" sz="4000" u="sng" dirty="0"/>
              <a:t>Intro </a:t>
            </a:r>
          </a:p>
        </p:txBody>
      </p:sp>
      <p:pic>
        <p:nvPicPr>
          <p:cNvPr id="3" name="Picture 2">
            <a:extLst>
              <a:ext uri="{FF2B5EF4-FFF2-40B4-BE49-F238E27FC236}">
                <a16:creationId xmlns:a16="http://schemas.microsoft.com/office/drawing/2014/main" id="{33A50001-6A2E-4A26-9142-B961C5125C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8801" y="911010"/>
            <a:ext cx="4478028" cy="5427912"/>
          </a:xfrm>
          <a:prstGeom prst="rect">
            <a:avLst/>
          </a:prstGeom>
          <a:noFill/>
        </p:spPr>
      </p:pic>
      <p:sp>
        <p:nvSpPr>
          <p:cNvPr id="71" name="Text Placeholder 3">
            <a:extLst>
              <a:ext uri="{FF2B5EF4-FFF2-40B4-BE49-F238E27FC236}">
                <a16:creationId xmlns:a16="http://schemas.microsoft.com/office/drawing/2014/main" id="{08EABF4C-1839-473C-B2CB-725C23F83748}"/>
              </a:ext>
            </a:extLst>
          </p:cNvPr>
          <p:cNvSpPr>
            <a:spLocks noGrp="1"/>
          </p:cNvSpPr>
          <p:nvPr>
            <p:ph type="body" sz="half" idx="2"/>
          </p:nvPr>
        </p:nvSpPr>
        <p:spPr>
          <a:xfrm>
            <a:off x="7171" y="0"/>
            <a:ext cx="4651630" cy="6857999"/>
          </a:xfrm>
        </p:spPr>
        <p:txBody>
          <a:bodyPr/>
          <a:lstStyle/>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Colossians 3:1-4</a:t>
            </a:r>
          </a:p>
          <a:p>
            <a:pPr marL="457200" lvl="0" indent="-457200" eaLnBrk="1" hangingPunct="1">
              <a:spcBef>
                <a:spcPct val="0"/>
              </a:spcBef>
              <a:spcAft>
                <a:spcPct val="0"/>
              </a:spcAft>
              <a:buClrTx/>
              <a:buSzTx/>
              <a:defRPr/>
            </a:pPr>
            <a:r>
              <a:rPr lang="en-US" sz="2400" dirty="0">
                <a:solidFill>
                  <a:srgbClr val="002060"/>
                </a:solidFill>
                <a:latin typeface="Tahoma" pitchFamily="34" charset="0"/>
                <a:cs typeface="Times New Roman" pitchFamily="18" charset="0"/>
              </a:rPr>
              <a:t>1.  Therefore if you have been raised up with Christ, keep seeking the things above, where Christ is, seated at the right hand of God.</a:t>
            </a:r>
          </a:p>
          <a:p>
            <a:pPr marL="457200" lvl="0" indent="-457200" eaLnBrk="1" hangingPunct="1">
              <a:spcBef>
                <a:spcPct val="0"/>
              </a:spcBef>
              <a:spcAft>
                <a:spcPct val="0"/>
              </a:spcAft>
              <a:buClrTx/>
              <a:buSzTx/>
              <a:defRPr/>
            </a:pPr>
            <a:r>
              <a:rPr lang="en-US" sz="2400" dirty="0">
                <a:solidFill>
                  <a:srgbClr val="002060"/>
                </a:solidFill>
                <a:latin typeface="Tahoma" pitchFamily="34" charset="0"/>
                <a:cs typeface="Times New Roman" pitchFamily="18" charset="0"/>
              </a:rPr>
              <a:t>2.  Set your mind on the things above, not on the things that are on earth.</a:t>
            </a:r>
          </a:p>
          <a:p>
            <a:pPr marL="457200" lvl="0" indent="-457200" eaLnBrk="1" hangingPunct="1">
              <a:spcBef>
                <a:spcPct val="0"/>
              </a:spcBef>
              <a:spcAft>
                <a:spcPct val="0"/>
              </a:spcAft>
              <a:buClrTx/>
              <a:buSzTx/>
              <a:defRPr/>
            </a:pPr>
            <a:r>
              <a:rPr lang="en-US" sz="2400" dirty="0">
                <a:solidFill>
                  <a:srgbClr val="002060"/>
                </a:solidFill>
                <a:latin typeface="Tahoma" pitchFamily="34" charset="0"/>
                <a:cs typeface="Times New Roman" pitchFamily="18" charset="0"/>
              </a:rPr>
              <a:t>3.  For </a:t>
            </a:r>
            <a:r>
              <a:rPr lang="en-US" sz="2400" b="1" dirty="0">
                <a:solidFill>
                  <a:srgbClr val="002060"/>
                </a:solidFill>
                <a:effectLst>
                  <a:glow rad="228600">
                    <a:schemeClr val="accent2">
                      <a:satMod val="175000"/>
                      <a:alpha val="40000"/>
                    </a:schemeClr>
                  </a:glow>
                </a:effectLst>
                <a:latin typeface="Tahoma" pitchFamily="34" charset="0"/>
                <a:cs typeface="Times New Roman" pitchFamily="18" charset="0"/>
              </a:rPr>
              <a:t>you have died</a:t>
            </a:r>
            <a:r>
              <a:rPr lang="en-US" sz="2400" dirty="0">
                <a:solidFill>
                  <a:srgbClr val="002060"/>
                </a:solidFill>
                <a:latin typeface="Tahoma" pitchFamily="34" charset="0"/>
                <a:cs typeface="Times New Roman" pitchFamily="18" charset="0"/>
              </a:rPr>
              <a:t> and your life is hidden with Christ in God.</a:t>
            </a:r>
          </a:p>
          <a:p>
            <a:pPr marL="457200" lvl="0" indent="-457200" eaLnBrk="1" hangingPunct="1">
              <a:spcBef>
                <a:spcPct val="0"/>
              </a:spcBef>
              <a:spcAft>
                <a:spcPct val="0"/>
              </a:spcAft>
              <a:buClrTx/>
              <a:buSzTx/>
              <a:defRPr/>
            </a:pPr>
            <a:r>
              <a:rPr lang="en-US" sz="2400" dirty="0">
                <a:solidFill>
                  <a:srgbClr val="002060"/>
                </a:solidFill>
                <a:latin typeface="Tahoma" pitchFamily="34" charset="0"/>
                <a:cs typeface="Times New Roman" pitchFamily="18" charset="0"/>
              </a:rPr>
              <a:t>4.  When Christ, who is our life, is revealed, then you also will be revealed with Him in glory.</a:t>
            </a:r>
            <a:endParaRPr lang="en-US" sz="1800" dirty="0"/>
          </a:p>
        </p:txBody>
      </p:sp>
      <p:sp>
        <p:nvSpPr>
          <p:cNvPr id="6" name="Footer Placeholder 4"/>
          <p:cNvSpPr>
            <a:spLocks noGrp="1"/>
          </p:cNvSpPr>
          <p:nvPr>
            <p:ph type="ftr" sz="quarter" idx="11"/>
          </p:nvPr>
        </p:nvSpPr>
        <p:spPr>
          <a:xfrm>
            <a:off x="5754445" y="6492875"/>
            <a:ext cx="3352800" cy="365125"/>
          </a:xfrm>
        </p:spPr>
        <p:txBody>
          <a:bodyPr anchor="ctr">
            <a:normAutofit/>
          </a:bodyPr>
          <a:lstStyle/>
          <a:p>
            <a:pPr marL="0" marR="0" lvl="0" indent="0" algn="r" defTabSz="914400" rtl="0" eaLnBrk="0" fontAlgn="base" latinLnBrk="0" hangingPunct="0">
              <a:lnSpc>
                <a:spcPct val="100000"/>
              </a:lnSpc>
              <a:spcBef>
                <a:spcPct val="0"/>
              </a:spcBef>
              <a:spcAft>
                <a:spcPts val="60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Fighting Crucified Zombies</a:t>
            </a:r>
          </a:p>
        </p:txBody>
      </p:sp>
    </p:spTree>
    <p:extLst>
      <p:ext uri="{BB962C8B-B14F-4D97-AF65-F5344CB8AC3E}">
        <p14:creationId xmlns:p14="http://schemas.microsoft.com/office/powerpoint/2010/main" val="3477101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animEffect transition="in" filter="barn(inVertical)">
                                      <p:cBhvr>
                                        <p:cTn id="7" dur="500"/>
                                        <p:tgtEl>
                                          <p:spTgt spid="71">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71">
                                            <p:txEl>
                                              <p:pRg st="1" end="1"/>
                                            </p:txEl>
                                          </p:spTgt>
                                        </p:tgtEl>
                                        <p:attrNameLst>
                                          <p:attrName>style.visibility</p:attrName>
                                        </p:attrNameLst>
                                      </p:cBhvr>
                                      <p:to>
                                        <p:strVal val="visible"/>
                                      </p:to>
                                    </p:set>
                                    <p:animEffect transition="in" filter="barn(inVertical)">
                                      <p:cBhvr>
                                        <p:cTn id="11" dur="500"/>
                                        <p:tgtEl>
                                          <p:spTgt spid="71">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71">
                                            <p:txEl>
                                              <p:pRg st="2" end="2"/>
                                            </p:txEl>
                                          </p:spTgt>
                                        </p:tgtEl>
                                        <p:attrNameLst>
                                          <p:attrName>style.visibility</p:attrName>
                                        </p:attrNameLst>
                                      </p:cBhvr>
                                      <p:to>
                                        <p:strVal val="visible"/>
                                      </p:to>
                                    </p:set>
                                    <p:animEffect transition="in" filter="barn(inVertical)">
                                      <p:cBhvr>
                                        <p:cTn id="15" dur="500"/>
                                        <p:tgtEl>
                                          <p:spTgt spid="71">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71">
                                            <p:txEl>
                                              <p:pRg st="3" end="3"/>
                                            </p:txEl>
                                          </p:spTgt>
                                        </p:tgtEl>
                                        <p:attrNameLst>
                                          <p:attrName>style.visibility</p:attrName>
                                        </p:attrNameLst>
                                      </p:cBhvr>
                                      <p:to>
                                        <p:strVal val="visible"/>
                                      </p:to>
                                    </p:set>
                                    <p:animEffect transition="in" filter="barn(inVertical)">
                                      <p:cBhvr>
                                        <p:cTn id="19" dur="500"/>
                                        <p:tgtEl>
                                          <p:spTgt spid="71">
                                            <p:txEl>
                                              <p:pRg st="3" end="3"/>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71">
                                            <p:txEl>
                                              <p:pRg st="4" end="4"/>
                                            </p:txEl>
                                          </p:spTgt>
                                        </p:tgtEl>
                                        <p:attrNameLst>
                                          <p:attrName>style.visibility</p:attrName>
                                        </p:attrNameLst>
                                      </p:cBhvr>
                                      <p:to>
                                        <p:strVal val="visible"/>
                                      </p:to>
                                    </p:set>
                                    <p:animEffect transition="in" filter="barn(inVertical)">
                                      <p:cBhvr>
                                        <p:cTn id="23" dur="500"/>
                                        <p:tgtEl>
                                          <p:spTgt spid="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E056078-98C7-4B74-9799-437C66079D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786" y="1410573"/>
            <a:ext cx="4497705" cy="4497705"/>
          </a:xfrm>
          <a:prstGeom prst="rect">
            <a:avLst/>
          </a:prstGeom>
          <a:noFill/>
        </p:spPr>
      </p:pic>
      <p:sp>
        <p:nvSpPr>
          <p:cNvPr id="73" name="Content Placeholder 4">
            <a:extLst>
              <a:ext uri="{FF2B5EF4-FFF2-40B4-BE49-F238E27FC236}">
                <a16:creationId xmlns:a16="http://schemas.microsoft.com/office/drawing/2014/main" id="{02E69326-9EAA-464E-9C49-16221887DC8E}"/>
              </a:ext>
            </a:extLst>
          </p:cNvPr>
          <p:cNvSpPr>
            <a:spLocks noGrp="1"/>
          </p:cNvSpPr>
          <p:nvPr>
            <p:ph sz="quarter" idx="4"/>
          </p:nvPr>
        </p:nvSpPr>
        <p:spPr>
          <a:xfrm>
            <a:off x="4645024" y="12439"/>
            <a:ext cx="4498975" cy="5321561"/>
          </a:xfrm>
        </p:spPr>
        <p:txBody>
          <a:bodyPr>
            <a:normAutofit fontScale="92500" lnSpcReduction="10000"/>
          </a:bodyPr>
          <a:lstStyle/>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Zombies in pop-culture:</a:t>
            </a:r>
          </a:p>
          <a:p>
            <a:pPr marL="457200" marR="0" lvl="0" indent="-457200" algn="l" defTabSz="914400" rtl="0" eaLnBrk="0" fontAlgn="base" latinLnBrk="0" hangingPunct="0">
              <a:lnSpc>
                <a:spcPct val="100000"/>
              </a:lnSpc>
              <a:spcBef>
                <a:spcPct val="0"/>
              </a:spcBef>
              <a:spcAft>
                <a:spcPct val="0"/>
              </a:spcAft>
              <a:buClr>
                <a:srgbClr val="56C7AA"/>
              </a:buClr>
              <a:buSzPct val="115000"/>
              <a:buFont typeface="Wingdings" pitchFamily="2" charset="2"/>
              <a:buChar char="Ø"/>
              <a:tabLst/>
              <a:defRPr/>
            </a:pPr>
            <a:r>
              <a:rPr kumimoji="0" lang="en-US" sz="2400" b="0"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Risen undead, decayed(-</a:t>
            </a:r>
            <a:r>
              <a:rPr kumimoji="0" lang="en-US" sz="2400" b="0" i="0" u="none" strike="noStrike" kern="1200" cap="none" spc="0" normalizeH="0" baseline="0" noProof="0" dirty="0" err="1">
                <a:ln>
                  <a:noFill/>
                </a:ln>
                <a:solidFill>
                  <a:srgbClr val="212745"/>
                </a:solidFill>
                <a:effectLst/>
                <a:uLnTx/>
                <a:uFillTx/>
                <a:latin typeface="Tahoma" pitchFamily="34" charset="0"/>
                <a:ea typeface="+mn-ea"/>
                <a:cs typeface="Times New Roman" pitchFamily="18" charset="0"/>
              </a:rPr>
              <a:t>ing</a:t>
            </a:r>
            <a:r>
              <a:rPr kumimoji="0" lang="en-US" sz="2400" b="0"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 rotted corpses seeking one thing: </a:t>
            </a:r>
            <a:r>
              <a:rPr kumimoji="0" lang="en-US" sz="2800" b="1" i="1"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Brains!</a:t>
            </a:r>
          </a:p>
          <a:p>
            <a:pPr marL="457200" indent="-457200">
              <a:spcBef>
                <a:spcPct val="0"/>
              </a:spcBef>
              <a:spcAft>
                <a:spcPct val="0"/>
              </a:spcAft>
              <a:buClr>
                <a:srgbClr val="56C7AA"/>
              </a:buClr>
              <a:buSzPct val="115000"/>
              <a:buFont typeface="Wingdings" pitchFamily="2" charset="2"/>
              <a:buChar char="Ø"/>
              <a:defRPr/>
            </a:pPr>
            <a:r>
              <a:rPr lang="en-US" sz="2400" b="1" dirty="0">
                <a:solidFill>
                  <a:srgbClr val="212745"/>
                </a:solidFill>
                <a:latin typeface="Tahoma" pitchFamily="34" charset="0"/>
                <a:cs typeface="Times New Roman" pitchFamily="18" charset="0"/>
              </a:rPr>
              <a:t>Rom. 7:21-25: </a:t>
            </a:r>
            <a:r>
              <a:rPr lang="en-US" sz="2400" dirty="0">
                <a:solidFill>
                  <a:srgbClr val="212745"/>
                </a:solidFill>
                <a:latin typeface="Tahoma" pitchFamily="34" charset="0"/>
                <a:cs typeface="Times New Roman" pitchFamily="18" charset="0"/>
              </a:rPr>
              <a:t>We have a constant battle for control of our minds, a war of two natures: The flesh with its desires and the spirit that desires to do good.</a:t>
            </a:r>
          </a:p>
          <a:p>
            <a:pPr marL="457200" lvl="0" indent="-457200">
              <a:spcBef>
                <a:spcPct val="0"/>
              </a:spcBef>
              <a:spcAft>
                <a:spcPct val="0"/>
              </a:spcAft>
              <a:buClr>
                <a:srgbClr val="56C7AA"/>
              </a:buClr>
              <a:buSzPct val="115000"/>
              <a:buFont typeface="Wingdings" pitchFamily="2" charset="2"/>
              <a:buChar char="Ø"/>
              <a:defRPr/>
            </a:pPr>
            <a:r>
              <a:rPr lang="en-US" sz="2400" b="1" dirty="0">
                <a:solidFill>
                  <a:srgbClr val="212745"/>
                </a:solidFill>
                <a:latin typeface="Tahoma" pitchFamily="34" charset="0"/>
                <a:cs typeface="Times New Roman" pitchFamily="18" charset="0"/>
              </a:rPr>
              <a:t>Rom. 8:5-8: </a:t>
            </a:r>
            <a:r>
              <a:rPr lang="en-US" sz="2400" dirty="0">
                <a:solidFill>
                  <a:srgbClr val="212745"/>
                </a:solidFill>
                <a:latin typeface="Tahoma" pitchFamily="34" charset="0"/>
                <a:cs typeface="Times New Roman" pitchFamily="18" charset="0"/>
              </a:rPr>
              <a:t>Sometimes that “old self” who was “crucified” rises up in our lives. </a:t>
            </a:r>
          </a:p>
          <a:p>
            <a:pPr marL="457200" lvl="0" indent="-457200">
              <a:spcBef>
                <a:spcPct val="0"/>
              </a:spcBef>
              <a:spcAft>
                <a:spcPct val="0"/>
              </a:spcAft>
              <a:buClr>
                <a:srgbClr val="56C7AA"/>
              </a:buClr>
              <a:buSzPct val="115000"/>
              <a:buFont typeface="Wingdings" pitchFamily="2" charset="2"/>
              <a:buChar char="Ø"/>
              <a:defRPr/>
            </a:pPr>
            <a:r>
              <a:rPr lang="en-US" sz="2400" dirty="0">
                <a:solidFill>
                  <a:srgbClr val="212745"/>
                </a:solidFill>
                <a:latin typeface="Tahoma" pitchFamily="34" charset="0"/>
                <a:cs typeface="Times New Roman" pitchFamily="18" charset="0"/>
              </a:rPr>
              <a:t>The “crucified zombie” wants our brains, that is, to control our mind, to act on its lusts!</a:t>
            </a:r>
            <a:endParaRPr kumimoji="0" lang="en-US" sz="2400" b="1" i="1"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endParaRPr>
          </a:p>
          <a:p>
            <a:pPr marL="46037" indent="0">
              <a:buNone/>
            </a:pPr>
            <a:endParaRPr lang="en-US" dirty="0"/>
          </a:p>
        </p:txBody>
      </p:sp>
      <p:sp>
        <p:nvSpPr>
          <p:cNvPr id="90114" name="Rectangle 2"/>
          <p:cNvSpPr>
            <a:spLocks noGrp="1" noChangeArrowheads="1"/>
          </p:cNvSpPr>
          <p:nvPr>
            <p:ph type="title"/>
          </p:nvPr>
        </p:nvSpPr>
        <p:spPr>
          <a:xfrm>
            <a:off x="1" y="0"/>
            <a:ext cx="4581614" cy="825977"/>
          </a:xfrm>
        </p:spPr>
        <p:txBody>
          <a:bodyPr vert="horz" lIns="91440" tIns="45720" rIns="91440" bIns="45720" rtlCol="0" anchor="t" anchorCtr="0">
            <a:normAutofit/>
          </a:bodyPr>
          <a:lstStyle/>
          <a:p>
            <a:pPr marL="0" indent="0" algn="ctr">
              <a:buNone/>
              <a:defRPr/>
            </a:pPr>
            <a:r>
              <a:rPr lang="en-US" sz="4000" b="1" u="sng" kern="1200" dirty="0">
                <a:effectLst/>
                <a:latin typeface="+mj-lt"/>
                <a:ea typeface="+mj-ea"/>
                <a:cs typeface="+mj-cs"/>
              </a:rPr>
              <a:t>Intro</a:t>
            </a:r>
            <a:r>
              <a:rPr lang="en-US" b="1" u="sng" kern="1200" dirty="0">
                <a:effectLst>
                  <a:reflection blurRad="6350" stA="55000" endA="300" endPos="45500" dir="5400000" sy="-100000" algn="bl" rotWithShape="0"/>
                </a:effectLst>
                <a:latin typeface="+mj-lt"/>
                <a:ea typeface="+mj-ea"/>
                <a:cs typeface="+mj-cs"/>
              </a:rPr>
              <a:t> </a:t>
            </a:r>
          </a:p>
        </p:txBody>
      </p:sp>
      <p:sp>
        <p:nvSpPr>
          <p:cNvPr id="6" name="Footer Placeholder 4"/>
          <p:cNvSpPr>
            <a:spLocks noGrp="1"/>
          </p:cNvSpPr>
          <p:nvPr>
            <p:ph type="ftr" sz="quarter" idx="11"/>
          </p:nvPr>
        </p:nvSpPr>
        <p:spPr>
          <a:xfrm>
            <a:off x="-5379" y="6492875"/>
            <a:ext cx="3352800" cy="365125"/>
          </a:xfrm>
        </p:spPr>
        <p:txBody>
          <a:bodyPr vert="horz" lIns="91440" tIns="45720" rIns="91440" bIns="45720" rtlCol="0" anchor="ctr">
            <a:normAutofit/>
          </a:bodyPr>
          <a:lstStyle/>
          <a:p>
            <a:pPr marL="0" marR="0" lvl="0" indent="0" defTabSz="914400" latinLnBrk="0">
              <a:spcAft>
                <a:spcPts val="600"/>
              </a:spcAft>
              <a:buClrTx/>
              <a:buSzTx/>
              <a:buFontTx/>
              <a:buNone/>
              <a:tabLst/>
              <a:defRPr/>
            </a:pPr>
            <a:r>
              <a:rPr kumimoji="0" lang="en-US" b="1" i="0" u="none" strike="noStrike" kern="1200" cap="none" spc="0" normalizeH="0" baseline="0" noProof="0" dirty="0">
                <a:ln>
                  <a:noFill/>
                </a:ln>
                <a:effectLst/>
                <a:uLnTx/>
                <a:uFillTx/>
                <a:latin typeface="Arial" charset="0"/>
                <a:ea typeface="+mn-ea"/>
                <a:cs typeface="+mn-cs"/>
              </a:rPr>
              <a:t>Fighting Crucified Zombies</a:t>
            </a:r>
          </a:p>
        </p:txBody>
      </p:sp>
      <p:sp>
        <p:nvSpPr>
          <p:cNvPr id="13" name="Text Box 7">
            <a:extLst>
              <a:ext uri="{FF2B5EF4-FFF2-40B4-BE49-F238E27FC236}">
                <a16:creationId xmlns:a16="http://schemas.microsoft.com/office/drawing/2014/main" id="{871B73EC-D195-4ADF-989B-4C4E80E42E61}"/>
              </a:ext>
            </a:extLst>
          </p:cNvPr>
          <p:cNvSpPr txBox="1">
            <a:spLocks noChangeArrowheads="1"/>
          </p:cNvSpPr>
          <p:nvPr/>
        </p:nvSpPr>
        <p:spPr bwMode="auto">
          <a:xfrm>
            <a:off x="4649506" y="5292546"/>
            <a:ext cx="4498976" cy="1200329"/>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ahoma" pitchFamily="34" charset="0"/>
                <a:ea typeface="+mn-ea"/>
                <a:cs typeface="Times New Roman" pitchFamily="18" charset="0"/>
              </a:rPr>
              <a:t>Not just bad habits, but the old self is ugly, grotesque, and is dangerous!</a:t>
            </a:r>
            <a:endParaRPr kumimoji="0" lang="en-US" sz="2400" b="1" i="1" u="none" strike="noStrike" kern="1200" cap="none" spc="0" normalizeH="0" baseline="0" noProof="0" dirty="0">
              <a:ln>
                <a:noFill/>
              </a:ln>
              <a:solidFill>
                <a:srgbClr val="FF0000"/>
              </a:solidFill>
              <a:effectLst/>
              <a:uLnTx/>
              <a:uFillTx/>
              <a:latin typeface="Tahoma" pitchFamily="34" charset="0"/>
              <a:ea typeface="+mn-ea"/>
              <a:cs typeface="Times New Roman" pitchFamily="18" charset="0"/>
            </a:endParaRPr>
          </a:p>
        </p:txBody>
      </p:sp>
    </p:spTree>
    <p:extLst>
      <p:ext uri="{BB962C8B-B14F-4D97-AF65-F5344CB8AC3E}">
        <p14:creationId xmlns:p14="http://schemas.microsoft.com/office/powerpoint/2010/main" val="30307378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barn(inVertical)">
                                      <p:cBhvr>
                                        <p:cTn id="7" dur="500"/>
                                        <p:tgtEl>
                                          <p:spTgt spid="7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animEffect transition="in" filter="wipe(left)">
                                      <p:cBhvr>
                                        <p:cTn id="11" dur="500"/>
                                        <p:tgtEl>
                                          <p:spTgt spid="7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73">
                                            <p:txEl>
                                              <p:pRg st="2" end="2"/>
                                            </p:txEl>
                                          </p:spTgt>
                                        </p:tgtEl>
                                        <p:attrNameLst>
                                          <p:attrName>style.visibility</p:attrName>
                                        </p:attrNameLst>
                                      </p:cBhvr>
                                      <p:to>
                                        <p:strVal val="visible"/>
                                      </p:to>
                                    </p:set>
                                    <p:animEffect transition="in" filter="wipe(left)">
                                      <p:cBhvr>
                                        <p:cTn id="16" dur="500"/>
                                        <p:tgtEl>
                                          <p:spTgt spid="7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73">
                                            <p:txEl>
                                              <p:pRg st="3" end="3"/>
                                            </p:txEl>
                                          </p:spTgt>
                                        </p:tgtEl>
                                        <p:attrNameLst>
                                          <p:attrName>style.visibility</p:attrName>
                                        </p:attrNameLst>
                                      </p:cBhvr>
                                      <p:to>
                                        <p:strVal val="visible"/>
                                      </p:to>
                                    </p:set>
                                    <p:animEffect transition="in" filter="wipe(left)">
                                      <p:cBhvr>
                                        <p:cTn id="21" dur="500"/>
                                        <p:tgtEl>
                                          <p:spTgt spid="73">
                                            <p:txEl>
                                              <p:pRg st="3" end="3"/>
                                            </p:txEl>
                                          </p:spTgt>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73">
                                            <p:txEl>
                                              <p:pRg st="4" end="4"/>
                                            </p:txEl>
                                          </p:spTgt>
                                        </p:tgtEl>
                                        <p:attrNameLst>
                                          <p:attrName>style.visibility</p:attrName>
                                        </p:attrNameLst>
                                      </p:cBhvr>
                                      <p:to>
                                        <p:strVal val="visible"/>
                                      </p:to>
                                    </p:set>
                                    <p:animEffect transition="in" filter="wipe(left)">
                                      <p:cBhvr>
                                        <p:cTn id="25" dur="500"/>
                                        <p:tgtEl>
                                          <p:spTgt spid="7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dissolve">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1" y="12769"/>
            <a:ext cx="4572000" cy="744288"/>
          </a:xfrm>
        </p:spPr>
        <p:txBody>
          <a:bodyPr anchor="b">
            <a:normAutofit/>
          </a:bodyPr>
          <a:lstStyle/>
          <a:p>
            <a:pPr marL="0" indent="0" algn="ctr" eaLnBrk="1" fontAlgn="auto" hangingPunct="1">
              <a:spcAft>
                <a:spcPts val="0"/>
              </a:spcAft>
              <a:buClr>
                <a:schemeClr val="accent6">
                  <a:lumMod val="75000"/>
                </a:schemeClr>
              </a:buClr>
              <a:buFont typeface="Georgia" pitchFamily="18" charset="0"/>
              <a:buNone/>
              <a:defRPr/>
            </a:pPr>
            <a:r>
              <a:rPr lang="en-US" sz="4000" u="sng" dirty="0"/>
              <a:t>Intro </a:t>
            </a:r>
          </a:p>
        </p:txBody>
      </p:sp>
      <p:sp>
        <p:nvSpPr>
          <p:cNvPr id="71" name="Text Placeholder 3">
            <a:extLst>
              <a:ext uri="{FF2B5EF4-FFF2-40B4-BE49-F238E27FC236}">
                <a16:creationId xmlns:a16="http://schemas.microsoft.com/office/drawing/2014/main" id="{08EABF4C-1839-473C-B2CB-725C23F83748}"/>
              </a:ext>
            </a:extLst>
          </p:cNvPr>
          <p:cNvSpPr>
            <a:spLocks noGrp="1"/>
          </p:cNvSpPr>
          <p:nvPr>
            <p:ph type="body" sz="half" idx="2"/>
          </p:nvPr>
        </p:nvSpPr>
        <p:spPr>
          <a:xfrm>
            <a:off x="7171" y="663476"/>
            <a:ext cx="4651630" cy="6194523"/>
          </a:xfrm>
        </p:spPr>
        <p:txBody>
          <a:bodyPr/>
          <a:lstStyle/>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Colossians 3:5 (NKJV)</a:t>
            </a:r>
          </a:p>
          <a:p>
            <a:pPr lvl="0" eaLnBrk="1" hangingPunct="1">
              <a:spcBef>
                <a:spcPct val="0"/>
              </a:spcBef>
              <a:spcAft>
                <a:spcPct val="0"/>
              </a:spcAft>
              <a:buClrTx/>
              <a:buSzTx/>
              <a:defRPr/>
            </a:pPr>
            <a:r>
              <a:rPr lang="en-US" sz="2400" dirty="0">
                <a:solidFill>
                  <a:srgbClr val="002060"/>
                </a:solidFill>
                <a:latin typeface="Tahoma" pitchFamily="34" charset="0"/>
                <a:cs typeface="Times New Roman" pitchFamily="18" charset="0"/>
              </a:rPr>
              <a:t>Therefore </a:t>
            </a:r>
            <a:r>
              <a:rPr lang="en-US" sz="2400" b="1" dirty="0">
                <a:solidFill>
                  <a:srgbClr val="002060"/>
                </a:solidFill>
                <a:effectLst>
                  <a:glow rad="228600">
                    <a:schemeClr val="accent2">
                      <a:satMod val="175000"/>
                      <a:alpha val="40000"/>
                    </a:schemeClr>
                  </a:glow>
                </a:effectLst>
                <a:latin typeface="Tahoma" pitchFamily="34" charset="0"/>
                <a:cs typeface="Times New Roman" pitchFamily="18" charset="0"/>
              </a:rPr>
              <a:t>put to death</a:t>
            </a:r>
            <a:r>
              <a:rPr lang="en-US" sz="2400" dirty="0">
                <a:solidFill>
                  <a:srgbClr val="002060"/>
                </a:solidFill>
                <a:latin typeface="Tahoma" pitchFamily="34" charset="0"/>
                <a:cs typeface="Times New Roman" pitchFamily="18" charset="0"/>
              </a:rPr>
              <a:t> your members which are on the earth: fornication, uncleanness, passion, evil desire, and covetousness, which is idolatry. </a:t>
            </a:r>
          </a:p>
        </p:txBody>
      </p:sp>
      <p:sp>
        <p:nvSpPr>
          <p:cNvPr id="6" name="Footer Placeholder 4"/>
          <p:cNvSpPr>
            <a:spLocks noGrp="1"/>
          </p:cNvSpPr>
          <p:nvPr>
            <p:ph type="ftr" sz="quarter" idx="11"/>
          </p:nvPr>
        </p:nvSpPr>
        <p:spPr>
          <a:xfrm>
            <a:off x="5754445" y="6492875"/>
            <a:ext cx="3352800" cy="365125"/>
          </a:xfrm>
        </p:spPr>
        <p:txBody>
          <a:bodyPr anchor="ctr">
            <a:normAutofit/>
          </a:bodyPr>
          <a:lstStyle/>
          <a:p>
            <a:pPr marL="0" marR="0" lvl="0" indent="0" algn="r" defTabSz="914400" rtl="0" eaLnBrk="0" fontAlgn="base" latinLnBrk="0" hangingPunct="0">
              <a:lnSpc>
                <a:spcPct val="100000"/>
              </a:lnSpc>
              <a:spcBef>
                <a:spcPct val="0"/>
              </a:spcBef>
              <a:spcAft>
                <a:spcPts val="60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Fighting Crucified Zombies</a:t>
            </a:r>
          </a:p>
        </p:txBody>
      </p:sp>
      <p:pic>
        <p:nvPicPr>
          <p:cNvPr id="7" name="Picture 2" descr="Z:\Users\Morrisoncave\Documents\Religion Media\Tombstone_3_RIP_Night.png">
            <a:extLst>
              <a:ext uri="{FF2B5EF4-FFF2-40B4-BE49-F238E27FC236}">
                <a16:creationId xmlns:a16="http://schemas.microsoft.com/office/drawing/2014/main" id="{C75E1E13-54F1-4DB0-A570-D1075A1271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8630" y="1371600"/>
            <a:ext cx="4648200" cy="4648200"/>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7">
            <a:extLst>
              <a:ext uri="{FF2B5EF4-FFF2-40B4-BE49-F238E27FC236}">
                <a16:creationId xmlns:a16="http://schemas.microsoft.com/office/drawing/2014/main" id="{FFE6AE7A-41B7-4BED-B0DA-641BE63B657B}"/>
              </a:ext>
            </a:extLst>
          </p:cNvPr>
          <p:cNvSpPr txBox="1">
            <a:spLocks noChangeArrowheads="1"/>
          </p:cNvSpPr>
          <p:nvPr/>
        </p:nvSpPr>
        <p:spPr bwMode="auto">
          <a:xfrm>
            <a:off x="31377" y="3886200"/>
            <a:ext cx="4488630" cy="2308324"/>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ctr" eaLnBrk="1" hangingPunct="1"/>
            <a:r>
              <a:rPr lang="en-US" sz="3200" b="1" dirty="0">
                <a:latin typeface="Tahoma" pitchFamily="34" charset="0"/>
                <a:cs typeface="Times New Roman" pitchFamily="18" charset="0"/>
              </a:rPr>
              <a:t>Saints often must fight crucified zombies! </a:t>
            </a:r>
          </a:p>
          <a:p>
            <a:pPr marL="0" indent="0" algn="ctr" eaLnBrk="1" hangingPunct="1"/>
            <a:r>
              <a:rPr lang="en-US" sz="2400" b="1" i="1" dirty="0">
                <a:latin typeface="Tahoma" pitchFamily="34" charset="0"/>
                <a:cs typeface="Times New Roman" pitchFamily="18" charset="0"/>
              </a:rPr>
              <a:t>(An inner battle that must be won!)</a:t>
            </a:r>
          </a:p>
        </p:txBody>
      </p:sp>
    </p:spTree>
    <p:extLst>
      <p:ext uri="{BB962C8B-B14F-4D97-AF65-F5344CB8AC3E}">
        <p14:creationId xmlns:p14="http://schemas.microsoft.com/office/powerpoint/2010/main" val="77298154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animEffect transition="in" filter="barn(inVertical)">
                                      <p:cBhvr>
                                        <p:cTn id="7" dur="500"/>
                                        <p:tgtEl>
                                          <p:spTgt spid="71">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71">
                                            <p:txEl>
                                              <p:pRg st="1" end="1"/>
                                            </p:txEl>
                                          </p:spTgt>
                                        </p:tgtEl>
                                        <p:attrNameLst>
                                          <p:attrName>style.visibility</p:attrName>
                                        </p:attrNameLst>
                                      </p:cBhvr>
                                      <p:to>
                                        <p:strVal val="visible"/>
                                      </p:to>
                                    </p:set>
                                    <p:animEffect transition="in" filter="barn(inVertical)">
                                      <p:cBhvr>
                                        <p:cTn id="11" dur="500"/>
                                        <p:tgtEl>
                                          <p:spTgt spid="71">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build="p"/>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14748" y="6553817"/>
            <a:ext cx="3352800" cy="309562"/>
          </a:xfrm>
        </p:spPr>
        <p:txBody>
          <a:bodyPr/>
          <a:lstStyle/>
          <a:p>
            <a:pPr>
              <a:defRPr/>
            </a:pPr>
            <a:r>
              <a:rPr lang="en-US" dirty="0"/>
              <a:t>Fighting Crucified Zombies</a:t>
            </a:r>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Dead to Sin, Alive In Christ</a:t>
            </a:r>
          </a:p>
        </p:txBody>
      </p:sp>
      <p:sp>
        <p:nvSpPr>
          <p:cNvPr id="8" name="Text Box 3"/>
          <p:cNvSpPr txBox="1">
            <a:spLocks noChangeArrowheads="1"/>
          </p:cNvSpPr>
          <p:nvPr/>
        </p:nvSpPr>
        <p:spPr bwMode="auto">
          <a:xfrm>
            <a:off x="65088" y="733455"/>
            <a:ext cx="9002712" cy="707886"/>
          </a:xfrm>
          <a:prstGeom prst="rect">
            <a:avLst/>
          </a:prstGeom>
          <a:solidFill>
            <a:schemeClr val="bg2">
              <a:lumMod val="90000"/>
            </a:schemeClr>
          </a:solidFill>
          <a:ln w="28575">
            <a:solidFill>
              <a:schemeClr val="bg2">
                <a:lumMod val="50000"/>
              </a:schemeClr>
            </a:solidFill>
          </a:ln>
          <a:effec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defRPr/>
            </a:pPr>
            <a:r>
              <a:rPr lang="en-US" sz="2000" b="1" dirty="0">
                <a:solidFill>
                  <a:srgbClr val="002060"/>
                </a:solidFill>
                <a:latin typeface="Tahoma" pitchFamily="34" charset="0"/>
                <a:cs typeface="Times New Roman" pitchFamily="18" charset="0"/>
              </a:rPr>
              <a:t>Colossians 3:3: </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3">
                      <a:satMod val="175000"/>
                      <a:alpha val="40000"/>
                    </a:schemeClr>
                  </a:glow>
                  <a:innerShdw blurRad="69850" dist="43180" dir="5400000">
                    <a:srgbClr val="000000">
                      <a:alpha val="65000"/>
                    </a:srgbClr>
                  </a:innerShdw>
                </a:effectLst>
                <a:latin typeface="Tahoma" pitchFamily="34" charset="0"/>
                <a:cs typeface="Times New Roman" pitchFamily="18" charset="0"/>
              </a:rPr>
              <a:t>For you have died </a:t>
            </a:r>
            <a:r>
              <a:rPr lang="en-US" sz="2000" dirty="0">
                <a:solidFill>
                  <a:srgbClr val="002060"/>
                </a:solidFill>
                <a:latin typeface="Tahoma" pitchFamily="34" charset="0"/>
                <a:cs typeface="Times New Roman" pitchFamily="18" charset="0"/>
              </a:rPr>
              <a:t>and your life is hidden with Christ in God.</a:t>
            </a:r>
          </a:p>
        </p:txBody>
      </p:sp>
      <p:sp>
        <p:nvSpPr>
          <p:cNvPr id="9" name="Text Box 6"/>
          <p:cNvSpPr txBox="1">
            <a:spLocks noChangeArrowheads="1"/>
          </p:cNvSpPr>
          <p:nvPr/>
        </p:nvSpPr>
        <p:spPr bwMode="auto">
          <a:xfrm>
            <a:off x="6680" y="1547215"/>
            <a:ext cx="9144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chemeClr val="accent1"/>
                </a:solidFill>
                <a:latin typeface="Tahoma" pitchFamily="34" charset="0"/>
                <a:cs typeface="Times New Roman" pitchFamily="18" charset="0"/>
              </a:rPr>
              <a:t>“Death” is separation:</a:t>
            </a:r>
            <a:endParaRPr lang="en-US" sz="2000" i="1"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Js. 2:26: </a:t>
            </a:r>
            <a:r>
              <a:rPr lang="en-US" sz="2000" dirty="0">
                <a:solidFill>
                  <a:schemeClr val="tx2"/>
                </a:solidFill>
                <a:latin typeface="Tahoma" pitchFamily="34" charset="0"/>
                <a:cs typeface="Times New Roman" pitchFamily="18" charset="0"/>
              </a:rPr>
              <a:t>Physical death is the separation of the spirit from the body. </a:t>
            </a: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Eph. 2:1: </a:t>
            </a:r>
            <a:r>
              <a:rPr lang="en-US" sz="2000" dirty="0">
                <a:solidFill>
                  <a:schemeClr val="tx2"/>
                </a:solidFill>
                <a:latin typeface="Tahoma" pitchFamily="34" charset="0"/>
                <a:cs typeface="Times New Roman" pitchFamily="18" charset="0"/>
              </a:rPr>
              <a:t>Spiritual death is man’s spirit separated from God by sin.</a:t>
            </a:r>
          </a:p>
        </p:txBody>
      </p:sp>
      <p:sp>
        <p:nvSpPr>
          <p:cNvPr id="13" name="Text Box 6"/>
          <p:cNvSpPr txBox="1">
            <a:spLocks noChangeArrowheads="1"/>
          </p:cNvSpPr>
          <p:nvPr/>
        </p:nvSpPr>
        <p:spPr bwMode="auto">
          <a:xfrm>
            <a:off x="25998" y="2705725"/>
            <a:ext cx="91440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chemeClr val="accent1"/>
                </a:solidFill>
                <a:latin typeface="Tahoma" pitchFamily="34" charset="0"/>
                <a:cs typeface="Times New Roman" pitchFamily="18" charset="0"/>
              </a:rPr>
              <a:t>We can be dead in sin, or dead to sin (Romans 6:1-7)</a:t>
            </a:r>
            <a:endParaRPr lang="en-US" sz="2000" i="1"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Col. 3:3: </a:t>
            </a:r>
            <a:r>
              <a:rPr lang="en-US" sz="2000" dirty="0">
                <a:solidFill>
                  <a:schemeClr val="tx2"/>
                </a:solidFill>
                <a:latin typeface="Tahoma" pitchFamily="34" charset="0"/>
                <a:cs typeface="Times New Roman" pitchFamily="18" charset="0"/>
              </a:rPr>
              <a:t>“Dead” also indicates the relationship of the Christian to the world and its lusts. </a:t>
            </a: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Col. 3:7: </a:t>
            </a:r>
            <a:r>
              <a:rPr lang="en-US" sz="2000" dirty="0">
                <a:solidFill>
                  <a:schemeClr val="tx2"/>
                </a:solidFill>
                <a:latin typeface="Tahoma" pitchFamily="34" charset="0"/>
                <a:cs typeface="Times New Roman" pitchFamily="18" charset="0"/>
              </a:rPr>
              <a:t>Dying to the old life is choosing to no longer live in sin (slaves to sin) but live in righteousness (slaves of obedience) – Rom. 6:16-18</a:t>
            </a:r>
          </a:p>
        </p:txBody>
      </p:sp>
      <p:sp>
        <p:nvSpPr>
          <p:cNvPr id="14" name="Text Box 6"/>
          <p:cNvSpPr txBox="1">
            <a:spLocks noChangeArrowheads="1"/>
          </p:cNvSpPr>
          <p:nvPr/>
        </p:nvSpPr>
        <p:spPr bwMode="auto">
          <a:xfrm>
            <a:off x="6680" y="4517113"/>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a:solidFill>
                  <a:schemeClr val="accent1"/>
                </a:solidFill>
                <a:latin typeface="Tahoma" pitchFamily="34" charset="0"/>
                <a:cs typeface="Times New Roman" pitchFamily="18" charset="0"/>
              </a:rPr>
              <a:t>The problem: Sin didn’t die! </a:t>
            </a:r>
          </a:p>
          <a:p>
            <a:pPr algn="ctr" eaLnBrk="1" hangingPunct="1"/>
            <a:r>
              <a:rPr lang="en-US" sz="2400" b="1" i="1" dirty="0">
                <a:solidFill>
                  <a:schemeClr val="accent1"/>
                </a:solidFill>
                <a:latin typeface="Tahoma" pitchFamily="34" charset="0"/>
                <a:cs typeface="Times New Roman" pitchFamily="18" charset="0"/>
              </a:rPr>
              <a:t>(Rom. 7:21-23: War of two natures)</a:t>
            </a:r>
            <a:endParaRPr lang="en-US" sz="2000" i="1" dirty="0">
              <a:solidFill>
                <a:schemeClr val="tx2"/>
              </a:solidFill>
              <a:latin typeface="Tahoma" pitchFamily="34" charset="0"/>
              <a:cs typeface="Times New Roman" pitchFamily="18" charset="0"/>
            </a:endParaRPr>
          </a:p>
        </p:txBody>
      </p:sp>
      <p:sp>
        <p:nvSpPr>
          <p:cNvPr id="10" name="Text Box 6">
            <a:extLst>
              <a:ext uri="{FF2B5EF4-FFF2-40B4-BE49-F238E27FC236}">
                <a16:creationId xmlns:a16="http://schemas.microsoft.com/office/drawing/2014/main" id="{79941C88-3B06-4DC8-8369-5F2596A88388}"/>
              </a:ext>
            </a:extLst>
          </p:cNvPr>
          <p:cNvSpPr txBox="1">
            <a:spLocks noChangeArrowheads="1"/>
          </p:cNvSpPr>
          <p:nvPr/>
        </p:nvSpPr>
        <p:spPr bwMode="auto">
          <a:xfrm>
            <a:off x="6680" y="5471220"/>
            <a:ext cx="9144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chemeClr val="accent1"/>
                </a:solidFill>
                <a:latin typeface="Tahoma" pitchFamily="34" charset="0"/>
                <a:cs typeface="Times New Roman" pitchFamily="18" charset="0"/>
              </a:rPr>
              <a:t>Our “life” must be “hidden in Christ” (Col. 3:3)</a:t>
            </a:r>
            <a:endParaRPr lang="en-US" sz="2000" i="1"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Gal. 2:20: </a:t>
            </a:r>
            <a:r>
              <a:rPr lang="en-US" sz="2000" dirty="0">
                <a:solidFill>
                  <a:schemeClr val="tx2"/>
                </a:solidFill>
                <a:latin typeface="Tahoma" pitchFamily="34" charset="0"/>
                <a:cs typeface="Times New Roman" pitchFamily="18" charset="0"/>
              </a:rPr>
              <a:t>Our old self must be “crucified with Christ” so our new self can live by faith in Christ!</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3" grpId="0" autoUpdateAnimBg="0"/>
      <p:bldP spid="14" grpId="0" autoUpdateAnimBg="0"/>
      <p:bldP spid="1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14748" y="6548438"/>
            <a:ext cx="3352800" cy="309562"/>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Fighting Crucified Zombies</a:t>
            </a:r>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Dead to Sin, Alive In Christ</a:t>
            </a:r>
          </a:p>
        </p:txBody>
      </p:sp>
      <p:sp>
        <p:nvSpPr>
          <p:cNvPr id="8" name="Text Box 3"/>
          <p:cNvSpPr txBox="1">
            <a:spLocks noChangeArrowheads="1"/>
          </p:cNvSpPr>
          <p:nvPr/>
        </p:nvSpPr>
        <p:spPr bwMode="auto">
          <a:xfrm>
            <a:off x="65088" y="733455"/>
            <a:ext cx="9002712" cy="707886"/>
          </a:xfrm>
          <a:prstGeom prst="rect">
            <a:avLst/>
          </a:prstGeom>
          <a:solidFill>
            <a:schemeClr val="bg2">
              <a:lumMod val="90000"/>
            </a:schemeClr>
          </a:solidFill>
          <a:ln w="28575">
            <a:solidFill>
              <a:schemeClr val="bg2">
                <a:lumMod val="50000"/>
              </a:schemeClr>
            </a:solidFill>
          </a:ln>
          <a:effec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Colossians 3:3: </a:t>
            </a:r>
            <a:r>
              <a:rPr kumimoji="0" lang="en-US" sz="2000" b="1" i="0" u="none" strike="noStrike" kern="1200" cap="none" spc="0" normalizeH="0" baseline="0" noProof="0" dirty="0">
                <a:ln w="1905"/>
                <a:gradFill>
                  <a:gsLst>
                    <a:gs pos="0">
                      <a:srgbClr val="F14124">
                        <a:shade val="20000"/>
                        <a:satMod val="200000"/>
                      </a:srgbClr>
                    </a:gs>
                    <a:gs pos="78000">
                      <a:srgbClr val="F14124">
                        <a:tint val="90000"/>
                        <a:shade val="89000"/>
                        <a:satMod val="220000"/>
                      </a:srgbClr>
                    </a:gs>
                    <a:gs pos="100000">
                      <a:srgbClr val="F14124">
                        <a:tint val="12000"/>
                        <a:satMod val="255000"/>
                      </a:srgbClr>
                    </a:gs>
                  </a:gsLst>
                  <a:lin ang="5400000"/>
                </a:gradFill>
                <a:effectLst>
                  <a:glow rad="228600">
                    <a:srgbClr val="A7EA52">
                      <a:satMod val="175000"/>
                      <a:alpha val="40000"/>
                    </a:srgbClr>
                  </a:glow>
                  <a:innerShdw blurRad="69850" dist="43180" dir="5400000">
                    <a:srgbClr val="000000">
                      <a:alpha val="65000"/>
                    </a:srgbClr>
                  </a:innerShdw>
                </a:effectLst>
                <a:uLnTx/>
                <a:uFillTx/>
                <a:latin typeface="Tahoma" pitchFamily="34" charset="0"/>
                <a:ea typeface="+mn-ea"/>
                <a:cs typeface="Times New Roman" pitchFamily="18" charset="0"/>
              </a:rPr>
              <a:t>For you have died </a:t>
            </a:r>
            <a:r>
              <a:rPr kumimoji="0" lang="en-US" sz="2000" b="0"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and your life is hidden with Christ in God.</a:t>
            </a:r>
          </a:p>
        </p:txBody>
      </p:sp>
      <p:sp>
        <p:nvSpPr>
          <p:cNvPr id="11" name="Text Box 7">
            <a:extLst>
              <a:ext uri="{FF2B5EF4-FFF2-40B4-BE49-F238E27FC236}">
                <a16:creationId xmlns:a16="http://schemas.microsoft.com/office/drawing/2014/main" id="{1520AB76-1A69-43CE-BEF9-3456B2FBECD5}"/>
              </a:ext>
            </a:extLst>
          </p:cNvPr>
          <p:cNvSpPr txBox="1">
            <a:spLocks noChangeArrowheads="1"/>
          </p:cNvSpPr>
          <p:nvPr/>
        </p:nvSpPr>
        <p:spPr bwMode="auto">
          <a:xfrm>
            <a:off x="-12930" y="1784280"/>
            <a:ext cx="9171678" cy="1323439"/>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ctr" eaLnBrk="1" hangingPunct="1"/>
            <a:r>
              <a:rPr lang="en-US" sz="4000" b="1" dirty="0">
                <a:latin typeface="Tahoma" pitchFamily="34" charset="0"/>
                <a:cs typeface="Times New Roman" pitchFamily="18" charset="0"/>
              </a:rPr>
              <a:t>We must be dead </a:t>
            </a:r>
            <a:r>
              <a:rPr lang="en-US" sz="4000" b="1" i="1" dirty="0">
                <a:latin typeface="Tahoma" pitchFamily="34" charset="0"/>
                <a:cs typeface="Times New Roman" pitchFamily="18" charset="0"/>
              </a:rPr>
              <a:t>to</a:t>
            </a:r>
            <a:r>
              <a:rPr lang="en-US" sz="4000" b="1" dirty="0">
                <a:latin typeface="Tahoma" pitchFamily="34" charset="0"/>
                <a:cs typeface="Times New Roman" pitchFamily="18" charset="0"/>
              </a:rPr>
              <a:t> sin to truly live </a:t>
            </a:r>
            <a:r>
              <a:rPr lang="en-US" sz="4000" b="1" i="1" dirty="0">
                <a:latin typeface="Tahoma" pitchFamily="34" charset="0"/>
                <a:cs typeface="Times New Roman" pitchFamily="18" charset="0"/>
              </a:rPr>
              <a:t>in</a:t>
            </a:r>
            <a:r>
              <a:rPr lang="en-US" sz="4000" b="1" dirty="0">
                <a:latin typeface="Tahoma" pitchFamily="34" charset="0"/>
                <a:cs typeface="Times New Roman" pitchFamily="18" charset="0"/>
              </a:rPr>
              <a:t> Christ!</a:t>
            </a:r>
            <a:endParaRPr lang="en-US" sz="4000" b="1" i="1" dirty="0">
              <a:latin typeface="Tahoma" pitchFamily="34" charset="0"/>
              <a:cs typeface="Times New Roman" pitchFamily="18" charset="0"/>
            </a:endParaRPr>
          </a:p>
        </p:txBody>
      </p:sp>
      <p:pic>
        <p:nvPicPr>
          <p:cNvPr id="12" name="Picture 2" descr="Z:\Users\Morrisoncave\Documents\Religion Media\Tombstone_3_RIP_Night.png">
            <a:extLst>
              <a:ext uri="{FF2B5EF4-FFF2-40B4-BE49-F238E27FC236}">
                <a16:creationId xmlns:a16="http://schemas.microsoft.com/office/drawing/2014/main" id="{83FF8B48-41E2-44EB-BE73-C9F67C5B10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5498" y="3465939"/>
            <a:ext cx="3082499" cy="30824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72346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fltVal val="0"/>
                                          </p:val>
                                        </p:tav>
                                        <p:tav tm="100000">
                                          <p:val>
                                            <p:strVal val="#ppt_w"/>
                                          </p:val>
                                        </p:tav>
                                      </p:tavLst>
                                    </p:anim>
                                    <p:anim calcmode="lin" valueType="num">
                                      <p:cBhvr>
                                        <p:cTn id="15" dur="1000" fill="hold"/>
                                        <p:tgtEl>
                                          <p:spTgt spid="12"/>
                                        </p:tgtEl>
                                        <p:attrNameLst>
                                          <p:attrName>ppt_h</p:attrName>
                                        </p:attrNameLst>
                                      </p:cBhvr>
                                      <p:tavLst>
                                        <p:tav tm="0">
                                          <p:val>
                                            <p:fltVal val="0"/>
                                          </p:val>
                                        </p:tav>
                                        <p:tav tm="100000">
                                          <p:val>
                                            <p:strVal val="#ppt_h"/>
                                          </p:val>
                                        </p:tav>
                                      </p:tavLst>
                                    </p:anim>
                                    <p:anim calcmode="lin" valueType="num">
                                      <p:cBhvr>
                                        <p:cTn id="16" dur="1000" fill="hold"/>
                                        <p:tgtEl>
                                          <p:spTgt spid="12"/>
                                        </p:tgtEl>
                                        <p:attrNameLst>
                                          <p:attrName>style.rotation</p:attrName>
                                        </p:attrNameLst>
                                      </p:cBhvr>
                                      <p:tavLst>
                                        <p:tav tm="0">
                                          <p:val>
                                            <p:fltVal val="90"/>
                                          </p:val>
                                        </p:tav>
                                        <p:tav tm="100000">
                                          <p:val>
                                            <p:fltVal val="0"/>
                                          </p:val>
                                        </p:tav>
                                      </p:tavLst>
                                    </p:anim>
                                    <p:animEffect transition="in" filter="fade">
                                      <p:cBhvr>
                                        <p:cTn id="1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5556" y="6554877"/>
            <a:ext cx="3352800" cy="309562"/>
          </a:xfrm>
        </p:spPr>
        <p:txBody>
          <a:bodyPr/>
          <a:lstStyle/>
          <a:p>
            <a:pPr>
              <a:defRPr/>
            </a:pPr>
            <a:r>
              <a:rPr lang="en-US"/>
              <a:t>Fighting Crucified Zombies</a:t>
            </a:r>
            <a:endParaRPr lang="en-US" dirty="0"/>
          </a:p>
        </p:txBody>
      </p:sp>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Fighting Crucified Zombies</a:t>
            </a:r>
          </a:p>
        </p:txBody>
      </p:sp>
      <p:sp>
        <p:nvSpPr>
          <p:cNvPr id="8" name="Text Box 3"/>
          <p:cNvSpPr txBox="1">
            <a:spLocks noChangeArrowheads="1"/>
          </p:cNvSpPr>
          <p:nvPr/>
        </p:nvSpPr>
        <p:spPr bwMode="auto">
          <a:xfrm>
            <a:off x="85392" y="703817"/>
            <a:ext cx="9002712" cy="1015663"/>
          </a:xfrm>
          <a:prstGeom prst="rect">
            <a:avLst/>
          </a:prstGeom>
          <a:solidFill>
            <a:schemeClr val="bg2">
              <a:lumMod val="90000"/>
            </a:schemeClr>
          </a:solidFill>
          <a:ln w="28575">
            <a:solidFill>
              <a:schemeClr val="bg2">
                <a:lumMod val="50000"/>
              </a:schemeClr>
            </a:solidFill>
          </a:ln>
          <a:effec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defRPr/>
            </a:pPr>
            <a:r>
              <a:rPr lang="en-US" sz="2000" b="1" dirty="0">
                <a:solidFill>
                  <a:srgbClr val="002060"/>
                </a:solidFill>
                <a:latin typeface="Tahoma" pitchFamily="34" charset="0"/>
                <a:cs typeface="Times New Roman" pitchFamily="18" charset="0"/>
              </a:rPr>
              <a:t>Colossians 3:5 (NKJV): </a:t>
            </a:r>
            <a:r>
              <a:rPr lang="en-US" sz="2000" dirty="0">
                <a:solidFill>
                  <a:srgbClr val="002060"/>
                </a:solidFill>
                <a:latin typeface="Tahoma" pitchFamily="34" charset="0"/>
                <a:cs typeface="Times New Roman" pitchFamily="18" charset="0"/>
              </a:rPr>
              <a:t>Therefore </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3">
                      <a:satMod val="175000"/>
                      <a:alpha val="40000"/>
                    </a:schemeClr>
                  </a:glow>
                  <a:innerShdw blurRad="69850" dist="43180" dir="5400000">
                    <a:srgbClr val="000000">
                      <a:alpha val="65000"/>
                    </a:srgbClr>
                  </a:innerShdw>
                </a:effectLst>
                <a:latin typeface="Tahoma" pitchFamily="34" charset="0"/>
                <a:cs typeface="Times New Roman" pitchFamily="18" charset="0"/>
              </a:rPr>
              <a:t>put to death</a:t>
            </a:r>
            <a:r>
              <a:rPr lang="en-US" sz="2000" dirty="0">
                <a:solidFill>
                  <a:srgbClr val="002060"/>
                </a:solidFill>
                <a:latin typeface="Tahoma" pitchFamily="34" charset="0"/>
                <a:cs typeface="Times New Roman" pitchFamily="18" charset="0"/>
              </a:rPr>
              <a:t> your members which are on the earth: fornication, uncleanness, passion, evil desire, and covetousness, which is idolatry. </a:t>
            </a:r>
          </a:p>
        </p:txBody>
      </p:sp>
      <p:sp>
        <p:nvSpPr>
          <p:cNvPr id="10" name="Text Box 6"/>
          <p:cNvSpPr txBox="1">
            <a:spLocks noChangeArrowheads="1"/>
          </p:cNvSpPr>
          <p:nvPr/>
        </p:nvSpPr>
        <p:spPr bwMode="auto">
          <a:xfrm>
            <a:off x="5556" y="1866458"/>
            <a:ext cx="91440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b="1" dirty="0">
                <a:solidFill>
                  <a:schemeClr val="accent1"/>
                </a:solidFill>
                <a:latin typeface="Tahoma" pitchFamily="34" charset="0"/>
                <a:cs typeface="Times New Roman" pitchFamily="18" charset="0"/>
              </a:rPr>
              <a:t>Col. 3:5: Those who have died (Col. 3:3) are told to “put to</a:t>
            </a:r>
          </a:p>
          <a:p>
            <a:pPr eaLnBrk="1" hangingPunct="1"/>
            <a:r>
              <a:rPr lang="en-US" sz="2400" b="1" dirty="0">
                <a:solidFill>
                  <a:schemeClr val="accent1"/>
                </a:solidFill>
                <a:latin typeface="Tahoma" pitchFamily="34" charset="0"/>
                <a:cs typeface="Times New Roman" pitchFamily="18" charset="0"/>
              </a:rPr>
              <a:t>death” (NKJV) certain things</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Gal. 5:24: </a:t>
            </a:r>
            <a:r>
              <a:rPr lang="en-US" sz="2000" dirty="0">
                <a:solidFill>
                  <a:schemeClr val="tx2"/>
                </a:solidFill>
                <a:latin typeface="Tahoma" pitchFamily="34" charset="0"/>
                <a:cs typeface="Times New Roman" pitchFamily="18" charset="0"/>
              </a:rPr>
              <a:t>“Now those who belong to Christ Jesus have crucified the flesh with its passions and desires.”</a:t>
            </a: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Rom. 8:12-14: </a:t>
            </a:r>
            <a:r>
              <a:rPr lang="en-US" sz="2000" dirty="0">
                <a:solidFill>
                  <a:schemeClr val="tx2"/>
                </a:solidFill>
                <a:latin typeface="Tahoma" pitchFamily="34" charset="0"/>
                <a:cs typeface="Times New Roman" pitchFamily="18" charset="0"/>
              </a:rPr>
              <a:t>If “you are putting to death the deeds of the body, you will live.”</a:t>
            </a:r>
          </a:p>
        </p:txBody>
      </p:sp>
      <p:sp>
        <p:nvSpPr>
          <p:cNvPr id="12" name="Text Box 7"/>
          <p:cNvSpPr txBox="1">
            <a:spLocks noChangeArrowheads="1"/>
          </p:cNvSpPr>
          <p:nvPr/>
        </p:nvSpPr>
        <p:spPr bwMode="auto">
          <a:xfrm>
            <a:off x="17437" y="4779181"/>
            <a:ext cx="7243916" cy="1384995"/>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lgn="ctr" eaLnBrk="1" hangingPunct="1"/>
            <a:r>
              <a:rPr lang="en-US" sz="2800" b="1" dirty="0">
                <a:solidFill>
                  <a:srgbClr val="FF0000"/>
                </a:solidFill>
                <a:latin typeface="Tahoma" pitchFamily="34" charset="0"/>
                <a:cs typeface="Times New Roman" pitchFamily="18" charset="0"/>
              </a:rPr>
              <a:t>Sometimes the old self doesn’t stay dead and needs to be fought and killed all over again!</a:t>
            </a:r>
            <a:endParaRPr lang="en-US" sz="2800" b="1" i="1" dirty="0">
              <a:solidFill>
                <a:srgbClr val="FF0000"/>
              </a:solidFill>
              <a:latin typeface="Tahoma" pitchFamily="34" charset="0"/>
              <a:cs typeface="Times New Roman"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0" y="4075539"/>
            <a:ext cx="1823244" cy="2788900"/>
          </a:xfrm>
          <a:prstGeom prst="rect">
            <a:avLst/>
          </a:prstGeom>
        </p:spPr>
      </p:pic>
    </p:spTree>
    <p:extLst>
      <p:ext uri="{BB962C8B-B14F-4D97-AF65-F5344CB8AC3E}">
        <p14:creationId xmlns:p14="http://schemas.microsoft.com/office/powerpoint/2010/main" val="296397628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dissolve">
                                      <p:cBhvr>
                                        <p:cTn id="11" dur="500"/>
                                        <p:tgtEl>
                                          <p:spTgt spid="12"/>
                                        </p:tgtEl>
                                      </p:cBhvr>
                                    </p:animEffect>
                                  </p:childTnLst>
                                </p:cTn>
                              </p:par>
                            </p:childTnLst>
                          </p:cTn>
                        </p:par>
                        <p:par>
                          <p:cTn id="12" fill="hold">
                            <p:stCondLst>
                              <p:cond delay="500"/>
                            </p:stCondLst>
                            <p:childTnLst>
                              <p:par>
                                <p:cTn id="13" presetID="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2"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Favorite Font Theme">
      <a:majorFont>
        <a:latin typeface="Arial"/>
        <a:ea typeface=""/>
        <a:cs typeface=""/>
      </a:majorFont>
      <a:minorFont>
        <a:latin typeface="Tahoma"/>
        <a:ea typeface=""/>
        <a:cs typeface=""/>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1_eye">
  <a:themeElements>
    <a:clrScheme name="ey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fontScheme name="ey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ey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ey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ey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ey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ey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ey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ey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ey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ey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ey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ey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ey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ey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ey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ey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5372</TotalTime>
  <Words>1874</Words>
  <Application>Microsoft Office PowerPoint</Application>
  <PresentationFormat>On-screen Show (4:3)</PresentationFormat>
  <Paragraphs>230</Paragraphs>
  <Slides>18</Slides>
  <Notes>18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Ameretto</vt:lpstr>
      <vt:lpstr>Arial</vt:lpstr>
      <vt:lpstr>Calisto MT</vt:lpstr>
      <vt:lpstr>Georgia</vt:lpstr>
      <vt:lpstr>Tahoma</vt:lpstr>
      <vt:lpstr>Times New Roman</vt:lpstr>
      <vt:lpstr>Trebuchet MS</vt:lpstr>
      <vt:lpstr>Wingdings</vt:lpstr>
      <vt:lpstr>Slipstream</vt:lpstr>
      <vt:lpstr>1_eye</vt:lpstr>
      <vt:lpstr>Fighting Crucified Zombies</vt:lpstr>
      <vt:lpstr>Intro </vt:lpstr>
      <vt:lpstr>Intro </vt:lpstr>
      <vt:lpstr>Intro </vt:lpstr>
      <vt:lpstr>Intro </vt:lpstr>
      <vt:lpstr>Intro </vt:lpstr>
      <vt:lpstr>Dead to Sin, Alive In Christ</vt:lpstr>
      <vt:lpstr>Dead to Sin, Alive In Christ</vt:lpstr>
      <vt:lpstr>Fighting Crucified Zombies</vt:lpstr>
      <vt:lpstr>Fighting Crucified Zombies</vt:lpstr>
      <vt:lpstr>Fighting Crucified Zombies</vt:lpstr>
      <vt:lpstr>Fighting Crucified Zombies</vt:lpstr>
      <vt:lpstr>Fighting Crucified Zombies</vt:lpstr>
      <vt:lpstr>Fighting Crucified Zombies</vt:lpstr>
      <vt:lpstr>Fighting Crucified Zombies</vt:lpstr>
      <vt:lpstr>Motivation To Live In Christ</vt:lpstr>
      <vt:lpstr>Conclusion</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Fighting Crucified Zombies</dc:title>
  <dc:subject>11/28/2021</dc:subject>
  <dc:creator>DarkWolf</dc:creator>
  <cp:lastModifiedBy>Nathan Morrison</cp:lastModifiedBy>
  <cp:revision>8</cp:revision>
  <dcterms:created xsi:type="dcterms:W3CDTF">2005-06-04T23:49:02Z</dcterms:created>
  <dcterms:modified xsi:type="dcterms:W3CDTF">2021-11-24T23:16:48Z</dcterms:modified>
</cp:coreProperties>
</file>