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1" r:id="rId9"/>
    <p:sldId id="267" r:id="rId10"/>
    <p:sldId id="259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BF3DE-5C76-4BAC-9586-3F90F012AB26}" v="84" dt="2021-08-27T19:55:02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Cosner" userId="4609c2b6d659b5ea" providerId="LiveId" clId="{189BF3DE-5C76-4BAC-9586-3F90F012AB26}"/>
    <pc:docChg chg="custSel modSld">
      <pc:chgData name="Brian Cosner" userId="4609c2b6d659b5ea" providerId="LiveId" clId="{189BF3DE-5C76-4BAC-9586-3F90F012AB26}" dt="2021-08-27T19:55:02.792" v="86"/>
      <pc:docMkLst>
        <pc:docMk/>
      </pc:docMkLst>
      <pc:sldChg chg="addSp modSp mod modAnim">
        <pc:chgData name="Brian Cosner" userId="4609c2b6d659b5ea" providerId="LiveId" clId="{189BF3DE-5C76-4BAC-9586-3F90F012AB26}" dt="2021-08-27T19:47:13.866" v="55"/>
        <pc:sldMkLst>
          <pc:docMk/>
          <pc:sldMk cId="3253529004" sldId="257"/>
        </pc:sldMkLst>
        <pc:spChg chg="mod">
          <ac:chgData name="Brian Cosner" userId="4609c2b6d659b5ea" providerId="LiveId" clId="{189BF3DE-5C76-4BAC-9586-3F90F012AB26}" dt="2021-08-27T19:43:01.031" v="47" actId="6549"/>
          <ac:spMkLst>
            <pc:docMk/>
            <pc:sldMk cId="3253529004" sldId="257"/>
            <ac:spMk id="5" creationId="{15FB527A-2D18-42D3-B8CD-60A8424B5042}"/>
          </ac:spMkLst>
        </pc:spChg>
        <pc:picChg chg="add mod">
          <ac:chgData name="Brian Cosner" userId="4609c2b6d659b5ea" providerId="LiveId" clId="{189BF3DE-5C76-4BAC-9586-3F90F012AB26}" dt="2021-08-27T19:46:23.868" v="50" actId="1076"/>
          <ac:picMkLst>
            <pc:docMk/>
            <pc:sldMk cId="3253529004" sldId="257"/>
            <ac:picMk id="8" creationId="{09F5A615-0A82-4F2A-B5F4-7F4FC077FBBC}"/>
          </ac:picMkLst>
        </pc:picChg>
      </pc:sldChg>
      <pc:sldChg chg="modAnim">
        <pc:chgData name="Brian Cosner" userId="4609c2b6d659b5ea" providerId="LiveId" clId="{189BF3DE-5C76-4BAC-9586-3F90F012AB26}" dt="2021-08-27T19:55:02.792" v="86"/>
        <pc:sldMkLst>
          <pc:docMk/>
          <pc:sldMk cId="4084012616" sldId="259"/>
        </pc:sldMkLst>
      </pc:sldChg>
      <pc:sldChg chg="modAnim">
        <pc:chgData name="Brian Cosner" userId="4609c2b6d659b5ea" providerId="LiveId" clId="{189BF3DE-5C76-4BAC-9586-3F90F012AB26}" dt="2021-08-27T19:52:59.342" v="81"/>
        <pc:sldMkLst>
          <pc:docMk/>
          <pc:sldMk cId="3057443670" sldId="261"/>
        </pc:sldMkLst>
      </pc:sldChg>
      <pc:sldChg chg="modAnim">
        <pc:chgData name="Brian Cosner" userId="4609c2b6d659b5ea" providerId="LiveId" clId="{189BF3DE-5C76-4BAC-9586-3F90F012AB26}" dt="2021-08-27T19:48:30.620" v="56"/>
        <pc:sldMkLst>
          <pc:docMk/>
          <pc:sldMk cId="521574924" sldId="264"/>
        </pc:sldMkLst>
      </pc:sldChg>
      <pc:sldChg chg="modSp modAnim">
        <pc:chgData name="Brian Cosner" userId="4609c2b6d659b5ea" providerId="LiveId" clId="{189BF3DE-5C76-4BAC-9586-3F90F012AB26}" dt="2021-08-27T19:50:02.832" v="67" actId="6549"/>
        <pc:sldMkLst>
          <pc:docMk/>
          <pc:sldMk cId="2365746487" sldId="265"/>
        </pc:sldMkLst>
        <pc:spChg chg="mod">
          <ac:chgData name="Brian Cosner" userId="4609c2b6d659b5ea" providerId="LiveId" clId="{189BF3DE-5C76-4BAC-9586-3F90F012AB26}" dt="2021-08-27T19:50:02.832" v="67" actId="6549"/>
          <ac:spMkLst>
            <pc:docMk/>
            <pc:sldMk cId="2365746487" sldId="265"/>
            <ac:spMk id="5" creationId="{15FB527A-2D18-42D3-B8CD-60A8424B5042}"/>
          </ac:spMkLst>
        </pc:spChg>
      </pc:sldChg>
      <pc:sldChg chg="delSp mod modAnim">
        <pc:chgData name="Brian Cosner" userId="4609c2b6d659b5ea" providerId="LiveId" clId="{189BF3DE-5C76-4BAC-9586-3F90F012AB26}" dt="2021-08-27T19:51:59.284" v="79"/>
        <pc:sldMkLst>
          <pc:docMk/>
          <pc:sldMk cId="4022778355" sldId="266"/>
        </pc:sldMkLst>
        <pc:cxnChg chg="del">
          <ac:chgData name="Brian Cosner" userId="4609c2b6d659b5ea" providerId="LiveId" clId="{189BF3DE-5C76-4BAC-9586-3F90F012AB26}" dt="2021-08-27T19:51:01.589" v="68" actId="478"/>
          <ac:cxnSpMkLst>
            <pc:docMk/>
            <pc:sldMk cId="4022778355" sldId="266"/>
            <ac:cxnSpMk id="4" creationId="{7292A670-83B7-4E6F-950F-06586BC270EF}"/>
          </ac:cxnSpMkLst>
        </pc:cxnChg>
      </pc:sldChg>
      <pc:sldChg chg="modAnim">
        <pc:chgData name="Brian Cosner" userId="4609c2b6d659b5ea" providerId="LiveId" clId="{189BF3DE-5C76-4BAC-9586-3F90F012AB26}" dt="2021-08-27T19:53:34.338" v="82"/>
        <pc:sldMkLst>
          <pc:docMk/>
          <pc:sldMk cId="453201354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38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3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5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5177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144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95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194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38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56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5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9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55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59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86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94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9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58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8CA4C-A546-4322-B1BF-A0190FEDD7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20796" r="-1" b="1790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476303-160A-4DC3-81F1-6072CCAEE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9144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4000"/>
                </a:schemeClr>
              </a:gs>
              <a:gs pos="100000">
                <a:schemeClr val="bg2">
                  <a:lumMod val="40000"/>
                  <a:alpha val="66000"/>
                </a:scheme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B1B090-BB76-4C46-9191-8857341C2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9454" y="1828800"/>
            <a:ext cx="6625092" cy="3200400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F0EE4-A047-4FED-B4BA-E7ADA2834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6150" y="2011680"/>
            <a:ext cx="6266147" cy="1771180"/>
          </a:xfrm>
        </p:spPr>
        <p:txBody>
          <a:bodyPr>
            <a:normAutofit/>
          </a:bodyPr>
          <a:lstStyle/>
          <a:p>
            <a:r>
              <a:rPr lang="en-US" sz="4100"/>
              <a:t>Standing fearless in fearful times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D03F9-D6AD-433B-91FD-908D05CF9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6149" y="3883069"/>
            <a:ext cx="6266148" cy="96722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1 Peter 5:8-9</a:t>
            </a:r>
          </a:p>
        </p:txBody>
      </p:sp>
    </p:spTree>
    <p:extLst>
      <p:ext uri="{BB962C8B-B14F-4D97-AF65-F5344CB8AC3E}">
        <p14:creationId xmlns:p14="http://schemas.microsoft.com/office/powerpoint/2010/main" val="2073068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8796BD-8C5E-4A7C-B6B9-AC95D3105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4533" r="96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DE036C-75EC-41BF-8173-34422B6FC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vs. subjective judgment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5DFDE0-523C-4B53-99B4-86372C100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B20CC1-AF09-44A6-B4B6-DCB4E6A7C9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It is Divine</a:t>
            </a:r>
          </a:p>
          <a:p>
            <a:r>
              <a:rPr lang="en-US" dirty="0"/>
              <a:t>It is Immutable</a:t>
            </a:r>
          </a:p>
          <a:p>
            <a:r>
              <a:rPr lang="en-US" dirty="0"/>
              <a:t>It is Righteous</a:t>
            </a:r>
          </a:p>
          <a:p>
            <a:r>
              <a:rPr lang="en-US" dirty="0"/>
              <a:t>It is Healthy</a:t>
            </a:r>
          </a:p>
          <a:p>
            <a:r>
              <a:rPr lang="en-US" dirty="0"/>
              <a:t>It is Just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0F34D1-8FFB-4803-BF89-47849D253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SUBJECTIVE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A653F4C-C527-4E62-9C6F-5AE2B0E83E7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It is Demonic – James 3:13-18</a:t>
            </a:r>
          </a:p>
          <a:p>
            <a:r>
              <a:rPr lang="en-US" dirty="0"/>
              <a:t>It is Unstable – Jeremiah 17:9</a:t>
            </a:r>
          </a:p>
          <a:p>
            <a:r>
              <a:rPr lang="en-US" dirty="0"/>
              <a:t>It is Hypocritical – Matt. 7:1-6</a:t>
            </a:r>
          </a:p>
          <a:p>
            <a:r>
              <a:rPr lang="en-US" dirty="0"/>
              <a:t>It is Destructive</a:t>
            </a:r>
            <a:br>
              <a:rPr lang="en-US" dirty="0"/>
            </a:br>
            <a:r>
              <a:rPr lang="en-US" dirty="0"/>
              <a:t> – Romans1:18-32</a:t>
            </a:r>
          </a:p>
          <a:p>
            <a:r>
              <a:rPr lang="en-US" dirty="0"/>
              <a:t>It is Unjust – Proverbs 20:23</a:t>
            </a:r>
          </a:p>
        </p:txBody>
      </p:sp>
    </p:spTree>
    <p:extLst>
      <p:ext uri="{BB962C8B-B14F-4D97-AF65-F5344CB8AC3E}">
        <p14:creationId xmlns:p14="http://schemas.microsoft.com/office/powerpoint/2010/main" val="408401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70F60-6E70-4F43-AC43-5BC20F77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0"/>
            <a:ext cx="7765321" cy="132632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Victory In Jesus</a:t>
            </a:r>
            <a:br>
              <a:rPr lang="en-US" dirty="0"/>
            </a:br>
            <a:r>
              <a:rPr lang="en-US" sz="2400" dirty="0"/>
              <a:t>Romans 8:31-39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32990-B024-4A65-AA54-9BA9D9E16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1872424"/>
            <a:ext cx="7765322" cy="3605631"/>
          </a:xfrm>
        </p:spPr>
        <p:txBody>
          <a:bodyPr numCol="2">
            <a:normAutofit/>
          </a:bodyPr>
          <a:lstStyle/>
          <a:p>
            <a:pPr lvl="1"/>
            <a:r>
              <a:rPr lang="en-US" dirty="0"/>
              <a:t>Tribulation?</a:t>
            </a:r>
          </a:p>
          <a:p>
            <a:pPr lvl="1"/>
            <a:r>
              <a:rPr lang="en-US" dirty="0"/>
              <a:t>Distress</a:t>
            </a:r>
          </a:p>
          <a:p>
            <a:pPr lvl="1"/>
            <a:r>
              <a:rPr lang="en-US" dirty="0"/>
              <a:t>Persecution</a:t>
            </a:r>
          </a:p>
          <a:p>
            <a:pPr lvl="1"/>
            <a:r>
              <a:rPr lang="en-US" dirty="0"/>
              <a:t>Famine</a:t>
            </a:r>
          </a:p>
          <a:p>
            <a:pPr lvl="1"/>
            <a:r>
              <a:rPr lang="en-US" dirty="0"/>
              <a:t>Nakedness</a:t>
            </a:r>
          </a:p>
          <a:p>
            <a:pPr lvl="1"/>
            <a:r>
              <a:rPr lang="en-US" dirty="0"/>
              <a:t>Peril</a:t>
            </a:r>
          </a:p>
          <a:p>
            <a:pPr lvl="1"/>
            <a:r>
              <a:rPr lang="en-US" dirty="0"/>
              <a:t>Sword</a:t>
            </a:r>
          </a:p>
          <a:p>
            <a:pPr lvl="1"/>
            <a:r>
              <a:rPr lang="en-US" dirty="0"/>
              <a:t>Death</a:t>
            </a:r>
          </a:p>
          <a:p>
            <a:pPr lvl="1"/>
            <a:r>
              <a:rPr lang="en-US" dirty="0"/>
              <a:t>Life</a:t>
            </a:r>
          </a:p>
          <a:p>
            <a:pPr lvl="1"/>
            <a:r>
              <a:rPr lang="en-US" dirty="0"/>
              <a:t>Angels</a:t>
            </a:r>
          </a:p>
          <a:p>
            <a:pPr lvl="1"/>
            <a:r>
              <a:rPr lang="en-US" dirty="0"/>
              <a:t>Principalities</a:t>
            </a:r>
          </a:p>
          <a:p>
            <a:pPr lvl="1"/>
            <a:r>
              <a:rPr lang="en-US" dirty="0"/>
              <a:t>Powers</a:t>
            </a:r>
          </a:p>
          <a:p>
            <a:pPr lvl="1"/>
            <a:r>
              <a:rPr lang="en-US" dirty="0"/>
              <a:t>Things Present</a:t>
            </a:r>
          </a:p>
          <a:p>
            <a:pPr lvl="1"/>
            <a:r>
              <a:rPr lang="en-US" dirty="0"/>
              <a:t>Things to Come</a:t>
            </a:r>
          </a:p>
          <a:p>
            <a:pPr lvl="1"/>
            <a:r>
              <a:rPr lang="en-US" dirty="0"/>
              <a:t>Height</a:t>
            </a:r>
          </a:p>
          <a:p>
            <a:pPr lvl="1"/>
            <a:r>
              <a:rPr lang="en-US" dirty="0"/>
              <a:t>Depth</a:t>
            </a:r>
          </a:p>
          <a:p>
            <a:pPr lvl="1"/>
            <a:r>
              <a:rPr lang="en-US" dirty="0"/>
              <a:t>Any Other Created 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57389F-DD7D-447C-9BED-914A0BABDCBA}"/>
              </a:ext>
            </a:extLst>
          </p:cNvPr>
          <p:cNvSpPr txBox="1"/>
          <p:nvPr/>
        </p:nvSpPr>
        <p:spPr>
          <a:xfrm>
            <a:off x="492369" y="1216872"/>
            <a:ext cx="8209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“IF GOD IS FOR US, WHO CAN BE AGAINST US?”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63282-D3A7-4B0B-8423-67B2F66BC986}"/>
              </a:ext>
            </a:extLst>
          </p:cNvPr>
          <p:cNvSpPr txBox="1"/>
          <p:nvPr/>
        </p:nvSpPr>
        <p:spPr>
          <a:xfrm>
            <a:off x="492369" y="5610387"/>
            <a:ext cx="8209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“YET IN ALL THESE THINGS WE ARE MORE THAN CONQUERORS THROUGH HIM WHO LOVED US.”</a:t>
            </a:r>
          </a:p>
        </p:txBody>
      </p:sp>
    </p:spTree>
    <p:extLst>
      <p:ext uri="{BB962C8B-B14F-4D97-AF65-F5344CB8AC3E}">
        <p14:creationId xmlns:p14="http://schemas.microsoft.com/office/powerpoint/2010/main" val="41422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B7449-6A94-43F5-8E42-15DBE2EED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3" y="62059"/>
            <a:ext cx="7772400" cy="912631"/>
          </a:xfrm>
        </p:spPr>
        <p:txBody>
          <a:bodyPr/>
          <a:lstStyle/>
          <a:p>
            <a:r>
              <a:rPr lang="en-US" dirty="0"/>
              <a:t>Expository of 1 peter 5:8,9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FB527A-2D18-42D3-B8CD-60A8424B5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6553" y="1075174"/>
            <a:ext cx="3813048" cy="5335674"/>
          </a:xfrm>
        </p:spPr>
        <p:txBody>
          <a:bodyPr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The “traditional” view of this verse is that it is a simple a warning to watch </a:t>
            </a:r>
            <a:r>
              <a:rPr lang="en-US" sz="2000" u="sng" dirty="0"/>
              <a:t>ourselves</a:t>
            </a:r>
            <a:r>
              <a:rPr lang="en-US" sz="2000" dirty="0"/>
              <a:t> and beware of temptations by Satan.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 would propose a </a:t>
            </a:r>
            <a:r>
              <a:rPr lang="en-US" sz="2000" i="1" dirty="0"/>
              <a:t>slightly different, but more applicable view.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To support this proposition, it is </a:t>
            </a:r>
            <a:r>
              <a:rPr lang="en-US" sz="2000" b="1" dirty="0"/>
              <a:t>vital</a:t>
            </a:r>
            <a:r>
              <a:rPr lang="en-US" sz="2000" dirty="0"/>
              <a:t> to </a:t>
            </a:r>
            <a:r>
              <a:rPr lang="en-US" sz="2000" u="sng" dirty="0"/>
              <a:t>examine the full context</a:t>
            </a:r>
            <a:r>
              <a:rPr lang="en-US" sz="2000" dirty="0"/>
              <a:t> of this passage, the epistle of 1 Peter.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F3EF3-3314-4A29-8C18-1B172C1FB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57"/>
          <a:stretch/>
        </p:blipFill>
        <p:spPr>
          <a:xfrm>
            <a:off x="411983" y="1145512"/>
            <a:ext cx="3721690" cy="533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365ACF-E40A-4E18-96EE-D0A5B63158A9}"/>
              </a:ext>
            </a:extLst>
          </p:cNvPr>
          <p:cNvSpPr txBox="1"/>
          <p:nvPr/>
        </p:nvSpPr>
        <p:spPr>
          <a:xfrm>
            <a:off x="612948" y="1332535"/>
            <a:ext cx="3265715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 rtl="0"/>
            <a:r>
              <a:rPr lang="en-US" sz="2300" b="1" i="0" u="none" strike="noStrike" baseline="0" dirty="0">
                <a:solidFill>
                  <a:schemeClr val="bg1"/>
                </a:solidFill>
                <a:latin typeface="Papyrus" panose="03070502060502030205" pitchFamily="66" charset="0"/>
              </a:rPr>
              <a:t>Be sober-minded; be watchful. Your adversary the devil prowls around like a roaring lion, seeking someone to devour. Resist him, firm in your faith, knowing that the same kinds of suffering are being experienced by your brotherhood throughout the world.</a:t>
            </a:r>
          </a:p>
          <a:p>
            <a:pPr marR="0" algn="just" rtl="0"/>
            <a:endParaRPr lang="en-US" sz="2300" b="1" i="0" u="none" strike="noStrike" baseline="0" dirty="0">
              <a:solidFill>
                <a:schemeClr val="bg1"/>
              </a:solidFill>
              <a:latin typeface="Papyrus" panose="03070502060502030205" pitchFamily="66" charset="0"/>
            </a:endParaRPr>
          </a:p>
          <a:p>
            <a:pPr marR="0" algn="r" rtl="0"/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Papyrus" panose="03070502060502030205" pitchFamily="66" charset="0"/>
              </a:rPr>
              <a:t>(1 Peter 5:8-9 ESV)</a:t>
            </a:r>
            <a:endParaRPr lang="en-US" sz="1600" b="0" i="0" u="none" strike="noStrike" baseline="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F5A615-0A82-4F2A-B5F4-7F4FC077F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859" y="1323870"/>
            <a:ext cx="4838281" cy="48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2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FBA67F-0D4D-4C2E-A1D7-82D080A4B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E00E8-8C49-4065-84BB-B26AE8C0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/>
              <a:t>Summary of 1 peter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A2AC96-1E47-421C-A03F-F98E354E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95500"/>
            <a:ext cx="9144000" cy="4762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2CDE-F16D-47A5-9B5A-80745C994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89" y="2270927"/>
            <a:ext cx="8531051" cy="431074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dirty="0"/>
              <a:t>The epistle was written by Peter around 63-64 A.D. to Gentile Christians who were or would be experiencing hardships for their faith.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dirty="0"/>
              <a:t>Nero’s ban and persecution began in July of 64 (or 67), if it had not already begun it was imminent.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dirty="0"/>
              <a:t>Peter indicates he was writing from “Babylon” (Romans 5:13). This is </a:t>
            </a:r>
            <a:r>
              <a:rPr lang="en-US" sz="1600" i="1" dirty="0"/>
              <a:t>generally </a:t>
            </a:r>
            <a:r>
              <a:rPr lang="en-US" sz="1600" dirty="0"/>
              <a:t>believed to be a reference to Rome.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1600" dirty="0"/>
              <a:t>Chapter One addresses the salvation wrought by Jesus Christ. 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1600" dirty="0"/>
              <a:t>Peter reminds his brethren this inheritance in Christ was incorruptible, undefiled and would not fade away (1:4).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1600" i="1" dirty="0"/>
              <a:t>He braces them for trials that would last “a little while”</a:t>
            </a:r>
            <a:r>
              <a:rPr lang="en-US" sz="1600" dirty="0"/>
              <a:t> but reminds them they are kept by the power of God (1:6).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1600" dirty="0"/>
              <a:t>He charges them to “be holy” (1:15), trust God will who will judge </a:t>
            </a:r>
            <a:r>
              <a:rPr lang="en-US" sz="1600" i="1" dirty="0"/>
              <a:t>impartially</a:t>
            </a:r>
            <a:r>
              <a:rPr lang="en-US" sz="1600" dirty="0"/>
              <a:t> (1:17) and reminds them to love one another (1:22).</a:t>
            </a:r>
          </a:p>
        </p:txBody>
      </p:sp>
    </p:spTree>
    <p:extLst>
      <p:ext uri="{BB962C8B-B14F-4D97-AF65-F5344CB8AC3E}">
        <p14:creationId xmlns:p14="http://schemas.microsoft.com/office/powerpoint/2010/main" val="1585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FBA67F-0D4D-4C2E-A1D7-82D080A4B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E00E8-8C49-4065-84BB-B26AE8C0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/>
              <a:t>Summary of 1 peter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A2AC96-1E47-421C-A03F-F98E354E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95500"/>
            <a:ext cx="9144000" cy="4762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2CDE-F16D-47A5-9B5A-80745C994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414" y="2242736"/>
            <a:ext cx="8546281" cy="4338934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 startAt="2"/>
            </a:pPr>
            <a:r>
              <a:rPr lang="en-US" sz="2400" dirty="0"/>
              <a:t>Chapter two begins with the command to lay aside all malice, guile, hypocrisy, envy and evil speaking (2:1).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2400" dirty="0"/>
              <a:t>Desire the pure milk of the word (2:2), 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2400" dirty="0"/>
              <a:t>Offer up spiritual sacrifices (2:5)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2400" dirty="0"/>
              <a:t>Abstain form fleshly lusts which war against the soul (2:11)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 startAt="2"/>
            </a:pPr>
            <a:r>
              <a:rPr lang="en-US" sz="2400" dirty="0"/>
              <a:t>From 2:13-3:12 He addresses the importance of submission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2400" dirty="0"/>
              <a:t>To government 2:13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2400" dirty="0"/>
              <a:t>To masters (2:18)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2400" dirty="0"/>
              <a:t>And in marriage (3:1-12)</a:t>
            </a:r>
          </a:p>
        </p:txBody>
      </p:sp>
    </p:spTree>
    <p:extLst>
      <p:ext uri="{BB962C8B-B14F-4D97-AF65-F5344CB8AC3E}">
        <p14:creationId xmlns:p14="http://schemas.microsoft.com/office/powerpoint/2010/main" val="429356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FBA67F-0D4D-4C2E-A1D7-82D080A4B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E00E8-8C49-4065-84BB-B26AE8C0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/>
              <a:t>Summary of 1 peter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A2AC96-1E47-421C-A03F-F98E354E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95500"/>
            <a:ext cx="9144000" cy="4762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2CDE-F16D-47A5-9B5A-80745C994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741" y="2351314"/>
            <a:ext cx="8380325" cy="422030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 startAt="4"/>
            </a:pPr>
            <a:r>
              <a:rPr lang="en-US" dirty="0"/>
              <a:t>Beginning in verse 13 of chapter three, the focus of the letter changes to </a:t>
            </a:r>
            <a:r>
              <a:rPr lang="en-US" b="1" i="1" dirty="0">
                <a:solidFill>
                  <a:srgbClr val="FFFF00"/>
                </a:solidFill>
              </a:rPr>
              <a:t>suffering</a:t>
            </a:r>
            <a:r>
              <a:rPr lang="en-US" b="1" dirty="0"/>
              <a:t>: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2000" b="1" dirty="0">
                <a:solidFill>
                  <a:srgbClr val="FFFF00"/>
                </a:solidFill>
              </a:rPr>
              <a:t>Christ’s example of </a:t>
            </a:r>
            <a:r>
              <a:rPr lang="en-US" sz="2000" b="1" u="sng" dirty="0"/>
              <a:t>suffering</a:t>
            </a:r>
            <a:r>
              <a:rPr lang="en-US" sz="2000" b="1" dirty="0">
                <a:solidFill>
                  <a:srgbClr val="FFFF00"/>
                </a:solidFill>
              </a:rPr>
              <a:t> 3:18-22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2000" b="1" dirty="0">
                <a:solidFill>
                  <a:srgbClr val="FFFF00"/>
                </a:solidFill>
              </a:rPr>
              <a:t>The consequence of following Christ and the expectation of judgement and </a:t>
            </a:r>
            <a:r>
              <a:rPr lang="en-US" sz="2000" b="1" u="sng" dirty="0"/>
              <a:t>suffering</a:t>
            </a:r>
            <a:r>
              <a:rPr lang="en-US" sz="2000" b="1" dirty="0">
                <a:solidFill>
                  <a:srgbClr val="FFFF00"/>
                </a:solidFill>
              </a:rPr>
              <a:t> (4:1-6)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2000" b="1" dirty="0">
                <a:solidFill>
                  <a:srgbClr val="FFFF00"/>
                </a:solidFill>
              </a:rPr>
              <a:t>He gives specific commands regarding </a:t>
            </a:r>
            <a:r>
              <a:rPr lang="en-US" sz="2000" b="1" u="sng" dirty="0"/>
              <a:t>suffering</a:t>
            </a:r>
            <a:r>
              <a:rPr lang="en-US" sz="2000" b="1" dirty="0">
                <a:solidFill>
                  <a:srgbClr val="FFFF00"/>
                </a:solidFill>
              </a:rPr>
              <a:t> (4:7-19)</a:t>
            </a:r>
          </a:p>
          <a:p>
            <a:pPr marL="1257300" lvl="2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2000" b="1" dirty="0"/>
              <a:t>Note especially 4:12-17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2000" b="1" dirty="0">
                <a:solidFill>
                  <a:srgbClr val="FFFF00"/>
                </a:solidFill>
              </a:rPr>
              <a:t>He enjoins the elders to shepherd the flock, and the flock, young people specifically to submit to the elders.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2000" b="1" dirty="0">
                <a:solidFill>
                  <a:srgbClr val="FFFF00"/>
                </a:solidFill>
              </a:rPr>
              <a:t>Then </a:t>
            </a:r>
            <a:r>
              <a:rPr lang="en-US" sz="2000" b="1" u="sng" dirty="0"/>
              <a:t>in this context of suffering</a:t>
            </a:r>
            <a:r>
              <a:rPr lang="en-US" sz="2000" b="1" dirty="0">
                <a:solidFill>
                  <a:srgbClr val="FFFF00"/>
                </a:solidFill>
              </a:rPr>
              <a:t> comes the text of our lesson this evening.</a:t>
            </a:r>
          </a:p>
        </p:txBody>
      </p:sp>
    </p:spTree>
    <p:extLst>
      <p:ext uri="{BB962C8B-B14F-4D97-AF65-F5344CB8AC3E}">
        <p14:creationId xmlns:p14="http://schemas.microsoft.com/office/powerpoint/2010/main" val="52157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B7449-6A94-43F5-8E42-15DBE2EED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3" y="62059"/>
            <a:ext cx="7772400" cy="912631"/>
          </a:xfrm>
        </p:spPr>
        <p:txBody>
          <a:bodyPr/>
          <a:lstStyle/>
          <a:p>
            <a:r>
              <a:rPr lang="en-US" dirty="0"/>
              <a:t>Expository of 1 peter 5:8,9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FB527A-2D18-42D3-B8CD-60A8424B5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6552" y="1075174"/>
            <a:ext cx="4214981" cy="5335674"/>
          </a:xfrm>
        </p:spPr>
        <p:txBody>
          <a:bodyPr anchor="ctr">
            <a:noAutofit/>
          </a:bodyPr>
          <a:lstStyle/>
          <a:p>
            <a:r>
              <a:rPr lang="en-US" sz="2400" i="1" dirty="0"/>
              <a:t>You are being watched, </a:t>
            </a:r>
            <a:r>
              <a:rPr lang="en-US" sz="2400" b="1" i="1" dirty="0"/>
              <a:t>hunted</a:t>
            </a:r>
            <a:r>
              <a:rPr lang="en-US" sz="2400" i="1" dirty="0"/>
              <a:t>…</a:t>
            </a:r>
          </a:p>
          <a:p>
            <a:r>
              <a:rPr lang="en-US" sz="2400" i="1" dirty="0"/>
              <a:t>Hunted by those who would </a:t>
            </a:r>
            <a:r>
              <a:rPr lang="en-US" sz="2400" b="1" i="1" dirty="0"/>
              <a:t>accuse you</a:t>
            </a:r>
            <a:r>
              <a:rPr lang="en-US" sz="2400" i="1" dirty="0"/>
              <a:t>, hunted by those who would </a:t>
            </a:r>
            <a:r>
              <a:rPr lang="en-US" sz="2400" b="1" i="1" dirty="0">
                <a:solidFill>
                  <a:srgbClr val="FFFF00"/>
                </a:solidFill>
              </a:rPr>
              <a:t>destroy you.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F3EF3-3314-4A29-8C18-1B172C1FB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57"/>
          <a:stretch/>
        </p:blipFill>
        <p:spPr>
          <a:xfrm>
            <a:off x="411983" y="1145512"/>
            <a:ext cx="3721690" cy="533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365ACF-E40A-4E18-96EE-D0A5B63158A9}"/>
              </a:ext>
            </a:extLst>
          </p:cNvPr>
          <p:cNvSpPr txBox="1"/>
          <p:nvPr/>
        </p:nvSpPr>
        <p:spPr>
          <a:xfrm>
            <a:off x="612948" y="1332535"/>
            <a:ext cx="3265715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 rtl="0"/>
            <a:r>
              <a:rPr lang="en-US" sz="2300" b="1" i="0" u="none" strike="noStrike" baseline="0" dirty="0">
                <a:solidFill>
                  <a:schemeClr val="bg1"/>
                </a:solidFill>
                <a:latin typeface="Papyrus" panose="03070502060502030205" pitchFamily="66" charset="0"/>
              </a:rPr>
              <a:t>Be sober-minded; be watchful. Your adversary the devil prowls around like a roaring lion, seeking someone to devour. Resist him, firm in your faith, knowing that the same kinds of suffering are being experienced by your brotherhood throughout the world.</a:t>
            </a:r>
          </a:p>
          <a:p>
            <a:pPr marR="0" algn="just" rtl="0"/>
            <a:endParaRPr lang="en-US" sz="2300" b="1" i="0" u="none" strike="noStrike" baseline="0" dirty="0">
              <a:solidFill>
                <a:schemeClr val="bg1"/>
              </a:solidFill>
              <a:latin typeface="Papyrus" panose="03070502060502030205" pitchFamily="66" charset="0"/>
            </a:endParaRPr>
          </a:p>
          <a:p>
            <a:pPr marR="0" algn="r" rtl="0"/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Papyrus" panose="03070502060502030205" pitchFamily="66" charset="0"/>
              </a:rPr>
              <a:t>(1 Peter 5:8-9 ESV)</a:t>
            </a:r>
            <a:endParaRPr lang="en-US" sz="1600" b="0" i="0" u="none" strike="noStrike" baseline="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821413-415B-4CAF-B47B-2A1C26D5DB2A}"/>
              </a:ext>
            </a:extLst>
          </p:cNvPr>
          <p:cNvCxnSpPr/>
          <p:nvPr/>
        </p:nvCxnSpPr>
        <p:spPr>
          <a:xfrm>
            <a:off x="1919235" y="2029768"/>
            <a:ext cx="186899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349B46-5F6D-41F5-B4FB-689510706B98}"/>
              </a:ext>
            </a:extLst>
          </p:cNvPr>
          <p:cNvCxnSpPr>
            <a:cxnSpLocks/>
          </p:cNvCxnSpPr>
          <p:nvPr/>
        </p:nvCxnSpPr>
        <p:spPr>
          <a:xfrm>
            <a:off x="735204" y="2373087"/>
            <a:ext cx="105340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3C8904-FFA6-4D2F-97BE-06D19844F0F7}"/>
              </a:ext>
            </a:extLst>
          </p:cNvPr>
          <p:cNvCxnSpPr>
            <a:cxnSpLocks/>
          </p:cNvCxnSpPr>
          <p:nvPr/>
        </p:nvCxnSpPr>
        <p:spPr>
          <a:xfrm>
            <a:off x="2002971" y="2376438"/>
            <a:ext cx="1785258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0456D4-7C8D-4C76-AA9D-6614C9FC5829}"/>
              </a:ext>
            </a:extLst>
          </p:cNvPr>
          <p:cNvCxnSpPr>
            <a:cxnSpLocks/>
          </p:cNvCxnSpPr>
          <p:nvPr/>
        </p:nvCxnSpPr>
        <p:spPr>
          <a:xfrm>
            <a:off x="735204" y="3083174"/>
            <a:ext cx="3053025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FF97B1-E46D-4291-9958-8B9F05CC7D20}"/>
              </a:ext>
            </a:extLst>
          </p:cNvPr>
          <p:cNvCxnSpPr>
            <a:cxnSpLocks/>
          </p:cNvCxnSpPr>
          <p:nvPr/>
        </p:nvCxnSpPr>
        <p:spPr>
          <a:xfrm>
            <a:off x="735204" y="3429000"/>
            <a:ext cx="852436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00C5A3-36DF-4A9A-A652-DAEAC596BC4F}"/>
              </a:ext>
            </a:extLst>
          </p:cNvPr>
          <p:cNvCxnSpPr>
            <a:cxnSpLocks/>
          </p:cNvCxnSpPr>
          <p:nvPr/>
        </p:nvCxnSpPr>
        <p:spPr>
          <a:xfrm>
            <a:off x="735204" y="4136567"/>
            <a:ext cx="3053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1E1589-C392-46F1-90EC-E4CD94F21734}"/>
              </a:ext>
            </a:extLst>
          </p:cNvPr>
          <p:cNvCxnSpPr>
            <a:cxnSpLocks/>
          </p:cNvCxnSpPr>
          <p:nvPr/>
        </p:nvCxnSpPr>
        <p:spPr>
          <a:xfrm>
            <a:off x="735204" y="4492442"/>
            <a:ext cx="3053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619D37-33DD-45A3-BDC5-9B98A293493B}"/>
              </a:ext>
            </a:extLst>
          </p:cNvPr>
          <p:cNvCxnSpPr>
            <a:cxnSpLocks/>
          </p:cNvCxnSpPr>
          <p:nvPr/>
        </p:nvCxnSpPr>
        <p:spPr>
          <a:xfrm>
            <a:off x="735204" y="4848317"/>
            <a:ext cx="3053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537C8E-C9DB-4933-BB36-2DEE153587E4}"/>
              </a:ext>
            </a:extLst>
          </p:cNvPr>
          <p:cNvCxnSpPr>
            <a:cxnSpLocks/>
          </p:cNvCxnSpPr>
          <p:nvPr/>
        </p:nvCxnSpPr>
        <p:spPr>
          <a:xfrm>
            <a:off x="735204" y="5204192"/>
            <a:ext cx="3053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DB6908-8DF2-48E1-A4E3-D53E17E64DC0}"/>
              </a:ext>
            </a:extLst>
          </p:cNvPr>
          <p:cNvCxnSpPr>
            <a:cxnSpLocks/>
          </p:cNvCxnSpPr>
          <p:nvPr/>
        </p:nvCxnSpPr>
        <p:spPr>
          <a:xfrm>
            <a:off x="735204" y="5560067"/>
            <a:ext cx="11840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74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E178A-282C-472E-B31D-0264219AB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0"/>
            <a:ext cx="7765321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FF00"/>
                </a:solidFill>
              </a:rPr>
              <a:t>Defamation</a:t>
            </a:r>
            <a:r>
              <a:rPr lang="en-US" sz="3200" dirty="0"/>
              <a:t> of Christians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840EC9-6414-4BB9-8635-2FBBB88E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989" y="1445226"/>
            <a:ext cx="3830407" cy="82391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In the 1</a:t>
            </a:r>
            <a:r>
              <a:rPr lang="en-US" sz="3200" baseline="30000" dirty="0">
                <a:solidFill>
                  <a:srgbClr val="FFFF00"/>
                </a:solidFill>
              </a:rPr>
              <a:t>st</a:t>
            </a:r>
            <a:r>
              <a:rPr lang="en-US" sz="3200" dirty="0">
                <a:solidFill>
                  <a:srgbClr val="FFFF00"/>
                </a:solidFill>
              </a:rPr>
              <a:t> Century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F60EC9-DEDC-45C7-9F57-C7BF04DCD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989" y="2269137"/>
            <a:ext cx="3830406" cy="36475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“They are incestuous”</a:t>
            </a:r>
          </a:p>
          <a:p>
            <a:pPr marL="0" indent="0">
              <a:buNone/>
            </a:pPr>
            <a:r>
              <a:rPr lang="en-US" sz="2800" dirty="0"/>
              <a:t>“They are cannibals”</a:t>
            </a:r>
          </a:p>
          <a:p>
            <a:pPr marL="0" indent="0">
              <a:buNone/>
            </a:pPr>
            <a:r>
              <a:rPr lang="en-US" sz="2800" dirty="0"/>
              <a:t>“They are atheists”</a:t>
            </a:r>
          </a:p>
          <a:p>
            <a:pPr marL="0" indent="0">
              <a:buNone/>
            </a:pPr>
            <a:r>
              <a:rPr lang="en-US" sz="2800" dirty="0"/>
              <a:t>“They are traitors”</a:t>
            </a:r>
          </a:p>
          <a:p>
            <a:pPr marL="0" indent="0">
              <a:buNone/>
            </a:pPr>
            <a:r>
              <a:rPr lang="en-US" sz="2800" dirty="0"/>
              <a:t>“They are revolutionaries”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1817FB-43A0-407B-A359-E9372FCAE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272" y="1128562"/>
            <a:ext cx="4681727" cy="5729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277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BBC78-C8E8-4EF8-B8AF-25B359C22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0"/>
            <a:ext cx="7765321" cy="1326321"/>
          </a:xfrm>
        </p:spPr>
        <p:txBody>
          <a:bodyPr/>
          <a:lstStyle/>
          <a:p>
            <a:r>
              <a:rPr lang="en-US" dirty="0"/>
              <a:t>Importance of holiness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08528-5333-428B-BDA6-240F27ECC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1326320"/>
            <a:ext cx="7765322" cy="5124721"/>
          </a:xfrm>
        </p:spPr>
        <p:txBody>
          <a:bodyPr>
            <a:normAutofit/>
          </a:bodyPr>
          <a:lstStyle/>
          <a:p>
            <a:r>
              <a:rPr lang="en-US" sz="2400" dirty="0"/>
              <a:t>You are  being watched! – 1 Peter 1:15-17;</a:t>
            </a:r>
            <a:br>
              <a:rPr lang="en-US" sz="2400" dirty="0"/>
            </a:br>
            <a:r>
              <a:rPr lang="en-US" sz="2400" dirty="0">
                <a:solidFill>
                  <a:srgbClr val="FFFF00"/>
                </a:solidFill>
              </a:rPr>
              <a:t>1 Peter 2:11-12</a:t>
            </a:r>
          </a:p>
          <a:p>
            <a:r>
              <a:rPr lang="en-US" sz="2400" dirty="0"/>
              <a:t>You are children of God! – 1 Peter 2:1-3</a:t>
            </a:r>
          </a:p>
          <a:p>
            <a:r>
              <a:rPr lang="en-US" sz="2400" dirty="0"/>
              <a:t>You are Living Stones – 1 Peter 2:4-5</a:t>
            </a:r>
          </a:p>
          <a:p>
            <a:r>
              <a:rPr lang="en-US" sz="2400" dirty="0"/>
              <a:t>You are a Chosen Generation – 1 Peter 2:9-10</a:t>
            </a:r>
          </a:p>
          <a:p>
            <a:r>
              <a:rPr lang="en-US" sz="2400" dirty="0"/>
              <a:t>You were Called to This – 1 Peter 3:8-9</a:t>
            </a:r>
          </a:p>
          <a:p>
            <a:r>
              <a:rPr lang="en-US" sz="2400" dirty="0"/>
              <a:t>Your Holiness will be a Witness – </a:t>
            </a:r>
            <a:r>
              <a:rPr lang="en-US" sz="2400" dirty="0">
                <a:solidFill>
                  <a:srgbClr val="FFFF00"/>
                </a:solidFill>
              </a:rPr>
              <a:t>3:13-16</a:t>
            </a:r>
          </a:p>
          <a:p>
            <a:r>
              <a:rPr lang="en-US" sz="2400" dirty="0"/>
              <a:t>We Have Wasted Enough Time – </a:t>
            </a:r>
            <a:r>
              <a:rPr lang="en-US" sz="2400" dirty="0">
                <a:solidFill>
                  <a:srgbClr val="FFFF00"/>
                </a:solidFill>
              </a:rPr>
              <a:t>4:3-6</a:t>
            </a:r>
          </a:p>
          <a:p>
            <a:r>
              <a:rPr lang="en-US" sz="2400" dirty="0"/>
              <a:t>To Partake of Christ’s Suffering – </a:t>
            </a:r>
            <a:r>
              <a:rPr lang="en-US" sz="2400" dirty="0">
                <a:solidFill>
                  <a:srgbClr val="FFFF00"/>
                </a:solidFill>
              </a:rPr>
              <a:t>4:12-16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744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E178A-282C-472E-B31D-0264219AB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0"/>
            <a:ext cx="7765321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FF00"/>
                </a:solidFill>
              </a:rPr>
              <a:t>Defamation</a:t>
            </a:r>
            <a:r>
              <a:rPr lang="en-US" sz="3200" dirty="0"/>
              <a:t> of Christians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840EC9-6414-4BB9-8635-2FBBB88E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989" y="1445226"/>
            <a:ext cx="3830407" cy="82391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In the 1</a:t>
            </a:r>
            <a:r>
              <a:rPr lang="en-US" sz="3200" baseline="30000" dirty="0">
                <a:solidFill>
                  <a:srgbClr val="FFFF00"/>
                </a:solidFill>
              </a:rPr>
              <a:t>st</a:t>
            </a:r>
            <a:r>
              <a:rPr lang="en-US" sz="3200" dirty="0">
                <a:solidFill>
                  <a:srgbClr val="FFFF00"/>
                </a:solidFill>
              </a:rPr>
              <a:t> Century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F60EC9-DEDC-45C7-9F57-C7BF04DCD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989" y="2269137"/>
            <a:ext cx="3830406" cy="36475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“They are incestuous”</a:t>
            </a:r>
          </a:p>
          <a:p>
            <a:pPr marL="0" indent="0">
              <a:buNone/>
            </a:pPr>
            <a:r>
              <a:rPr lang="en-US" sz="2800" dirty="0"/>
              <a:t>“They are cannibals”</a:t>
            </a:r>
          </a:p>
          <a:p>
            <a:pPr marL="0" indent="0">
              <a:buNone/>
            </a:pPr>
            <a:r>
              <a:rPr lang="en-US" sz="2800" dirty="0"/>
              <a:t>“They are atheists”</a:t>
            </a:r>
          </a:p>
          <a:p>
            <a:pPr marL="0" indent="0">
              <a:buNone/>
            </a:pPr>
            <a:r>
              <a:rPr lang="en-US" sz="2800" dirty="0"/>
              <a:t>“They are traitors”</a:t>
            </a:r>
          </a:p>
          <a:p>
            <a:pPr marL="0" indent="0">
              <a:buNone/>
            </a:pPr>
            <a:r>
              <a:rPr lang="en-US" sz="2800" dirty="0"/>
              <a:t>“They are revolutionaries”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63E589-F7C3-4585-B63A-B5DE7CC93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7873" y="1445226"/>
            <a:ext cx="4194335" cy="82391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In the 21</a:t>
            </a:r>
            <a:r>
              <a:rPr lang="en-US" sz="3200" baseline="30000" dirty="0">
                <a:solidFill>
                  <a:srgbClr val="FFFF00"/>
                </a:solidFill>
              </a:rPr>
              <a:t>st</a:t>
            </a:r>
            <a:r>
              <a:rPr lang="en-US" sz="3200" dirty="0">
                <a:solidFill>
                  <a:srgbClr val="FFFF00"/>
                </a:solidFill>
              </a:rPr>
              <a:t> Century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40E6A69-F284-4603-AB59-A9BD25691A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47792" y="2269138"/>
            <a:ext cx="4313883" cy="3669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“They are homophobes”</a:t>
            </a:r>
          </a:p>
          <a:p>
            <a:pPr marL="0" indent="0">
              <a:buNone/>
            </a:pPr>
            <a:r>
              <a:rPr lang="en-US" sz="2800" dirty="0"/>
              <a:t>“They are xenophobes”</a:t>
            </a:r>
          </a:p>
          <a:p>
            <a:pPr marL="0" indent="0">
              <a:buNone/>
            </a:pPr>
            <a:r>
              <a:rPr lang="en-US" sz="2800" dirty="0"/>
              <a:t>“They are bigots”</a:t>
            </a:r>
          </a:p>
          <a:p>
            <a:pPr marL="0" indent="0">
              <a:buNone/>
            </a:pPr>
            <a:r>
              <a:rPr lang="en-US" sz="2800" dirty="0"/>
              <a:t>“They are misogynists”</a:t>
            </a:r>
          </a:p>
          <a:p>
            <a:pPr marL="0" indent="0">
              <a:buNone/>
            </a:pPr>
            <a:r>
              <a:rPr lang="en-US" sz="2800" dirty="0"/>
              <a:t>“They are ‘deniers’”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92A670-83B7-4E6F-950F-06586BC270EF}"/>
              </a:ext>
            </a:extLst>
          </p:cNvPr>
          <p:cNvCxnSpPr/>
          <p:nvPr/>
        </p:nvCxnSpPr>
        <p:spPr>
          <a:xfrm>
            <a:off x="4234395" y="2439960"/>
            <a:ext cx="0" cy="364755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20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187</TotalTime>
  <Words>826</Words>
  <Application>Microsoft Office PowerPoint</Application>
  <PresentationFormat>On-screen Show (4:3)</PresentationFormat>
  <Paragraphs>102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Bookman Old Style</vt:lpstr>
      <vt:lpstr>Calibri</vt:lpstr>
      <vt:lpstr>Papyrus</vt:lpstr>
      <vt:lpstr>Rockwell</vt:lpstr>
      <vt:lpstr>Times New Roman</vt:lpstr>
      <vt:lpstr>Damask</vt:lpstr>
      <vt:lpstr>Standing fearless in fearful times</vt:lpstr>
      <vt:lpstr>Expository of 1 peter 5:8,9</vt:lpstr>
      <vt:lpstr>Summary of 1 peter</vt:lpstr>
      <vt:lpstr>Summary of 1 peter</vt:lpstr>
      <vt:lpstr>Summary of 1 peter</vt:lpstr>
      <vt:lpstr>Expository of 1 peter 5:8,9</vt:lpstr>
      <vt:lpstr>The Defamation of Christians</vt:lpstr>
      <vt:lpstr>Importance of holiness</vt:lpstr>
      <vt:lpstr>The Defamation of Christians</vt:lpstr>
      <vt:lpstr>Objective vs. subjective judgment</vt:lpstr>
      <vt:lpstr>Victory In Jesus Romans 8:31-39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Standing fearless in fearful times</dc:title>
  <dc:creator>Brian Cosner</dc:creator>
  <cp:lastModifiedBy>Brian Cosner</cp:lastModifiedBy>
  <cp:revision>1</cp:revision>
  <dcterms:created xsi:type="dcterms:W3CDTF">2021-08-27T16:47:27Z</dcterms:created>
  <dcterms:modified xsi:type="dcterms:W3CDTF">2021-08-27T19:55:14Z</dcterms:modified>
</cp:coreProperties>
</file>