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88F2A-A7FD-457E-8EB0-5AC30AFF9304}" v="522" dt="2021-02-04T20:38:0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1AEF02-39A4-4CE0-9F75-71765ACB2325}"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176569337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AEF02-39A4-4CE0-9F75-71765ACB2325}"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27259024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AEF02-39A4-4CE0-9F75-71765ACB2325}"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1473466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AEF02-39A4-4CE0-9F75-71765ACB2325}"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397749310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AEF02-39A4-4CE0-9F75-71765ACB2325}"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25829288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1AEF02-39A4-4CE0-9F75-71765ACB2325}"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371191283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1AEF02-39A4-4CE0-9F75-71765ACB2325}"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78826706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1AEF02-39A4-4CE0-9F75-71765ACB2325}"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87297588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AEF02-39A4-4CE0-9F75-71765ACB2325}"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381501653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AEF02-39A4-4CE0-9F75-71765ACB2325}"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323874920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1AEF02-39A4-4CE0-9F75-71765ACB2325}"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338D5-08D4-416B-B82F-2CBA63D2FD77}" type="slidenum">
              <a:rPr lang="en-US" smtClean="0"/>
              <a:t>‹#›</a:t>
            </a:fld>
            <a:endParaRPr lang="en-US"/>
          </a:p>
        </p:txBody>
      </p:sp>
    </p:spTree>
    <p:extLst>
      <p:ext uri="{BB962C8B-B14F-4D97-AF65-F5344CB8AC3E}">
        <p14:creationId xmlns:p14="http://schemas.microsoft.com/office/powerpoint/2010/main" val="380420818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AEF02-39A4-4CE0-9F75-71765ACB2325}" type="datetimeFigureOut">
              <a:rPr lang="en-US" smtClean="0"/>
              <a:t>5/16/2021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38D5-08D4-416B-B82F-2CBA63D2FD77}" type="slidenum">
              <a:rPr lang="en-US" smtClean="0"/>
              <a:t>‹#›</a:t>
            </a:fld>
            <a:endParaRPr lang="en-US"/>
          </a:p>
        </p:txBody>
      </p:sp>
    </p:spTree>
    <p:extLst>
      <p:ext uri="{BB962C8B-B14F-4D97-AF65-F5344CB8AC3E}">
        <p14:creationId xmlns:p14="http://schemas.microsoft.com/office/powerpoint/2010/main" val="28138612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23DC-CCA6-4AEF-934D-05F327604BF0}"/>
              </a:ext>
            </a:extLst>
          </p:cNvPr>
          <p:cNvSpPr>
            <a:spLocks noGrp="1"/>
          </p:cNvSpPr>
          <p:nvPr>
            <p:ph type="ctrTitle"/>
          </p:nvPr>
        </p:nvSpPr>
        <p:spPr>
          <a:xfrm>
            <a:off x="1503045" y="5039916"/>
            <a:ext cx="6137910" cy="480061"/>
          </a:xfrm>
        </p:spPr>
        <p:txBody>
          <a:bodyPr vert="horz" lIns="68580" tIns="34290" rIns="68580" bIns="34290" rtlCol="0" anchor="ctr">
            <a:noAutofit/>
          </a:bodyPr>
          <a:lstStyle/>
          <a:p>
            <a:r>
              <a:rPr lang="en-US" sz="3600" dirty="0"/>
              <a:t>When Babylon is Home</a:t>
            </a:r>
          </a:p>
        </p:txBody>
      </p:sp>
      <p:pic>
        <p:nvPicPr>
          <p:cNvPr id="1026" name="Picture 2" descr="See the source image">
            <a:extLst>
              <a:ext uri="{FF2B5EF4-FFF2-40B4-BE49-F238E27FC236}">
                <a16:creationId xmlns:a16="http://schemas.microsoft.com/office/drawing/2014/main" id="{9B3837DF-5707-4EDF-907D-8F935FF43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5" r="1" b="1"/>
          <a:stretch/>
        </p:blipFill>
        <p:spPr bwMode="auto">
          <a:xfrm>
            <a:off x="1503045" y="1337311"/>
            <a:ext cx="6137910" cy="3627596"/>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14141"/>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CDDF83CA-CA87-4E7B-BC7C-51373FBE3D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243" b="1"/>
          <a:stretch/>
        </p:blipFill>
        <p:spPr bwMode="auto">
          <a:xfrm>
            <a:off x="790192" y="2402105"/>
            <a:ext cx="2895947" cy="34753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75B8FA-EA42-4EF6-8F68-19A59DC94FA4}"/>
              </a:ext>
            </a:extLst>
          </p:cNvPr>
          <p:cNvSpPr txBox="1"/>
          <p:nvPr/>
        </p:nvSpPr>
        <p:spPr>
          <a:xfrm>
            <a:off x="4189229" y="55148"/>
            <a:ext cx="4947500" cy="6863417"/>
          </a:xfrm>
          <a:prstGeom prst="rect">
            <a:avLst/>
          </a:prstGeom>
          <a:solidFill>
            <a:schemeClr val="bg1">
              <a:lumMod val="95000"/>
            </a:schemeClr>
          </a:solidFill>
        </p:spPr>
        <p:txBody>
          <a:bodyPr wrap="square" rtlCol="0">
            <a:spAutoFit/>
          </a:bodyPr>
          <a:lstStyle/>
          <a:p>
            <a:r>
              <a:rPr lang="en-US" sz="1650" dirty="0">
                <a:solidFill>
                  <a:srgbClr val="000000"/>
                </a:solidFill>
                <a:latin typeface="system-ui"/>
              </a:rPr>
              <a:t>. </a:t>
            </a:r>
            <a:r>
              <a:rPr lang="en-US" sz="2200" b="1" baseline="30000" dirty="0">
                <a:latin typeface="system-ui"/>
              </a:rPr>
              <a:t>4 </a:t>
            </a:r>
            <a:r>
              <a:rPr lang="en-US" sz="2200" dirty="0">
                <a:latin typeface="system-ui"/>
              </a:rPr>
              <a:t>And the herald proclaimed aloud, “You are commanded, O peoples, nations, and languages, </a:t>
            </a:r>
            <a:r>
              <a:rPr lang="en-US" sz="2200" b="1" baseline="30000" dirty="0">
                <a:latin typeface="system-ui"/>
              </a:rPr>
              <a:t>5 </a:t>
            </a:r>
            <a:r>
              <a:rPr lang="en-US" sz="2200" dirty="0">
                <a:latin typeface="system-ui"/>
              </a:rPr>
              <a:t>that when you hear the sound of the horn, pipe, lyre, trigon, harp, bagpipe, and every kind of music, you are to fall down and worship the golden image that King Nebuchadnezzar has set up. </a:t>
            </a:r>
            <a:r>
              <a:rPr lang="en-US" sz="2200" b="1" baseline="30000" dirty="0">
                <a:latin typeface="system-ui"/>
              </a:rPr>
              <a:t>6 </a:t>
            </a:r>
            <a:r>
              <a:rPr lang="en-US" sz="2200" dirty="0">
                <a:latin typeface="system-ui"/>
              </a:rPr>
              <a:t>And whoever does not fall down and worship shall immediately be cast into a burning fiery furnace.” </a:t>
            </a:r>
            <a:r>
              <a:rPr lang="en-US" sz="2200" b="1" baseline="30000" dirty="0">
                <a:latin typeface="system-ui"/>
              </a:rPr>
              <a:t>7 </a:t>
            </a:r>
            <a:r>
              <a:rPr lang="en-US" sz="2200" dirty="0">
                <a:latin typeface="system-ui"/>
              </a:rPr>
              <a:t>Therefore, as soon as all the peoples heard the sound of the horn, pipe, lyre, trigon, harp, bagpipe, and every kind of music, all the peoples, nations, and languages fell down and worshiped the golden image that King Nebuchadnezzar had set up.</a:t>
            </a:r>
          </a:p>
          <a:p>
            <a:endParaRPr lang="en-US" sz="1650" dirty="0">
              <a:latin typeface="system-ui"/>
            </a:endParaRPr>
          </a:p>
          <a:p>
            <a:endParaRPr lang="en-US" sz="1650" dirty="0">
              <a:latin typeface="system-ui"/>
            </a:endParaRPr>
          </a:p>
          <a:p>
            <a:endParaRPr lang="en-US" sz="1650" dirty="0"/>
          </a:p>
          <a:p>
            <a:endParaRPr lang="en-US" sz="1650" dirty="0"/>
          </a:p>
        </p:txBody>
      </p:sp>
      <p:sp>
        <p:nvSpPr>
          <p:cNvPr id="12" name="Content Placeholder 2">
            <a:extLst>
              <a:ext uri="{FF2B5EF4-FFF2-40B4-BE49-F238E27FC236}">
                <a16:creationId xmlns:a16="http://schemas.microsoft.com/office/drawing/2014/main" id="{B1B938FF-CB61-4624-BDFF-6F6031E0A734}"/>
              </a:ext>
            </a:extLst>
          </p:cNvPr>
          <p:cNvSpPr>
            <a:spLocks noGrp="1"/>
          </p:cNvSpPr>
          <p:nvPr>
            <p:ph idx="1"/>
          </p:nvPr>
        </p:nvSpPr>
        <p:spPr>
          <a:xfrm>
            <a:off x="173526" y="1288939"/>
            <a:ext cx="4579227" cy="5430837"/>
          </a:xfrm>
        </p:spPr>
        <p:txBody>
          <a:bodyPr>
            <a:normAutofit/>
          </a:bodyPr>
          <a:lstStyle/>
          <a:p>
            <a:r>
              <a:rPr lang="en-US" sz="2700" dirty="0"/>
              <a:t>“Religion” Commandeered</a:t>
            </a:r>
          </a:p>
          <a:p>
            <a:r>
              <a:rPr lang="en-US" sz="2700" dirty="0"/>
              <a:t>People readily obey</a:t>
            </a:r>
          </a:p>
        </p:txBody>
      </p:sp>
      <p:sp>
        <p:nvSpPr>
          <p:cNvPr id="13" name="Title 1">
            <a:extLst>
              <a:ext uri="{FF2B5EF4-FFF2-40B4-BE49-F238E27FC236}">
                <a16:creationId xmlns:a16="http://schemas.microsoft.com/office/drawing/2014/main" id="{B96E1316-8C98-4641-88AF-D9386552D4CB}"/>
              </a:ext>
            </a:extLst>
          </p:cNvPr>
          <p:cNvSpPr>
            <a:spLocks noGrp="1"/>
          </p:cNvSpPr>
          <p:nvPr>
            <p:ph type="title"/>
          </p:nvPr>
        </p:nvSpPr>
        <p:spPr>
          <a:xfrm>
            <a:off x="7272" y="55148"/>
            <a:ext cx="5915025" cy="994172"/>
          </a:xfrm>
        </p:spPr>
        <p:txBody>
          <a:bodyPr>
            <a:normAutofit/>
          </a:bodyPr>
          <a:lstStyle/>
          <a:p>
            <a:r>
              <a:rPr lang="en-US" sz="3200" dirty="0"/>
              <a:t>Three Boys in Babylon</a:t>
            </a:r>
          </a:p>
        </p:txBody>
      </p:sp>
    </p:spTree>
    <p:extLst>
      <p:ext uri="{BB962C8B-B14F-4D97-AF65-F5344CB8AC3E}">
        <p14:creationId xmlns:p14="http://schemas.microsoft.com/office/powerpoint/2010/main" val="154609685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CDDF83CA-CA87-4E7B-BC7C-51373FBE3D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243" b="1"/>
          <a:stretch/>
        </p:blipFill>
        <p:spPr bwMode="auto">
          <a:xfrm>
            <a:off x="790192" y="2402105"/>
            <a:ext cx="2895947" cy="34753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75B8FA-EA42-4EF6-8F68-19A59DC94FA4}"/>
              </a:ext>
            </a:extLst>
          </p:cNvPr>
          <p:cNvSpPr txBox="1"/>
          <p:nvPr/>
        </p:nvSpPr>
        <p:spPr>
          <a:xfrm>
            <a:off x="4572001" y="2014019"/>
            <a:ext cx="3781808" cy="3139321"/>
          </a:xfrm>
          <a:prstGeom prst="rect">
            <a:avLst/>
          </a:prstGeom>
          <a:solidFill>
            <a:schemeClr val="bg1">
              <a:lumMod val="95000"/>
            </a:schemeClr>
          </a:solidFill>
        </p:spPr>
        <p:txBody>
          <a:bodyPr wrap="square" rtlCol="0">
            <a:spAutoFit/>
          </a:bodyPr>
          <a:lstStyle/>
          <a:p>
            <a:pPr algn="l"/>
            <a:r>
              <a:rPr lang="en-US" sz="2200" b="1" baseline="30000" dirty="0">
                <a:solidFill>
                  <a:srgbClr val="000000"/>
                </a:solidFill>
                <a:latin typeface="system-ui"/>
              </a:rPr>
              <a:t>12 </a:t>
            </a:r>
            <a:r>
              <a:rPr lang="en-US" sz="2200" dirty="0">
                <a:solidFill>
                  <a:srgbClr val="000000"/>
                </a:solidFill>
                <a:latin typeface="system-ui"/>
              </a:rPr>
              <a:t>There are certain Jews whom you have appointed over the affairs of the province of Babylon: Shadrach, Meshach, and Abednego. These men, O king, pay no attention to you; they do not serve your gods or worship the golden image that you have set up.”</a:t>
            </a:r>
          </a:p>
        </p:txBody>
      </p:sp>
      <p:sp>
        <p:nvSpPr>
          <p:cNvPr id="12" name="Content Placeholder 2">
            <a:extLst>
              <a:ext uri="{FF2B5EF4-FFF2-40B4-BE49-F238E27FC236}">
                <a16:creationId xmlns:a16="http://schemas.microsoft.com/office/drawing/2014/main" id="{3642E62D-D26F-4DE6-955B-E2AD2C3DC8E4}"/>
              </a:ext>
            </a:extLst>
          </p:cNvPr>
          <p:cNvSpPr>
            <a:spLocks noGrp="1"/>
          </p:cNvSpPr>
          <p:nvPr>
            <p:ph idx="1"/>
          </p:nvPr>
        </p:nvSpPr>
        <p:spPr>
          <a:xfrm>
            <a:off x="173526" y="1288939"/>
            <a:ext cx="4579227" cy="5430837"/>
          </a:xfrm>
        </p:spPr>
        <p:txBody>
          <a:bodyPr>
            <a:normAutofit/>
          </a:bodyPr>
          <a:lstStyle/>
          <a:p>
            <a:r>
              <a:rPr lang="en-US" sz="2700" dirty="0"/>
              <a:t>“Religion” Commandeered</a:t>
            </a:r>
          </a:p>
          <a:p>
            <a:r>
              <a:rPr lang="en-US" sz="2700" dirty="0"/>
              <a:t>People readily obey</a:t>
            </a:r>
          </a:p>
          <a:p>
            <a:r>
              <a:rPr lang="en-US" sz="2700" dirty="0"/>
              <a:t>Three take a stand</a:t>
            </a:r>
          </a:p>
        </p:txBody>
      </p:sp>
      <p:sp>
        <p:nvSpPr>
          <p:cNvPr id="15" name="Title 1">
            <a:extLst>
              <a:ext uri="{FF2B5EF4-FFF2-40B4-BE49-F238E27FC236}">
                <a16:creationId xmlns:a16="http://schemas.microsoft.com/office/drawing/2014/main" id="{CFE9B871-8B33-403F-9745-7F98B5712867}"/>
              </a:ext>
            </a:extLst>
          </p:cNvPr>
          <p:cNvSpPr>
            <a:spLocks noGrp="1"/>
          </p:cNvSpPr>
          <p:nvPr>
            <p:ph type="title"/>
          </p:nvPr>
        </p:nvSpPr>
        <p:spPr>
          <a:xfrm>
            <a:off x="7272" y="55148"/>
            <a:ext cx="5915025" cy="994172"/>
          </a:xfrm>
        </p:spPr>
        <p:txBody>
          <a:bodyPr>
            <a:normAutofit/>
          </a:bodyPr>
          <a:lstStyle/>
          <a:p>
            <a:r>
              <a:rPr lang="en-US" sz="3200" dirty="0"/>
              <a:t>Three Boys in Babylon</a:t>
            </a:r>
          </a:p>
        </p:txBody>
      </p:sp>
    </p:spTree>
    <p:extLst>
      <p:ext uri="{BB962C8B-B14F-4D97-AF65-F5344CB8AC3E}">
        <p14:creationId xmlns:p14="http://schemas.microsoft.com/office/powerpoint/2010/main" val="269389533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CDDF83CA-CA87-4E7B-BC7C-51373FBE3D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243" b="1"/>
          <a:stretch/>
        </p:blipFill>
        <p:spPr bwMode="auto">
          <a:xfrm>
            <a:off x="790192" y="2402105"/>
            <a:ext cx="2895947" cy="34753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75B8FA-EA42-4EF6-8F68-19A59DC94FA4}"/>
              </a:ext>
            </a:extLst>
          </p:cNvPr>
          <p:cNvSpPr txBox="1"/>
          <p:nvPr/>
        </p:nvSpPr>
        <p:spPr>
          <a:xfrm>
            <a:off x="4528939" y="0"/>
            <a:ext cx="4547948" cy="6863417"/>
          </a:xfrm>
          <a:prstGeom prst="rect">
            <a:avLst/>
          </a:prstGeom>
          <a:solidFill>
            <a:schemeClr val="bg1">
              <a:lumMod val="95000"/>
            </a:schemeClr>
          </a:solidFill>
        </p:spPr>
        <p:txBody>
          <a:bodyPr wrap="square" rtlCol="0">
            <a:spAutoFit/>
          </a:bodyPr>
          <a:lstStyle/>
          <a:p>
            <a:pPr algn="l"/>
            <a:r>
              <a:rPr lang="en-US" sz="2200" b="1" baseline="30000" dirty="0">
                <a:latin typeface="system-ui"/>
              </a:rPr>
              <a:t>13 </a:t>
            </a:r>
            <a:r>
              <a:rPr lang="en-US" sz="2200" dirty="0">
                <a:latin typeface="system-ui"/>
              </a:rPr>
              <a:t>Then Nebuchadnezzar in furious rage commanded that Shadrach, Meshach, and Abednego be brought. So they brought these men before the king. </a:t>
            </a:r>
            <a:r>
              <a:rPr lang="en-US" sz="2200" b="1" baseline="30000" dirty="0">
                <a:latin typeface="system-ui"/>
              </a:rPr>
              <a:t>14 </a:t>
            </a:r>
            <a:r>
              <a:rPr lang="en-US" sz="2200" dirty="0">
                <a:latin typeface="system-ui"/>
              </a:rPr>
              <a:t>Nebuchadnezzar answered and said to them, “Is it true, O Shadrach, Meshach, and Abednego, that you do not serve my gods or worship the golden image that I have set up? </a:t>
            </a:r>
            <a:r>
              <a:rPr lang="en-US" sz="2200" b="1" baseline="30000" dirty="0">
                <a:latin typeface="system-ui"/>
              </a:rPr>
              <a:t>15 </a:t>
            </a:r>
            <a:r>
              <a:rPr lang="en-US" sz="2200" dirty="0">
                <a:latin typeface="system-ui"/>
              </a:rPr>
              <a:t>Now if you are ready when you hear the sound of the horn, pipe, lyre, trigon, harp, bagpipe, and every kind of music, to fall down and worship the image that I have made, well and good. But if you do not worship, you shall immediately be cast into a burning fiery furnace. </a:t>
            </a:r>
            <a:r>
              <a:rPr lang="en-US" sz="2200" dirty="0">
                <a:solidFill>
                  <a:srgbClr val="C00000"/>
                </a:solidFill>
                <a:latin typeface="system-ui"/>
              </a:rPr>
              <a:t>And who is the god who will deliver you out of my hands?”</a:t>
            </a:r>
          </a:p>
          <a:p>
            <a:pPr algn="l"/>
            <a:endParaRPr lang="en-US" sz="2200" dirty="0">
              <a:solidFill>
                <a:srgbClr val="C00000"/>
              </a:solidFill>
              <a:latin typeface="system-ui"/>
            </a:endParaRPr>
          </a:p>
        </p:txBody>
      </p:sp>
      <p:sp>
        <p:nvSpPr>
          <p:cNvPr id="12" name="Content Placeholder 2">
            <a:extLst>
              <a:ext uri="{FF2B5EF4-FFF2-40B4-BE49-F238E27FC236}">
                <a16:creationId xmlns:a16="http://schemas.microsoft.com/office/drawing/2014/main" id="{45C32532-4F13-45E4-8D36-EBBB06C7394B}"/>
              </a:ext>
            </a:extLst>
          </p:cNvPr>
          <p:cNvSpPr>
            <a:spLocks noGrp="1"/>
          </p:cNvSpPr>
          <p:nvPr>
            <p:ph idx="1"/>
          </p:nvPr>
        </p:nvSpPr>
        <p:spPr>
          <a:xfrm>
            <a:off x="173526" y="1288939"/>
            <a:ext cx="4579227" cy="5430837"/>
          </a:xfrm>
        </p:spPr>
        <p:txBody>
          <a:bodyPr>
            <a:normAutofit/>
          </a:bodyPr>
          <a:lstStyle/>
          <a:p>
            <a:r>
              <a:rPr lang="en-US" sz="2700" dirty="0"/>
              <a:t>“Religion” Commandeered</a:t>
            </a:r>
          </a:p>
          <a:p>
            <a:r>
              <a:rPr lang="en-US" sz="2700" dirty="0"/>
              <a:t>People readily obey</a:t>
            </a:r>
          </a:p>
          <a:p>
            <a:r>
              <a:rPr lang="en-US" sz="2700" dirty="0"/>
              <a:t>Three take a stand</a:t>
            </a:r>
          </a:p>
          <a:p>
            <a:r>
              <a:rPr lang="en-US" sz="2700" dirty="0"/>
              <a:t>King rejects God</a:t>
            </a:r>
          </a:p>
        </p:txBody>
      </p:sp>
      <p:sp>
        <p:nvSpPr>
          <p:cNvPr id="15" name="Title 1">
            <a:extLst>
              <a:ext uri="{FF2B5EF4-FFF2-40B4-BE49-F238E27FC236}">
                <a16:creationId xmlns:a16="http://schemas.microsoft.com/office/drawing/2014/main" id="{6FE98383-AC9E-4D50-8433-CCD9E9025209}"/>
              </a:ext>
            </a:extLst>
          </p:cNvPr>
          <p:cNvSpPr>
            <a:spLocks noGrp="1"/>
          </p:cNvSpPr>
          <p:nvPr>
            <p:ph type="title"/>
          </p:nvPr>
        </p:nvSpPr>
        <p:spPr>
          <a:xfrm>
            <a:off x="7272" y="55148"/>
            <a:ext cx="5915025" cy="994172"/>
          </a:xfrm>
        </p:spPr>
        <p:txBody>
          <a:bodyPr>
            <a:normAutofit/>
          </a:bodyPr>
          <a:lstStyle/>
          <a:p>
            <a:r>
              <a:rPr lang="en-US" sz="3200" dirty="0"/>
              <a:t>Three Boys in Babylon</a:t>
            </a:r>
          </a:p>
        </p:txBody>
      </p:sp>
    </p:spTree>
    <p:extLst>
      <p:ext uri="{BB962C8B-B14F-4D97-AF65-F5344CB8AC3E}">
        <p14:creationId xmlns:p14="http://schemas.microsoft.com/office/powerpoint/2010/main" val="355133378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CDDF83CA-CA87-4E7B-BC7C-51373FBE3D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243" b="1"/>
          <a:stretch/>
        </p:blipFill>
        <p:spPr bwMode="auto">
          <a:xfrm>
            <a:off x="790192" y="2402105"/>
            <a:ext cx="2895947" cy="34753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AC520C-B313-431A-856C-F4A9F03B4406}"/>
              </a:ext>
            </a:extLst>
          </p:cNvPr>
          <p:cNvSpPr>
            <a:spLocks noGrp="1"/>
          </p:cNvSpPr>
          <p:nvPr>
            <p:ph idx="1"/>
          </p:nvPr>
        </p:nvSpPr>
        <p:spPr>
          <a:xfrm>
            <a:off x="173526" y="1288939"/>
            <a:ext cx="4579227" cy="5430837"/>
          </a:xfrm>
        </p:spPr>
        <p:txBody>
          <a:bodyPr>
            <a:normAutofit/>
          </a:bodyPr>
          <a:lstStyle/>
          <a:p>
            <a:r>
              <a:rPr lang="en-US" sz="2700" dirty="0"/>
              <a:t>“Religion” Commandeered</a:t>
            </a:r>
          </a:p>
          <a:p>
            <a:r>
              <a:rPr lang="en-US" sz="2700" dirty="0"/>
              <a:t>People readily obey</a:t>
            </a:r>
          </a:p>
          <a:p>
            <a:r>
              <a:rPr lang="en-US" sz="2700" dirty="0"/>
              <a:t>Three take a stand</a:t>
            </a:r>
          </a:p>
          <a:p>
            <a:r>
              <a:rPr lang="en-US" sz="2700" dirty="0"/>
              <a:t>King rejects God</a:t>
            </a:r>
          </a:p>
          <a:p>
            <a:r>
              <a:rPr lang="en-US" sz="2700" dirty="0"/>
              <a:t>Three reject Babylon</a:t>
            </a:r>
          </a:p>
          <a:p>
            <a:pPr lvl="1"/>
            <a:r>
              <a:rPr lang="en-US" sz="2600" dirty="0"/>
              <a:t>Respectfully</a:t>
            </a:r>
          </a:p>
          <a:p>
            <a:pPr lvl="1"/>
            <a:r>
              <a:rPr lang="en-US" sz="2600" dirty="0"/>
              <a:t>Resolutely</a:t>
            </a:r>
          </a:p>
          <a:p>
            <a:pPr lvl="1"/>
            <a:r>
              <a:rPr lang="en-US" sz="2600" dirty="0"/>
              <a:t>Unswervingly</a:t>
            </a:r>
          </a:p>
        </p:txBody>
      </p:sp>
      <p:sp>
        <p:nvSpPr>
          <p:cNvPr id="4" name="TextBox 3">
            <a:extLst>
              <a:ext uri="{FF2B5EF4-FFF2-40B4-BE49-F238E27FC236}">
                <a16:creationId xmlns:a16="http://schemas.microsoft.com/office/drawing/2014/main" id="{5875B8FA-EA42-4EF6-8F68-19A59DC94FA4}"/>
              </a:ext>
            </a:extLst>
          </p:cNvPr>
          <p:cNvSpPr txBox="1"/>
          <p:nvPr/>
        </p:nvSpPr>
        <p:spPr>
          <a:xfrm>
            <a:off x="4302805" y="2061070"/>
            <a:ext cx="4667669" cy="3816429"/>
          </a:xfrm>
          <a:prstGeom prst="rect">
            <a:avLst/>
          </a:prstGeom>
          <a:solidFill>
            <a:schemeClr val="bg1">
              <a:lumMod val="95000"/>
            </a:schemeClr>
          </a:solidFill>
        </p:spPr>
        <p:txBody>
          <a:bodyPr wrap="square" rtlCol="0">
            <a:spAutoFit/>
          </a:bodyPr>
          <a:lstStyle/>
          <a:p>
            <a:pPr algn="l"/>
            <a:r>
              <a:rPr lang="en-US" sz="2200" b="1" baseline="30000" dirty="0">
                <a:latin typeface="system-ui"/>
              </a:rPr>
              <a:t>16 </a:t>
            </a:r>
            <a:r>
              <a:rPr lang="en-US" sz="2200" dirty="0">
                <a:latin typeface="system-ui"/>
              </a:rPr>
              <a:t>Shadrach, Meshach, and Abednego answered and said to the king, “O Nebuchadnezzar, we have no need to answer you in this matter. </a:t>
            </a:r>
            <a:r>
              <a:rPr lang="en-US" sz="2200" b="1" baseline="30000" dirty="0">
                <a:latin typeface="system-ui"/>
              </a:rPr>
              <a:t>17 </a:t>
            </a:r>
            <a:r>
              <a:rPr lang="en-US" sz="2200" dirty="0">
                <a:latin typeface="system-ui"/>
              </a:rPr>
              <a:t>If this be so, our God whom we serve is able to deliver us from the burning fiery furnace, and he will deliver us out of your hand, O king. </a:t>
            </a:r>
            <a:r>
              <a:rPr lang="en-US" sz="2200" b="1" baseline="30000" dirty="0">
                <a:latin typeface="system-ui"/>
              </a:rPr>
              <a:t>18 </a:t>
            </a:r>
            <a:r>
              <a:rPr lang="en-US" sz="2200" dirty="0">
                <a:latin typeface="system-ui"/>
              </a:rPr>
              <a:t>But if not, be it known to you, O king, that </a:t>
            </a:r>
            <a:r>
              <a:rPr lang="en-US" sz="2200" dirty="0">
                <a:solidFill>
                  <a:srgbClr val="C00000"/>
                </a:solidFill>
                <a:latin typeface="system-ui"/>
              </a:rPr>
              <a:t>we will not serve your gods or worship the golden image that you have set up</a:t>
            </a:r>
            <a:r>
              <a:rPr lang="en-US" sz="2200" dirty="0">
                <a:latin typeface="system-ui"/>
              </a:rPr>
              <a:t>.”</a:t>
            </a:r>
          </a:p>
        </p:txBody>
      </p:sp>
      <p:sp>
        <p:nvSpPr>
          <p:cNvPr id="11" name="Title 1">
            <a:extLst>
              <a:ext uri="{FF2B5EF4-FFF2-40B4-BE49-F238E27FC236}">
                <a16:creationId xmlns:a16="http://schemas.microsoft.com/office/drawing/2014/main" id="{01496024-BA38-489C-A242-CAF12DE7DE66}"/>
              </a:ext>
            </a:extLst>
          </p:cNvPr>
          <p:cNvSpPr>
            <a:spLocks noGrp="1"/>
          </p:cNvSpPr>
          <p:nvPr>
            <p:ph type="title"/>
          </p:nvPr>
        </p:nvSpPr>
        <p:spPr>
          <a:xfrm>
            <a:off x="7272" y="55148"/>
            <a:ext cx="5915025" cy="994172"/>
          </a:xfrm>
        </p:spPr>
        <p:txBody>
          <a:bodyPr>
            <a:normAutofit/>
          </a:bodyPr>
          <a:lstStyle/>
          <a:p>
            <a:r>
              <a:rPr lang="en-US" sz="3200" dirty="0"/>
              <a:t>Three Boys in Babylon</a:t>
            </a:r>
          </a:p>
        </p:txBody>
      </p:sp>
    </p:spTree>
    <p:extLst>
      <p:ext uri="{BB962C8B-B14F-4D97-AF65-F5344CB8AC3E}">
        <p14:creationId xmlns:p14="http://schemas.microsoft.com/office/powerpoint/2010/main" val="58874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ED2B51-C531-4A8C-8076-2B6F8D44B455}"/>
              </a:ext>
            </a:extLst>
          </p:cNvPr>
          <p:cNvSpPr>
            <a:spLocks noGrp="1"/>
          </p:cNvSpPr>
          <p:nvPr>
            <p:ph type="title"/>
          </p:nvPr>
        </p:nvSpPr>
        <p:spPr>
          <a:xfrm>
            <a:off x="3766365" y="3812954"/>
            <a:ext cx="4848966" cy="1516014"/>
          </a:xfrm>
          <a:prstGeom prst="ellipse">
            <a:avLst/>
          </a:prstGeom>
        </p:spPr>
        <p:txBody>
          <a:bodyPr vert="horz" lIns="91440" tIns="45720" rIns="91440" bIns="45720" rtlCol="0" anchor="b">
            <a:normAutofit/>
          </a:bodyPr>
          <a:lstStyle/>
          <a:p>
            <a:r>
              <a:rPr lang="en-US" sz="3600" kern="1200">
                <a:solidFill>
                  <a:srgbClr val="FFFFFF"/>
                </a:solidFill>
                <a:latin typeface="+mj-lt"/>
                <a:ea typeface="+mj-ea"/>
                <a:cs typeface="+mj-cs"/>
              </a:rPr>
              <a:t>Living in Babylon</a:t>
            </a:r>
          </a:p>
        </p:txBody>
      </p:sp>
      <p:pic>
        <p:nvPicPr>
          <p:cNvPr id="8194" name="Picture 2" descr="See the source image">
            <a:extLst>
              <a:ext uri="{FF2B5EF4-FFF2-40B4-BE49-F238E27FC236}">
                <a16:creationId xmlns:a16="http://schemas.microsoft.com/office/drawing/2014/main" id="{1FC3D400-BDAA-4180-BE0B-4338E603BC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4" r="14476" b="-4"/>
          <a:stretch/>
        </p:blipFill>
        <p:spPr bwMode="auto">
          <a:xfrm>
            <a:off x="238226" y="321733"/>
            <a:ext cx="3113761" cy="3026834"/>
          </a:xfrm>
          <a:prstGeom prst="rect">
            <a:avLst/>
          </a:prstGeom>
          <a:extLst>
            <a:ext uri="{909E8E84-426E-40DD-AFC4-6F175D3DCCD1}">
              <a14:hiddenFill xmlns:a14="http://schemas.microsoft.com/office/drawing/2010/main">
                <a:solidFill>
                  <a:srgbClr val="FFFFFF"/>
                </a:solidFill>
              </a14:hiddenFill>
            </a:ext>
          </a:extLst>
        </p:spPr>
      </p:pic>
      <p:pic>
        <p:nvPicPr>
          <p:cNvPr id="8198" name="Picture 6" descr="See the source image">
            <a:extLst>
              <a:ext uri="{FF2B5EF4-FFF2-40B4-BE49-F238E27FC236}">
                <a16:creationId xmlns:a16="http://schemas.microsoft.com/office/drawing/2014/main" id="{4CA039B6-55F1-48E0-AE6F-B66E34E5B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8" r="26281" b="1"/>
          <a:stretch/>
        </p:blipFill>
        <p:spPr bwMode="auto">
          <a:xfrm>
            <a:off x="3479216" y="321733"/>
            <a:ext cx="2654982" cy="2985818"/>
          </a:xfrm>
          <a:prstGeom prst="rect">
            <a:avLst/>
          </a:prstGeom>
          <a:extLst>
            <a:ext uri="{909E8E84-426E-40DD-AFC4-6F175D3DCCD1}">
              <a14:hiddenFill xmlns:a14="http://schemas.microsoft.com/office/drawing/2010/main">
                <a:solidFill>
                  <a:srgbClr val="FFFFFF"/>
                </a:solidFill>
              </a14:hiddenFill>
            </a:ext>
          </a:extLst>
        </p:spPr>
      </p:pic>
      <p:pic>
        <p:nvPicPr>
          <p:cNvPr id="8200" name="Picture 8" descr="See the source image">
            <a:extLst>
              <a:ext uri="{FF2B5EF4-FFF2-40B4-BE49-F238E27FC236}">
                <a16:creationId xmlns:a16="http://schemas.microsoft.com/office/drawing/2014/main" id="{8D12D547-A991-48DA-BBB8-512AECA7DA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44" r="39416" b="-3"/>
          <a:stretch/>
        </p:blipFill>
        <p:spPr bwMode="auto">
          <a:xfrm>
            <a:off x="6261427" y="321734"/>
            <a:ext cx="2651693" cy="2985818"/>
          </a:xfrm>
          <a:prstGeom prst="rect">
            <a:avLst/>
          </a:prstGeom>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6" name="Picture 4" descr="See the source image">
            <a:extLst>
              <a:ext uri="{FF2B5EF4-FFF2-40B4-BE49-F238E27FC236}">
                <a16:creationId xmlns:a16="http://schemas.microsoft.com/office/drawing/2014/main" id="{79985D38-42B0-4D02-94E5-A3D8476406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66" r="11310" b="-8"/>
          <a:stretch/>
        </p:blipFill>
        <p:spPr bwMode="auto">
          <a:xfrm>
            <a:off x="238226" y="3509433"/>
            <a:ext cx="3120339" cy="302683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884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52C1F-6C53-449F-B184-2B02E904FE7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42" name="Picture 2" descr="See the source image">
            <a:extLst>
              <a:ext uri="{FF2B5EF4-FFF2-40B4-BE49-F238E27FC236}">
                <a16:creationId xmlns:a16="http://schemas.microsoft.com/office/drawing/2014/main" id="{29EA5761-9E45-4B75-B969-A4867C382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965" y="4146259"/>
            <a:ext cx="3036094" cy="20145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C015FE7-C2AA-41C7-ACA2-172B2A569BA5}"/>
              </a:ext>
            </a:extLst>
          </p:cNvPr>
          <p:cNvSpPr>
            <a:spLocks noGrp="1"/>
          </p:cNvSpPr>
          <p:nvPr>
            <p:ph type="title"/>
          </p:nvPr>
        </p:nvSpPr>
        <p:spPr>
          <a:xfrm>
            <a:off x="0" y="0"/>
            <a:ext cx="5915025" cy="994172"/>
          </a:xfrm>
        </p:spPr>
        <p:txBody>
          <a:bodyPr/>
          <a:lstStyle/>
          <a:p>
            <a:r>
              <a:rPr lang="en-US" dirty="0">
                <a:solidFill>
                  <a:schemeClr val="bg1"/>
                </a:solidFill>
              </a:rPr>
              <a:t>Living in Babylon</a:t>
            </a:r>
          </a:p>
        </p:txBody>
      </p:sp>
      <p:sp>
        <p:nvSpPr>
          <p:cNvPr id="13" name="Content Placeholder 2">
            <a:extLst>
              <a:ext uri="{FF2B5EF4-FFF2-40B4-BE49-F238E27FC236}">
                <a16:creationId xmlns:a16="http://schemas.microsoft.com/office/drawing/2014/main" id="{4740EBEB-3656-4C4C-AA12-8D351F4CF0B5}"/>
              </a:ext>
            </a:extLst>
          </p:cNvPr>
          <p:cNvSpPr>
            <a:spLocks noGrp="1"/>
          </p:cNvSpPr>
          <p:nvPr>
            <p:ph idx="1"/>
          </p:nvPr>
        </p:nvSpPr>
        <p:spPr>
          <a:xfrm>
            <a:off x="123937" y="994172"/>
            <a:ext cx="4086556" cy="3263504"/>
          </a:xfrm>
          <a:solidFill>
            <a:schemeClr val="tx1"/>
          </a:solidFill>
        </p:spPr>
        <p:txBody>
          <a:bodyPr>
            <a:normAutofit/>
          </a:bodyPr>
          <a:lstStyle/>
          <a:p>
            <a:r>
              <a:rPr lang="en-US" dirty="0">
                <a:solidFill>
                  <a:schemeClr val="bg1"/>
                </a:solidFill>
              </a:rPr>
              <a:t>Respectful</a:t>
            </a:r>
          </a:p>
        </p:txBody>
      </p:sp>
      <p:sp>
        <p:nvSpPr>
          <p:cNvPr id="14" name="TextBox 13">
            <a:extLst>
              <a:ext uri="{FF2B5EF4-FFF2-40B4-BE49-F238E27FC236}">
                <a16:creationId xmlns:a16="http://schemas.microsoft.com/office/drawing/2014/main" id="{1BF42AA8-E8B6-440F-9CEC-C31B4A288738}"/>
              </a:ext>
            </a:extLst>
          </p:cNvPr>
          <p:cNvSpPr txBox="1"/>
          <p:nvPr/>
        </p:nvSpPr>
        <p:spPr>
          <a:xfrm>
            <a:off x="4210493" y="190375"/>
            <a:ext cx="4933507" cy="6370975"/>
          </a:xfrm>
          <a:prstGeom prst="rect">
            <a:avLst/>
          </a:prstGeom>
          <a:noFill/>
        </p:spPr>
        <p:txBody>
          <a:bodyPr wrap="square" rtlCol="0">
            <a:spAutoFit/>
          </a:bodyPr>
          <a:lstStyle/>
          <a:p>
            <a:r>
              <a:rPr lang="en-US" sz="2400" dirty="0">
                <a:solidFill>
                  <a:schemeClr val="bg1"/>
                </a:solidFill>
                <a:latin typeface="system-ui"/>
              </a:rPr>
              <a:t>She who is at Babylon, who is likewise chosen, sends you greetings, and so does Mark, my son</a:t>
            </a:r>
          </a:p>
          <a:p>
            <a:r>
              <a:rPr lang="en-US" sz="2400" dirty="0">
                <a:solidFill>
                  <a:schemeClr val="bg1">
                    <a:lumMod val="50000"/>
                  </a:schemeClr>
                </a:solidFill>
                <a:latin typeface="system-ui"/>
              </a:rPr>
              <a:t>Be subject for the Lord's sake to every human institution, whether it be to the emperor as supreme, </a:t>
            </a:r>
            <a:r>
              <a:rPr lang="en-US" sz="2400" b="1" baseline="30000" dirty="0">
                <a:solidFill>
                  <a:schemeClr val="bg1">
                    <a:lumMod val="50000"/>
                  </a:schemeClr>
                </a:solidFill>
                <a:latin typeface="system-ui"/>
              </a:rPr>
              <a:t>14 </a:t>
            </a:r>
            <a:r>
              <a:rPr lang="en-US" sz="2400" dirty="0">
                <a:solidFill>
                  <a:schemeClr val="bg1">
                    <a:lumMod val="50000"/>
                  </a:schemeClr>
                </a:solidFill>
                <a:latin typeface="system-ui"/>
              </a:rPr>
              <a:t>or to governors as sent by him to punish those who do evil and to praise those who do good. </a:t>
            </a:r>
            <a:r>
              <a:rPr lang="en-US" sz="2400" b="1" baseline="30000" dirty="0">
                <a:solidFill>
                  <a:schemeClr val="bg1">
                    <a:lumMod val="50000"/>
                  </a:schemeClr>
                </a:solidFill>
                <a:latin typeface="system-ui"/>
              </a:rPr>
              <a:t>15 </a:t>
            </a:r>
            <a:r>
              <a:rPr lang="en-US" sz="2400" dirty="0">
                <a:solidFill>
                  <a:schemeClr val="bg1">
                    <a:lumMod val="50000"/>
                  </a:schemeClr>
                </a:solidFill>
                <a:latin typeface="system-ui"/>
              </a:rPr>
              <a:t>For this is the will of God, that by doing good you should put to silence the ignorance of foolish people. </a:t>
            </a:r>
            <a:r>
              <a:rPr lang="en-US" sz="2400" b="1" baseline="30000" dirty="0">
                <a:solidFill>
                  <a:schemeClr val="bg1">
                    <a:lumMod val="50000"/>
                  </a:schemeClr>
                </a:solidFill>
                <a:latin typeface="system-ui"/>
              </a:rPr>
              <a:t>16 </a:t>
            </a:r>
            <a:r>
              <a:rPr lang="en-US" sz="2400" dirty="0">
                <a:solidFill>
                  <a:schemeClr val="bg1">
                    <a:lumMod val="50000"/>
                  </a:schemeClr>
                </a:solidFill>
                <a:latin typeface="system-ui"/>
              </a:rPr>
              <a:t>Live as people who are free, not using your freedom as a cover-up for evil, but living as servants of God. </a:t>
            </a:r>
            <a:r>
              <a:rPr lang="en-US" sz="2400" b="1" baseline="30000" dirty="0">
                <a:solidFill>
                  <a:schemeClr val="bg1">
                    <a:lumMod val="50000"/>
                  </a:schemeClr>
                </a:solidFill>
                <a:latin typeface="system-ui"/>
              </a:rPr>
              <a:t>17 </a:t>
            </a:r>
            <a:r>
              <a:rPr lang="en-US" sz="2400" dirty="0">
                <a:solidFill>
                  <a:schemeClr val="bg1">
                    <a:lumMod val="50000"/>
                  </a:schemeClr>
                </a:solidFill>
                <a:latin typeface="system-ui"/>
              </a:rPr>
              <a:t>Honor everyone. Love the brotherhood. Fear God. Honor the emperor. – I Peter 5:13;2:13-17</a:t>
            </a:r>
            <a:endParaRPr lang="en-US" sz="2400" dirty="0">
              <a:solidFill>
                <a:schemeClr val="bg1">
                  <a:lumMod val="50000"/>
                </a:schemeClr>
              </a:solidFill>
            </a:endParaRPr>
          </a:p>
        </p:txBody>
      </p:sp>
    </p:spTree>
    <p:extLst>
      <p:ext uri="{BB962C8B-B14F-4D97-AF65-F5344CB8AC3E}">
        <p14:creationId xmlns:p14="http://schemas.microsoft.com/office/powerpoint/2010/main" val="312798812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52C1F-6C53-449F-B184-2B02E904FE7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42" name="Picture 2" descr="See the source image">
            <a:extLst>
              <a:ext uri="{FF2B5EF4-FFF2-40B4-BE49-F238E27FC236}">
                <a16:creationId xmlns:a16="http://schemas.microsoft.com/office/drawing/2014/main" id="{29EA5761-9E45-4B75-B969-A4867C382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965" y="4146259"/>
            <a:ext cx="3036094" cy="20145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7518C8-D855-46A8-B7AF-FCBD43290546}"/>
              </a:ext>
            </a:extLst>
          </p:cNvPr>
          <p:cNvSpPr>
            <a:spLocks noGrp="1"/>
          </p:cNvSpPr>
          <p:nvPr>
            <p:ph idx="1"/>
          </p:nvPr>
        </p:nvSpPr>
        <p:spPr>
          <a:xfrm>
            <a:off x="123937" y="994172"/>
            <a:ext cx="4086556" cy="3263504"/>
          </a:xfrm>
          <a:solidFill>
            <a:schemeClr val="tx1"/>
          </a:solidFill>
        </p:spPr>
        <p:txBody>
          <a:bodyPr>
            <a:normAutofit/>
          </a:bodyPr>
          <a:lstStyle/>
          <a:p>
            <a:r>
              <a:rPr lang="en-US" dirty="0">
                <a:solidFill>
                  <a:schemeClr val="bg1"/>
                </a:solidFill>
              </a:rPr>
              <a:t>Respectful</a:t>
            </a:r>
          </a:p>
          <a:p>
            <a:pPr lvl="1"/>
            <a:r>
              <a:rPr lang="en-US" dirty="0">
                <a:solidFill>
                  <a:schemeClr val="bg1"/>
                </a:solidFill>
              </a:rPr>
              <a:t>Christians submitting to “unchristian” leadership</a:t>
            </a:r>
          </a:p>
          <a:p>
            <a:pPr lvl="1"/>
            <a:r>
              <a:rPr lang="en-US" dirty="0">
                <a:solidFill>
                  <a:schemeClr val="bg1"/>
                </a:solidFill>
              </a:rPr>
              <a:t>No rebellion; diminishing</a:t>
            </a:r>
          </a:p>
          <a:p>
            <a:pPr lvl="1"/>
            <a:r>
              <a:rPr lang="en-US" dirty="0">
                <a:solidFill>
                  <a:schemeClr val="bg1"/>
                </a:solidFill>
              </a:rPr>
              <a:t>In speech – spoken/virtual</a:t>
            </a:r>
          </a:p>
        </p:txBody>
      </p:sp>
      <p:sp>
        <p:nvSpPr>
          <p:cNvPr id="5" name="TextBox 4">
            <a:extLst>
              <a:ext uri="{FF2B5EF4-FFF2-40B4-BE49-F238E27FC236}">
                <a16:creationId xmlns:a16="http://schemas.microsoft.com/office/drawing/2014/main" id="{96E4E127-FF7F-41B8-8000-3086B11D0A18}"/>
              </a:ext>
            </a:extLst>
          </p:cNvPr>
          <p:cNvSpPr txBox="1"/>
          <p:nvPr/>
        </p:nvSpPr>
        <p:spPr>
          <a:xfrm>
            <a:off x="4210493" y="190375"/>
            <a:ext cx="4933507" cy="6370975"/>
          </a:xfrm>
          <a:prstGeom prst="rect">
            <a:avLst/>
          </a:prstGeom>
          <a:noFill/>
        </p:spPr>
        <p:txBody>
          <a:bodyPr wrap="square" rtlCol="0">
            <a:spAutoFit/>
          </a:bodyPr>
          <a:lstStyle/>
          <a:p>
            <a:r>
              <a:rPr lang="en-US" sz="2400" dirty="0">
                <a:solidFill>
                  <a:schemeClr val="bg1"/>
                </a:solidFill>
                <a:latin typeface="system-ui"/>
              </a:rPr>
              <a:t>She who is at Babylon, who is likewise chosen, sends you greetings, and so does Mark, my son</a:t>
            </a:r>
          </a:p>
          <a:p>
            <a:r>
              <a:rPr lang="en-US" sz="2400" dirty="0">
                <a:solidFill>
                  <a:srgbClr val="FFFF00"/>
                </a:solidFill>
                <a:latin typeface="system-ui"/>
              </a:rPr>
              <a:t>Be subject for the Lord's sake to every human institution</a:t>
            </a:r>
            <a:r>
              <a:rPr lang="en-US" sz="2400" dirty="0">
                <a:solidFill>
                  <a:schemeClr val="bg1"/>
                </a:solidFill>
                <a:latin typeface="system-ui"/>
              </a:rPr>
              <a:t>, whether it be to the emperor as supreme, </a:t>
            </a:r>
            <a:r>
              <a:rPr lang="en-US" sz="2400" b="1" baseline="30000" dirty="0">
                <a:solidFill>
                  <a:schemeClr val="bg1"/>
                </a:solidFill>
                <a:latin typeface="system-ui"/>
              </a:rPr>
              <a:t>14 </a:t>
            </a:r>
            <a:r>
              <a:rPr lang="en-US" sz="2400" dirty="0">
                <a:solidFill>
                  <a:schemeClr val="bg1"/>
                </a:solidFill>
                <a:latin typeface="system-ui"/>
              </a:rPr>
              <a:t>or to governors as sent by him to punish those who do evil and to praise those who do good. </a:t>
            </a:r>
            <a:r>
              <a:rPr lang="en-US" sz="2400" b="1" baseline="30000" dirty="0">
                <a:solidFill>
                  <a:schemeClr val="bg1"/>
                </a:solidFill>
                <a:latin typeface="system-ui"/>
              </a:rPr>
              <a:t>15 </a:t>
            </a:r>
            <a:r>
              <a:rPr lang="en-US" sz="2400" dirty="0">
                <a:solidFill>
                  <a:schemeClr val="bg1"/>
                </a:solidFill>
                <a:latin typeface="system-ui"/>
              </a:rPr>
              <a:t>For this is the will of God, that by doing good you should put to silence the ignorance of foolish people. </a:t>
            </a:r>
            <a:r>
              <a:rPr lang="en-US" sz="2400" b="1" baseline="30000" dirty="0">
                <a:solidFill>
                  <a:schemeClr val="bg1"/>
                </a:solidFill>
                <a:latin typeface="system-ui"/>
              </a:rPr>
              <a:t>16 </a:t>
            </a:r>
            <a:r>
              <a:rPr lang="en-US" sz="2400" dirty="0">
                <a:solidFill>
                  <a:schemeClr val="bg1"/>
                </a:solidFill>
                <a:latin typeface="system-ui"/>
              </a:rPr>
              <a:t>Live as people who are free, not using your freedom as a cover-up for evil, but living as servants of God. </a:t>
            </a:r>
            <a:r>
              <a:rPr lang="en-US" sz="2400" b="1" baseline="30000" dirty="0">
                <a:solidFill>
                  <a:schemeClr val="bg1"/>
                </a:solidFill>
                <a:latin typeface="system-ui"/>
              </a:rPr>
              <a:t>17 </a:t>
            </a:r>
            <a:r>
              <a:rPr lang="en-US" sz="2400" dirty="0">
                <a:solidFill>
                  <a:schemeClr val="bg1"/>
                </a:solidFill>
                <a:latin typeface="system-ui"/>
              </a:rPr>
              <a:t>Honor everyone. Love the brotherhood. Fear God. </a:t>
            </a:r>
            <a:r>
              <a:rPr lang="en-US" sz="2400" dirty="0">
                <a:solidFill>
                  <a:srgbClr val="FFFF00"/>
                </a:solidFill>
                <a:latin typeface="system-ui"/>
              </a:rPr>
              <a:t>Honor the emperor</a:t>
            </a:r>
            <a:r>
              <a:rPr lang="en-US" sz="2400" dirty="0">
                <a:solidFill>
                  <a:schemeClr val="bg1"/>
                </a:solidFill>
                <a:latin typeface="system-ui"/>
              </a:rPr>
              <a:t>. – I Peter 5:13;2:13-17</a:t>
            </a:r>
            <a:endParaRPr lang="en-US" sz="2400" dirty="0">
              <a:solidFill>
                <a:schemeClr val="bg1"/>
              </a:solidFill>
            </a:endParaRPr>
          </a:p>
        </p:txBody>
      </p:sp>
      <p:sp>
        <p:nvSpPr>
          <p:cNvPr id="9" name="Title 1">
            <a:extLst>
              <a:ext uri="{FF2B5EF4-FFF2-40B4-BE49-F238E27FC236}">
                <a16:creationId xmlns:a16="http://schemas.microsoft.com/office/drawing/2014/main" id="{D8283792-E676-4B28-8668-15E6BC7CE0A0}"/>
              </a:ext>
            </a:extLst>
          </p:cNvPr>
          <p:cNvSpPr>
            <a:spLocks noGrp="1"/>
          </p:cNvSpPr>
          <p:nvPr>
            <p:ph type="title"/>
          </p:nvPr>
        </p:nvSpPr>
        <p:spPr>
          <a:xfrm>
            <a:off x="0" y="0"/>
            <a:ext cx="5915025" cy="994172"/>
          </a:xfrm>
        </p:spPr>
        <p:txBody>
          <a:bodyPr/>
          <a:lstStyle/>
          <a:p>
            <a:r>
              <a:rPr lang="en-US" dirty="0">
                <a:solidFill>
                  <a:schemeClr val="bg1"/>
                </a:solidFill>
              </a:rPr>
              <a:t>Living in Babylon</a:t>
            </a:r>
          </a:p>
        </p:txBody>
      </p:sp>
    </p:spTree>
    <p:extLst>
      <p:ext uri="{BB962C8B-B14F-4D97-AF65-F5344CB8AC3E}">
        <p14:creationId xmlns:p14="http://schemas.microsoft.com/office/powerpoint/2010/main" val="3476153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52C1F-6C53-449F-B184-2B02E904FE7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42" name="Picture 2" descr="See the source image">
            <a:extLst>
              <a:ext uri="{FF2B5EF4-FFF2-40B4-BE49-F238E27FC236}">
                <a16:creationId xmlns:a16="http://schemas.microsoft.com/office/drawing/2014/main" id="{29EA5761-9E45-4B75-B969-A4867C382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965" y="4146259"/>
            <a:ext cx="3036094" cy="20145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7518C8-D855-46A8-B7AF-FCBD43290546}"/>
              </a:ext>
            </a:extLst>
          </p:cNvPr>
          <p:cNvSpPr>
            <a:spLocks noGrp="1"/>
          </p:cNvSpPr>
          <p:nvPr>
            <p:ph idx="1"/>
          </p:nvPr>
        </p:nvSpPr>
        <p:spPr>
          <a:xfrm>
            <a:off x="0" y="1148427"/>
            <a:ext cx="4986670" cy="4231067"/>
          </a:xfrm>
          <a:solidFill>
            <a:schemeClr val="tx1"/>
          </a:solidFill>
        </p:spPr>
        <p:txBody>
          <a:bodyPr>
            <a:normAutofit/>
          </a:bodyPr>
          <a:lstStyle/>
          <a:p>
            <a:r>
              <a:rPr lang="en-US" dirty="0">
                <a:solidFill>
                  <a:schemeClr val="bg1"/>
                </a:solidFill>
              </a:rPr>
              <a:t>Resolute</a:t>
            </a:r>
          </a:p>
          <a:p>
            <a:pPr lvl="1"/>
            <a:r>
              <a:rPr lang="en-US" dirty="0">
                <a:solidFill>
                  <a:schemeClr val="bg1"/>
                </a:solidFill>
              </a:rPr>
              <a:t>Respect is not changing doctrine</a:t>
            </a:r>
          </a:p>
          <a:p>
            <a:pPr lvl="1"/>
            <a:r>
              <a:rPr lang="en-US" dirty="0">
                <a:solidFill>
                  <a:schemeClr val="bg1"/>
                </a:solidFill>
              </a:rPr>
              <a:t>Beware of entanglements</a:t>
            </a:r>
          </a:p>
          <a:p>
            <a:pPr lvl="2"/>
            <a:r>
              <a:rPr lang="en-US" sz="2400" dirty="0">
                <a:solidFill>
                  <a:schemeClr val="bg1"/>
                </a:solidFill>
              </a:rPr>
              <a:t>Political parties do not save</a:t>
            </a:r>
          </a:p>
          <a:p>
            <a:pPr lvl="2"/>
            <a:r>
              <a:rPr lang="en-US" sz="2400" dirty="0">
                <a:solidFill>
                  <a:schemeClr val="bg1"/>
                </a:solidFill>
              </a:rPr>
              <a:t>Media/entertainment do not encourage resolve</a:t>
            </a:r>
          </a:p>
          <a:p>
            <a:pPr lvl="2"/>
            <a:r>
              <a:rPr lang="en-US" sz="2400" dirty="0">
                <a:solidFill>
                  <a:schemeClr val="bg1"/>
                </a:solidFill>
              </a:rPr>
              <a:t>“State religion” not from God</a:t>
            </a:r>
          </a:p>
        </p:txBody>
      </p:sp>
      <p:sp>
        <p:nvSpPr>
          <p:cNvPr id="5" name="TextBox 4">
            <a:extLst>
              <a:ext uri="{FF2B5EF4-FFF2-40B4-BE49-F238E27FC236}">
                <a16:creationId xmlns:a16="http://schemas.microsoft.com/office/drawing/2014/main" id="{96E4E127-FF7F-41B8-8000-3086B11D0A18}"/>
              </a:ext>
            </a:extLst>
          </p:cNvPr>
          <p:cNvSpPr txBox="1"/>
          <p:nvPr/>
        </p:nvSpPr>
        <p:spPr>
          <a:xfrm>
            <a:off x="4986670" y="994172"/>
            <a:ext cx="4115178" cy="4524315"/>
          </a:xfrm>
          <a:prstGeom prst="rect">
            <a:avLst/>
          </a:prstGeom>
          <a:noFill/>
        </p:spPr>
        <p:txBody>
          <a:bodyPr wrap="square" rtlCol="0">
            <a:spAutoFit/>
          </a:bodyPr>
          <a:lstStyle/>
          <a:p>
            <a:r>
              <a:rPr lang="en-US" dirty="0"/>
              <a:t>‘</a:t>
            </a:r>
            <a:r>
              <a:rPr lang="en-US" sz="2400" dirty="0">
                <a:solidFill>
                  <a:schemeClr val="bg1"/>
                </a:solidFill>
              </a:rPr>
              <a:t>I know where you dwell, where Satan's throne is. Yet you </a:t>
            </a:r>
            <a:r>
              <a:rPr lang="en-US" sz="2400" dirty="0">
                <a:solidFill>
                  <a:srgbClr val="FFFF00"/>
                </a:solidFill>
              </a:rPr>
              <a:t>hold fast </a:t>
            </a:r>
            <a:r>
              <a:rPr lang="en-US" sz="2400" dirty="0">
                <a:solidFill>
                  <a:schemeClr val="bg1"/>
                </a:solidFill>
              </a:rPr>
              <a:t>my name, and you did not deny my faith</a:t>
            </a:r>
            <a:r>
              <a:rPr lang="en-US" sz="2400" baseline="30000" dirty="0">
                <a:solidFill>
                  <a:schemeClr val="bg1"/>
                </a:solidFill>
              </a:rPr>
              <a:t> </a:t>
            </a:r>
            <a:r>
              <a:rPr lang="en-US" sz="2400" dirty="0">
                <a:solidFill>
                  <a:schemeClr val="bg1"/>
                </a:solidFill>
              </a:rPr>
              <a:t>even in the days of Antipas my faithful witness, who was killed among you, where Satan dwells./</a:t>
            </a:r>
            <a:r>
              <a:rPr lang="en-US" sz="2400" b="1" baseline="30000" dirty="0"/>
              <a:t> </a:t>
            </a:r>
            <a:r>
              <a:rPr lang="en-US" sz="2400" dirty="0">
                <a:solidFill>
                  <a:schemeClr val="bg1"/>
                </a:solidFill>
              </a:rPr>
              <a:t>Only </a:t>
            </a:r>
            <a:r>
              <a:rPr lang="en-US" sz="2400" dirty="0">
                <a:solidFill>
                  <a:srgbClr val="FFFF00"/>
                </a:solidFill>
              </a:rPr>
              <a:t>hold fast </a:t>
            </a:r>
            <a:r>
              <a:rPr lang="en-US" sz="2400" dirty="0">
                <a:solidFill>
                  <a:schemeClr val="bg1"/>
                </a:solidFill>
              </a:rPr>
              <a:t>what you have until I come./</a:t>
            </a:r>
            <a:r>
              <a:rPr lang="en-US" sz="2400" b="1" baseline="30000" dirty="0"/>
              <a:t> </a:t>
            </a:r>
            <a:r>
              <a:rPr lang="en-US" sz="2400" dirty="0">
                <a:solidFill>
                  <a:schemeClr val="bg1"/>
                </a:solidFill>
              </a:rPr>
              <a:t>I am coming soon. </a:t>
            </a:r>
            <a:r>
              <a:rPr lang="en-US" sz="2400" dirty="0">
                <a:solidFill>
                  <a:srgbClr val="FFFF00"/>
                </a:solidFill>
              </a:rPr>
              <a:t>Hold fast </a:t>
            </a:r>
            <a:r>
              <a:rPr lang="en-US" sz="2400" dirty="0">
                <a:solidFill>
                  <a:schemeClr val="bg1"/>
                </a:solidFill>
              </a:rPr>
              <a:t>what you have, so that no one may seize your crown.		-- Revelation 2:13,25; 3:11</a:t>
            </a:r>
          </a:p>
        </p:txBody>
      </p:sp>
      <p:sp>
        <p:nvSpPr>
          <p:cNvPr id="6" name="TextBox 5">
            <a:extLst>
              <a:ext uri="{FF2B5EF4-FFF2-40B4-BE49-F238E27FC236}">
                <a16:creationId xmlns:a16="http://schemas.microsoft.com/office/drawing/2014/main" id="{A36CAFBF-E410-4294-A5D7-5A39B53FD9B6}"/>
              </a:ext>
            </a:extLst>
          </p:cNvPr>
          <p:cNvSpPr txBox="1"/>
          <p:nvPr/>
        </p:nvSpPr>
        <p:spPr>
          <a:xfrm>
            <a:off x="160159" y="5518583"/>
            <a:ext cx="8597949" cy="1200329"/>
          </a:xfrm>
          <a:prstGeom prst="rect">
            <a:avLst/>
          </a:prstGeom>
          <a:solidFill>
            <a:schemeClr val="tx1">
              <a:lumMod val="50000"/>
              <a:lumOff val="50000"/>
            </a:schemeClr>
          </a:solidFill>
        </p:spPr>
        <p:txBody>
          <a:bodyPr wrap="square" rtlCol="0">
            <a:spAutoFit/>
          </a:bodyPr>
          <a:lstStyle/>
          <a:p>
            <a:r>
              <a:rPr lang="en-US" sz="2400" dirty="0">
                <a:solidFill>
                  <a:schemeClr val="bg1"/>
                </a:solidFill>
                <a:latin typeface="system-ui"/>
              </a:rPr>
              <a:t>Do not be conformed to this world,</a:t>
            </a:r>
            <a:r>
              <a:rPr lang="en-US" sz="2400" baseline="30000" dirty="0">
                <a:solidFill>
                  <a:schemeClr val="bg1"/>
                </a:solidFill>
                <a:latin typeface="system-ui"/>
              </a:rPr>
              <a:t> </a:t>
            </a:r>
            <a:r>
              <a:rPr lang="en-US" sz="2400" dirty="0">
                <a:solidFill>
                  <a:schemeClr val="bg1"/>
                </a:solidFill>
                <a:latin typeface="system-ui"/>
              </a:rPr>
              <a:t>but be transformed by the renewal of your mind, that by testing you may discern what is the will of God, what is good and acceptable and perfect – Romans 12:2</a:t>
            </a:r>
            <a:endParaRPr lang="en-US" sz="2400" dirty="0">
              <a:solidFill>
                <a:schemeClr val="bg1"/>
              </a:solidFill>
            </a:endParaRPr>
          </a:p>
        </p:txBody>
      </p:sp>
      <p:sp>
        <p:nvSpPr>
          <p:cNvPr id="10" name="Title 1">
            <a:extLst>
              <a:ext uri="{FF2B5EF4-FFF2-40B4-BE49-F238E27FC236}">
                <a16:creationId xmlns:a16="http://schemas.microsoft.com/office/drawing/2014/main" id="{52C978A3-51E2-494D-B3E8-5F3E0FF2E1FA}"/>
              </a:ext>
            </a:extLst>
          </p:cNvPr>
          <p:cNvSpPr>
            <a:spLocks noGrp="1"/>
          </p:cNvSpPr>
          <p:nvPr>
            <p:ph type="title"/>
          </p:nvPr>
        </p:nvSpPr>
        <p:spPr>
          <a:xfrm>
            <a:off x="0" y="0"/>
            <a:ext cx="5915025" cy="994172"/>
          </a:xfrm>
        </p:spPr>
        <p:txBody>
          <a:bodyPr/>
          <a:lstStyle/>
          <a:p>
            <a:r>
              <a:rPr lang="en-US" dirty="0">
                <a:solidFill>
                  <a:schemeClr val="bg1"/>
                </a:solidFill>
              </a:rPr>
              <a:t>Living in Babylon</a:t>
            </a:r>
          </a:p>
        </p:txBody>
      </p:sp>
    </p:spTree>
    <p:extLst>
      <p:ext uri="{BB962C8B-B14F-4D97-AF65-F5344CB8AC3E}">
        <p14:creationId xmlns:p14="http://schemas.microsoft.com/office/powerpoint/2010/main" val="2262089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52C1F-6C53-449F-B184-2B02E904FE77}"/>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42" name="Picture 2" descr="See the source image">
            <a:extLst>
              <a:ext uri="{FF2B5EF4-FFF2-40B4-BE49-F238E27FC236}">
                <a16:creationId xmlns:a16="http://schemas.microsoft.com/office/drawing/2014/main" id="{29EA5761-9E45-4B75-B969-A4867C382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965" y="4146259"/>
            <a:ext cx="3036094" cy="20145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7518C8-D855-46A8-B7AF-FCBD43290546}"/>
              </a:ext>
            </a:extLst>
          </p:cNvPr>
          <p:cNvSpPr>
            <a:spLocks noGrp="1"/>
          </p:cNvSpPr>
          <p:nvPr>
            <p:ph idx="1"/>
          </p:nvPr>
        </p:nvSpPr>
        <p:spPr>
          <a:xfrm>
            <a:off x="0" y="943780"/>
            <a:ext cx="3972749" cy="3263504"/>
          </a:xfrm>
          <a:solidFill>
            <a:schemeClr val="tx1"/>
          </a:solidFill>
        </p:spPr>
        <p:txBody>
          <a:bodyPr>
            <a:normAutofit/>
          </a:bodyPr>
          <a:lstStyle/>
          <a:p>
            <a:r>
              <a:rPr lang="en-US" dirty="0">
                <a:solidFill>
                  <a:schemeClr val="bg1"/>
                </a:solidFill>
              </a:rPr>
              <a:t>Unswerving</a:t>
            </a:r>
          </a:p>
          <a:p>
            <a:pPr lvl="1"/>
            <a:r>
              <a:rPr lang="en-US" dirty="0">
                <a:solidFill>
                  <a:schemeClr val="bg1"/>
                </a:solidFill>
              </a:rPr>
              <a:t>Raging beasts are dangerous</a:t>
            </a:r>
          </a:p>
          <a:p>
            <a:pPr lvl="1"/>
            <a:r>
              <a:rPr lang="en-US" dirty="0">
                <a:solidFill>
                  <a:schemeClr val="bg1"/>
                </a:solidFill>
              </a:rPr>
              <a:t>Thank God for freedom</a:t>
            </a:r>
          </a:p>
          <a:p>
            <a:pPr lvl="1"/>
            <a:r>
              <a:rPr lang="en-US" dirty="0">
                <a:solidFill>
                  <a:schemeClr val="bg1"/>
                </a:solidFill>
              </a:rPr>
              <a:t>Prepare for freedom’s removal</a:t>
            </a:r>
          </a:p>
        </p:txBody>
      </p:sp>
      <p:sp>
        <p:nvSpPr>
          <p:cNvPr id="5" name="TextBox 4">
            <a:extLst>
              <a:ext uri="{FF2B5EF4-FFF2-40B4-BE49-F238E27FC236}">
                <a16:creationId xmlns:a16="http://schemas.microsoft.com/office/drawing/2014/main" id="{96E4E127-FF7F-41B8-8000-3086B11D0A18}"/>
              </a:ext>
            </a:extLst>
          </p:cNvPr>
          <p:cNvSpPr txBox="1"/>
          <p:nvPr/>
        </p:nvSpPr>
        <p:spPr>
          <a:xfrm>
            <a:off x="4006207" y="0"/>
            <a:ext cx="5171251" cy="6878806"/>
          </a:xfrm>
          <a:prstGeom prst="rect">
            <a:avLst/>
          </a:prstGeom>
          <a:noFill/>
        </p:spPr>
        <p:txBody>
          <a:bodyPr wrap="square" rtlCol="0">
            <a:spAutoFit/>
          </a:bodyPr>
          <a:lstStyle/>
          <a:p>
            <a:r>
              <a:rPr lang="en-US" sz="2100" dirty="0">
                <a:solidFill>
                  <a:schemeClr val="bg1"/>
                </a:solidFill>
              </a:rPr>
              <a:t>‘Do not fear what you are about to suffer. Behold, the devil is about to throw some of you into prison, that you may be tested, and for ten days you will have tribulation. Be faithful unto death, and I will give you the crown of life./He who has an ear, let him hear what the Spirit says to the churches. The one who conquers will not be hurt by the second death.’/And they have conquered him by the blood of the Lamb and by the word of their testimony, for they loved not their lives even unto death./He will wipe away every tear from their eyes, and death shall be no more, neither shall there be mourning, nor crying, nor pain anymore, for the former things have passed away.”/But as for the cowardly, the faithless, the detestable, as for murderers, the sexually immoral, sorcerers, idolaters, and all liars, their portion will be in the lake that burns with fire and sulfur, which is the second death.”</a:t>
            </a:r>
          </a:p>
        </p:txBody>
      </p:sp>
      <p:sp>
        <p:nvSpPr>
          <p:cNvPr id="6" name="TextBox 5">
            <a:extLst>
              <a:ext uri="{FF2B5EF4-FFF2-40B4-BE49-F238E27FC236}">
                <a16:creationId xmlns:a16="http://schemas.microsoft.com/office/drawing/2014/main" id="{A83E107F-4F90-41E5-967C-3587E190C044}"/>
              </a:ext>
            </a:extLst>
          </p:cNvPr>
          <p:cNvSpPr txBox="1"/>
          <p:nvPr/>
        </p:nvSpPr>
        <p:spPr>
          <a:xfrm>
            <a:off x="190801" y="3812236"/>
            <a:ext cx="3624605" cy="2677656"/>
          </a:xfrm>
          <a:prstGeom prst="rect">
            <a:avLst/>
          </a:prstGeom>
          <a:solidFill>
            <a:schemeClr val="tx1">
              <a:lumMod val="75000"/>
              <a:lumOff val="25000"/>
            </a:schemeClr>
          </a:solidFill>
        </p:spPr>
        <p:txBody>
          <a:bodyPr wrap="square" rtlCol="0">
            <a:spAutoFit/>
          </a:bodyPr>
          <a:lstStyle/>
          <a:p>
            <a:r>
              <a:rPr lang="en-US" sz="2400" dirty="0">
                <a:solidFill>
                  <a:schemeClr val="bg1"/>
                </a:solidFill>
                <a:latin typeface="system-ui"/>
              </a:rPr>
              <a:t>But I am not ashamed, for I know whom I have believed, and I am convinced that he is able to guard until that day what has been entrusted to me – II Timothy 1:12</a:t>
            </a:r>
            <a:endParaRPr lang="en-US" sz="2400" dirty="0">
              <a:solidFill>
                <a:schemeClr val="bg1"/>
              </a:solidFill>
            </a:endParaRPr>
          </a:p>
        </p:txBody>
      </p:sp>
      <p:sp>
        <p:nvSpPr>
          <p:cNvPr id="10" name="Title 1">
            <a:extLst>
              <a:ext uri="{FF2B5EF4-FFF2-40B4-BE49-F238E27FC236}">
                <a16:creationId xmlns:a16="http://schemas.microsoft.com/office/drawing/2014/main" id="{5AE48703-FC40-4609-A23C-9CCBA806861F}"/>
              </a:ext>
            </a:extLst>
          </p:cNvPr>
          <p:cNvSpPr>
            <a:spLocks noGrp="1"/>
          </p:cNvSpPr>
          <p:nvPr>
            <p:ph type="title"/>
          </p:nvPr>
        </p:nvSpPr>
        <p:spPr>
          <a:xfrm>
            <a:off x="0" y="0"/>
            <a:ext cx="5915025" cy="994172"/>
          </a:xfrm>
        </p:spPr>
        <p:txBody>
          <a:bodyPr/>
          <a:lstStyle/>
          <a:p>
            <a:r>
              <a:rPr lang="en-US" dirty="0">
                <a:solidFill>
                  <a:schemeClr val="bg1"/>
                </a:solidFill>
              </a:rPr>
              <a:t>Living in Babylon</a:t>
            </a:r>
          </a:p>
        </p:txBody>
      </p:sp>
    </p:spTree>
    <p:extLst>
      <p:ext uri="{BB962C8B-B14F-4D97-AF65-F5344CB8AC3E}">
        <p14:creationId xmlns:p14="http://schemas.microsoft.com/office/powerpoint/2010/main" val="139603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751FD2-B8BD-4F5E-B4CB-6E52CE19F85E}"/>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1266" name="Picture 2" descr="See the source image">
            <a:extLst>
              <a:ext uri="{FF2B5EF4-FFF2-40B4-BE49-F238E27FC236}">
                <a16:creationId xmlns:a16="http://schemas.microsoft.com/office/drawing/2014/main" id="{30D0917B-F12B-41DA-8D88-51B5D905C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2" y="857250"/>
            <a:ext cx="3504010" cy="51435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893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77095-8553-4B68-A77D-95C76AE3E710}"/>
              </a:ext>
            </a:extLst>
          </p:cNvPr>
          <p:cNvSpPr>
            <a:spLocks noGrp="1"/>
          </p:cNvSpPr>
          <p:nvPr>
            <p:ph type="title"/>
          </p:nvPr>
        </p:nvSpPr>
        <p:spPr>
          <a:xfrm>
            <a:off x="667753" y="640080"/>
            <a:ext cx="2800511" cy="3566160"/>
          </a:xfrm>
        </p:spPr>
        <p:txBody>
          <a:bodyPr vert="horz" lIns="91440" tIns="45720" rIns="91440" bIns="45720" rtlCol="0" anchor="b">
            <a:normAutofit/>
          </a:bodyPr>
          <a:lstStyle/>
          <a:p>
            <a:r>
              <a:rPr lang="en-US" sz="4700"/>
              <a:t>The Tower of Babel</a:t>
            </a:r>
          </a:p>
        </p:txBody>
      </p:sp>
      <p:sp>
        <p:nvSpPr>
          <p:cNvPr id="7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ee the source image">
            <a:extLst>
              <a:ext uri="{FF2B5EF4-FFF2-40B4-BE49-F238E27FC236}">
                <a16:creationId xmlns:a16="http://schemas.microsoft.com/office/drawing/2014/main" id="{9F4EC76F-0AE1-46B4-ACEB-CDE7951584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07" r="35826"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1584D0-9DFD-4F7F-B9ED-94BC40B5E518}"/>
              </a:ext>
            </a:extLst>
          </p:cNvPr>
          <p:cNvSpPr/>
          <p:nvPr/>
        </p:nvSpPr>
        <p:spPr>
          <a:xfrm>
            <a:off x="1302488" y="1247998"/>
            <a:ext cx="717698" cy="2641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21260814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1EDFC-3ED3-4061-A93D-6B6609D1DA19}"/>
              </a:ext>
            </a:extLst>
          </p:cNvPr>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074" name="Picture 2" descr="See the source image">
            <a:extLst>
              <a:ext uri="{FF2B5EF4-FFF2-40B4-BE49-F238E27FC236}">
                <a16:creationId xmlns:a16="http://schemas.microsoft.com/office/drawing/2014/main" id="{CD948C7B-4DD1-4031-874C-CCDA7E3E0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009" y="3782396"/>
            <a:ext cx="2346210" cy="158955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E207FF-64BC-4F7B-9CA6-81AC60F469C8}"/>
              </a:ext>
            </a:extLst>
          </p:cNvPr>
          <p:cNvSpPr>
            <a:spLocks noGrp="1"/>
          </p:cNvSpPr>
          <p:nvPr>
            <p:ph type="title"/>
          </p:nvPr>
        </p:nvSpPr>
        <p:spPr>
          <a:xfrm>
            <a:off x="0" y="60053"/>
            <a:ext cx="5915025" cy="994172"/>
          </a:xfrm>
        </p:spPr>
        <p:txBody>
          <a:bodyPr/>
          <a:lstStyle/>
          <a:p>
            <a:r>
              <a:rPr lang="en-US" dirty="0"/>
              <a:t>The Tower of Babel</a:t>
            </a:r>
          </a:p>
        </p:txBody>
      </p:sp>
      <p:sp>
        <p:nvSpPr>
          <p:cNvPr id="7" name="TextBox 6">
            <a:extLst>
              <a:ext uri="{FF2B5EF4-FFF2-40B4-BE49-F238E27FC236}">
                <a16:creationId xmlns:a16="http://schemas.microsoft.com/office/drawing/2014/main" id="{4BFB7C2C-83BE-4BC1-9D18-87F58BD369B2}"/>
              </a:ext>
            </a:extLst>
          </p:cNvPr>
          <p:cNvSpPr txBox="1"/>
          <p:nvPr/>
        </p:nvSpPr>
        <p:spPr>
          <a:xfrm>
            <a:off x="369238" y="5193791"/>
            <a:ext cx="6712045" cy="1569660"/>
          </a:xfrm>
          <a:prstGeom prst="rect">
            <a:avLst/>
          </a:prstGeom>
          <a:solidFill>
            <a:schemeClr val="bg1">
              <a:lumMod val="85000"/>
            </a:schemeClr>
          </a:solidFill>
        </p:spPr>
        <p:txBody>
          <a:bodyPr wrap="square" rtlCol="0">
            <a:spAutoFit/>
          </a:bodyPr>
          <a:lstStyle/>
          <a:p>
            <a:r>
              <a:rPr lang="en-US" b="1" baseline="30000" dirty="0">
                <a:solidFill>
                  <a:srgbClr val="000000"/>
                </a:solidFill>
                <a:latin typeface="system-ui"/>
              </a:rPr>
              <a:t>  </a:t>
            </a:r>
            <a:r>
              <a:rPr lang="en-US" sz="2400" dirty="0">
                <a:solidFill>
                  <a:srgbClr val="000000"/>
                </a:solidFill>
                <a:latin typeface="system-ui"/>
              </a:rPr>
              <a:t>Then they said, “Come, let us build ourselves a city and a tower with its top in the heavens, and let us make a name for ourselves, lest we be dispersed over the face of the whole earth.” (11:4)</a:t>
            </a:r>
            <a:endParaRPr lang="en-US" dirty="0"/>
          </a:p>
        </p:txBody>
      </p:sp>
      <p:sp>
        <p:nvSpPr>
          <p:cNvPr id="10" name="Content Placeholder 2">
            <a:extLst>
              <a:ext uri="{FF2B5EF4-FFF2-40B4-BE49-F238E27FC236}">
                <a16:creationId xmlns:a16="http://schemas.microsoft.com/office/drawing/2014/main" id="{9C9A1BB3-491B-41E4-8613-6C6FF3EF099B}"/>
              </a:ext>
            </a:extLst>
          </p:cNvPr>
          <p:cNvSpPr>
            <a:spLocks noGrp="1"/>
          </p:cNvSpPr>
          <p:nvPr>
            <p:ph idx="1"/>
          </p:nvPr>
        </p:nvSpPr>
        <p:spPr>
          <a:xfrm>
            <a:off x="0" y="1114278"/>
            <a:ext cx="8508988" cy="3984964"/>
          </a:xfrm>
          <a:solidFill>
            <a:srgbClr val="F2F2F2">
              <a:alpha val="65882"/>
            </a:srgbClr>
          </a:solidFill>
        </p:spPr>
        <p:txBody>
          <a:bodyPr>
            <a:noAutofit/>
          </a:bodyPr>
          <a:lstStyle/>
          <a:p>
            <a:r>
              <a:rPr lang="en-US" dirty="0"/>
              <a:t>Early effort to thwart the plan of God</a:t>
            </a:r>
          </a:p>
        </p:txBody>
      </p:sp>
      <p:sp>
        <p:nvSpPr>
          <p:cNvPr id="5" name="TextBox 4">
            <a:extLst>
              <a:ext uri="{FF2B5EF4-FFF2-40B4-BE49-F238E27FC236}">
                <a16:creationId xmlns:a16="http://schemas.microsoft.com/office/drawing/2014/main" id="{FB1F9F26-4978-40B0-869D-23B7E2EFCE83}"/>
              </a:ext>
            </a:extLst>
          </p:cNvPr>
          <p:cNvSpPr txBox="1"/>
          <p:nvPr/>
        </p:nvSpPr>
        <p:spPr>
          <a:xfrm>
            <a:off x="369237" y="4104776"/>
            <a:ext cx="6712045" cy="830997"/>
          </a:xfrm>
          <a:prstGeom prst="rect">
            <a:avLst/>
          </a:prstGeom>
          <a:solidFill>
            <a:schemeClr val="bg1">
              <a:lumMod val="85000"/>
            </a:schemeClr>
          </a:solidFill>
        </p:spPr>
        <p:txBody>
          <a:bodyPr wrap="square" rtlCol="0">
            <a:spAutoFit/>
          </a:bodyPr>
          <a:lstStyle/>
          <a:p>
            <a:r>
              <a:rPr lang="en-US" sz="2400" b="1" baseline="30000" dirty="0">
                <a:solidFill>
                  <a:srgbClr val="000000"/>
                </a:solidFill>
                <a:latin typeface="system-ui"/>
              </a:rPr>
              <a:t> </a:t>
            </a:r>
            <a:r>
              <a:rPr lang="en-US" sz="2400" dirty="0">
                <a:solidFill>
                  <a:srgbClr val="000000"/>
                </a:solidFill>
                <a:latin typeface="system-ui"/>
              </a:rPr>
              <a:t>And you,</a:t>
            </a:r>
            <a:r>
              <a:rPr lang="en-US" sz="2400" baseline="30000" dirty="0">
                <a:solidFill>
                  <a:srgbClr val="000000"/>
                </a:solidFill>
                <a:latin typeface="system-ui"/>
              </a:rPr>
              <a:t> </a:t>
            </a:r>
            <a:r>
              <a:rPr lang="en-US" sz="2400" dirty="0">
                <a:solidFill>
                  <a:srgbClr val="000000"/>
                </a:solidFill>
                <a:latin typeface="system-ui"/>
              </a:rPr>
              <a:t>be fruitful and multiply, increase greatly on the earth and multiply in it.” – Genesis 9:7</a:t>
            </a:r>
            <a:endParaRPr lang="en-US" sz="2400" dirty="0"/>
          </a:p>
        </p:txBody>
      </p:sp>
    </p:spTree>
    <p:extLst>
      <p:ext uri="{BB962C8B-B14F-4D97-AF65-F5344CB8AC3E}">
        <p14:creationId xmlns:p14="http://schemas.microsoft.com/office/powerpoint/2010/main" val="117622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E1EDFC-3ED3-4061-A93D-6B6609D1DA19}"/>
              </a:ext>
            </a:extLst>
          </p:cNvPr>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074" name="Picture 2" descr="See the source image">
            <a:extLst>
              <a:ext uri="{FF2B5EF4-FFF2-40B4-BE49-F238E27FC236}">
                <a16:creationId xmlns:a16="http://schemas.microsoft.com/office/drawing/2014/main" id="{CD948C7B-4DD1-4031-874C-CCDA7E3E0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009" y="3782396"/>
            <a:ext cx="2346210" cy="158955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23AD48-3A68-41D7-94DE-4DF0B34BCF14}"/>
              </a:ext>
            </a:extLst>
          </p:cNvPr>
          <p:cNvSpPr>
            <a:spLocks noGrp="1"/>
          </p:cNvSpPr>
          <p:nvPr>
            <p:ph idx="1"/>
          </p:nvPr>
        </p:nvSpPr>
        <p:spPr>
          <a:xfrm>
            <a:off x="0" y="1114278"/>
            <a:ext cx="8508988" cy="4457182"/>
          </a:xfrm>
          <a:solidFill>
            <a:srgbClr val="F2F2F2">
              <a:alpha val="65882"/>
            </a:srgbClr>
          </a:solidFill>
        </p:spPr>
        <p:txBody>
          <a:bodyPr>
            <a:noAutofit/>
          </a:bodyPr>
          <a:lstStyle/>
          <a:p>
            <a:r>
              <a:rPr lang="en-US" dirty="0"/>
              <a:t>Early effort to thwart the plan of God</a:t>
            </a:r>
          </a:p>
          <a:p>
            <a:pPr lvl="1"/>
            <a:r>
              <a:rPr lang="en-US" dirty="0"/>
              <a:t>God would not be thwarted!</a:t>
            </a:r>
          </a:p>
          <a:p>
            <a:pPr lvl="2"/>
            <a:r>
              <a:rPr lang="en-US" sz="2400" dirty="0"/>
              <a:t>Confused their language</a:t>
            </a:r>
          </a:p>
          <a:p>
            <a:r>
              <a:rPr lang="en-US" dirty="0"/>
              <a:t>Name of place becomes Babel</a:t>
            </a:r>
          </a:p>
          <a:p>
            <a:pPr lvl="1"/>
            <a:r>
              <a:rPr lang="en-US" dirty="0"/>
              <a:t>Remainder of Old Testament, word is translated Babylon</a:t>
            </a:r>
          </a:p>
          <a:p>
            <a:pPr lvl="1"/>
            <a:r>
              <a:rPr lang="en-US" dirty="0"/>
              <a:t>Becomes synonymous with a nation in rebellion against God</a:t>
            </a:r>
          </a:p>
        </p:txBody>
      </p:sp>
      <p:sp>
        <p:nvSpPr>
          <p:cNvPr id="6" name="TextBox 5">
            <a:extLst>
              <a:ext uri="{FF2B5EF4-FFF2-40B4-BE49-F238E27FC236}">
                <a16:creationId xmlns:a16="http://schemas.microsoft.com/office/drawing/2014/main" id="{8F56D72D-4BED-4162-945A-2187117370C4}"/>
              </a:ext>
            </a:extLst>
          </p:cNvPr>
          <p:cNvSpPr txBox="1"/>
          <p:nvPr/>
        </p:nvSpPr>
        <p:spPr>
          <a:xfrm>
            <a:off x="126884" y="5886703"/>
            <a:ext cx="8890232" cy="738664"/>
          </a:xfrm>
          <a:prstGeom prst="rect">
            <a:avLst/>
          </a:prstGeom>
          <a:noFill/>
        </p:spPr>
        <p:txBody>
          <a:bodyPr wrap="square" rtlCol="0">
            <a:spAutoFit/>
          </a:bodyPr>
          <a:lstStyle/>
          <a:p>
            <a:r>
              <a:rPr lang="en-US" sz="2100" dirty="0">
                <a:solidFill>
                  <a:srgbClr val="000000"/>
                </a:solidFill>
                <a:latin typeface="system-ui"/>
              </a:rPr>
              <a:t>So the </a:t>
            </a:r>
            <a:r>
              <a:rPr lang="en-US" sz="2100" cap="small" dirty="0">
                <a:solidFill>
                  <a:srgbClr val="000000"/>
                </a:solidFill>
                <a:latin typeface="system-ui"/>
              </a:rPr>
              <a:t>Lord</a:t>
            </a:r>
            <a:r>
              <a:rPr lang="en-US" sz="2100" dirty="0">
                <a:solidFill>
                  <a:srgbClr val="000000"/>
                </a:solidFill>
                <a:latin typeface="system-ui"/>
              </a:rPr>
              <a:t> dispersed them from there over the face of all the earth, </a:t>
            </a:r>
          </a:p>
          <a:p>
            <a:r>
              <a:rPr lang="en-US" sz="2100" dirty="0">
                <a:solidFill>
                  <a:srgbClr val="000000"/>
                </a:solidFill>
                <a:latin typeface="system-ui"/>
              </a:rPr>
              <a:t>and they left off building the city.</a:t>
            </a:r>
            <a:endParaRPr lang="en-US" sz="2100" dirty="0"/>
          </a:p>
        </p:txBody>
      </p:sp>
      <p:sp>
        <p:nvSpPr>
          <p:cNvPr id="10" name="Title 1">
            <a:extLst>
              <a:ext uri="{FF2B5EF4-FFF2-40B4-BE49-F238E27FC236}">
                <a16:creationId xmlns:a16="http://schemas.microsoft.com/office/drawing/2014/main" id="{14B831D2-8AD1-4E3C-BC9F-C1F1CD1C7045}"/>
              </a:ext>
            </a:extLst>
          </p:cNvPr>
          <p:cNvSpPr>
            <a:spLocks noGrp="1"/>
          </p:cNvSpPr>
          <p:nvPr>
            <p:ph type="title"/>
          </p:nvPr>
        </p:nvSpPr>
        <p:spPr>
          <a:xfrm>
            <a:off x="0" y="60053"/>
            <a:ext cx="5915025" cy="994172"/>
          </a:xfrm>
        </p:spPr>
        <p:txBody>
          <a:bodyPr/>
          <a:lstStyle/>
          <a:p>
            <a:r>
              <a:rPr lang="en-US" dirty="0"/>
              <a:t>The Tower of Babel</a:t>
            </a:r>
          </a:p>
        </p:txBody>
      </p:sp>
    </p:spTree>
    <p:extLst>
      <p:ext uri="{BB962C8B-B14F-4D97-AF65-F5344CB8AC3E}">
        <p14:creationId xmlns:p14="http://schemas.microsoft.com/office/powerpoint/2010/main" val="1058510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D3225-0D0C-4641-9D75-985BC57892DF}"/>
              </a:ext>
            </a:extLst>
          </p:cNvPr>
          <p:cNvSpPr>
            <a:spLocks noGrp="1"/>
          </p:cNvSpPr>
          <p:nvPr>
            <p:ph type="title"/>
          </p:nvPr>
        </p:nvSpPr>
        <p:spPr>
          <a:xfrm>
            <a:off x="5314149" y="640080"/>
            <a:ext cx="3147699" cy="3566160"/>
          </a:xfrm>
        </p:spPr>
        <p:txBody>
          <a:bodyPr vert="horz" lIns="91440" tIns="45720" rIns="91440" bIns="45720" rtlCol="0" anchor="b">
            <a:normAutofit/>
          </a:bodyPr>
          <a:lstStyle/>
          <a:p>
            <a:r>
              <a:rPr lang="en-US" sz="4700"/>
              <a:t>Babylon in Revelation</a:t>
            </a:r>
          </a:p>
        </p:txBody>
      </p:sp>
      <p:pic>
        <p:nvPicPr>
          <p:cNvPr id="4102" name="Picture 6">
            <a:extLst>
              <a:ext uri="{FF2B5EF4-FFF2-40B4-BE49-F238E27FC236}">
                <a16:creationId xmlns:a16="http://schemas.microsoft.com/office/drawing/2014/main" id="{8011B8A3-6573-4D84-AE0D-6E4960792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704"/>
          <a:stretch/>
        </p:blipFill>
        <p:spPr bwMode="auto">
          <a:xfrm>
            <a:off x="650018" y="1216968"/>
            <a:ext cx="4062196"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7"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149"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499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4491C8B-2216-4B4E-BB60-275B6624DE71}"/>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76164" y="1578333"/>
            <a:ext cx="3142448" cy="34817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F6A001-0DA9-4A02-9B1A-F94E91045ABD}"/>
              </a:ext>
            </a:extLst>
          </p:cNvPr>
          <p:cNvSpPr>
            <a:spLocks noGrp="1"/>
          </p:cNvSpPr>
          <p:nvPr>
            <p:ph idx="1"/>
          </p:nvPr>
        </p:nvSpPr>
        <p:spPr>
          <a:xfrm>
            <a:off x="297712" y="297713"/>
            <a:ext cx="8569841" cy="6379534"/>
          </a:xfrm>
        </p:spPr>
        <p:txBody>
          <a:bodyPr>
            <a:normAutofit lnSpcReduction="10000"/>
          </a:bodyPr>
          <a:lstStyle/>
          <a:p>
            <a:pPr marL="0" indent="0">
              <a:buNone/>
            </a:pPr>
            <a:r>
              <a:rPr lang="en-US" b="0" i="0" dirty="0">
                <a:solidFill>
                  <a:srgbClr val="000000"/>
                </a:solidFill>
                <a:effectLst/>
                <a:latin typeface="system-ui"/>
              </a:rPr>
              <a:t>Then one of the seven angels who had the seven bowls came and said to me, “Come, I will show you the judgment of the great prostitute who is seated on many waters, </a:t>
            </a:r>
            <a:r>
              <a:rPr lang="en-US" b="1" i="0" baseline="30000" dirty="0">
                <a:solidFill>
                  <a:srgbClr val="000000"/>
                </a:solidFill>
                <a:effectLst/>
                <a:latin typeface="system-ui"/>
              </a:rPr>
              <a:t> </a:t>
            </a:r>
            <a:r>
              <a:rPr lang="en-US" b="0" i="0" dirty="0">
                <a:solidFill>
                  <a:srgbClr val="000000"/>
                </a:solidFill>
                <a:effectLst/>
                <a:latin typeface="system-ui"/>
              </a:rPr>
              <a:t>with whom the kings of the earth have committed sexual immorality, and with the wine of whose sexual immorality the dwellers on earth have become drunk.” </a:t>
            </a:r>
            <a:r>
              <a:rPr lang="en-US" b="1" i="0" baseline="30000" dirty="0">
                <a:solidFill>
                  <a:srgbClr val="000000"/>
                </a:solidFill>
                <a:effectLst/>
                <a:latin typeface="system-ui"/>
              </a:rPr>
              <a:t> </a:t>
            </a:r>
            <a:r>
              <a:rPr lang="en-US" b="0" i="0" dirty="0">
                <a:solidFill>
                  <a:srgbClr val="000000"/>
                </a:solidFill>
                <a:effectLst/>
                <a:latin typeface="system-ui"/>
              </a:rPr>
              <a:t>And he carried me away in the Spirit into a wilderness, and I saw a woman sitting on a scarlet beast that was full of blasphemous names, and it had seven heads and ten horns. The woman was arrayed in purple and scarlet, and adorned with gold and jewels and pearls, holding in her hand a golden cup full of abominations and the impurities of her sexual immorality. </a:t>
            </a:r>
            <a:r>
              <a:rPr lang="en-US" b="1" i="0" baseline="30000" dirty="0">
                <a:solidFill>
                  <a:srgbClr val="000000"/>
                </a:solidFill>
                <a:effectLst/>
                <a:latin typeface="system-ui"/>
              </a:rPr>
              <a:t> </a:t>
            </a:r>
            <a:r>
              <a:rPr lang="en-US" b="0" i="0" dirty="0">
                <a:solidFill>
                  <a:srgbClr val="000000"/>
                </a:solidFill>
                <a:effectLst/>
                <a:latin typeface="system-ui"/>
              </a:rPr>
              <a:t>And on her forehead was written a name of mystery: “Babylon the great, mother of prostitutes and of earth's abominations.” </a:t>
            </a:r>
            <a:r>
              <a:rPr lang="en-US" b="1" i="0" baseline="30000" dirty="0">
                <a:solidFill>
                  <a:srgbClr val="000000"/>
                </a:solidFill>
                <a:effectLst/>
                <a:latin typeface="system-ui"/>
              </a:rPr>
              <a:t> </a:t>
            </a:r>
            <a:r>
              <a:rPr lang="en-US" b="0" i="0" dirty="0">
                <a:solidFill>
                  <a:srgbClr val="000000"/>
                </a:solidFill>
                <a:effectLst/>
                <a:latin typeface="system-ui"/>
              </a:rPr>
              <a:t>And I saw the woman, drunk with the blood of the saints, the blood of the martyrs of Jesus 						– Revelation 17:1-6</a:t>
            </a:r>
            <a:endParaRPr lang="en-US" dirty="0"/>
          </a:p>
        </p:txBody>
      </p:sp>
    </p:spTree>
    <p:extLst>
      <p:ext uri="{BB962C8B-B14F-4D97-AF65-F5344CB8AC3E}">
        <p14:creationId xmlns:p14="http://schemas.microsoft.com/office/powerpoint/2010/main" val="403802530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88AA76-05CC-4461-8841-3AF57343E7B3}"/>
              </a:ext>
            </a:extLst>
          </p:cNvPr>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6B38F2E-54B4-4A1D-B5C8-9E6ECEC9FCE2}"/>
              </a:ext>
            </a:extLst>
          </p:cNvPr>
          <p:cNvSpPr>
            <a:spLocks noGrp="1"/>
          </p:cNvSpPr>
          <p:nvPr>
            <p:ph type="title"/>
          </p:nvPr>
        </p:nvSpPr>
        <p:spPr>
          <a:xfrm>
            <a:off x="266977" y="210684"/>
            <a:ext cx="5915025" cy="994172"/>
          </a:xfrm>
        </p:spPr>
        <p:txBody>
          <a:bodyPr/>
          <a:lstStyle/>
          <a:p>
            <a:r>
              <a:rPr lang="en-US" dirty="0"/>
              <a:t>Biblical Babylon</a:t>
            </a:r>
          </a:p>
        </p:txBody>
      </p:sp>
      <p:sp>
        <p:nvSpPr>
          <p:cNvPr id="3" name="Content Placeholder 2">
            <a:extLst>
              <a:ext uri="{FF2B5EF4-FFF2-40B4-BE49-F238E27FC236}">
                <a16:creationId xmlns:a16="http://schemas.microsoft.com/office/drawing/2014/main" id="{147358B1-C3FC-4CFD-83E5-55C53DF5B273}"/>
              </a:ext>
            </a:extLst>
          </p:cNvPr>
          <p:cNvSpPr>
            <a:spLocks noGrp="1"/>
          </p:cNvSpPr>
          <p:nvPr>
            <p:ph idx="1"/>
          </p:nvPr>
        </p:nvSpPr>
        <p:spPr>
          <a:xfrm>
            <a:off x="378369" y="1173521"/>
            <a:ext cx="8498654" cy="2179325"/>
          </a:xfrm>
          <a:solidFill>
            <a:srgbClr val="F2F2F2">
              <a:alpha val="58824"/>
            </a:srgbClr>
          </a:solidFill>
        </p:spPr>
        <p:txBody>
          <a:bodyPr>
            <a:normAutofit/>
          </a:bodyPr>
          <a:lstStyle/>
          <a:p>
            <a:r>
              <a:rPr lang="en-US" dirty="0"/>
              <a:t>Government grown drunk on its own power</a:t>
            </a:r>
          </a:p>
          <a:p>
            <a:r>
              <a:rPr lang="en-US" dirty="0"/>
              <a:t>Refusal to recognize God as supreme</a:t>
            </a:r>
          </a:p>
          <a:p>
            <a:r>
              <a:rPr lang="en-US" dirty="0"/>
              <a:t>“Religion” absconded to advance power of government</a:t>
            </a:r>
          </a:p>
          <a:p>
            <a:r>
              <a:rPr lang="en-US" dirty="0"/>
              <a:t>Persecution of the people of God</a:t>
            </a:r>
          </a:p>
        </p:txBody>
      </p:sp>
      <p:pic>
        <p:nvPicPr>
          <p:cNvPr id="5122" name="Picture 2">
            <a:extLst>
              <a:ext uri="{FF2B5EF4-FFF2-40B4-BE49-F238E27FC236}">
                <a16:creationId xmlns:a16="http://schemas.microsoft.com/office/drawing/2014/main" id="{1EB6A032-F3D9-4126-9B0E-F2874D431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077" y="4940711"/>
            <a:ext cx="1521619" cy="16859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DBE926F4-8A8F-4229-ACA8-572FDC2AE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96" y="5105423"/>
            <a:ext cx="2346210" cy="158955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33226D61-E8FB-4C86-BF06-74960DE514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184492" y="4974214"/>
            <a:ext cx="3189914" cy="17943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55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A470A-4FEE-484F-B0F8-78772590D5F1}"/>
              </a:ext>
            </a:extLst>
          </p:cNvPr>
          <p:cNvSpPr>
            <a:spLocks noGrp="1"/>
          </p:cNvSpPr>
          <p:nvPr>
            <p:ph type="title"/>
          </p:nvPr>
        </p:nvSpPr>
        <p:spPr>
          <a:xfrm>
            <a:off x="3973321" y="640080"/>
            <a:ext cx="4688333" cy="3566160"/>
          </a:xfrm>
        </p:spPr>
        <p:txBody>
          <a:bodyPr vert="horz" lIns="91440" tIns="45720" rIns="91440" bIns="45720" rtlCol="0" anchor="b">
            <a:normAutofit/>
          </a:bodyPr>
          <a:lstStyle/>
          <a:p>
            <a:r>
              <a:rPr lang="en-US" sz="4700"/>
              <a:t>Three Boys in Babylon</a:t>
            </a:r>
          </a:p>
        </p:txBody>
      </p:sp>
      <p:pic>
        <p:nvPicPr>
          <p:cNvPr id="7170" name="Picture 2" descr="See the source image">
            <a:extLst>
              <a:ext uri="{FF2B5EF4-FFF2-40B4-BE49-F238E27FC236}">
                <a16:creationId xmlns:a16="http://schemas.microsoft.com/office/drawing/2014/main" id="{3A4D85B2-1ED2-4B66-AC59-FC8655BA3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16" r="25719" b="-1"/>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2109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C478-94ED-4ADB-A3E3-5E033A7E5104}"/>
              </a:ext>
            </a:extLst>
          </p:cNvPr>
          <p:cNvSpPr>
            <a:spLocks noGrp="1"/>
          </p:cNvSpPr>
          <p:nvPr>
            <p:ph type="title"/>
          </p:nvPr>
        </p:nvSpPr>
        <p:spPr>
          <a:xfrm>
            <a:off x="7272" y="55148"/>
            <a:ext cx="5915025" cy="994172"/>
          </a:xfrm>
        </p:spPr>
        <p:txBody>
          <a:bodyPr>
            <a:normAutofit/>
          </a:bodyPr>
          <a:lstStyle/>
          <a:p>
            <a:r>
              <a:rPr lang="en-US" sz="3200" dirty="0"/>
              <a:t>Three Boys in Babylon</a:t>
            </a:r>
          </a:p>
        </p:txBody>
      </p:sp>
      <p:sp>
        <p:nvSpPr>
          <p:cNvPr id="4" name="TextBox 3">
            <a:extLst>
              <a:ext uri="{FF2B5EF4-FFF2-40B4-BE49-F238E27FC236}">
                <a16:creationId xmlns:a16="http://schemas.microsoft.com/office/drawing/2014/main" id="{5875B8FA-EA42-4EF6-8F68-19A59DC94FA4}"/>
              </a:ext>
            </a:extLst>
          </p:cNvPr>
          <p:cNvSpPr txBox="1"/>
          <p:nvPr/>
        </p:nvSpPr>
        <p:spPr>
          <a:xfrm>
            <a:off x="4295553" y="-58143"/>
            <a:ext cx="4841175" cy="6863417"/>
          </a:xfrm>
          <a:prstGeom prst="rect">
            <a:avLst/>
          </a:prstGeom>
          <a:solidFill>
            <a:schemeClr val="bg1">
              <a:lumMod val="95000"/>
            </a:schemeClr>
          </a:solidFill>
        </p:spPr>
        <p:txBody>
          <a:bodyPr wrap="square" rtlCol="0">
            <a:spAutoFit/>
          </a:bodyPr>
          <a:lstStyle/>
          <a:p>
            <a:r>
              <a:rPr lang="en-US" sz="2200" dirty="0">
                <a:solidFill>
                  <a:srgbClr val="000000"/>
                </a:solidFill>
                <a:latin typeface="system-ui"/>
              </a:rPr>
              <a:t>King Nebuchadnezzar made an image of gold, whose height was sixty cubits</a:t>
            </a:r>
            <a:r>
              <a:rPr lang="en-US" sz="2200" baseline="30000" dirty="0">
                <a:solidFill>
                  <a:srgbClr val="000000"/>
                </a:solidFill>
                <a:latin typeface="system-ui"/>
              </a:rPr>
              <a:t> </a:t>
            </a:r>
            <a:r>
              <a:rPr lang="en-US" sz="2200" dirty="0">
                <a:solidFill>
                  <a:srgbClr val="000000"/>
                </a:solidFill>
                <a:latin typeface="system-ui"/>
              </a:rPr>
              <a:t>and its breadth six cubits. He set it up on the plain of Dura, in the province of Babylon. </a:t>
            </a:r>
            <a:r>
              <a:rPr lang="en-US" sz="2200" b="1" baseline="30000" dirty="0">
                <a:solidFill>
                  <a:srgbClr val="000000"/>
                </a:solidFill>
                <a:latin typeface="system-ui"/>
              </a:rPr>
              <a:t>2 </a:t>
            </a:r>
            <a:r>
              <a:rPr lang="en-US" sz="2200" dirty="0">
                <a:solidFill>
                  <a:srgbClr val="000000"/>
                </a:solidFill>
                <a:latin typeface="system-ui"/>
              </a:rPr>
              <a:t>Then King Nebuchadnezzar sent to gather the satraps, the prefects, and the governors, the counselors, the treasurers, the justices, the magistrates, and all the officials of the provinces to come to the dedication of the image that King Nebuchadnezzar had set up. </a:t>
            </a:r>
            <a:r>
              <a:rPr lang="en-US" sz="2200" b="1" baseline="30000" dirty="0">
                <a:solidFill>
                  <a:srgbClr val="000000"/>
                </a:solidFill>
                <a:latin typeface="system-ui"/>
              </a:rPr>
              <a:t>3 </a:t>
            </a:r>
            <a:r>
              <a:rPr lang="en-US" sz="2200" dirty="0">
                <a:solidFill>
                  <a:srgbClr val="000000"/>
                </a:solidFill>
                <a:latin typeface="system-ui"/>
              </a:rPr>
              <a:t>Then the satraps, the prefects, and the governors, the counselors, the treasurers, the justices, the magistrates, and all the officials of the provinces gathered for the dedication of the image that King Nebuchadnezzar had set up. And they stood before the image that Nebuchadnezzar had set up. </a:t>
            </a:r>
          </a:p>
          <a:p>
            <a:endParaRPr lang="en-US" sz="2200" dirty="0">
              <a:solidFill>
                <a:srgbClr val="000000"/>
              </a:solidFill>
              <a:latin typeface="system-ui"/>
            </a:endParaRPr>
          </a:p>
        </p:txBody>
      </p:sp>
      <p:pic>
        <p:nvPicPr>
          <p:cNvPr id="5" name="Picture 2" descr="See the source image">
            <a:extLst>
              <a:ext uri="{FF2B5EF4-FFF2-40B4-BE49-F238E27FC236}">
                <a16:creationId xmlns:a16="http://schemas.microsoft.com/office/drawing/2014/main" id="{CDDF83CA-CA87-4E7B-BC7C-51373FBE3DD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1243" b="1"/>
          <a:stretch/>
        </p:blipFill>
        <p:spPr bwMode="auto">
          <a:xfrm>
            <a:off x="790192" y="2402105"/>
            <a:ext cx="2895947" cy="34753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8F5D1FF-97DC-4CF3-A38D-043FD5323534}"/>
              </a:ext>
            </a:extLst>
          </p:cNvPr>
          <p:cNvSpPr>
            <a:spLocks noGrp="1"/>
          </p:cNvSpPr>
          <p:nvPr>
            <p:ph idx="1"/>
          </p:nvPr>
        </p:nvSpPr>
        <p:spPr>
          <a:xfrm>
            <a:off x="173526" y="1288939"/>
            <a:ext cx="4579227" cy="5430837"/>
          </a:xfrm>
        </p:spPr>
        <p:txBody>
          <a:bodyPr>
            <a:normAutofit/>
          </a:bodyPr>
          <a:lstStyle/>
          <a:p>
            <a:r>
              <a:rPr lang="en-US" sz="2700" dirty="0"/>
              <a:t>“Religion” Commandeered</a:t>
            </a:r>
          </a:p>
        </p:txBody>
      </p:sp>
    </p:spTree>
    <p:extLst>
      <p:ext uri="{BB962C8B-B14F-4D97-AF65-F5344CB8AC3E}">
        <p14:creationId xmlns:p14="http://schemas.microsoft.com/office/powerpoint/2010/main" val="1769455450"/>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1739</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When Babylon is Home</vt:lpstr>
      <vt:lpstr>The Tower of Babel</vt:lpstr>
      <vt:lpstr>The Tower of Babel</vt:lpstr>
      <vt:lpstr>The Tower of Babel</vt:lpstr>
      <vt:lpstr>Babylon in Revelation</vt:lpstr>
      <vt:lpstr>PowerPoint Presentation</vt:lpstr>
      <vt:lpstr>Biblical Babylon</vt:lpstr>
      <vt:lpstr>Three Boys in Babylon</vt:lpstr>
      <vt:lpstr>Three Boys in Babylon</vt:lpstr>
      <vt:lpstr>Three Boys in Babylon</vt:lpstr>
      <vt:lpstr>Three Boys in Babylon</vt:lpstr>
      <vt:lpstr>Three Boys in Babylon</vt:lpstr>
      <vt:lpstr>Three Boys in Babylon</vt:lpstr>
      <vt:lpstr>Living in Babylon</vt:lpstr>
      <vt:lpstr>Living in Babylon</vt:lpstr>
      <vt:lpstr>Living in Babylon</vt:lpstr>
      <vt:lpstr>Living in Babylon</vt:lpstr>
      <vt:lpstr>Living in Babylon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Babylon is Home</dc:title>
  <dc:creator>Greg Chandler</dc:creator>
  <cp:lastModifiedBy>Greg Chandler</cp:lastModifiedBy>
  <cp:revision>9</cp:revision>
  <dcterms:created xsi:type="dcterms:W3CDTF">2021-02-02T21:26:16Z</dcterms:created>
  <dcterms:modified xsi:type="dcterms:W3CDTF">2021-05-16T20:34:56Z</dcterms:modified>
</cp:coreProperties>
</file>