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95959"/>
    <a:srgbClr val="000000"/>
    <a:srgbClr val="FFF2CC"/>
    <a:srgbClr val="D0CECE"/>
    <a:srgbClr val="3B3838"/>
    <a:srgbClr val="1F4E79"/>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9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C90368-383A-4E6D-93F7-BD917EDA08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2113370556"/>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90368-383A-4E6D-93F7-BD917EDA08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28145615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90368-383A-4E6D-93F7-BD917EDA08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174994777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90368-383A-4E6D-93F7-BD917EDA08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421630450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C90368-383A-4E6D-93F7-BD917EDA08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1024106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C90368-383A-4E6D-93F7-BD917EDA08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244915626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C90368-383A-4E6D-93F7-BD917EDA0887}" type="datetimeFigureOut">
              <a:rPr lang="en-US" smtClean="0"/>
              <a:t>5/16/2021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263649823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C90368-383A-4E6D-93F7-BD917EDA0887}"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418572722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90368-383A-4E6D-93F7-BD917EDA0887}" type="datetimeFigureOut">
              <a:rPr lang="en-US" smtClean="0"/>
              <a:t>5/16/2021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55738001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C90368-383A-4E6D-93F7-BD917EDA08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99972582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C90368-383A-4E6D-93F7-BD917EDA08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19819989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90368-383A-4E6D-93F7-BD917EDA0887}" type="datetimeFigureOut">
              <a:rPr lang="en-US" smtClean="0"/>
              <a:t>5/16/2021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951AE-52B3-4D8A-9979-051FD4E7A9EC}" type="slidenum">
              <a:rPr lang="en-US" smtClean="0"/>
              <a:t>‹#›</a:t>
            </a:fld>
            <a:endParaRPr lang="en-US"/>
          </a:p>
        </p:txBody>
      </p:sp>
    </p:spTree>
    <p:extLst>
      <p:ext uri="{BB962C8B-B14F-4D97-AF65-F5344CB8AC3E}">
        <p14:creationId xmlns:p14="http://schemas.microsoft.com/office/powerpoint/2010/main" val="1432457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2BDCD-875F-48FE-94C2-EAF91EC56355}"/>
              </a:ext>
            </a:extLst>
          </p:cNvPr>
          <p:cNvSpPr>
            <a:spLocks noGrp="1"/>
          </p:cNvSpPr>
          <p:nvPr>
            <p:ph type="ctrTitle"/>
          </p:nvPr>
        </p:nvSpPr>
        <p:spPr>
          <a:xfrm>
            <a:off x="4795284" y="3501158"/>
            <a:ext cx="4246079" cy="860897"/>
          </a:xfrm>
        </p:spPr>
        <p:txBody>
          <a:bodyPr anchor="b">
            <a:normAutofit/>
          </a:bodyPr>
          <a:lstStyle/>
          <a:p>
            <a:r>
              <a:rPr lang="en-US" sz="4000" dirty="0"/>
              <a:t>The God of Pity</a:t>
            </a:r>
          </a:p>
        </p:txBody>
      </p:sp>
      <p:sp>
        <p:nvSpPr>
          <p:cNvPr id="3" name="Subtitle 2">
            <a:extLst>
              <a:ext uri="{FF2B5EF4-FFF2-40B4-BE49-F238E27FC236}">
                <a16:creationId xmlns:a16="http://schemas.microsoft.com/office/drawing/2014/main" id="{FF9787BA-771C-450D-8E89-D0BD730EFA2E}"/>
              </a:ext>
            </a:extLst>
          </p:cNvPr>
          <p:cNvSpPr>
            <a:spLocks noGrp="1"/>
          </p:cNvSpPr>
          <p:nvPr>
            <p:ph type="subTitle" idx="1"/>
          </p:nvPr>
        </p:nvSpPr>
        <p:spPr>
          <a:xfrm>
            <a:off x="5391039" y="4420420"/>
            <a:ext cx="3065479" cy="860897"/>
          </a:xfrm>
        </p:spPr>
        <p:txBody>
          <a:bodyPr anchor="t">
            <a:normAutofit/>
          </a:bodyPr>
          <a:lstStyle/>
          <a:p>
            <a:r>
              <a:rPr lang="en-US" dirty="0"/>
              <a:t>Book of Jonah, Part 3</a:t>
            </a:r>
          </a:p>
        </p:txBody>
      </p:sp>
      <p:pic>
        <p:nvPicPr>
          <p:cNvPr id="1026" name="Picture 2" descr="See the source image">
            <a:extLst>
              <a:ext uri="{FF2B5EF4-FFF2-40B4-BE49-F238E27FC236}">
                <a16:creationId xmlns:a16="http://schemas.microsoft.com/office/drawing/2014/main" id="{E5AA1828-DF5E-44D9-85C0-908A8BADA3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3891"/>
          <a:stretch/>
        </p:blipFill>
        <p:spPr bwMode="auto">
          <a:xfrm>
            <a:off x="1" y="857257"/>
            <a:ext cx="5271371" cy="5143493"/>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968729"/>
      </p:ext>
    </p:extLst>
  </p:cSld>
  <p:clrMapOvr>
    <a:overrideClrMapping bg1="dk1" tx1="lt1" bg2="dk2" tx2="lt2" accent1="accent1" accent2="accent2" accent3="accent3" accent4="accent4" accent5="accent5" accent6="accent6" hlink="hlink" folHlink="folHlink"/>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8BFC5-1F31-45DB-BE84-3E63A6110A76}"/>
              </a:ext>
            </a:extLst>
          </p:cNvPr>
          <p:cNvSpPr>
            <a:spLocks noGrp="1"/>
          </p:cNvSpPr>
          <p:nvPr>
            <p:ph type="title"/>
          </p:nvPr>
        </p:nvSpPr>
        <p:spPr>
          <a:xfrm>
            <a:off x="4709502" y="4130345"/>
            <a:ext cx="4025793" cy="2166836"/>
          </a:xfrm>
        </p:spPr>
        <p:txBody>
          <a:bodyPr vert="horz" lIns="68580" tIns="34290" rIns="68580" bIns="34290" rtlCol="0" anchor="b">
            <a:normAutofit/>
          </a:bodyPr>
          <a:lstStyle/>
          <a:p>
            <a:r>
              <a:rPr lang="en-US" sz="4500" dirty="0"/>
              <a:t>The God of Pity When We Rebel</a:t>
            </a:r>
          </a:p>
        </p:txBody>
      </p:sp>
      <p:pic>
        <p:nvPicPr>
          <p:cNvPr id="3074" name="Picture 2" descr="See the source image">
            <a:extLst>
              <a:ext uri="{FF2B5EF4-FFF2-40B4-BE49-F238E27FC236}">
                <a16:creationId xmlns:a16="http://schemas.microsoft.com/office/drawing/2014/main" id="{CD2C4BBD-A94F-4B06-A69F-B74524C155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28" r="2165"/>
          <a:stretch/>
        </p:blipFill>
        <p:spPr bwMode="auto">
          <a:xfrm>
            <a:off x="15" y="857257"/>
            <a:ext cx="4518101" cy="5143493"/>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630544"/>
      </p:ext>
    </p:extLst>
  </p:cSld>
  <p:clrMapOvr>
    <a:overrideClrMapping bg1="dk1" tx1="lt1" bg2="dk2" tx2="lt2" accent1="accent1" accent2="accent2" accent3="accent3" accent4="accent4" accent5="accent5" accent6="accent6" hlink="hlink" folHlink="folHlink"/>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05B522-D74A-4F85-81EC-41DD504F010A}"/>
              </a:ext>
            </a:extLst>
          </p:cNvPr>
          <p:cNvSpPr/>
          <p:nvPr/>
        </p:nvSpPr>
        <p:spPr>
          <a:xfrm>
            <a:off x="0" y="0"/>
            <a:ext cx="9144000"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4098" name="Picture 2" descr="See the source image">
            <a:extLst>
              <a:ext uri="{FF2B5EF4-FFF2-40B4-BE49-F238E27FC236}">
                <a16:creationId xmlns:a16="http://schemas.microsoft.com/office/drawing/2014/main" id="{AB04ACBE-3F3A-4A0B-B2D3-D28F1E634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1084" y="3541168"/>
            <a:ext cx="1740379" cy="187641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0231C49-7291-4B64-9D43-B1E9C9DFF119}"/>
              </a:ext>
            </a:extLst>
          </p:cNvPr>
          <p:cNvSpPr>
            <a:spLocks noGrp="1"/>
          </p:cNvSpPr>
          <p:nvPr>
            <p:ph type="title"/>
          </p:nvPr>
        </p:nvSpPr>
        <p:spPr/>
        <p:txBody>
          <a:bodyPr/>
          <a:lstStyle/>
          <a:p>
            <a:r>
              <a:rPr lang="en-US" dirty="0">
                <a:solidFill>
                  <a:schemeClr val="bg1"/>
                </a:solidFill>
              </a:rPr>
              <a:t>The God of Pity When We Rebel</a:t>
            </a:r>
          </a:p>
        </p:txBody>
      </p:sp>
      <p:sp>
        <p:nvSpPr>
          <p:cNvPr id="3" name="Content Placeholder 2">
            <a:extLst>
              <a:ext uri="{FF2B5EF4-FFF2-40B4-BE49-F238E27FC236}">
                <a16:creationId xmlns:a16="http://schemas.microsoft.com/office/drawing/2014/main" id="{3AA641AE-7EBA-4D5F-886E-408F88A369B2}"/>
              </a:ext>
            </a:extLst>
          </p:cNvPr>
          <p:cNvSpPr>
            <a:spLocks noGrp="1"/>
          </p:cNvSpPr>
          <p:nvPr>
            <p:ph idx="1"/>
          </p:nvPr>
        </p:nvSpPr>
        <p:spPr>
          <a:solidFill>
            <a:srgbClr val="595959">
              <a:alpha val="72941"/>
            </a:srgbClr>
          </a:solidFill>
        </p:spPr>
        <p:txBody>
          <a:bodyPr>
            <a:normAutofit/>
          </a:bodyPr>
          <a:lstStyle/>
          <a:p>
            <a:r>
              <a:rPr lang="en-US" dirty="0">
                <a:solidFill>
                  <a:schemeClr val="bg1"/>
                </a:solidFill>
              </a:rPr>
              <a:t>How Do We Handle “Unpleasant” Commands?</a:t>
            </a:r>
          </a:p>
          <a:p>
            <a:pPr lvl="1"/>
            <a:r>
              <a:rPr lang="en-US" dirty="0">
                <a:solidFill>
                  <a:schemeClr val="bg1"/>
                </a:solidFill>
              </a:rPr>
              <a:t>Rebellion distorts our view of God (see Jonah 4:2)</a:t>
            </a:r>
          </a:p>
          <a:p>
            <a:r>
              <a:rPr lang="en-US" dirty="0">
                <a:solidFill>
                  <a:schemeClr val="bg1"/>
                </a:solidFill>
              </a:rPr>
              <a:t>God’s Reaction to Jonah:</a:t>
            </a:r>
          </a:p>
          <a:p>
            <a:pPr lvl="1"/>
            <a:r>
              <a:rPr lang="en-US" dirty="0">
                <a:solidFill>
                  <a:schemeClr val="bg1"/>
                </a:solidFill>
              </a:rPr>
              <a:t>Saves Jonah from himself</a:t>
            </a:r>
          </a:p>
          <a:p>
            <a:pPr lvl="1"/>
            <a:r>
              <a:rPr lang="en-US" dirty="0">
                <a:solidFill>
                  <a:schemeClr val="bg1"/>
                </a:solidFill>
              </a:rPr>
              <a:t>Addresses Jonah in reasonable terms</a:t>
            </a:r>
          </a:p>
          <a:p>
            <a:pPr lvl="1"/>
            <a:r>
              <a:rPr lang="en-US" dirty="0">
                <a:solidFill>
                  <a:schemeClr val="bg1"/>
                </a:solidFill>
              </a:rPr>
              <a:t>Demonstrates to him the error of his thinking</a:t>
            </a:r>
          </a:p>
          <a:p>
            <a:r>
              <a:rPr lang="en-US" dirty="0">
                <a:solidFill>
                  <a:schemeClr val="bg1"/>
                </a:solidFill>
              </a:rPr>
              <a:t>God pities us in our rebellion</a:t>
            </a:r>
          </a:p>
        </p:txBody>
      </p:sp>
      <p:sp>
        <p:nvSpPr>
          <p:cNvPr id="5" name="TextBox 4">
            <a:extLst>
              <a:ext uri="{FF2B5EF4-FFF2-40B4-BE49-F238E27FC236}">
                <a16:creationId xmlns:a16="http://schemas.microsoft.com/office/drawing/2014/main" id="{2779F9EE-2445-484C-836E-8F538599B20C}"/>
              </a:ext>
            </a:extLst>
          </p:cNvPr>
          <p:cNvSpPr txBox="1"/>
          <p:nvPr/>
        </p:nvSpPr>
        <p:spPr>
          <a:xfrm>
            <a:off x="208623" y="5506445"/>
            <a:ext cx="8726753" cy="1154162"/>
          </a:xfrm>
          <a:prstGeom prst="rect">
            <a:avLst/>
          </a:prstGeom>
          <a:solidFill>
            <a:schemeClr val="bg1">
              <a:lumMod val="85000"/>
            </a:schemeClr>
          </a:solidFill>
        </p:spPr>
        <p:txBody>
          <a:bodyPr wrap="square" rtlCol="0">
            <a:spAutoFit/>
          </a:bodyPr>
          <a:lstStyle/>
          <a:p>
            <a:r>
              <a:rPr lang="en-US" sz="2300" dirty="0">
                <a:solidFill>
                  <a:srgbClr val="000000"/>
                </a:solidFill>
                <a:latin typeface="system-ui"/>
              </a:rPr>
              <a:t>The Lord is not slow to fulfill his promise as some count slowness, but is patient toward you,</a:t>
            </a:r>
            <a:r>
              <a:rPr lang="en-US" sz="2300" baseline="30000" dirty="0">
                <a:solidFill>
                  <a:srgbClr val="000000"/>
                </a:solidFill>
                <a:latin typeface="system-ui"/>
              </a:rPr>
              <a:t> </a:t>
            </a:r>
            <a:r>
              <a:rPr lang="en-US" sz="2300" dirty="0">
                <a:solidFill>
                  <a:srgbClr val="000000"/>
                </a:solidFill>
                <a:latin typeface="system-ui"/>
              </a:rPr>
              <a:t>not wishing that any should perish, but that all should reach repentance 	– II Peter 3:9</a:t>
            </a:r>
            <a:endParaRPr lang="en-US" sz="2300" dirty="0"/>
          </a:p>
        </p:txBody>
      </p:sp>
    </p:spTree>
    <p:extLst>
      <p:ext uri="{BB962C8B-B14F-4D97-AF65-F5344CB8AC3E}">
        <p14:creationId xmlns:p14="http://schemas.microsoft.com/office/powerpoint/2010/main" val="39448856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05B522-D74A-4F85-81EC-41DD504F010A}"/>
              </a:ext>
            </a:extLst>
          </p:cNvPr>
          <p:cNvSpPr/>
          <p:nvPr/>
        </p:nvSpPr>
        <p:spPr>
          <a:xfrm>
            <a:off x="0" y="0"/>
            <a:ext cx="9144000"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4098" name="Picture 2" descr="See the source image">
            <a:extLst>
              <a:ext uri="{FF2B5EF4-FFF2-40B4-BE49-F238E27FC236}">
                <a16:creationId xmlns:a16="http://schemas.microsoft.com/office/drawing/2014/main" id="{AB04ACBE-3F3A-4A0B-B2D3-D28F1E634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1084" y="3541168"/>
            <a:ext cx="1740379" cy="187641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0231C49-7291-4B64-9D43-B1E9C9DFF119}"/>
              </a:ext>
            </a:extLst>
          </p:cNvPr>
          <p:cNvSpPr>
            <a:spLocks noGrp="1"/>
          </p:cNvSpPr>
          <p:nvPr>
            <p:ph type="title"/>
          </p:nvPr>
        </p:nvSpPr>
        <p:spPr/>
        <p:txBody>
          <a:bodyPr/>
          <a:lstStyle/>
          <a:p>
            <a:r>
              <a:rPr lang="en-US" dirty="0">
                <a:solidFill>
                  <a:schemeClr val="bg1"/>
                </a:solidFill>
              </a:rPr>
              <a:t>The God of Pity When We Rebel</a:t>
            </a:r>
          </a:p>
        </p:txBody>
      </p:sp>
      <p:sp>
        <p:nvSpPr>
          <p:cNvPr id="3" name="Content Placeholder 2">
            <a:extLst>
              <a:ext uri="{FF2B5EF4-FFF2-40B4-BE49-F238E27FC236}">
                <a16:creationId xmlns:a16="http://schemas.microsoft.com/office/drawing/2014/main" id="{3AA641AE-7EBA-4D5F-886E-408F88A369B2}"/>
              </a:ext>
            </a:extLst>
          </p:cNvPr>
          <p:cNvSpPr>
            <a:spLocks noGrp="1"/>
          </p:cNvSpPr>
          <p:nvPr>
            <p:ph idx="1"/>
          </p:nvPr>
        </p:nvSpPr>
        <p:spPr>
          <a:solidFill>
            <a:srgbClr val="595959">
              <a:alpha val="72941"/>
            </a:srgbClr>
          </a:solidFill>
        </p:spPr>
        <p:txBody>
          <a:bodyPr>
            <a:normAutofit/>
          </a:bodyPr>
          <a:lstStyle/>
          <a:p>
            <a:r>
              <a:rPr lang="en-US" dirty="0">
                <a:solidFill>
                  <a:schemeClr val="bg1"/>
                </a:solidFill>
              </a:rPr>
              <a:t>How Do We Handle “Unpleasant” Commands?</a:t>
            </a:r>
          </a:p>
          <a:p>
            <a:pPr lvl="1"/>
            <a:r>
              <a:rPr lang="en-US" dirty="0">
                <a:solidFill>
                  <a:schemeClr val="bg1"/>
                </a:solidFill>
              </a:rPr>
              <a:t>Do we ignore God’s attempts to correct our attitudes?</a:t>
            </a:r>
          </a:p>
          <a:p>
            <a:pPr lvl="2"/>
            <a:r>
              <a:rPr lang="en-US" sz="2400" dirty="0">
                <a:solidFill>
                  <a:schemeClr val="bg1"/>
                </a:solidFill>
              </a:rPr>
              <a:t>Still being alive is proof of God’s pity</a:t>
            </a:r>
          </a:p>
          <a:p>
            <a:r>
              <a:rPr lang="en-US" dirty="0">
                <a:solidFill>
                  <a:schemeClr val="bg1"/>
                </a:solidFill>
              </a:rPr>
              <a:t>God’s pity will not last forever</a:t>
            </a:r>
          </a:p>
          <a:p>
            <a:pPr lvl="1"/>
            <a:r>
              <a:rPr lang="en-US" dirty="0">
                <a:solidFill>
                  <a:schemeClr val="bg1"/>
                </a:solidFill>
              </a:rPr>
              <a:t>But the day of the Lord will come like a thief, and then the heavens will pass away with a roar, and the heavenly bodies</a:t>
            </a:r>
            <a:r>
              <a:rPr lang="en-US" baseline="30000" dirty="0">
                <a:solidFill>
                  <a:schemeClr val="bg1"/>
                </a:solidFill>
              </a:rPr>
              <a:t> </a:t>
            </a:r>
            <a:r>
              <a:rPr lang="en-US" dirty="0">
                <a:solidFill>
                  <a:schemeClr val="bg1"/>
                </a:solidFill>
              </a:rPr>
              <a:t>will be burned up and dissolved, and the earth and the works that are done on it will be exposed – II Peter 3:10</a:t>
            </a:r>
            <a:endParaRPr lang="en-US" sz="2000" dirty="0">
              <a:solidFill>
                <a:schemeClr val="bg1"/>
              </a:solidFill>
            </a:endParaRPr>
          </a:p>
        </p:txBody>
      </p:sp>
    </p:spTree>
    <p:extLst>
      <p:ext uri="{BB962C8B-B14F-4D97-AF65-F5344CB8AC3E}">
        <p14:creationId xmlns:p14="http://schemas.microsoft.com/office/powerpoint/2010/main" val="818950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See the source image">
            <a:extLst>
              <a:ext uri="{FF2B5EF4-FFF2-40B4-BE49-F238E27FC236}">
                <a16:creationId xmlns:a16="http://schemas.microsoft.com/office/drawing/2014/main" id="{675AFAC4-C47F-4856-9C19-70BCE2573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36" r="-1" b="-1"/>
          <a:stretch/>
        </p:blipFill>
        <p:spPr bwMode="auto">
          <a:xfrm>
            <a:off x="2348907" y="289124"/>
            <a:ext cx="6501369" cy="5143493"/>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7840BF1-8F21-459D-B8BF-B2419142BC26}"/>
              </a:ext>
            </a:extLst>
          </p:cNvPr>
          <p:cNvSpPr>
            <a:spLocks noGrp="1"/>
          </p:cNvSpPr>
          <p:nvPr>
            <p:ph type="title"/>
          </p:nvPr>
        </p:nvSpPr>
        <p:spPr>
          <a:xfrm>
            <a:off x="293724" y="4231066"/>
            <a:ext cx="7404248" cy="2403101"/>
          </a:xfrm>
        </p:spPr>
        <p:txBody>
          <a:bodyPr vert="horz" lIns="68580" tIns="34290" rIns="68580" bIns="34290" rtlCol="0" anchor="b">
            <a:normAutofit/>
          </a:bodyPr>
          <a:lstStyle/>
          <a:p>
            <a:r>
              <a:rPr lang="en-US" sz="3600" dirty="0"/>
              <a:t>Seize Salvation From the God of Pity!</a:t>
            </a:r>
          </a:p>
        </p:txBody>
      </p:sp>
      <p:sp>
        <p:nvSpPr>
          <p:cNvPr id="4" name="Rectangle 3">
            <a:extLst>
              <a:ext uri="{FF2B5EF4-FFF2-40B4-BE49-F238E27FC236}">
                <a16:creationId xmlns:a16="http://schemas.microsoft.com/office/drawing/2014/main" id="{122DAD5C-578C-436C-B05F-C8A4FCD800B5}"/>
              </a:ext>
            </a:extLst>
          </p:cNvPr>
          <p:cNvSpPr/>
          <p:nvPr/>
        </p:nvSpPr>
        <p:spPr>
          <a:xfrm>
            <a:off x="5815305" y="1228141"/>
            <a:ext cx="686080" cy="264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28075566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a:extLst>
              <a:ext uri="{FF2B5EF4-FFF2-40B4-BE49-F238E27FC236}">
                <a16:creationId xmlns:a16="http://schemas.microsoft.com/office/drawing/2014/main" id="{ECBF1097-23D0-4BB2-8668-D26D9D9D3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287" y="3160891"/>
            <a:ext cx="2986088" cy="2271713"/>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F18313-69EF-4496-A5AC-DAB87245086D}"/>
              </a:ext>
            </a:extLst>
          </p:cNvPr>
          <p:cNvSpPr>
            <a:spLocks noGrp="1"/>
          </p:cNvSpPr>
          <p:nvPr>
            <p:ph type="title"/>
          </p:nvPr>
        </p:nvSpPr>
        <p:spPr/>
        <p:txBody>
          <a:bodyPr>
            <a:normAutofit/>
          </a:bodyPr>
          <a:lstStyle/>
          <a:p>
            <a:r>
              <a:rPr lang="en-US" sz="4000" dirty="0"/>
              <a:t>Seize Salvation From the God of Pity!</a:t>
            </a:r>
          </a:p>
        </p:txBody>
      </p:sp>
      <p:sp>
        <p:nvSpPr>
          <p:cNvPr id="3" name="Content Placeholder 2">
            <a:extLst>
              <a:ext uri="{FF2B5EF4-FFF2-40B4-BE49-F238E27FC236}">
                <a16:creationId xmlns:a16="http://schemas.microsoft.com/office/drawing/2014/main" id="{637FC137-A200-4A03-8826-B82C104DC721}"/>
              </a:ext>
            </a:extLst>
          </p:cNvPr>
          <p:cNvSpPr>
            <a:spLocks noGrp="1"/>
          </p:cNvSpPr>
          <p:nvPr>
            <p:ph idx="1"/>
          </p:nvPr>
        </p:nvSpPr>
        <p:spPr>
          <a:solidFill>
            <a:srgbClr val="FFFFFF">
              <a:alpha val="76863"/>
            </a:srgbClr>
          </a:solidFill>
        </p:spPr>
        <p:txBody>
          <a:bodyPr>
            <a:normAutofit/>
          </a:bodyPr>
          <a:lstStyle/>
          <a:p>
            <a:r>
              <a:rPr lang="en-US" dirty="0"/>
              <a:t>The Sailors and Ninevites did not Hesitate</a:t>
            </a:r>
          </a:p>
          <a:p>
            <a:pPr lvl="1"/>
            <a:r>
              <a:rPr lang="en-US" dirty="0"/>
              <a:t>Saw God as the difference between death and life</a:t>
            </a:r>
          </a:p>
          <a:p>
            <a:pPr lvl="2"/>
            <a:r>
              <a:rPr lang="en-US" sz="2400" dirty="0"/>
              <a:t>This is how salvation must be viewed!</a:t>
            </a:r>
          </a:p>
        </p:txBody>
      </p:sp>
      <p:sp>
        <p:nvSpPr>
          <p:cNvPr id="4" name="TextBox 3">
            <a:extLst>
              <a:ext uri="{FF2B5EF4-FFF2-40B4-BE49-F238E27FC236}">
                <a16:creationId xmlns:a16="http://schemas.microsoft.com/office/drawing/2014/main" id="{71D2B15E-D97F-4EB0-9884-8D6268D7D6B3}"/>
              </a:ext>
            </a:extLst>
          </p:cNvPr>
          <p:cNvSpPr txBox="1"/>
          <p:nvPr/>
        </p:nvSpPr>
        <p:spPr>
          <a:xfrm>
            <a:off x="278349" y="5122715"/>
            <a:ext cx="8387185" cy="1569660"/>
          </a:xfrm>
          <a:prstGeom prst="rect">
            <a:avLst/>
          </a:prstGeom>
          <a:solidFill>
            <a:schemeClr val="bg1">
              <a:lumMod val="95000"/>
            </a:schemeClr>
          </a:solidFill>
        </p:spPr>
        <p:txBody>
          <a:bodyPr wrap="square" rtlCol="0">
            <a:spAutoFit/>
          </a:bodyPr>
          <a:lstStyle/>
          <a:p>
            <a:r>
              <a:rPr lang="en-US" sz="1350" b="1" baseline="30000" dirty="0">
                <a:solidFill>
                  <a:srgbClr val="000000"/>
                </a:solidFill>
                <a:latin typeface="system-ui"/>
              </a:rPr>
              <a:t> </a:t>
            </a:r>
            <a:r>
              <a:rPr lang="en-US" sz="2400" dirty="0">
                <a:solidFill>
                  <a:srgbClr val="000000"/>
                </a:solidFill>
                <a:latin typeface="system-ui"/>
              </a:rPr>
              <a:t>Take care, brothers, lest there be in any of you an evil, unbelieving heart, leading you to fall away from the living God. </a:t>
            </a:r>
            <a:r>
              <a:rPr lang="en-US" sz="2400" b="1" baseline="30000" dirty="0">
                <a:solidFill>
                  <a:srgbClr val="000000"/>
                </a:solidFill>
                <a:latin typeface="system-ui"/>
              </a:rPr>
              <a:t> </a:t>
            </a:r>
            <a:r>
              <a:rPr lang="en-US" sz="2400" dirty="0">
                <a:solidFill>
                  <a:srgbClr val="000000"/>
                </a:solidFill>
                <a:latin typeface="system-ui"/>
              </a:rPr>
              <a:t>But exhort one another every day, as long as it is called “today,” that none of you may be hardened by the deceitfulness of sin.	 </a:t>
            </a:r>
            <a:r>
              <a:rPr lang="en-US" sz="2000" dirty="0">
                <a:solidFill>
                  <a:srgbClr val="000000"/>
                </a:solidFill>
                <a:latin typeface="system-ui"/>
              </a:rPr>
              <a:t>– Hebrews 3:12-13</a:t>
            </a:r>
            <a:endParaRPr lang="en-US" sz="1350" dirty="0"/>
          </a:p>
        </p:txBody>
      </p:sp>
    </p:spTree>
    <p:extLst>
      <p:ext uri="{BB962C8B-B14F-4D97-AF65-F5344CB8AC3E}">
        <p14:creationId xmlns:p14="http://schemas.microsoft.com/office/powerpoint/2010/main" val="25105473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a:extLst>
              <a:ext uri="{FF2B5EF4-FFF2-40B4-BE49-F238E27FC236}">
                <a16:creationId xmlns:a16="http://schemas.microsoft.com/office/drawing/2014/main" id="{ECBF1097-23D0-4BB2-8668-D26D9D9D3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287" y="3160891"/>
            <a:ext cx="2986088" cy="2271713"/>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F18313-69EF-4496-A5AC-DAB87245086D}"/>
              </a:ext>
            </a:extLst>
          </p:cNvPr>
          <p:cNvSpPr>
            <a:spLocks noGrp="1"/>
          </p:cNvSpPr>
          <p:nvPr>
            <p:ph type="title"/>
          </p:nvPr>
        </p:nvSpPr>
        <p:spPr/>
        <p:txBody>
          <a:bodyPr>
            <a:normAutofit/>
          </a:bodyPr>
          <a:lstStyle/>
          <a:p>
            <a:r>
              <a:rPr lang="en-US" sz="4000" dirty="0"/>
              <a:t>Seize Salvation From the God of Pity!</a:t>
            </a:r>
          </a:p>
        </p:txBody>
      </p:sp>
      <p:sp>
        <p:nvSpPr>
          <p:cNvPr id="3" name="Content Placeholder 2">
            <a:extLst>
              <a:ext uri="{FF2B5EF4-FFF2-40B4-BE49-F238E27FC236}">
                <a16:creationId xmlns:a16="http://schemas.microsoft.com/office/drawing/2014/main" id="{637FC137-A200-4A03-8826-B82C104DC721}"/>
              </a:ext>
            </a:extLst>
          </p:cNvPr>
          <p:cNvSpPr>
            <a:spLocks noGrp="1"/>
          </p:cNvSpPr>
          <p:nvPr>
            <p:ph idx="1"/>
          </p:nvPr>
        </p:nvSpPr>
        <p:spPr>
          <a:xfrm>
            <a:off x="628650" y="1825625"/>
            <a:ext cx="8207006" cy="4351338"/>
          </a:xfrm>
          <a:solidFill>
            <a:srgbClr val="FFFFFF">
              <a:alpha val="76863"/>
            </a:srgbClr>
          </a:solidFill>
        </p:spPr>
        <p:txBody>
          <a:bodyPr>
            <a:normAutofit/>
          </a:bodyPr>
          <a:lstStyle/>
          <a:p>
            <a:r>
              <a:rPr lang="en-US" sz="2400" dirty="0"/>
              <a:t>Accepting Salvation Means Allowing God to be Enthroned</a:t>
            </a:r>
          </a:p>
          <a:p>
            <a:pPr lvl="1"/>
            <a:r>
              <a:rPr lang="en-US" sz="2100" dirty="0"/>
              <a:t>Rebellion encourages resistance; humility encourages acceptance</a:t>
            </a:r>
          </a:p>
          <a:p>
            <a:r>
              <a:rPr lang="en-US" sz="2400" dirty="0"/>
              <a:t>Where do I stand with God?</a:t>
            </a:r>
          </a:p>
        </p:txBody>
      </p:sp>
    </p:spTree>
    <p:extLst>
      <p:ext uri="{BB962C8B-B14F-4D97-AF65-F5344CB8AC3E}">
        <p14:creationId xmlns:p14="http://schemas.microsoft.com/office/powerpoint/2010/main" val="3525084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707B-47DF-4FD1-BD0C-89D50ABDA761}"/>
              </a:ext>
            </a:extLst>
          </p:cNvPr>
          <p:cNvSpPr>
            <a:spLocks noGrp="1"/>
          </p:cNvSpPr>
          <p:nvPr>
            <p:ph type="title"/>
          </p:nvPr>
        </p:nvSpPr>
        <p:spPr>
          <a:xfrm>
            <a:off x="5504564" y="3804598"/>
            <a:ext cx="3558371" cy="1146924"/>
          </a:xfrm>
        </p:spPr>
        <p:txBody>
          <a:bodyPr vert="horz" lIns="68580" tIns="34290" rIns="68580" bIns="34290" rtlCol="0" anchor="b">
            <a:normAutofit fontScale="90000"/>
          </a:bodyPr>
          <a:lstStyle/>
          <a:p>
            <a:pPr algn="ctr"/>
            <a:r>
              <a:rPr lang="en-US" sz="3000" dirty="0"/>
              <a:t>Am I More Like the Prophet or the Pagans?</a:t>
            </a:r>
          </a:p>
        </p:txBody>
      </p:sp>
      <p:pic>
        <p:nvPicPr>
          <p:cNvPr id="11266" name="Picture 2" descr="See the source image">
            <a:extLst>
              <a:ext uri="{FF2B5EF4-FFF2-40B4-BE49-F238E27FC236}">
                <a16:creationId xmlns:a16="http://schemas.microsoft.com/office/drawing/2014/main" id="{667716C5-9FEE-4C83-8C56-0935C2C128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629" r="27941" b="-1"/>
          <a:stretch/>
        </p:blipFill>
        <p:spPr bwMode="auto">
          <a:xfrm>
            <a:off x="-1644" y="857257"/>
            <a:ext cx="6327255" cy="5143493"/>
          </a:xfrm>
          <a:custGeom>
            <a:avLst/>
            <a:gdLst/>
            <a:ahLst/>
            <a:cxnLst/>
            <a:rect l="l" t="t" r="r" b="b"/>
            <a:pathLst>
              <a:path w="8436340" h="6858000">
                <a:moveTo>
                  <a:pt x="6950358" y="3911316"/>
                </a:moveTo>
                <a:lnTo>
                  <a:pt x="6950358" y="3925503"/>
                </a:lnTo>
                <a:lnTo>
                  <a:pt x="6948404" y="3918409"/>
                </a:lnTo>
                <a:close/>
                <a:moveTo>
                  <a:pt x="890899" y="2071857"/>
                </a:moveTo>
                <a:cubicBezTo>
                  <a:pt x="890899" y="2071857"/>
                  <a:pt x="890899" y="2071857"/>
                  <a:pt x="4934362" y="2071857"/>
                </a:cubicBezTo>
                <a:cubicBezTo>
                  <a:pt x="5187625" y="2071857"/>
                  <a:pt x="5432153" y="2211072"/>
                  <a:pt x="5554418" y="2437296"/>
                </a:cubicBezTo>
                <a:cubicBezTo>
                  <a:pt x="5554418" y="2437296"/>
                  <a:pt x="5554418" y="2437296"/>
                  <a:pt x="7580515" y="5926372"/>
                </a:cubicBezTo>
                <a:cubicBezTo>
                  <a:pt x="7711513" y="6143896"/>
                  <a:pt x="7711513" y="6422327"/>
                  <a:pt x="7580515" y="6639850"/>
                </a:cubicBezTo>
                <a:cubicBezTo>
                  <a:pt x="7580515" y="6639850"/>
                  <a:pt x="7580515" y="6639850"/>
                  <a:pt x="7473670" y="6823844"/>
                </a:cubicBezTo>
                <a:lnTo>
                  <a:pt x="7453836" y="6858000"/>
                </a:lnTo>
                <a:lnTo>
                  <a:pt x="0" y="6858000"/>
                </a:lnTo>
                <a:lnTo>
                  <a:pt x="0" y="2890622"/>
                </a:lnTo>
                <a:lnTo>
                  <a:pt x="78831" y="2754282"/>
                </a:lnTo>
                <a:cubicBezTo>
                  <a:pt x="137995" y="2651956"/>
                  <a:pt x="199068" y="2546330"/>
                  <a:pt x="262110" y="2437296"/>
                </a:cubicBezTo>
                <a:cubicBezTo>
                  <a:pt x="393108" y="2211072"/>
                  <a:pt x="628904" y="2071857"/>
                  <a:pt x="890899" y="2071857"/>
                </a:cubicBezTo>
                <a:close/>
                <a:moveTo>
                  <a:pt x="6355444" y="753840"/>
                </a:moveTo>
                <a:cubicBezTo>
                  <a:pt x="6355444" y="753840"/>
                  <a:pt x="6355444" y="753840"/>
                  <a:pt x="7595013" y="753840"/>
                </a:cubicBezTo>
                <a:cubicBezTo>
                  <a:pt x="7672653" y="753840"/>
                  <a:pt x="7747616" y="796518"/>
                  <a:pt x="7785098" y="865869"/>
                </a:cubicBezTo>
                <a:cubicBezTo>
                  <a:pt x="7785098" y="865869"/>
                  <a:pt x="7785098" y="865869"/>
                  <a:pt x="8406222" y="1935484"/>
                </a:cubicBezTo>
                <a:cubicBezTo>
                  <a:pt x="8446380" y="2002169"/>
                  <a:pt x="8446380" y="2087523"/>
                  <a:pt x="8406222" y="2154207"/>
                </a:cubicBezTo>
                <a:cubicBezTo>
                  <a:pt x="8406222" y="2154207"/>
                  <a:pt x="8406222" y="2154207"/>
                  <a:pt x="7785098" y="3223823"/>
                </a:cubicBezTo>
                <a:cubicBezTo>
                  <a:pt x="7747616" y="3293174"/>
                  <a:pt x="7672653" y="3335852"/>
                  <a:pt x="7595013" y="3335852"/>
                </a:cubicBezTo>
                <a:cubicBezTo>
                  <a:pt x="7595013" y="3335852"/>
                  <a:pt x="7595013" y="3335852"/>
                  <a:pt x="6355444" y="3335852"/>
                </a:cubicBezTo>
                <a:cubicBezTo>
                  <a:pt x="6275127" y="3335852"/>
                  <a:pt x="6202841" y="3293174"/>
                  <a:pt x="6162682" y="3223823"/>
                </a:cubicBezTo>
                <a:cubicBezTo>
                  <a:pt x="6162682" y="3223823"/>
                  <a:pt x="6162682" y="3223823"/>
                  <a:pt x="5544237" y="2154207"/>
                </a:cubicBezTo>
                <a:cubicBezTo>
                  <a:pt x="5504078" y="2087523"/>
                  <a:pt x="5504078" y="2002169"/>
                  <a:pt x="5544237" y="1935484"/>
                </a:cubicBezTo>
                <a:cubicBezTo>
                  <a:pt x="5544237" y="1935484"/>
                  <a:pt x="5544237" y="1935484"/>
                  <a:pt x="6162682" y="865869"/>
                </a:cubicBezTo>
                <a:cubicBezTo>
                  <a:pt x="6202841" y="796518"/>
                  <a:pt x="6275127" y="753840"/>
                  <a:pt x="6355444" y="753840"/>
                </a:cubicBezTo>
                <a:close/>
                <a:moveTo>
                  <a:pt x="0" y="0"/>
                </a:moveTo>
                <a:lnTo>
                  <a:pt x="6535339" y="0"/>
                </a:lnTo>
                <a:lnTo>
                  <a:pt x="6421432" y="196155"/>
                </a:lnTo>
                <a:cubicBezTo>
                  <a:pt x="6196056" y="584267"/>
                  <a:pt x="5928944" y="1044253"/>
                  <a:pt x="5612367" y="1589421"/>
                </a:cubicBezTo>
                <a:cubicBezTo>
                  <a:pt x="5490102" y="1815646"/>
                  <a:pt x="5245573" y="1954861"/>
                  <a:pt x="4992310" y="1954861"/>
                </a:cubicBezTo>
                <a:cubicBezTo>
                  <a:pt x="4992310" y="1954861"/>
                  <a:pt x="4992310" y="1954861"/>
                  <a:pt x="948847" y="1954861"/>
                </a:cubicBezTo>
                <a:cubicBezTo>
                  <a:pt x="686852" y="1954861"/>
                  <a:pt x="451057" y="1815646"/>
                  <a:pt x="320058" y="1589421"/>
                </a:cubicBezTo>
                <a:cubicBezTo>
                  <a:pt x="320058" y="1589421"/>
                  <a:pt x="320058" y="1589421"/>
                  <a:pt x="4048" y="1042874"/>
                </a:cubicBezTo>
                <a:lnTo>
                  <a:pt x="0" y="1035874"/>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22044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FF01CA93-5E7A-40B5-8A63-F68E4DC4B5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200"/>
          <a:stretch/>
        </p:blipFill>
        <p:spPr bwMode="auto">
          <a:xfrm>
            <a:off x="2642616" y="857257"/>
            <a:ext cx="6501384" cy="5143493"/>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3E9126-2EFD-433D-9D90-2C0CBE4CF1CB}"/>
              </a:ext>
            </a:extLst>
          </p:cNvPr>
          <p:cNvSpPr>
            <a:spLocks noGrp="1"/>
          </p:cNvSpPr>
          <p:nvPr>
            <p:ph type="title"/>
          </p:nvPr>
        </p:nvSpPr>
        <p:spPr>
          <a:xfrm>
            <a:off x="237931" y="5670164"/>
            <a:ext cx="3017520" cy="673123"/>
          </a:xfrm>
        </p:spPr>
        <p:txBody>
          <a:bodyPr vert="horz" lIns="68580" tIns="34290" rIns="68580" bIns="34290" rtlCol="0" anchor="b">
            <a:normAutofit/>
          </a:bodyPr>
          <a:lstStyle/>
          <a:p>
            <a:r>
              <a:rPr lang="en-US" sz="3600" dirty="0"/>
              <a:t>The God of Pity</a:t>
            </a:r>
          </a:p>
        </p:txBody>
      </p:sp>
      <p:sp>
        <p:nvSpPr>
          <p:cNvPr id="4" name="Rectangle 3">
            <a:extLst>
              <a:ext uri="{FF2B5EF4-FFF2-40B4-BE49-F238E27FC236}">
                <a16:creationId xmlns:a16="http://schemas.microsoft.com/office/drawing/2014/main" id="{0E16A5FE-4078-45B1-85DE-F1C2108CE962}"/>
              </a:ext>
            </a:extLst>
          </p:cNvPr>
          <p:cNvSpPr/>
          <p:nvPr/>
        </p:nvSpPr>
        <p:spPr>
          <a:xfrm>
            <a:off x="237931" y="1193152"/>
            <a:ext cx="846753" cy="38544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28786159"/>
      </p:ext>
    </p:extLst>
  </p:cSld>
  <p:clrMapOvr>
    <a:overrideClrMapping bg1="dk1" tx1="lt1" bg2="dk2" tx2="lt2" accent1="accent1" accent2="accent2" accent3="accent3" accent4="accent4" accent5="accent5" accent6="accent6" hlink="hlink" folHlink="folHlink"/>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9144000" cy="696432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569" y="3649436"/>
            <a:ext cx="2373234" cy="177742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lstStyle/>
          <a:p>
            <a:r>
              <a:rPr lang="en-US" sz="2400" dirty="0">
                <a:solidFill>
                  <a:schemeClr val="bg1"/>
                </a:solidFill>
              </a:rPr>
              <a:t>Ending Question: “Should I Not Pity Nineveh?”</a:t>
            </a:r>
          </a:p>
          <a:p>
            <a:pPr lvl="1"/>
            <a:r>
              <a:rPr lang="en-US" sz="2100" dirty="0">
                <a:solidFill>
                  <a:schemeClr val="bg1"/>
                </a:solidFill>
              </a:rPr>
              <a:t>Reader is left to answer the question</a:t>
            </a:r>
          </a:p>
          <a:p>
            <a:r>
              <a:rPr lang="en-US" sz="2400" dirty="0">
                <a:solidFill>
                  <a:schemeClr val="bg1"/>
                </a:solidFill>
              </a:rPr>
              <a:t>Account of Jonah cried out for Jewish self-reflection</a:t>
            </a:r>
          </a:p>
          <a:p>
            <a:pPr lvl="1"/>
            <a:r>
              <a:rPr lang="en-US" b="1" i="0" baseline="30000" dirty="0">
                <a:solidFill>
                  <a:schemeClr val="bg1"/>
                </a:solidFill>
                <a:effectLst/>
                <a:latin typeface="system-ui"/>
              </a:rPr>
              <a:t> </a:t>
            </a:r>
            <a:r>
              <a:rPr lang="en-US" b="0" i="0" dirty="0">
                <a:solidFill>
                  <a:schemeClr val="bg1"/>
                </a:solidFill>
                <a:effectLst/>
                <a:latin typeface="system-ui"/>
              </a:rPr>
              <a:t>And you shall be to me a </a:t>
            </a:r>
            <a:r>
              <a:rPr lang="en-US" b="0" i="0" dirty="0">
                <a:solidFill>
                  <a:srgbClr val="FFFF00"/>
                </a:solidFill>
                <a:effectLst/>
                <a:latin typeface="system-ui"/>
              </a:rPr>
              <a:t>kingdom of priests </a:t>
            </a:r>
            <a:r>
              <a:rPr lang="en-US" b="0" i="0" dirty="0">
                <a:solidFill>
                  <a:schemeClr val="bg1"/>
                </a:solidFill>
                <a:effectLst/>
                <a:latin typeface="system-ui"/>
              </a:rPr>
              <a:t>and a holy nation.’ These are the words that you shall speak to the people of Israel – Exodus 16:6</a:t>
            </a:r>
          </a:p>
          <a:p>
            <a:pPr lvl="1"/>
            <a:r>
              <a:rPr lang="en-US" dirty="0">
                <a:solidFill>
                  <a:schemeClr val="bg1"/>
                </a:solidFill>
                <a:latin typeface="system-ui"/>
              </a:rPr>
              <a:t>Nationalism had blinded them to their work</a:t>
            </a:r>
          </a:p>
          <a:p>
            <a:pPr lvl="1"/>
            <a:r>
              <a:rPr lang="en-US" dirty="0">
                <a:solidFill>
                  <a:schemeClr val="bg1"/>
                </a:solidFill>
                <a:latin typeface="system-ui"/>
              </a:rPr>
              <a:t>Just as Jonah had chosen evil, so had the Jews</a:t>
            </a:r>
            <a:endParaRPr lang="en-US" dirty="0">
              <a:solidFill>
                <a:schemeClr val="bg1"/>
              </a:solidFill>
            </a:endParaRPr>
          </a:p>
        </p:txBody>
      </p:sp>
    </p:spTree>
    <p:extLst>
      <p:ext uri="{BB962C8B-B14F-4D97-AF65-F5344CB8AC3E}">
        <p14:creationId xmlns:p14="http://schemas.microsoft.com/office/powerpoint/2010/main" val="22307520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FC2BE5-2B16-4512-8814-DE93E841992D}"/>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
        <p:nvSpPr>
          <p:cNvPr id="3" name="Content Placeholder 2">
            <a:extLst>
              <a:ext uri="{FF2B5EF4-FFF2-40B4-BE49-F238E27FC236}">
                <a16:creationId xmlns:a16="http://schemas.microsoft.com/office/drawing/2014/main" id="{C34DAAFA-3057-463B-9879-D760FFE35356}"/>
              </a:ext>
            </a:extLst>
          </p:cNvPr>
          <p:cNvSpPr>
            <a:spLocks noGrp="1"/>
          </p:cNvSpPr>
          <p:nvPr>
            <p:ph idx="1"/>
          </p:nvPr>
        </p:nvSpPr>
        <p:spPr>
          <a:xfrm>
            <a:off x="578316" y="723014"/>
            <a:ext cx="7886700" cy="5411972"/>
          </a:xfrm>
          <a:solidFill>
            <a:schemeClr val="bg1"/>
          </a:solidFill>
        </p:spPr>
        <p:txBody>
          <a:bodyPr>
            <a:normAutofit fontScale="85000" lnSpcReduction="20000"/>
          </a:bodyPr>
          <a:lstStyle/>
          <a:p>
            <a:pPr marL="0" indent="0">
              <a:buNone/>
            </a:pPr>
            <a:r>
              <a:rPr lang="en-US" sz="3400" b="0" i="0" dirty="0">
                <a:solidFill>
                  <a:srgbClr val="000000"/>
                </a:solidFill>
                <a:effectLst/>
                <a:latin typeface="system-ui"/>
              </a:rPr>
              <a:t>Hear this word that the </a:t>
            </a:r>
            <a:r>
              <a:rPr lang="en-US" sz="3400" b="0" i="0" cap="small" dirty="0">
                <a:solidFill>
                  <a:srgbClr val="000000"/>
                </a:solidFill>
                <a:effectLst/>
                <a:latin typeface="system-ui"/>
              </a:rPr>
              <a:t>Lord</a:t>
            </a:r>
            <a:r>
              <a:rPr lang="en-US" sz="3400" b="0" i="0" dirty="0">
                <a:solidFill>
                  <a:srgbClr val="000000"/>
                </a:solidFill>
                <a:effectLst/>
                <a:latin typeface="system-ui"/>
              </a:rPr>
              <a:t> has spoken against you, O people of Israel, against the whole family that I brought up out of the land of Egypt: “You only have I known</a:t>
            </a:r>
            <a:r>
              <a:rPr lang="en-US" sz="3400" dirty="0">
                <a:solidFill>
                  <a:srgbClr val="000000"/>
                </a:solidFill>
                <a:latin typeface="system-ui"/>
              </a:rPr>
              <a:t> </a:t>
            </a:r>
            <a:r>
              <a:rPr lang="en-US" sz="3400" b="0" i="0" dirty="0">
                <a:solidFill>
                  <a:srgbClr val="000000"/>
                </a:solidFill>
                <a:effectLst/>
                <a:latin typeface="system-ui"/>
              </a:rPr>
              <a:t>of all the families of the earth; therefore I will punish you</a:t>
            </a:r>
            <a:r>
              <a:rPr lang="en-US" sz="3400" dirty="0">
                <a:solidFill>
                  <a:srgbClr val="000000"/>
                </a:solidFill>
                <a:latin typeface="system-ui"/>
              </a:rPr>
              <a:t> </a:t>
            </a:r>
            <a:r>
              <a:rPr lang="en-US" sz="3400" b="0" i="0" dirty="0">
                <a:solidFill>
                  <a:srgbClr val="000000"/>
                </a:solidFill>
                <a:effectLst/>
                <a:latin typeface="system-ui"/>
              </a:rPr>
              <a:t>for all your iniquities./“Hear this word, you cows of Bashan, who are on the mountain of Samaria, who oppress the poor, who crush the needy, who say to your husbands, ‘Bring, that we may drink!’ The Lord </a:t>
            </a:r>
            <a:r>
              <a:rPr lang="en-US" sz="3400" b="0" i="0" cap="small" dirty="0">
                <a:solidFill>
                  <a:srgbClr val="000000"/>
                </a:solidFill>
                <a:effectLst/>
                <a:latin typeface="system-ui"/>
              </a:rPr>
              <a:t>God</a:t>
            </a:r>
            <a:r>
              <a:rPr lang="en-US" sz="3400" b="0" i="0" dirty="0">
                <a:solidFill>
                  <a:srgbClr val="000000"/>
                </a:solidFill>
                <a:effectLst/>
                <a:latin typeface="system-ui"/>
              </a:rPr>
              <a:t> has sworn by his holiness that, behold, the days are coming upon you, when they shall take you away with hooks, even the last of you with fishhooks. And you shall go out through the breaches, each one straight ahead; and you shall be cast out into Harmon,” declares the </a:t>
            </a:r>
            <a:r>
              <a:rPr lang="en-US" sz="3400" b="0" i="0" cap="small" dirty="0">
                <a:solidFill>
                  <a:srgbClr val="000000"/>
                </a:solidFill>
                <a:effectLst/>
                <a:latin typeface="system-ui"/>
              </a:rPr>
              <a:t>Lord</a:t>
            </a:r>
            <a:r>
              <a:rPr lang="en-US" sz="3400" b="0" i="0" dirty="0">
                <a:solidFill>
                  <a:srgbClr val="000000"/>
                </a:solidFill>
                <a:effectLst/>
                <a:latin typeface="system-ui"/>
              </a:rPr>
              <a:t>. 					– Amos 3:1-2; 4:1-3</a:t>
            </a:r>
          </a:p>
          <a:p>
            <a:pPr marL="0" indent="0">
              <a:buNone/>
            </a:pPr>
            <a:endParaRPr lang="en-US" dirty="0"/>
          </a:p>
        </p:txBody>
      </p:sp>
    </p:spTree>
    <p:extLst>
      <p:ext uri="{BB962C8B-B14F-4D97-AF65-F5344CB8AC3E}">
        <p14:creationId xmlns:p14="http://schemas.microsoft.com/office/powerpoint/2010/main" val="207702758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74428"/>
            <a:ext cx="9144000" cy="69324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569" y="3649436"/>
            <a:ext cx="2373234" cy="177742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normAutofit/>
          </a:bodyPr>
          <a:lstStyle/>
          <a:p>
            <a:r>
              <a:rPr lang="en-US" dirty="0">
                <a:solidFill>
                  <a:schemeClr val="bg1"/>
                </a:solidFill>
              </a:rPr>
              <a:t>Ending Question: “Should I Not Pity Nineveh?”</a:t>
            </a:r>
          </a:p>
          <a:p>
            <a:pPr lvl="1"/>
            <a:r>
              <a:rPr lang="en-US" dirty="0">
                <a:solidFill>
                  <a:schemeClr val="bg1"/>
                </a:solidFill>
              </a:rPr>
              <a:t>Reader is left to answer the question</a:t>
            </a:r>
          </a:p>
          <a:p>
            <a:r>
              <a:rPr lang="en-US" dirty="0">
                <a:solidFill>
                  <a:schemeClr val="bg1"/>
                </a:solidFill>
              </a:rPr>
              <a:t>Account of Jonah cried out for Jewish self-reflection</a:t>
            </a:r>
          </a:p>
          <a:p>
            <a:pPr lvl="1"/>
            <a:r>
              <a:rPr lang="en-US" sz="2800" b="1" i="0" baseline="30000" dirty="0">
                <a:solidFill>
                  <a:schemeClr val="bg1"/>
                </a:solidFill>
                <a:effectLst/>
                <a:latin typeface="system-ui"/>
              </a:rPr>
              <a:t> </a:t>
            </a:r>
            <a:r>
              <a:rPr lang="en-US" b="0" i="0" dirty="0">
                <a:solidFill>
                  <a:schemeClr val="bg1"/>
                </a:solidFill>
                <a:effectLst/>
                <a:latin typeface="system-ui"/>
              </a:rPr>
              <a:t>And you shall be to me a </a:t>
            </a:r>
            <a:r>
              <a:rPr lang="en-US" b="0" i="0" dirty="0">
                <a:solidFill>
                  <a:srgbClr val="FFFF00"/>
                </a:solidFill>
                <a:effectLst/>
                <a:latin typeface="system-ui"/>
              </a:rPr>
              <a:t>kingdom of priests </a:t>
            </a:r>
            <a:r>
              <a:rPr lang="en-US" b="0" i="0" dirty="0">
                <a:solidFill>
                  <a:schemeClr val="bg1"/>
                </a:solidFill>
                <a:effectLst/>
                <a:latin typeface="system-ui"/>
              </a:rPr>
              <a:t>and a holy nation.’ These are the words that you shall speak to the people of Israel – Exodus 16:6</a:t>
            </a:r>
          </a:p>
          <a:p>
            <a:pPr lvl="1"/>
            <a:r>
              <a:rPr lang="en-US" dirty="0">
                <a:solidFill>
                  <a:schemeClr val="bg1"/>
                </a:solidFill>
                <a:latin typeface="system-ui"/>
              </a:rPr>
              <a:t>Nationalism had blinded them to their work</a:t>
            </a:r>
          </a:p>
          <a:p>
            <a:pPr lvl="1"/>
            <a:r>
              <a:rPr lang="en-US" dirty="0">
                <a:solidFill>
                  <a:schemeClr val="bg1"/>
                </a:solidFill>
                <a:latin typeface="system-ui"/>
              </a:rPr>
              <a:t>Just as Jonah had chosen evil, so had the Jews</a:t>
            </a:r>
          </a:p>
          <a:p>
            <a:pPr lvl="1"/>
            <a:r>
              <a:rPr lang="en-US" dirty="0">
                <a:solidFill>
                  <a:schemeClr val="bg1"/>
                </a:solidFill>
                <a:latin typeface="system-ui"/>
              </a:rPr>
              <a:t>They came to false conclusion they were better</a:t>
            </a:r>
            <a:endParaRPr lang="en-US" dirty="0">
              <a:solidFill>
                <a:schemeClr val="bg1"/>
              </a:solidFill>
            </a:endParaRPr>
          </a:p>
        </p:txBody>
      </p:sp>
    </p:spTree>
    <p:extLst>
      <p:ext uri="{BB962C8B-B14F-4D97-AF65-F5344CB8AC3E}">
        <p14:creationId xmlns:p14="http://schemas.microsoft.com/office/powerpoint/2010/main" val="28018341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569" y="3649436"/>
            <a:ext cx="2373234" cy="177742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lstStyle/>
          <a:p>
            <a:r>
              <a:rPr lang="en-US" dirty="0">
                <a:solidFill>
                  <a:schemeClr val="bg1"/>
                </a:solidFill>
              </a:rPr>
              <a:t>Ending Question: “Should I Not Pity Nineveh?”</a:t>
            </a:r>
          </a:p>
          <a:p>
            <a:pPr lvl="1"/>
            <a:r>
              <a:rPr lang="en-US" dirty="0">
                <a:solidFill>
                  <a:schemeClr val="bg1"/>
                </a:solidFill>
              </a:rPr>
              <a:t>Reader is left to answer the question</a:t>
            </a:r>
          </a:p>
          <a:p>
            <a:r>
              <a:rPr lang="en-US" dirty="0">
                <a:solidFill>
                  <a:schemeClr val="bg1"/>
                </a:solidFill>
              </a:rPr>
              <a:t>Account of Jonah cries out for our self-reflection</a:t>
            </a:r>
          </a:p>
          <a:p>
            <a:pPr lvl="1"/>
            <a:r>
              <a:rPr lang="en-US" b="1" baseline="30000" dirty="0">
                <a:solidFill>
                  <a:schemeClr val="bg1"/>
                </a:solidFill>
              </a:rPr>
              <a:t> </a:t>
            </a:r>
            <a:r>
              <a:rPr lang="en-US" dirty="0">
                <a:solidFill>
                  <a:schemeClr val="bg1"/>
                </a:solidFill>
              </a:rPr>
              <a:t>But you are a chosen race, </a:t>
            </a:r>
            <a:r>
              <a:rPr lang="en-US" dirty="0">
                <a:solidFill>
                  <a:srgbClr val="FFFF00"/>
                </a:solidFill>
              </a:rPr>
              <a:t>a royal priesthood</a:t>
            </a:r>
            <a:r>
              <a:rPr lang="en-US" dirty="0">
                <a:solidFill>
                  <a:schemeClr val="bg1"/>
                </a:solidFill>
              </a:rPr>
              <a:t>, a holy nation, a people for his own possession, that you may proclaim the excellencies of him who called you out of darkness into his marvelous light. – I Peter 2:9</a:t>
            </a:r>
          </a:p>
          <a:p>
            <a:pPr lvl="2"/>
            <a:r>
              <a:rPr lang="en-US" sz="2400" dirty="0">
                <a:solidFill>
                  <a:schemeClr val="bg1"/>
                </a:solidFill>
              </a:rPr>
              <a:t>Nationalism can cause us to lose site of our purpose</a:t>
            </a:r>
          </a:p>
          <a:p>
            <a:pPr lvl="2"/>
            <a:r>
              <a:rPr lang="en-US" sz="2400" dirty="0">
                <a:solidFill>
                  <a:schemeClr val="bg1"/>
                </a:solidFill>
              </a:rPr>
              <a:t>“The bad guys” are unworthy of God’s attention</a:t>
            </a:r>
          </a:p>
          <a:p>
            <a:pPr lvl="1"/>
            <a:endParaRPr lang="en-US" sz="2100" dirty="0">
              <a:solidFill>
                <a:schemeClr val="bg1"/>
              </a:solidFill>
            </a:endParaRPr>
          </a:p>
        </p:txBody>
      </p:sp>
    </p:spTree>
    <p:extLst>
      <p:ext uri="{BB962C8B-B14F-4D97-AF65-F5344CB8AC3E}">
        <p14:creationId xmlns:p14="http://schemas.microsoft.com/office/powerpoint/2010/main" val="3357434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569" y="3649436"/>
            <a:ext cx="2373234" cy="177742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xfrm>
            <a:off x="628650" y="1616149"/>
            <a:ext cx="8249000" cy="4997302"/>
          </a:xfrm>
          <a:solidFill>
            <a:srgbClr val="000000">
              <a:alpha val="72157"/>
            </a:srgbClr>
          </a:solidFill>
        </p:spPr>
        <p:txBody>
          <a:bodyPr>
            <a:normAutofit/>
          </a:bodyPr>
          <a:lstStyle/>
          <a:p>
            <a:r>
              <a:rPr lang="en-US" sz="3000" dirty="0">
                <a:solidFill>
                  <a:schemeClr val="bg1"/>
                </a:solidFill>
              </a:rPr>
              <a:t>How do we handle a God who loves our enemies?</a:t>
            </a:r>
          </a:p>
          <a:p>
            <a:pPr lvl="1"/>
            <a:r>
              <a:rPr lang="en-US" dirty="0">
                <a:solidFill>
                  <a:schemeClr val="bg1"/>
                </a:solidFill>
              </a:rPr>
              <a:t>Jesus fulfilled the duty in which Israel failed</a:t>
            </a:r>
          </a:p>
          <a:p>
            <a:pPr lvl="2"/>
            <a:r>
              <a:rPr lang="en-US" sz="2400" dirty="0">
                <a:solidFill>
                  <a:schemeClr val="bg1"/>
                </a:solidFill>
              </a:rPr>
              <a:t>And now the </a:t>
            </a:r>
            <a:r>
              <a:rPr lang="en-US" sz="2400" cap="small" dirty="0">
                <a:solidFill>
                  <a:schemeClr val="bg1"/>
                </a:solidFill>
              </a:rPr>
              <a:t>Lord</a:t>
            </a:r>
            <a:r>
              <a:rPr lang="en-US" sz="2400" dirty="0">
                <a:solidFill>
                  <a:schemeClr val="bg1"/>
                </a:solidFill>
              </a:rPr>
              <a:t> says,</a:t>
            </a:r>
            <a:r>
              <a:rPr lang="en-US" dirty="0">
                <a:solidFill>
                  <a:schemeClr val="bg1"/>
                </a:solidFill>
              </a:rPr>
              <a:t> </a:t>
            </a:r>
            <a:r>
              <a:rPr lang="en-US" sz="2400" dirty="0">
                <a:solidFill>
                  <a:schemeClr val="bg1"/>
                </a:solidFill>
              </a:rPr>
              <a:t>he who formed me from the womb to be his servant,</a:t>
            </a:r>
            <a:r>
              <a:rPr lang="en-US" dirty="0">
                <a:solidFill>
                  <a:schemeClr val="bg1"/>
                </a:solidFill>
              </a:rPr>
              <a:t> </a:t>
            </a:r>
            <a:r>
              <a:rPr lang="en-US" sz="2400" dirty="0">
                <a:solidFill>
                  <a:schemeClr val="bg1"/>
                </a:solidFill>
              </a:rPr>
              <a:t>to bring Jacob back to him;</a:t>
            </a:r>
            <a:r>
              <a:rPr lang="en-US" dirty="0">
                <a:solidFill>
                  <a:schemeClr val="bg1"/>
                </a:solidFill>
              </a:rPr>
              <a:t> </a:t>
            </a:r>
            <a:r>
              <a:rPr lang="en-US" sz="2400" dirty="0">
                <a:solidFill>
                  <a:schemeClr val="bg1"/>
                </a:solidFill>
              </a:rPr>
              <a:t>and that Israel might be gathered to him—for I am honored in the eyes of the </a:t>
            </a:r>
            <a:r>
              <a:rPr lang="en-US" sz="2400" cap="small" dirty="0">
                <a:solidFill>
                  <a:schemeClr val="bg1"/>
                </a:solidFill>
              </a:rPr>
              <a:t>Lord</a:t>
            </a:r>
            <a:r>
              <a:rPr lang="en-US" sz="2400" dirty="0">
                <a:solidFill>
                  <a:schemeClr val="bg1"/>
                </a:solidFill>
              </a:rPr>
              <a:t>,</a:t>
            </a:r>
            <a:r>
              <a:rPr lang="en-US" dirty="0">
                <a:solidFill>
                  <a:schemeClr val="bg1"/>
                </a:solidFill>
              </a:rPr>
              <a:t> </a:t>
            </a:r>
            <a:r>
              <a:rPr lang="en-US" sz="2400" dirty="0">
                <a:solidFill>
                  <a:schemeClr val="bg1"/>
                </a:solidFill>
              </a:rPr>
              <a:t>and my God has become my strength—he says:</a:t>
            </a:r>
            <a:r>
              <a:rPr lang="en-US" dirty="0">
                <a:solidFill>
                  <a:schemeClr val="bg1"/>
                </a:solidFill>
              </a:rPr>
              <a:t> </a:t>
            </a:r>
            <a:r>
              <a:rPr lang="en-US" sz="2400" dirty="0">
                <a:solidFill>
                  <a:schemeClr val="bg1"/>
                </a:solidFill>
              </a:rPr>
              <a:t>“It is too light a thing that you should be my servant</a:t>
            </a:r>
            <a:r>
              <a:rPr lang="en-US" dirty="0">
                <a:solidFill>
                  <a:schemeClr val="bg1"/>
                </a:solidFill>
              </a:rPr>
              <a:t> </a:t>
            </a:r>
            <a:r>
              <a:rPr lang="en-US" sz="2400" dirty="0">
                <a:solidFill>
                  <a:schemeClr val="bg1"/>
                </a:solidFill>
              </a:rPr>
              <a:t>to raise up the tribes of Jacob</a:t>
            </a:r>
            <a:r>
              <a:rPr lang="en-US" dirty="0">
                <a:solidFill>
                  <a:schemeClr val="bg1"/>
                </a:solidFill>
              </a:rPr>
              <a:t> </a:t>
            </a:r>
            <a:r>
              <a:rPr lang="en-US" sz="2400" dirty="0">
                <a:solidFill>
                  <a:schemeClr val="bg1"/>
                </a:solidFill>
              </a:rPr>
              <a:t>and to bring back the preserved of Israel;</a:t>
            </a:r>
            <a:br>
              <a:rPr lang="en-US" dirty="0">
                <a:solidFill>
                  <a:schemeClr val="bg1"/>
                </a:solidFill>
              </a:rPr>
            </a:br>
            <a:r>
              <a:rPr lang="en-US" sz="2400" dirty="0">
                <a:solidFill>
                  <a:schemeClr val="bg1"/>
                </a:solidFill>
              </a:rPr>
              <a:t>I will make you as a light for the nations,</a:t>
            </a:r>
            <a:r>
              <a:rPr lang="en-US" dirty="0">
                <a:solidFill>
                  <a:schemeClr val="bg1"/>
                </a:solidFill>
              </a:rPr>
              <a:t> </a:t>
            </a:r>
            <a:r>
              <a:rPr lang="en-US" sz="2400" dirty="0">
                <a:solidFill>
                  <a:schemeClr val="bg1"/>
                </a:solidFill>
              </a:rPr>
              <a:t>that my salvation may reach to the end of the earth.”					-- Isaiah 49:5-6</a:t>
            </a:r>
          </a:p>
          <a:p>
            <a:pPr lvl="1"/>
            <a:r>
              <a:rPr lang="en-US" dirty="0">
                <a:solidFill>
                  <a:schemeClr val="bg1"/>
                </a:solidFill>
              </a:rPr>
              <a:t>We must fulfill this duty as we become more like the Son</a:t>
            </a:r>
          </a:p>
          <a:p>
            <a:pPr lvl="1"/>
            <a:endParaRPr lang="en-US" sz="2100" dirty="0">
              <a:solidFill>
                <a:schemeClr val="bg1"/>
              </a:solidFill>
            </a:endParaRPr>
          </a:p>
        </p:txBody>
      </p:sp>
    </p:spTree>
    <p:extLst>
      <p:ext uri="{BB962C8B-B14F-4D97-AF65-F5344CB8AC3E}">
        <p14:creationId xmlns:p14="http://schemas.microsoft.com/office/powerpoint/2010/main" val="7930534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8D9D25-A2D5-4E70-91B6-5C57DE653AEB}"/>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3" name="Content Placeholder 2">
            <a:extLst>
              <a:ext uri="{FF2B5EF4-FFF2-40B4-BE49-F238E27FC236}">
                <a16:creationId xmlns:a16="http://schemas.microsoft.com/office/drawing/2014/main" id="{B540D8CF-9714-4F0A-9215-572086E04208}"/>
              </a:ext>
            </a:extLst>
          </p:cNvPr>
          <p:cNvSpPr>
            <a:spLocks noGrp="1"/>
          </p:cNvSpPr>
          <p:nvPr>
            <p:ph idx="1"/>
          </p:nvPr>
        </p:nvSpPr>
        <p:spPr>
          <a:xfrm>
            <a:off x="628650" y="1031358"/>
            <a:ext cx="7886700" cy="4976037"/>
          </a:xfrm>
          <a:solidFill>
            <a:schemeClr val="bg1"/>
          </a:solidFill>
        </p:spPr>
        <p:txBody>
          <a:bodyPr>
            <a:normAutofit/>
          </a:bodyPr>
          <a:lstStyle/>
          <a:p>
            <a:pPr marL="0" indent="0">
              <a:buNone/>
            </a:pPr>
            <a:r>
              <a:rPr lang="en-US" sz="3200" dirty="0">
                <a:solidFill>
                  <a:srgbClr val="000000"/>
                </a:solidFill>
                <a:latin typeface="system-ui"/>
              </a:rPr>
              <a:t>You have heard that it was said, ‘You shall love your neighbor and hate your enemy.’ </a:t>
            </a:r>
            <a:r>
              <a:rPr lang="en-US" sz="3200" b="1" baseline="30000" dirty="0">
                <a:solidFill>
                  <a:srgbClr val="000000"/>
                </a:solidFill>
                <a:latin typeface="system-ui"/>
              </a:rPr>
              <a:t> </a:t>
            </a:r>
            <a:r>
              <a:rPr lang="en-US" sz="3200" dirty="0">
                <a:solidFill>
                  <a:srgbClr val="000000"/>
                </a:solidFill>
                <a:latin typeface="system-ui"/>
              </a:rPr>
              <a:t>But I say to you, </a:t>
            </a:r>
            <a:r>
              <a:rPr lang="en-US" sz="3200" dirty="0">
                <a:solidFill>
                  <a:srgbClr val="C00000"/>
                </a:solidFill>
                <a:latin typeface="system-ui"/>
              </a:rPr>
              <a:t>Love your enemies </a:t>
            </a:r>
            <a:r>
              <a:rPr lang="en-US" sz="3200" dirty="0">
                <a:solidFill>
                  <a:srgbClr val="000000"/>
                </a:solidFill>
                <a:latin typeface="system-ui"/>
              </a:rPr>
              <a:t>and pray for those who persecute you/But I say to you who hear, </a:t>
            </a:r>
            <a:r>
              <a:rPr lang="en-US" sz="3200" dirty="0">
                <a:solidFill>
                  <a:srgbClr val="C00000"/>
                </a:solidFill>
                <a:latin typeface="system-ui"/>
              </a:rPr>
              <a:t>Love your enemies</a:t>
            </a:r>
            <a:r>
              <a:rPr lang="en-US" sz="3200" dirty="0">
                <a:solidFill>
                  <a:srgbClr val="000000"/>
                </a:solidFill>
                <a:latin typeface="system-ui"/>
              </a:rPr>
              <a:t>, do good to those who hate you/But </a:t>
            </a:r>
            <a:r>
              <a:rPr lang="en-US" sz="3200" dirty="0">
                <a:solidFill>
                  <a:srgbClr val="C00000"/>
                </a:solidFill>
                <a:latin typeface="system-ui"/>
              </a:rPr>
              <a:t>love your enemies</a:t>
            </a:r>
            <a:r>
              <a:rPr lang="en-US" sz="3200" dirty="0">
                <a:solidFill>
                  <a:srgbClr val="000000"/>
                </a:solidFill>
                <a:latin typeface="system-ui"/>
              </a:rPr>
              <a:t>, and do good, and lend, expecting nothing in return, and your reward will be great, </a:t>
            </a:r>
            <a:r>
              <a:rPr lang="en-US" sz="3200" b="1" dirty="0">
                <a:solidFill>
                  <a:srgbClr val="000000"/>
                </a:solidFill>
                <a:latin typeface="system-ui"/>
              </a:rPr>
              <a:t>and you will be sons of the Most High</a:t>
            </a:r>
            <a:r>
              <a:rPr lang="en-US" sz="3200" dirty="0">
                <a:solidFill>
                  <a:srgbClr val="000000"/>
                </a:solidFill>
                <a:latin typeface="system-ui"/>
              </a:rPr>
              <a:t>, for he is kind to the ungrateful and the evil. 						– Matthew 5:43-44; Luke 6,27,35</a:t>
            </a:r>
            <a:endParaRPr lang="en-US" sz="3200" dirty="0"/>
          </a:p>
        </p:txBody>
      </p:sp>
    </p:spTree>
    <p:extLst>
      <p:ext uri="{BB962C8B-B14F-4D97-AF65-F5344CB8AC3E}">
        <p14:creationId xmlns:p14="http://schemas.microsoft.com/office/powerpoint/2010/main" val="167260998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569" y="3649436"/>
            <a:ext cx="2373234" cy="177742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xfrm>
            <a:off x="628650" y="2226468"/>
            <a:ext cx="8249000" cy="4174331"/>
          </a:xfrm>
          <a:solidFill>
            <a:srgbClr val="000000">
              <a:alpha val="72157"/>
            </a:srgbClr>
          </a:solidFill>
        </p:spPr>
        <p:txBody>
          <a:bodyPr/>
          <a:lstStyle/>
          <a:p>
            <a:r>
              <a:rPr lang="en-US" dirty="0">
                <a:solidFill>
                  <a:schemeClr val="bg1"/>
                </a:solidFill>
              </a:rPr>
              <a:t>How do we handle a God who loves our enemies?</a:t>
            </a:r>
          </a:p>
          <a:p>
            <a:pPr lvl="1"/>
            <a:r>
              <a:rPr lang="en-US" sz="2800" dirty="0">
                <a:solidFill>
                  <a:schemeClr val="bg1"/>
                </a:solidFill>
              </a:rPr>
              <a:t>Natural result of loving enemies is kindness</a:t>
            </a:r>
          </a:p>
          <a:p>
            <a:pPr lvl="2"/>
            <a:r>
              <a:rPr lang="en-US" sz="2400" dirty="0">
                <a:solidFill>
                  <a:schemeClr val="bg1"/>
                </a:solidFill>
              </a:rPr>
              <a:t>If your enemy is hungry, give him bread to eat,</a:t>
            </a:r>
            <a:r>
              <a:rPr lang="en-US" sz="2800" dirty="0">
                <a:solidFill>
                  <a:schemeClr val="bg1"/>
                </a:solidFill>
              </a:rPr>
              <a:t> </a:t>
            </a:r>
            <a:r>
              <a:rPr lang="en-US" sz="2400" dirty="0">
                <a:solidFill>
                  <a:schemeClr val="bg1"/>
                </a:solidFill>
              </a:rPr>
              <a:t>and if he is thirsty, give him water to drink,</a:t>
            </a:r>
            <a:r>
              <a:rPr lang="en-US" sz="2800" dirty="0">
                <a:solidFill>
                  <a:schemeClr val="bg1"/>
                </a:solidFill>
              </a:rPr>
              <a:t> </a:t>
            </a:r>
            <a:r>
              <a:rPr lang="en-US" sz="2400" b="1" baseline="30000" dirty="0">
                <a:solidFill>
                  <a:schemeClr val="bg1"/>
                </a:solidFill>
              </a:rPr>
              <a:t> </a:t>
            </a:r>
            <a:r>
              <a:rPr lang="en-US" sz="2400" dirty="0">
                <a:solidFill>
                  <a:schemeClr val="bg1"/>
                </a:solidFill>
              </a:rPr>
              <a:t>for you will heap burning coals on his head,</a:t>
            </a:r>
            <a:r>
              <a:rPr lang="en-US" sz="2800" dirty="0">
                <a:solidFill>
                  <a:schemeClr val="bg1"/>
                </a:solidFill>
              </a:rPr>
              <a:t> </a:t>
            </a:r>
            <a:r>
              <a:rPr lang="en-US" sz="2400" dirty="0">
                <a:solidFill>
                  <a:schemeClr val="bg1"/>
                </a:solidFill>
              </a:rPr>
              <a:t>and the </a:t>
            </a:r>
            <a:r>
              <a:rPr lang="en-US" sz="2400" cap="small" dirty="0">
                <a:solidFill>
                  <a:schemeClr val="bg1"/>
                </a:solidFill>
              </a:rPr>
              <a:t>Lord</a:t>
            </a:r>
            <a:r>
              <a:rPr lang="en-US" sz="2400" dirty="0">
                <a:solidFill>
                  <a:schemeClr val="bg1"/>
                </a:solidFill>
              </a:rPr>
              <a:t> will reward you. – Proverbs 25:21-22 (</a:t>
            </a:r>
            <a:r>
              <a:rPr lang="en-US" sz="2400" dirty="0" err="1">
                <a:solidFill>
                  <a:schemeClr val="bg1"/>
                </a:solidFill>
              </a:rPr>
              <a:t>cf</a:t>
            </a:r>
            <a:r>
              <a:rPr lang="en-US" sz="2400" dirty="0">
                <a:solidFill>
                  <a:schemeClr val="bg1"/>
                </a:solidFill>
              </a:rPr>
              <a:t> Romans 12:20-21)</a:t>
            </a:r>
          </a:p>
          <a:p>
            <a:pPr lvl="2"/>
            <a:r>
              <a:rPr lang="en-US" sz="2400" dirty="0">
                <a:solidFill>
                  <a:schemeClr val="bg1"/>
                </a:solidFill>
              </a:rPr>
              <a:t>Greatest act of kindness: Speaking salvation</a:t>
            </a:r>
          </a:p>
          <a:p>
            <a:pPr lvl="3"/>
            <a:r>
              <a:rPr lang="en-US" sz="2400" dirty="0">
                <a:solidFill>
                  <a:schemeClr val="bg1"/>
                </a:solidFill>
              </a:rPr>
              <a:t>We must not fail as Jonah did</a:t>
            </a:r>
          </a:p>
          <a:p>
            <a:pPr lvl="1"/>
            <a:endParaRPr lang="en-US" sz="2100" dirty="0">
              <a:solidFill>
                <a:schemeClr val="bg1"/>
              </a:solidFill>
            </a:endParaRPr>
          </a:p>
        </p:txBody>
      </p:sp>
    </p:spTree>
    <p:extLst>
      <p:ext uri="{BB962C8B-B14F-4D97-AF65-F5344CB8AC3E}">
        <p14:creationId xmlns:p14="http://schemas.microsoft.com/office/powerpoint/2010/main" val="29556941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1129</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The God of Pity</vt:lpstr>
      <vt:lpstr>The God of Pity</vt:lpstr>
      <vt:lpstr>The God of Pity</vt:lpstr>
      <vt:lpstr>PowerPoint Presentation</vt:lpstr>
      <vt:lpstr>The God of Pity</vt:lpstr>
      <vt:lpstr>The God of Pity</vt:lpstr>
      <vt:lpstr>The God of Pity</vt:lpstr>
      <vt:lpstr>PowerPoint Presentation</vt:lpstr>
      <vt:lpstr>The God of Pity</vt:lpstr>
      <vt:lpstr>The God of Pity When We Rebel</vt:lpstr>
      <vt:lpstr>The God of Pity When We Rebel</vt:lpstr>
      <vt:lpstr>The God of Pity When We Rebel</vt:lpstr>
      <vt:lpstr>Seize Salvation From the God of Pity!</vt:lpstr>
      <vt:lpstr>Seize Salvation From the God of Pity!</vt:lpstr>
      <vt:lpstr>Seize Salvation From the God of Pity!</vt:lpstr>
      <vt:lpstr>Am I More Like the Prophet or the Pagans?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of Pity</dc:title>
  <dc:creator>Greg Chandler</dc:creator>
  <cp:lastModifiedBy>Greg Chandler</cp:lastModifiedBy>
  <cp:revision>4</cp:revision>
  <dcterms:created xsi:type="dcterms:W3CDTF">2020-09-09T16:32:44Z</dcterms:created>
  <dcterms:modified xsi:type="dcterms:W3CDTF">2021-05-16T20:45:19Z</dcterms:modified>
</cp:coreProperties>
</file>