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 id="2147483800" r:id="rId2"/>
    <p:sldMasterId id="2147483813" r:id="rId3"/>
  </p:sldMasterIdLst>
  <p:notesMasterIdLst>
    <p:notesMasterId r:id="rId22"/>
  </p:notesMasterIdLst>
  <p:handoutMasterIdLst>
    <p:handoutMasterId r:id="rId23"/>
  </p:handoutMasterIdLst>
  <p:sldIdLst>
    <p:sldId id="701" r:id="rId4"/>
    <p:sldId id="743" r:id="rId5"/>
    <p:sldId id="745" r:id="rId6"/>
    <p:sldId id="748" r:id="rId7"/>
    <p:sldId id="750" r:id="rId8"/>
    <p:sldId id="704" r:id="rId9"/>
    <p:sldId id="746" r:id="rId10"/>
    <p:sldId id="752" r:id="rId11"/>
    <p:sldId id="753" r:id="rId12"/>
    <p:sldId id="756" r:id="rId13"/>
    <p:sldId id="759" r:id="rId14"/>
    <p:sldId id="760" r:id="rId15"/>
    <p:sldId id="762" r:id="rId16"/>
    <p:sldId id="764" r:id="rId17"/>
    <p:sldId id="766" r:id="rId18"/>
    <p:sldId id="768" r:id="rId19"/>
    <p:sldId id="769" r:id="rId20"/>
    <p:sldId id="649" r:id="rId21"/>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80808"/>
    <a:srgbClr val="1C1C1C"/>
    <a:srgbClr val="0000FF"/>
    <a:srgbClr val="FFCCFF"/>
    <a:srgbClr val="CCFF33"/>
    <a:srgbClr val="00CCFF"/>
    <a:srgbClr val="FF0066"/>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09"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96"/>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54354E7-34B1-4D25-ABA8-F056C79E04A4}" type="slidenum">
              <a:rPr lang="en-US"/>
              <a:pPr>
                <a:defRPr/>
              </a:pPr>
              <a:t>‹#›</a:t>
            </a:fld>
            <a:endParaRPr lang="en-US"/>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a:p>
        </p:txBody>
      </p:sp>
    </p:spTree>
    <p:extLst>
      <p:ext uri="{BB962C8B-B14F-4D97-AF65-F5344CB8AC3E}">
        <p14:creationId xmlns:p14="http://schemas.microsoft.com/office/powerpoint/2010/main" val="169536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8-12, 2009: U.S. Navy SEAL snipers ended the five-day ordeal of Captain Richard Phillips, a merchant ship captain of the Maersk Alabama, who was taken hostage by pirates on April 8, 2009. Capt. Phillips was rescued uninjured while the 3 pirates who held him on a lifeboat were all killed. (https://www.wired.com/2012/10/navy-seals-pirates/)</a:t>
            </a:r>
          </a:p>
          <a:p>
            <a:endParaRPr lang="en-US" dirty="0"/>
          </a:p>
          <a:p>
            <a:r>
              <a:rPr lang="en-US" dirty="0"/>
              <a:t>April 10, 2009: Five people held hostage on their sailboat by pirates were rescued by French military resulting in one of the hostages dying but the pirates subdued with some killed. (https://www.theguardian.com/world/2009/apr/10/hostage-killed-as-french-storm-pirate-yacht)</a:t>
            </a:r>
          </a:p>
          <a:p>
            <a:endParaRPr lang="en-US" dirty="0"/>
          </a:p>
          <a:p>
            <a:r>
              <a:rPr lang="en-US" dirty="0"/>
              <a:t>Many rescue attempts end in failure or end in the loss of the lives of the hostages.</a:t>
            </a:r>
          </a:p>
          <a:p>
            <a:endParaRPr lang="en-US" dirty="0"/>
          </a:p>
          <a:p>
            <a:r>
              <a:rPr lang="en-US" dirty="0"/>
              <a:t>In these events, the ones needing saved welcomed their deliverers.</a:t>
            </a: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2</a:t>
            </a:fld>
            <a:endParaRPr lang="en-US"/>
          </a:p>
        </p:txBody>
      </p:sp>
    </p:spTree>
    <p:extLst>
      <p:ext uri="{BB962C8B-B14F-4D97-AF65-F5344CB8AC3E}">
        <p14:creationId xmlns:p14="http://schemas.microsoft.com/office/powerpoint/2010/main" val="293193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courtesy of theswordbearer.org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0773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5195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6332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4085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Ultimate Rescue Mission</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Ultimate Rescue Mission</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Ultimate Rescue Mission</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The Ultimate Rescue Mission</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51049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The Ultimate Rescue Mission</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631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The Ultimate Rescue Mission</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301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The Ultimate Rescue Mission</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6695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The Ultimate Rescue Mission</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273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The Ultimate Rescue Mission</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6443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The Ultimate Rescue Mission</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975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The Ultimate Rescue Mission</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721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Ultimate Rescue Mission</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The Ultimate Rescue Mission</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745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The Ultimate Rescue Mission</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95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The Ultimate Rescue Mission</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2156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The Ultimate Rescue Mission</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0882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r>
              <a:rPr lang="en-US"/>
              <a:t>The Ultimate Rescue Mission</a:t>
            </a:r>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400124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Ultimate Rescue Mission</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2715488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Ultimate Rescue Mission</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2685738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Ultimate Rescue Mission</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1390718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Ultimate Rescue Mission</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11414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Ultimate Rescue Mission</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07455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Ultimate Rescue Mission</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Ultimate Rescue Mission</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1678672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Ultimate Rescue Mission</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2761771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r>
              <a:rPr lang="en-US"/>
              <a:t>The Ultimate Rescue Mission</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1564717645"/>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Ultimate Rescue Mission</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217620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Ultimate Rescue Mission</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50070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Ultimate Rescue Mission</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Ultimate Rescue Mission</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Ultimate Rescue Mission</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Ultimate Rescue Mission</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Ultimate Rescue Mission</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Ultimate Rescue Mission</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Ultimate Rescue Mission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The Ultimate Rescue Mission</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296364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r>
              <a:rPr lang="en-US"/>
              <a:t>The Ultimate Rescue Mission</a:t>
            </a: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62153904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975CDE-03A2-44B4-966E-0F481D951BA1}"/>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15167" r="15167"/>
          <a:stretch/>
        </p:blipFill>
        <p:spPr>
          <a:xfrm>
            <a:off x="20" y="10"/>
            <a:ext cx="9143980" cy="6857990"/>
          </a:xfrm>
          <a:prstGeom prst="rect">
            <a:avLst/>
          </a:prstGeom>
          <a:noFill/>
        </p:spPr>
      </p:pic>
      <p:sp>
        <p:nvSpPr>
          <p:cNvPr id="6" name="Title 3">
            <a:extLst>
              <a:ext uri="{FF2B5EF4-FFF2-40B4-BE49-F238E27FC236}">
                <a16:creationId xmlns:a16="http://schemas.microsoft.com/office/drawing/2014/main" id="{041BBEF8-1C34-432C-9957-CF5AAFB8E153}"/>
              </a:ext>
            </a:extLst>
          </p:cNvPr>
          <p:cNvSpPr>
            <a:spLocks noGrp="1"/>
          </p:cNvSpPr>
          <p:nvPr>
            <p:ph type="title"/>
          </p:nvPr>
        </p:nvSpPr>
        <p:spPr>
          <a:xfrm>
            <a:off x="0" y="228600"/>
            <a:ext cx="9144000" cy="990600"/>
          </a:xfrm>
        </p:spPr>
        <p:txBody>
          <a:bodyPr>
            <a:noAutofit/>
          </a:bodyPr>
          <a:lstStyle/>
          <a:p>
            <a:pPr algn="ctr"/>
            <a:r>
              <a:rPr lang="en-US" b="1" dirty="0">
                <a:ln>
                  <a:solidFill>
                    <a:srgbClr val="FFFF00"/>
                  </a:solidFill>
                </a:ln>
                <a:solidFill>
                  <a:srgbClr val="0000FF"/>
                </a:solidFill>
                <a:latin typeface="Arial" panose="020B0604020202020204" pitchFamily="34" charset="0"/>
                <a:cs typeface="Arial" panose="020B0604020202020204" pitchFamily="34" charset="0"/>
              </a:rPr>
              <a:t>The Ultimate Rescue Mission</a:t>
            </a:r>
          </a:p>
        </p:txBody>
      </p:sp>
      <p:sp>
        <p:nvSpPr>
          <p:cNvPr id="8" name="Rectangle 3">
            <a:extLst>
              <a:ext uri="{FF2B5EF4-FFF2-40B4-BE49-F238E27FC236}">
                <a16:creationId xmlns:a16="http://schemas.microsoft.com/office/drawing/2014/main" id="{CF00D259-87B7-414B-95B7-89425234AB56}"/>
              </a:ext>
            </a:extLst>
          </p:cNvPr>
          <p:cNvSpPr txBox="1">
            <a:spLocks noChangeArrowheads="1"/>
          </p:cNvSpPr>
          <p:nvPr/>
        </p:nvSpPr>
        <p:spPr>
          <a:xfrm>
            <a:off x="19260" y="4419600"/>
            <a:ext cx="5024176" cy="1752600"/>
          </a:xfrm>
          <a:prstGeom prst="rect">
            <a:avLst/>
          </a:prstGeom>
        </p:spPr>
        <p:txBody>
          <a:bodyPr rtlCol="0">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ctr" fontAlgn="auto">
              <a:buClr>
                <a:schemeClr val="accent6">
                  <a:lumMod val="75000"/>
                </a:schemeClr>
              </a:buClr>
              <a:defRPr/>
            </a:pPr>
            <a:r>
              <a:rPr lang="en-US" sz="4600" b="1" dirty="0">
                <a:ln>
                  <a:solidFill>
                    <a:schemeClr val="tx1"/>
                  </a:solidFill>
                </a:ln>
                <a:solidFill>
                  <a:schemeClr val="bg1"/>
                </a:solidFill>
                <a:latin typeface="Arial" pitchFamily="34" charset="0"/>
                <a:cs typeface="Arial" pitchFamily="34" charset="0"/>
              </a:rPr>
              <a:t>Text: </a:t>
            </a:r>
          </a:p>
          <a:p>
            <a:pPr algn="ctr" fontAlgn="auto">
              <a:buClr>
                <a:schemeClr val="accent6">
                  <a:lumMod val="75000"/>
                </a:schemeClr>
              </a:buClr>
              <a:defRPr/>
            </a:pPr>
            <a:r>
              <a:rPr lang="en-US" sz="6400" b="1" dirty="0">
                <a:ln>
                  <a:solidFill>
                    <a:schemeClr val="tx1"/>
                  </a:solidFill>
                </a:ln>
                <a:solidFill>
                  <a:schemeClr val="bg1"/>
                </a:solidFill>
                <a:latin typeface="Arial" pitchFamily="34" charset="0"/>
                <a:cs typeface="Arial" pitchFamily="34" charset="0"/>
              </a:rPr>
              <a:t>Galatians 1:3-5</a:t>
            </a:r>
          </a:p>
        </p:txBody>
      </p:sp>
    </p:spTree>
    <p:extLst>
      <p:ext uri="{BB962C8B-B14F-4D97-AF65-F5344CB8AC3E}">
        <p14:creationId xmlns:p14="http://schemas.microsoft.com/office/powerpoint/2010/main" val="322537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indoor, table, sitting, food&#10;&#10;Description automatically generated">
            <a:extLst>
              <a:ext uri="{FF2B5EF4-FFF2-40B4-BE49-F238E27FC236}">
                <a16:creationId xmlns:a16="http://schemas.microsoft.com/office/drawing/2014/main" id="{DA73F583-9031-44F3-8389-1E230DCD6ED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8361" r="1" b="9077"/>
          <a:stretch/>
        </p:blipFill>
        <p:spPr>
          <a:xfrm>
            <a:off x="20" y="10"/>
            <a:ext cx="9143980" cy="6857990"/>
          </a:xfrm>
          <a:prstGeom prst="rect">
            <a:avLst/>
          </a:prstGeom>
        </p:spPr>
      </p:pic>
      <p:sp>
        <p:nvSpPr>
          <p:cNvPr id="2" name="Title 1">
            <a:extLst>
              <a:ext uri="{FF2B5EF4-FFF2-40B4-BE49-F238E27FC236}">
                <a16:creationId xmlns:a16="http://schemas.microsoft.com/office/drawing/2014/main" id="{5E293A9B-3E4E-4F15-BDCB-F8DF911C58FE}"/>
              </a:ext>
            </a:extLst>
          </p:cNvPr>
          <p:cNvSpPr>
            <a:spLocks noGrp="1"/>
          </p:cNvSpPr>
          <p:nvPr>
            <p:ph type="title"/>
          </p:nvPr>
        </p:nvSpPr>
        <p:spPr>
          <a:xfrm>
            <a:off x="7556" y="1219200"/>
            <a:ext cx="9143980" cy="1447800"/>
          </a:xfrm>
        </p:spPr>
        <p:txBody>
          <a:bodyPr>
            <a:normAutofit/>
          </a:bodyPr>
          <a:lstStyle/>
          <a:p>
            <a:pPr algn="ctr"/>
            <a:r>
              <a:rPr lang="en-US" dirty="0">
                <a:solidFill>
                  <a:schemeClr val="tx1"/>
                </a:solidFill>
              </a:rPr>
              <a:t>The Confusion Of The World</a:t>
            </a:r>
            <a:br>
              <a:rPr lang="en-US" dirty="0">
                <a:solidFill>
                  <a:schemeClr val="tx1"/>
                </a:solidFill>
              </a:rPr>
            </a:br>
            <a:endParaRPr lang="en-US" dirty="0">
              <a:solidFill>
                <a:schemeClr val="tx1"/>
              </a:solidFill>
            </a:endParaRPr>
          </a:p>
        </p:txBody>
      </p:sp>
      <p:sp>
        <p:nvSpPr>
          <p:cNvPr id="5" name="Title 1">
            <a:extLst>
              <a:ext uri="{FF2B5EF4-FFF2-40B4-BE49-F238E27FC236}">
                <a16:creationId xmlns:a16="http://schemas.microsoft.com/office/drawing/2014/main" id="{9F1F3ABC-F34A-410D-9ACA-3CD4C4B1397F}"/>
              </a:ext>
            </a:extLst>
          </p:cNvPr>
          <p:cNvSpPr txBox="1">
            <a:spLocks/>
          </p:cNvSpPr>
          <p:nvPr/>
        </p:nvSpPr>
        <p:spPr>
          <a:xfrm>
            <a:off x="15092" y="1943100"/>
            <a:ext cx="9143980" cy="1658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lgn="ctr" fontAlgn="auto">
              <a:spcAft>
                <a:spcPts val="0"/>
              </a:spcAft>
            </a:pPr>
            <a:r>
              <a:rPr lang="en-US" b="0" dirty="0">
                <a:solidFill>
                  <a:schemeClr val="tx1"/>
                </a:solidFill>
              </a:rPr>
              <a:t>The Corruption Of The World</a:t>
            </a:r>
          </a:p>
        </p:txBody>
      </p:sp>
      <p:sp>
        <p:nvSpPr>
          <p:cNvPr id="7" name="Footer Placeholder 3">
            <a:extLst>
              <a:ext uri="{FF2B5EF4-FFF2-40B4-BE49-F238E27FC236}">
                <a16:creationId xmlns:a16="http://schemas.microsoft.com/office/drawing/2014/main" id="{EDB09993-4BFA-49FB-9706-E324A7FEF8B9}"/>
              </a:ext>
            </a:extLst>
          </p:cNvPr>
          <p:cNvSpPr txBox="1">
            <a:spLocks/>
          </p:cNvSpPr>
          <p:nvPr/>
        </p:nvSpPr>
        <p:spPr>
          <a:xfrm>
            <a:off x="20" y="21171"/>
            <a:ext cx="6172180" cy="478361"/>
          </a:xfrm>
          <a:prstGeom prst="rect">
            <a:avLst/>
          </a:prstGeom>
        </p:spPr>
        <p:txBody>
          <a:bodyPr vert="horz" lIns="91440" tIns="45720" rIns="91440" bIns="45720" rtlCol="0" anchor="ctr">
            <a:normAutofit/>
          </a:bodyPr>
          <a:lstStyle>
            <a:defPPr>
              <a:defRPr lang="en-US"/>
            </a:defPPr>
            <a:lvl1pPr algn="l" rtl="0" fontAlgn="base">
              <a:spcBef>
                <a:spcPct val="0"/>
              </a:spcBef>
              <a:spcAft>
                <a:spcPct val="0"/>
              </a:spcAft>
              <a:defRPr sz="950" b="1" kern="1200" cap="all" baseline="0">
                <a:solidFill>
                  <a:schemeClr val="tx1">
                    <a:alpha val="75000"/>
                  </a:schemeClr>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a:spcAft>
                <a:spcPts val="600"/>
              </a:spcAft>
              <a:defRPr/>
            </a:pPr>
            <a:r>
              <a:rPr lang="en-US" sz="1800">
                <a:solidFill>
                  <a:srgbClr val="66FFFF">
                    <a:alpha val="75000"/>
                  </a:srgbClr>
                </a:solidFill>
                <a:latin typeface="+mj-lt"/>
              </a:rPr>
              <a:t>The Ultimate Rescue Mission Saves From…</a:t>
            </a:r>
            <a:endParaRPr lang="en-US" sz="1800" dirty="0">
              <a:solidFill>
                <a:srgbClr val="66FFFF">
                  <a:alpha val="75000"/>
                </a:srgbClr>
              </a:solidFill>
              <a:latin typeface="+mj-lt"/>
            </a:endParaRPr>
          </a:p>
        </p:txBody>
      </p:sp>
    </p:spTree>
    <p:extLst>
      <p:ext uri="{BB962C8B-B14F-4D97-AF65-F5344CB8AC3E}">
        <p14:creationId xmlns:p14="http://schemas.microsoft.com/office/powerpoint/2010/main" val="5405710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indoor, table, sitting, food&#10;&#10;Description automatically generated">
            <a:extLst>
              <a:ext uri="{FF2B5EF4-FFF2-40B4-BE49-F238E27FC236}">
                <a16:creationId xmlns:a16="http://schemas.microsoft.com/office/drawing/2014/main" id="{DA73F583-9031-44F3-8389-1E230DCD6ED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8361" r="1" b="9077"/>
          <a:stretch/>
        </p:blipFill>
        <p:spPr>
          <a:xfrm>
            <a:off x="20" y="10"/>
            <a:ext cx="9143980" cy="6857990"/>
          </a:xfrm>
          <a:prstGeom prst="rect">
            <a:avLst/>
          </a:prstGeom>
        </p:spPr>
      </p:pic>
      <p:sp>
        <p:nvSpPr>
          <p:cNvPr id="2" name="Title 1">
            <a:extLst>
              <a:ext uri="{FF2B5EF4-FFF2-40B4-BE49-F238E27FC236}">
                <a16:creationId xmlns:a16="http://schemas.microsoft.com/office/drawing/2014/main" id="{5E293A9B-3E4E-4F15-BDCB-F8DF911C58FE}"/>
              </a:ext>
            </a:extLst>
          </p:cNvPr>
          <p:cNvSpPr>
            <a:spLocks noGrp="1"/>
          </p:cNvSpPr>
          <p:nvPr>
            <p:ph type="title"/>
          </p:nvPr>
        </p:nvSpPr>
        <p:spPr>
          <a:xfrm>
            <a:off x="-25101" y="1219200"/>
            <a:ext cx="9143980" cy="1658198"/>
          </a:xfrm>
        </p:spPr>
        <p:txBody>
          <a:bodyPr>
            <a:normAutofit fontScale="90000"/>
          </a:bodyPr>
          <a:lstStyle/>
          <a:p>
            <a:pPr algn="ctr"/>
            <a:r>
              <a:rPr lang="en-US" dirty="0">
                <a:solidFill>
                  <a:schemeClr val="tx1"/>
                </a:solidFill>
              </a:rPr>
              <a:t>The Confusion Of The World</a:t>
            </a:r>
            <a:br>
              <a:rPr lang="en-US" dirty="0">
                <a:solidFill>
                  <a:schemeClr val="tx1"/>
                </a:solidFill>
              </a:rPr>
            </a:br>
            <a:br>
              <a:rPr lang="en-US" dirty="0">
                <a:solidFill>
                  <a:schemeClr val="tx1"/>
                </a:solidFill>
              </a:rPr>
            </a:br>
            <a:r>
              <a:rPr lang="en-US" dirty="0">
                <a:solidFill>
                  <a:schemeClr val="tx1"/>
                </a:solidFill>
              </a:rPr>
              <a:t>The Corruption Of The World</a:t>
            </a:r>
          </a:p>
        </p:txBody>
      </p:sp>
      <p:sp>
        <p:nvSpPr>
          <p:cNvPr id="10" name="Content Placeholder 9">
            <a:extLst>
              <a:ext uri="{FF2B5EF4-FFF2-40B4-BE49-F238E27FC236}">
                <a16:creationId xmlns:a16="http://schemas.microsoft.com/office/drawing/2014/main" id="{76217ACF-CFEB-4E60-B783-87D4CE588C02}"/>
              </a:ext>
            </a:extLst>
          </p:cNvPr>
          <p:cNvSpPr>
            <a:spLocks noGrp="1"/>
          </p:cNvSpPr>
          <p:nvPr>
            <p:ph idx="1"/>
          </p:nvPr>
        </p:nvSpPr>
        <p:spPr>
          <a:xfrm>
            <a:off x="539353" y="3321587"/>
            <a:ext cx="8065293" cy="2788920"/>
          </a:xfrm>
        </p:spPr>
        <p:txBody>
          <a:bodyPr>
            <a:normAutofit/>
          </a:bodyPr>
          <a:lstStyle/>
          <a:p>
            <a:pPr marL="341313" indent="-341313">
              <a:buFont typeface="Wingdings" panose="05000000000000000000" pitchFamily="2" charset="2"/>
              <a:buChar char="ü"/>
            </a:pPr>
            <a:r>
              <a:rPr lang="en-US" sz="2800" b="1" dirty="0">
                <a:solidFill>
                  <a:schemeClr val="tx1"/>
                </a:solidFill>
              </a:rPr>
              <a:t>Acts 2:40 (Phil. 2:14-16); I Jn. 5:19 (I Jn. 5:20); Eph. 4:22</a:t>
            </a:r>
          </a:p>
        </p:txBody>
      </p:sp>
      <p:sp>
        <p:nvSpPr>
          <p:cNvPr id="7" name="Footer Placeholder 3">
            <a:extLst>
              <a:ext uri="{FF2B5EF4-FFF2-40B4-BE49-F238E27FC236}">
                <a16:creationId xmlns:a16="http://schemas.microsoft.com/office/drawing/2014/main" id="{D7A8CF48-A7BD-4B00-8BF1-CBEF0E8D1573}"/>
              </a:ext>
            </a:extLst>
          </p:cNvPr>
          <p:cNvSpPr>
            <a:spLocks noGrp="1"/>
          </p:cNvSpPr>
          <p:nvPr>
            <p:ph type="ftr" sz="quarter" idx="11"/>
          </p:nvPr>
        </p:nvSpPr>
        <p:spPr>
          <a:xfrm>
            <a:off x="20" y="21171"/>
            <a:ext cx="6172180" cy="478361"/>
          </a:xfrm>
        </p:spPr>
        <p:txBody>
          <a:bodyPr>
            <a:normAutofit/>
          </a:bodyPr>
          <a:lstStyle/>
          <a:p>
            <a:pPr>
              <a:spcAft>
                <a:spcPts val="600"/>
              </a:spcAft>
              <a:defRPr/>
            </a:pPr>
            <a:r>
              <a:rPr lang="en-US" sz="1800" dirty="0">
                <a:solidFill>
                  <a:srgbClr val="66FFFF">
                    <a:alpha val="75000"/>
                  </a:srgbClr>
                </a:solidFill>
                <a:latin typeface="+mj-lt"/>
              </a:rPr>
              <a:t>The Ultimate Rescue Mission Saves From…</a:t>
            </a:r>
          </a:p>
        </p:txBody>
      </p:sp>
    </p:spTree>
    <p:extLst>
      <p:ext uri="{BB962C8B-B14F-4D97-AF65-F5344CB8AC3E}">
        <p14:creationId xmlns:p14="http://schemas.microsoft.com/office/powerpoint/2010/main" val="2462676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photo, sitting, view, small&#10;&#10;Description automatically generated">
            <a:extLst>
              <a:ext uri="{FF2B5EF4-FFF2-40B4-BE49-F238E27FC236}">
                <a16:creationId xmlns:a16="http://schemas.microsoft.com/office/drawing/2014/main" id="{9BB48091-0C7C-4216-A144-FE046F5460F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6477DF39-0261-4064-A7BF-9FEF13055D4D}"/>
              </a:ext>
            </a:extLst>
          </p:cNvPr>
          <p:cNvSpPr>
            <a:spLocks noGrp="1"/>
          </p:cNvSpPr>
          <p:nvPr>
            <p:ph type="title"/>
          </p:nvPr>
        </p:nvSpPr>
        <p:spPr>
          <a:xfrm>
            <a:off x="490733" y="630674"/>
            <a:ext cx="8079581" cy="1384995"/>
          </a:xfrm>
        </p:spPr>
        <p:txBody>
          <a:bodyPr>
            <a:normAutofit/>
          </a:bodyPr>
          <a:lstStyle/>
          <a:p>
            <a:pPr algn="ctr"/>
            <a:r>
              <a:rPr lang="en-US" sz="4000" dirty="0">
                <a:solidFill>
                  <a:schemeClr val="tx1"/>
                </a:solidFill>
              </a:rPr>
              <a:t>The Lord Jesus Christ can save men from the corruption of the world!</a:t>
            </a:r>
          </a:p>
        </p:txBody>
      </p:sp>
      <p:sp>
        <p:nvSpPr>
          <p:cNvPr id="10" name="Content Placeholder 9">
            <a:extLst>
              <a:ext uri="{FF2B5EF4-FFF2-40B4-BE49-F238E27FC236}">
                <a16:creationId xmlns:a16="http://schemas.microsoft.com/office/drawing/2014/main" id="{66C657B5-B097-4788-BC37-4EF5CAF2478B}"/>
              </a:ext>
            </a:extLst>
          </p:cNvPr>
          <p:cNvSpPr>
            <a:spLocks noGrp="1"/>
          </p:cNvSpPr>
          <p:nvPr>
            <p:ph idx="1"/>
          </p:nvPr>
        </p:nvSpPr>
        <p:spPr>
          <a:xfrm>
            <a:off x="577034" y="2133600"/>
            <a:ext cx="8065293" cy="2895600"/>
          </a:xfrm>
        </p:spPr>
        <p:txBody>
          <a:bodyPr>
            <a:noAutofit/>
          </a:bodyPr>
          <a:lstStyle/>
          <a:p>
            <a:pPr marL="341313" indent="-341313">
              <a:buFont typeface="Wingdings" panose="05000000000000000000" pitchFamily="2" charset="2"/>
              <a:buChar char="ü"/>
            </a:pPr>
            <a:r>
              <a:rPr lang="en-US" b="1" dirty="0">
                <a:solidFill>
                  <a:schemeClr val="tx1"/>
                </a:solidFill>
              </a:rPr>
              <a:t>Rev. 1:5: </a:t>
            </a:r>
            <a:r>
              <a:rPr lang="en-US" dirty="0">
                <a:solidFill>
                  <a:schemeClr val="tx1"/>
                </a:solidFill>
              </a:rPr>
              <a:t>He “released us from our sins by His blood.”</a:t>
            </a:r>
          </a:p>
          <a:p>
            <a:pPr marL="341313" indent="-341313">
              <a:buFont typeface="Wingdings" panose="05000000000000000000" pitchFamily="2" charset="2"/>
              <a:buChar char="ü"/>
            </a:pPr>
            <a:r>
              <a:rPr lang="en-US" b="1" dirty="0">
                <a:solidFill>
                  <a:schemeClr val="tx1"/>
                </a:solidFill>
              </a:rPr>
              <a:t>Heb. 9:13-14: </a:t>
            </a:r>
            <a:r>
              <a:rPr lang="en-US" dirty="0">
                <a:solidFill>
                  <a:schemeClr val="tx1"/>
                </a:solidFill>
              </a:rPr>
              <a:t>He can cleanse the conscience of the guilt of sin.</a:t>
            </a:r>
          </a:p>
          <a:p>
            <a:pPr marL="341313" indent="-341313">
              <a:buFont typeface="Wingdings" panose="05000000000000000000" pitchFamily="2" charset="2"/>
              <a:buChar char="ü"/>
            </a:pPr>
            <a:r>
              <a:rPr lang="en-US" b="1" dirty="0">
                <a:solidFill>
                  <a:schemeClr val="tx1"/>
                </a:solidFill>
              </a:rPr>
              <a:t>Heb. 1:1-3: </a:t>
            </a:r>
            <a:r>
              <a:rPr lang="en-US" dirty="0">
                <a:solidFill>
                  <a:schemeClr val="tx1"/>
                </a:solidFill>
              </a:rPr>
              <a:t>He died to purge men from sin. He “made purification of sins.”</a:t>
            </a:r>
          </a:p>
          <a:p>
            <a:pPr marL="341313" indent="-341313">
              <a:buFont typeface="Wingdings" panose="05000000000000000000" pitchFamily="2" charset="2"/>
              <a:buChar char="ü"/>
            </a:pPr>
            <a:r>
              <a:rPr lang="en-US" b="1" dirty="0">
                <a:solidFill>
                  <a:schemeClr val="tx1"/>
                </a:solidFill>
              </a:rPr>
              <a:t>I Pet. 1:22-23: </a:t>
            </a:r>
            <a:r>
              <a:rPr lang="en-US" dirty="0">
                <a:solidFill>
                  <a:schemeClr val="tx1"/>
                </a:solidFill>
              </a:rPr>
              <a:t>This cleansing comes when men obey the truth of the gospel.</a:t>
            </a:r>
            <a:endParaRPr lang="en-US" sz="3600" dirty="0">
              <a:solidFill>
                <a:schemeClr val="tx1"/>
              </a:solidFill>
            </a:endParaRPr>
          </a:p>
        </p:txBody>
      </p:sp>
      <p:sp>
        <p:nvSpPr>
          <p:cNvPr id="4" name="Footer Placeholder 3">
            <a:extLst>
              <a:ext uri="{FF2B5EF4-FFF2-40B4-BE49-F238E27FC236}">
                <a16:creationId xmlns:a16="http://schemas.microsoft.com/office/drawing/2014/main" id="{5D989730-D9F7-47AC-A765-056C2BCC323C}"/>
              </a:ext>
            </a:extLst>
          </p:cNvPr>
          <p:cNvSpPr>
            <a:spLocks noGrp="1"/>
          </p:cNvSpPr>
          <p:nvPr>
            <p:ph type="ftr" sz="quarter" idx="11"/>
          </p:nvPr>
        </p:nvSpPr>
        <p:spPr>
          <a:xfrm>
            <a:off x="514350" y="6554697"/>
            <a:ext cx="3771900" cy="228600"/>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800" b="1" i="0" u="none" strike="noStrike" kern="1200" cap="all" spc="0" normalizeH="0" baseline="0" noProof="0">
                <a:ln>
                  <a:noFill/>
                </a:ln>
                <a:solidFill>
                  <a:prstClr val="white">
                    <a:alpha val="75000"/>
                  </a:prstClr>
                </a:solidFill>
                <a:effectLst/>
                <a:uLnTx/>
                <a:uFillTx/>
                <a:latin typeface="Tahoma" pitchFamily="34" charset="0"/>
                <a:ea typeface="+mn-ea"/>
                <a:cs typeface="Times New Roman" pitchFamily="18" charset="0"/>
              </a:rPr>
              <a:t>The Ultimate Rescue Mission</a:t>
            </a:r>
          </a:p>
        </p:txBody>
      </p:sp>
      <p:sp>
        <p:nvSpPr>
          <p:cNvPr id="8" name="Text Box 7">
            <a:extLst>
              <a:ext uri="{FF2B5EF4-FFF2-40B4-BE49-F238E27FC236}">
                <a16:creationId xmlns:a16="http://schemas.microsoft.com/office/drawing/2014/main" id="{20861159-BE1C-42A9-8608-5C40E353FEF7}"/>
              </a:ext>
            </a:extLst>
          </p:cNvPr>
          <p:cNvSpPr txBox="1">
            <a:spLocks noChangeArrowheads="1"/>
          </p:cNvSpPr>
          <p:nvPr/>
        </p:nvSpPr>
        <p:spPr bwMode="auto">
          <a:xfrm>
            <a:off x="2532" y="5251102"/>
            <a:ext cx="9141468" cy="13849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spcAft>
                <a:spcPts val="600"/>
              </a:spcAft>
              <a:defRPr/>
            </a:pPr>
            <a:r>
              <a:rPr lang="en-US" sz="2800" dirty="0">
                <a:solidFill>
                  <a:srgbClr val="FFFF00"/>
                </a:solidFill>
                <a:latin typeface="Tahoma" pitchFamily="34" charset="0"/>
                <a:cs typeface="Times New Roman" pitchFamily="18" charset="0"/>
              </a:rPr>
              <a:t>The blood of Christ cleanses our sins, purifies our lives, and rescues us from the corruption of the world</a:t>
            </a: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t>
            </a:r>
          </a:p>
        </p:txBody>
      </p:sp>
    </p:spTree>
    <p:extLst>
      <p:ext uri="{BB962C8B-B14F-4D97-AF65-F5344CB8AC3E}">
        <p14:creationId xmlns:p14="http://schemas.microsoft.com/office/powerpoint/2010/main" val="9463379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indoor, table, sitting, food&#10;&#10;Description automatically generated">
            <a:extLst>
              <a:ext uri="{FF2B5EF4-FFF2-40B4-BE49-F238E27FC236}">
                <a16:creationId xmlns:a16="http://schemas.microsoft.com/office/drawing/2014/main" id="{DA73F583-9031-44F3-8389-1E230DCD6ED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8361" r="1" b="9077"/>
          <a:stretch/>
        </p:blipFill>
        <p:spPr>
          <a:xfrm>
            <a:off x="-7536" y="10"/>
            <a:ext cx="9143980" cy="6857990"/>
          </a:xfrm>
          <a:prstGeom prst="rect">
            <a:avLst/>
          </a:prstGeom>
        </p:spPr>
      </p:pic>
      <p:sp>
        <p:nvSpPr>
          <p:cNvPr id="2" name="Title 1">
            <a:extLst>
              <a:ext uri="{FF2B5EF4-FFF2-40B4-BE49-F238E27FC236}">
                <a16:creationId xmlns:a16="http://schemas.microsoft.com/office/drawing/2014/main" id="{5E293A9B-3E4E-4F15-BDCB-F8DF911C58FE}"/>
              </a:ext>
            </a:extLst>
          </p:cNvPr>
          <p:cNvSpPr>
            <a:spLocks noGrp="1"/>
          </p:cNvSpPr>
          <p:nvPr>
            <p:ph type="title"/>
          </p:nvPr>
        </p:nvSpPr>
        <p:spPr>
          <a:xfrm>
            <a:off x="7556" y="1219200"/>
            <a:ext cx="9143980" cy="1295400"/>
          </a:xfrm>
        </p:spPr>
        <p:txBody>
          <a:bodyPr>
            <a:noAutofit/>
          </a:bodyPr>
          <a:lstStyle/>
          <a:p>
            <a:pPr algn="ctr"/>
            <a:r>
              <a:rPr lang="en-US" dirty="0">
                <a:solidFill>
                  <a:schemeClr val="tx1"/>
                </a:solidFill>
              </a:rPr>
              <a:t>The Confusion Of The World</a:t>
            </a:r>
            <a:br>
              <a:rPr lang="en-US" dirty="0">
                <a:solidFill>
                  <a:schemeClr val="tx1"/>
                </a:solidFill>
              </a:rPr>
            </a:br>
            <a:endParaRPr lang="en-US" dirty="0">
              <a:solidFill>
                <a:schemeClr val="tx1"/>
              </a:solidFill>
            </a:endParaRPr>
          </a:p>
        </p:txBody>
      </p:sp>
      <p:sp>
        <p:nvSpPr>
          <p:cNvPr id="5" name="Title 1">
            <a:extLst>
              <a:ext uri="{FF2B5EF4-FFF2-40B4-BE49-F238E27FC236}">
                <a16:creationId xmlns:a16="http://schemas.microsoft.com/office/drawing/2014/main" id="{9F1F3ABC-F34A-410D-9ACA-3CD4C4B1397F}"/>
              </a:ext>
            </a:extLst>
          </p:cNvPr>
          <p:cNvSpPr txBox="1">
            <a:spLocks/>
          </p:cNvSpPr>
          <p:nvPr/>
        </p:nvSpPr>
        <p:spPr>
          <a:xfrm>
            <a:off x="15092" y="2133600"/>
            <a:ext cx="9143980" cy="14676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20" normalizeH="0" baseline="0" noProof="0" dirty="0">
                <a:ln>
                  <a:noFill/>
                </a:ln>
                <a:solidFill>
                  <a:prstClr val="white"/>
                </a:solidFill>
                <a:effectLst/>
                <a:uLnTx/>
                <a:uFillTx/>
                <a:latin typeface="Arial"/>
                <a:ea typeface="+mj-ea"/>
                <a:cs typeface="+mj-cs"/>
              </a:rPr>
              <a:t>The Corruption Of The World</a:t>
            </a:r>
          </a:p>
        </p:txBody>
      </p:sp>
      <p:sp>
        <p:nvSpPr>
          <p:cNvPr id="7" name="Title 1">
            <a:extLst>
              <a:ext uri="{FF2B5EF4-FFF2-40B4-BE49-F238E27FC236}">
                <a16:creationId xmlns:a16="http://schemas.microsoft.com/office/drawing/2014/main" id="{98893813-B3A7-4568-B6D1-7B096BADF633}"/>
              </a:ext>
            </a:extLst>
          </p:cNvPr>
          <p:cNvSpPr txBox="1">
            <a:spLocks/>
          </p:cNvSpPr>
          <p:nvPr/>
        </p:nvSpPr>
        <p:spPr>
          <a:xfrm>
            <a:off x="-5842" y="3429000"/>
            <a:ext cx="9143980" cy="1391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20" normalizeH="0" baseline="0" noProof="0" dirty="0">
                <a:ln>
                  <a:noFill/>
                </a:ln>
                <a:solidFill>
                  <a:prstClr val="white"/>
                </a:solidFill>
                <a:effectLst/>
                <a:uLnTx/>
                <a:uFillTx/>
                <a:latin typeface="Arial"/>
                <a:ea typeface="+mj-ea"/>
                <a:cs typeface="+mj-cs"/>
              </a:rPr>
              <a:t>The Condemnation Of The World</a:t>
            </a:r>
          </a:p>
        </p:txBody>
      </p:sp>
      <p:sp>
        <p:nvSpPr>
          <p:cNvPr id="8" name="Footer Placeholder 3">
            <a:extLst>
              <a:ext uri="{FF2B5EF4-FFF2-40B4-BE49-F238E27FC236}">
                <a16:creationId xmlns:a16="http://schemas.microsoft.com/office/drawing/2014/main" id="{4E9AA095-462F-4258-B9C0-B513A021991D}"/>
              </a:ext>
            </a:extLst>
          </p:cNvPr>
          <p:cNvSpPr txBox="1">
            <a:spLocks/>
          </p:cNvSpPr>
          <p:nvPr/>
        </p:nvSpPr>
        <p:spPr>
          <a:xfrm>
            <a:off x="20" y="21171"/>
            <a:ext cx="6172180" cy="478361"/>
          </a:xfrm>
          <a:prstGeom prst="rect">
            <a:avLst/>
          </a:prstGeom>
        </p:spPr>
        <p:txBody>
          <a:bodyPr vert="horz" lIns="91440" tIns="45720" rIns="91440" bIns="45720" rtlCol="0" anchor="ctr">
            <a:normAutofit/>
          </a:bodyPr>
          <a:lstStyle>
            <a:defPPr>
              <a:defRPr lang="en-US"/>
            </a:defPPr>
            <a:lvl1pPr algn="l" rtl="0" fontAlgn="base">
              <a:spcBef>
                <a:spcPct val="0"/>
              </a:spcBef>
              <a:spcAft>
                <a:spcPct val="0"/>
              </a:spcAft>
              <a:defRPr sz="950" b="1" kern="1200" cap="all" baseline="0">
                <a:solidFill>
                  <a:schemeClr val="tx1">
                    <a:alpha val="75000"/>
                  </a:schemeClr>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a:spcAft>
                <a:spcPts val="600"/>
              </a:spcAft>
              <a:defRPr/>
            </a:pPr>
            <a:r>
              <a:rPr lang="en-US" sz="1800">
                <a:solidFill>
                  <a:srgbClr val="66FFFF">
                    <a:alpha val="75000"/>
                  </a:srgbClr>
                </a:solidFill>
                <a:latin typeface="+mj-lt"/>
              </a:rPr>
              <a:t>The Ultimate Rescue Mission Saves From…</a:t>
            </a:r>
            <a:endParaRPr lang="en-US" sz="1800" dirty="0">
              <a:solidFill>
                <a:srgbClr val="66FFFF">
                  <a:alpha val="75000"/>
                </a:srgbClr>
              </a:solidFill>
              <a:latin typeface="+mj-lt"/>
            </a:endParaRPr>
          </a:p>
        </p:txBody>
      </p:sp>
    </p:spTree>
    <p:extLst>
      <p:ext uri="{BB962C8B-B14F-4D97-AF65-F5344CB8AC3E}">
        <p14:creationId xmlns:p14="http://schemas.microsoft.com/office/powerpoint/2010/main" val="4903514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indoor, table, sitting, food&#10;&#10;Description automatically generated">
            <a:extLst>
              <a:ext uri="{FF2B5EF4-FFF2-40B4-BE49-F238E27FC236}">
                <a16:creationId xmlns:a16="http://schemas.microsoft.com/office/drawing/2014/main" id="{DA73F583-9031-44F3-8389-1E230DCD6ED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8361" r="1" b="9077"/>
          <a:stretch/>
        </p:blipFill>
        <p:spPr>
          <a:xfrm>
            <a:off x="20" y="10"/>
            <a:ext cx="9143980" cy="6857990"/>
          </a:xfrm>
          <a:prstGeom prst="rect">
            <a:avLst/>
          </a:prstGeom>
        </p:spPr>
      </p:pic>
      <p:sp>
        <p:nvSpPr>
          <p:cNvPr id="2" name="Title 1">
            <a:extLst>
              <a:ext uri="{FF2B5EF4-FFF2-40B4-BE49-F238E27FC236}">
                <a16:creationId xmlns:a16="http://schemas.microsoft.com/office/drawing/2014/main" id="{5E293A9B-3E4E-4F15-BDCB-F8DF911C58FE}"/>
              </a:ext>
            </a:extLst>
          </p:cNvPr>
          <p:cNvSpPr>
            <a:spLocks noGrp="1"/>
          </p:cNvSpPr>
          <p:nvPr>
            <p:ph type="title"/>
          </p:nvPr>
        </p:nvSpPr>
        <p:spPr>
          <a:xfrm>
            <a:off x="-25101" y="1219200"/>
            <a:ext cx="9143980" cy="1658198"/>
          </a:xfrm>
        </p:spPr>
        <p:txBody>
          <a:bodyPr>
            <a:normAutofit fontScale="90000"/>
          </a:bodyPr>
          <a:lstStyle/>
          <a:p>
            <a:pPr algn="ctr"/>
            <a:r>
              <a:rPr lang="en-US" dirty="0">
                <a:solidFill>
                  <a:schemeClr val="tx1"/>
                </a:solidFill>
              </a:rPr>
              <a:t>The Confusion Of The World</a:t>
            </a:r>
            <a:br>
              <a:rPr lang="en-US" dirty="0">
                <a:solidFill>
                  <a:schemeClr val="tx1"/>
                </a:solidFill>
              </a:rPr>
            </a:br>
            <a:br>
              <a:rPr lang="en-US" dirty="0">
                <a:solidFill>
                  <a:schemeClr val="tx1"/>
                </a:solidFill>
              </a:rPr>
            </a:br>
            <a:r>
              <a:rPr lang="en-US" dirty="0">
                <a:solidFill>
                  <a:schemeClr val="tx1"/>
                </a:solidFill>
              </a:rPr>
              <a:t>The Corruption Of The World</a:t>
            </a:r>
            <a:br>
              <a:rPr lang="en-US" dirty="0">
                <a:solidFill>
                  <a:schemeClr val="tx1"/>
                </a:solidFill>
              </a:rPr>
            </a:br>
            <a:br>
              <a:rPr lang="en-US" dirty="0">
                <a:solidFill>
                  <a:schemeClr val="tx1"/>
                </a:solidFill>
              </a:rPr>
            </a:br>
            <a:r>
              <a:rPr lang="en-US" dirty="0">
                <a:solidFill>
                  <a:schemeClr val="tx1"/>
                </a:solidFill>
              </a:rPr>
              <a:t>The Condemnation Of The World</a:t>
            </a:r>
          </a:p>
        </p:txBody>
      </p:sp>
      <p:sp>
        <p:nvSpPr>
          <p:cNvPr id="5" name="Content Placeholder 4">
            <a:extLst>
              <a:ext uri="{FF2B5EF4-FFF2-40B4-BE49-F238E27FC236}">
                <a16:creationId xmlns:a16="http://schemas.microsoft.com/office/drawing/2014/main" id="{FCBF7B50-CA1F-4F58-93E9-70AB5FCDC3B2}"/>
              </a:ext>
            </a:extLst>
          </p:cNvPr>
          <p:cNvSpPr>
            <a:spLocks noGrp="1"/>
          </p:cNvSpPr>
          <p:nvPr>
            <p:ph idx="1"/>
          </p:nvPr>
        </p:nvSpPr>
        <p:spPr>
          <a:xfrm>
            <a:off x="539353" y="3977464"/>
            <a:ext cx="8065294" cy="2458109"/>
          </a:xfrm>
        </p:spPr>
        <p:txBody>
          <a:bodyPr>
            <a:normAutofit lnSpcReduction="10000"/>
          </a:bodyPr>
          <a:lstStyle/>
          <a:p>
            <a:pPr marL="341313" indent="-341313">
              <a:buFont typeface="Wingdings" panose="05000000000000000000" pitchFamily="2" charset="2"/>
              <a:buChar char="ü"/>
            </a:pPr>
            <a:r>
              <a:rPr lang="en-US" sz="2800" b="1" dirty="0">
                <a:solidFill>
                  <a:schemeClr val="tx1"/>
                </a:solidFill>
              </a:rPr>
              <a:t>Jn. 3:17: </a:t>
            </a:r>
            <a:r>
              <a:rPr lang="en-US" sz="2800" dirty="0">
                <a:solidFill>
                  <a:schemeClr val="tx1"/>
                </a:solidFill>
              </a:rPr>
              <a:t>The world is in need of saving, of rescuing</a:t>
            </a:r>
          </a:p>
          <a:p>
            <a:pPr marL="525780" lvl="1">
              <a:buFont typeface="Wingdings" panose="05000000000000000000" pitchFamily="2" charset="2"/>
              <a:buChar char="q"/>
            </a:pPr>
            <a:endParaRPr lang="en-US" dirty="0">
              <a:solidFill>
                <a:schemeClr val="tx1"/>
              </a:solidFill>
            </a:endParaRPr>
          </a:p>
          <a:p>
            <a:pPr marL="341313" indent="-341313">
              <a:buFont typeface="Wingdings" panose="05000000000000000000" pitchFamily="2" charset="2"/>
              <a:buChar char="ü"/>
            </a:pPr>
            <a:r>
              <a:rPr lang="en-US" sz="2800" b="1" dirty="0">
                <a:solidFill>
                  <a:schemeClr val="tx1"/>
                </a:solidFill>
              </a:rPr>
              <a:t>Eph. 5:6: </a:t>
            </a:r>
            <a:r>
              <a:rPr lang="en-US" sz="2800" dirty="0">
                <a:solidFill>
                  <a:schemeClr val="tx1"/>
                </a:solidFill>
              </a:rPr>
              <a:t>God’s wrath is coming on the “children of disobedience.”</a:t>
            </a:r>
          </a:p>
          <a:p>
            <a:pPr marL="640080" lvl="1" indent="-457200">
              <a:buFont typeface="Wingdings" panose="05000000000000000000" pitchFamily="2" charset="2"/>
              <a:buChar char="q"/>
            </a:pPr>
            <a:r>
              <a:rPr lang="nl-NL" b="1" dirty="0">
                <a:solidFill>
                  <a:schemeClr val="tx1"/>
                </a:solidFill>
              </a:rPr>
              <a:t>Heb. 10:26-31; Gal. 6:7-8; Eph. 4:17-19</a:t>
            </a:r>
            <a:endParaRPr lang="en-US" b="1" dirty="0">
              <a:solidFill>
                <a:schemeClr val="tx1"/>
              </a:solidFill>
            </a:endParaRPr>
          </a:p>
          <a:p>
            <a:endParaRPr lang="en-US" dirty="0"/>
          </a:p>
        </p:txBody>
      </p:sp>
      <p:sp>
        <p:nvSpPr>
          <p:cNvPr id="7" name="Footer Placeholder 3">
            <a:extLst>
              <a:ext uri="{FF2B5EF4-FFF2-40B4-BE49-F238E27FC236}">
                <a16:creationId xmlns:a16="http://schemas.microsoft.com/office/drawing/2014/main" id="{3A489FF6-8B3D-494B-810B-A99F1DAB8CC5}"/>
              </a:ext>
            </a:extLst>
          </p:cNvPr>
          <p:cNvSpPr txBox="1">
            <a:spLocks/>
          </p:cNvSpPr>
          <p:nvPr/>
        </p:nvSpPr>
        <p:spPr>
          <a:xfrm>
            <a:off x="20" y="21171"/>
            <a:ext cx="6172180" cy="478361"/>
          </a:xfrm>
          <a:prstGeom prst="rect">
            <a:avLst/>
          </a:prstGeom>
        </p:spPr>
        <p:txBody>
          <a:bodyPr vert="horz" lIns="91440" tIns="45720" rIns="91440" bIns="45720" rtlCol="0" anchor="ctr">
            <a:normAutofit/>
          </a:bodyPr>
          <a:lstStyle>
            <a:defPPr>
              <a:defRPr lang="en-US"/>
            </a:defPPr>
            <a:lvl1pPr algn="l" rtl="0" fontAlgn="base">
              <a:spcBef>
                <a:spcPct val="0"/>
              </a:spcBef>
              <a:spcAft>
                <a:spcPct val="0"/>
              </a:spcAft>
              <a:defRPr sz="950" b="1" kern="1200" cap="all" baseline="0">
                <a:solidFill>
                  <a:schemeClr val="tx1">
                    <a:alpha val="75000"/>
                  </a:schemeClr>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a:spcAft>
                <a:spcPts val="600"/>
              </a:spcAft>
              <a:defRPr/>
            </a:pPr>
            <a:r>
              <a:rPr lang="en-US" sz="1800">
                <a:solidFill>
                  <a:srgbClr val="66FFFF">
                    <a:alpha val="75000"/>
                  </a:srgbClr>
                </a:solidFill>
                <a:latin typeface="+mj-lt"/>
              </a:rPr>
              <a:t>The Ultimate Rescue Mission Saves From…</a:t>
            </a:r>
            <a:endParaRPr lang="en-US" sz="1800" dirty="0">
              <a:solidFill>
                <a:srgbClr val="66FFFF">
                  <a:alpha val="75000"/>
                </a:srgbClr>
              </a:solidFill>
              <a:latin typeface="+mj-lt"/>
            </a:endParaRPr>
          </a:p>
        </p:txBody>
      </p:sp>
    </p:spTree>
    <p:extLst>
      <p:ext uri="{BB962C8B-B14F-4D97-AF65-F5344CB8AC3E}">
        <p14:creationId xmlns:p14="http://schemas.microsoft.com/office/powerpoint/2010/main" val="869608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photo, sitting, view, small&#10;&#10;Description automatically generated">
            <a:extLst>
              <a:ext uri="{FF2B5EF4-FFF2-40B4-BE49-F238E27FC236}">
                <a16:creationId xmlns:a16="http://schemas.microsoft.com/office/drawing/2014/main" id="{9BB48091-0C7C-4216-A144-FE046F5460F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6477DF39-0261-4064-A7BF-9FEF13055D4D}"/>
              </a:ext>
            </a:extLst>
          </p:cNvPr>
          <p:cNvSpPr>
            <a:spLocks noGrp="1"/>
          </p:cNvSpPr>
          <p:nvPr>
            <p:ph type="title"/>
          </p:nvPr>
        </p:nvSpPr>
        <p:spPr>
          <a:xfrm>
            <a:off x="490733" y="630674"/>
            <a:ext cx="8079581" cy="1793755"/>
          </a:xfrm>
        </p:spPr>
        <p:txBody>
          <a:bodyPr>
            <a:normAutofit/>
          </a:bodyPr>
          <a:lstStyle/>
          <a:p>
            <a:pPr algn="ctr"/>
            <a:r>
              <a:rPr lang="en-US" sz="4000" dirty="0">
                <a:solidFill>
                  <a:schemeClr val="tx1"/>
                </a:solidFill>
              </a:rPr>
              <a:t>The Lord Jesus Christ offers deliverance from the punishment reserved for worldly people!</a:t>
            </a:r>
          </a:p>
        </p:txBody>
      </p:sp>
      <p:sp>
        <p:nvSpPr>
          <p:cNvPr id="10" name="Content Placeholder 9">
            <a:extLst>
              <a:ext uri="{FF2B5EF4-FFF2-40B4-BE49-F238E27FC236}">
                <a16:creationId xmlns:a16="http://schemas.microsoft.com/office/drawing/2014/main" id="{66C657B5-B097-4788-BC37-4EF5CAF2478B}"/>
              </a:ext>
            </a:extLst>
          </p:cNvPr>
          <p:cNvSpPr>
            <a:spLocks noGrp="1"/>
          </p:cNvSpPr>
          <p:nvPr>
            <p:ph idx="1"/>
          </p:nvPr>
        </p:nvSpPr>
        <p:spPr>
          <a:xfrm>
            <a:off x="577034" y="2646332"/>
            <a:ext cx="8065293" cy="2382867"/>
          </a:xfrm>
        </p:spPr>
        <p:txBody>
          <a:bodyPr>
            <a:noAutofit/>
          </a:bodyPr>
          <a:lstStyle/>
          <a:p>
            <a:pPr marL="341313" indent="-341313">
              <a:buFont typeface="Wingdings" panose="05000000000000000000" pitchFamily="2" charset="2"/>
              <a:buChar char="ü"/>
            </a:pPr>
            <a:r>
              <a:rPr lang="en-US" b="1" dirty="0">
                <a:solidFill>
                  <a:schemeClr val="tx1"/>
                </a:solidFill>
              </a:rPr>
              <a:t>Rom. 8:1: </a:t>
            </a:r>
            <a:r>
              <a:rPr lang="en-US" dirty="0">
                <a:solidFill>
                  <a:schemeClr val="tx1"/>
                </a:solidFill>
              </a:rPr>
              <a:t>In Christ men escape the condemnation of sin!</a:t>
            </a:r>
          </a:p>
          <a:p>
            <a:pPr marL="341313" indent="-341313">
              <a:buFont typeface="Wingdings" panose="05000000000000000000" pitchFamily="2" charset="2"/>
              <a:buChar char="ü"/>
            </a:pPr>
            <a:r>
              <a:rPr lang="en-US" b="1" dirty="0">
                <a:solidFill>
                  <a:schemeClr val="tx1"/>
                </a:solidFill>
              </a:rPr>
              <a:t>Rom. 3:24: </a:t>
            </a:r>
            <a:r>
              <a:rPr lang="en-US" dirty="0">
                <a:solidFill>
                  <a:schemeClr val="tx1"/>
                </a:solidFill>
              </a:rPr>
              <a:t>In His death by the grace of God we are justified!</a:t>
            </a:r>
          </a:p>
          <a:p>
            <a:pPr marL="341313" indent="-341313">
              <a:buFont typeface="Wingdings" panose="05000000000000000000" pitchFamily="2" charset="2"/>
              <a:buChar char="ü"/>
            </a:pPr>
            <a:r>
              <a:rPr lang="en-US" b="1" dirty="0">
                <a:solidFill>
                  <a:schemeClr val="tx1"/>
                </a:solidFill>
              </a:rPr>
              <a:t>Rom. 5:9: </a:t>
            </a:r>
            <a:r>
              <a:rPr lang="en-US" dirty="0">
                <a:solidFill>
                  <a:schemeClr val="tx1"/>
                </a:solidFill>
              </a:rPr>
              <a:t>Through the blood of Christ we are justified and saved from the wrath of God!</a:t>
            </a:r>
            <a:endParaRPr lang="en-US" sz="3600" dirty="0">
              <a:solidFill>
                <a:schemeClr val="tx1"/>
              </a:solidFill>
            </a:endParaRPr>
          </a:p>
        </p:txBody>
      </p:sp>
      <p:sp>
        <p:nvSpPr>
          <p:cNvPr id="4" name="Footer Placeholder 3">
            <a:extLst>
              <a:ext uri="{FF2B5EF4-FFF2-40B4-BE49-F238E27FC236}">
                <a16:creationId xmlns:a16="http://schemas.microsoft.com/office/drawing/2014/main" id="{5D989730-D9F7-47AC-A765-056C2BCC323C}"/>
              </a:ext>
            </a:extLst>
          </p:cNvPr>
          <p:cNvSpPr>
            <a:spLocks noGrp="1"/>
          </p:cNvSpPr>
          <p:nvPr>
            <p:ph type="ftr" sz="quarter" idx="11"/>
          </p:nvPr>
        </p:nvSpPr>
        <p:spPr>
          <a:xfrm>
            <a:off x="514350" y="6554697"/>
            <a:ext cx="3771900" cy="228600"/>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800" b="1" i="0" u="none" strike="noStrike" kern="1200" cap="all" spc="0" normalizeH="0" baseline="0" noProof="0">
                <a:ln>
                  <a:noFill/>
                </a:ln>
                <a:solidFill>
                  <a:prstClr val="white">
                    <a:alpha val="75000"/>
                  </a:prstClr>
                </a:solidFill>
                <a:effectLst/>
                <a:uLnTx/>
                <a:uFillTx/>
                <a:latin typeface="Tahoma" pitchFamily="34" charset="0"/>
                <a:ea typeface="+mn-ea"/>
                <a:cs typeface="Times New Roman" pitchFamily="18" charset="0"/>
              </a:rPr>
              <a:t>The Ultimate Rescue Mission</a:t>
            </a:r>
          </a:p>
        </p:txBody>
      </p:sp>
      <p:sp>
        <p:nvSpPr>
          <p:cNvPr id="8" name="Text Box 7">
            <a:extLst>
              <a:ext uri="{FF2B5EF4-FFF2-40B4-BE49-F238E27FC236}">
                <a16:creationId xmlns:a16="http://schemas.microsoft.com/office/drawing/2014/main" id="{20861159-BE1C-42A9-8608-5C40E353FEF7}"/>
              </a:ext>
            </a:extLst>
          </p:cNvPr>
          <p:cNvSpPr txBox="1">
            <a:spLocks noChangeArrowheads="1"/>
          </p:cNvSpPr>
          <p:nvPr/>
        </p:nvSpPr>
        <p:spPr bwMode="auto">
          <a:xfrm>
            <a:off x="-11913" y="5314894"/>
            <a:ext cx="9141468" cy="95410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spcAft>
                <a:spcPts val="600"/>
              </a:spcAft>
              <a:defRPr/>
            </a:pPr>
            <a:r>
              <a:rPr lang="en-US" sz="2800" dirty="0">
                <a:solidFill>
                  <a:srgbClr val="FFFF00"/>
                </a:solidFill>
                <a:latin typeface="Tahoma" pitchFamily="34" charset="0"/>
                <a:cs typeface="Times New Roman" pitchFamily="18" charset="0"/>
              </a:rPr>
              <a:t>Only in Christ is salvation found, no other name by which we are saved! </a:t>
            </a:r>
            <a:r>
              <a:rPr lang="en-US" sz="2800" i="1" dirty="0">
                <a:solidFill>
                  <a:srgbClr val="FFFF00"/>
                </a:solidFill>
                <a:latin typeface="Tahoma" pitchFamily="34" charset="0"/>
                <a:cs typeface="Times New Roman" pitchFamily="18" charset="0"/>
              </a:rPr>
              <a:t>(Acts 4:10-12)</a:t>
            </a:r>
            <a:endParaRPr kumimoji="0" lang="en-US" sz="2800" b="1" i="1" u="none"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41323234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3">
            <a:extLst>
              <a:ext uri="{28A0092B-C50C-407E-A947-70E740481C1C}">
                <a14:useLocalDpi xmlns:a14="http://schemas.microsoft.com/office/drawing/2010/main" val="0"/>
              </a:ext>
            </a:extLst>
          </a:blip>
          <a:srcRect t="9112" b="9112"/>
          <a:stretch/>
        </p:blipFill>
        <p:spPr>
          <a:xfrm>
            <a:off x="0" y="10"/>
            <a:ext cx="9143980" cy="4212698"/>
          </a:xfrm>
          <a:prstGeom prst="rect">
            <a:avLst/>
          </a:prstGeom>
        </p:spPr>
      </p:pic>
      <p:sp>
        <p:nvSpPr>
          <p:cNvPr id="15" name="Rectangle 14">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9144000" cy="2645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20" y="11"/>
            <a:ext cx="3632666" cy="990590"/>
          </a:xfrm>
        </p:spPr>
        <p:txBody>
          <a:bodyPr>
            <a:normAutofit/>
          </a:bodyPr>
          <a:lstStyle/>
          <a:p>
            <a:r>
              <a:rPr lang="en-US" sz="4000" b="1" dirty="0">
                <a:solidFill>
                  <a:srgbClr val="66FFFF"/>
                </a:solidFill>
              </a:rPr>
              <a:t>Conclusion</a:t>
            </a:r>
          </a:p>
        </p:txBody>
      </p:sp>
      <p:cxnSp>
        <p:nvCxnSpPr>
          <p:cNvPr id="17" name="Straight Connector 16">
            <a:extLst>
              <a:ext uri="{FF2B5EF4-FFF2-40B4-BE49-F238E27FC236}">
                <a16:creationId xmlns:a16="http://schemas.microsoft.com/office/drawing/2014/main" id="{6C6CF9A5-BEA4-4284-A8B5-D033E5B4B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2131" y="4900003"/>
            <a:ext cx="0" cy="109728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0460CB3A-4192-4415-8A18-BBBED9F6F7AF}"/>
              </a:ext>
            </a:extLst>
          </p:cNvPr>
          <p:cNvSpPr>
            <a:spLocks noGrp="1"/>
          </p:cNvSpPr>
          <p:nvPr>
            <p:ph idx="1"/>
          </p:nvPr>
        </p:nvSpPr>
        <p:spPr>
          <a:xfrm>
            <a:off x="4332130" y="4212709"/>
            <a:ext cx="4811869" cy="2613954"/>
          </a:xfrm>
        </p:spPr>
        <p:style>
          <a:lnRef idx="0">
            <a:scrgbClr r="0" g="0" b="0"/>
          </a:lnRef>
          <a:fillRef idx="0">
            <a:scrgbClr r="0" g="0" b="0"/>
          </a:fillRef>
          <a:effectRef idx="0">
            <a:scrgbClr r="0" g="0" b="0"/>
          </a:effectRef>
          <a:fontRef idx="minor">
            <a:schemeClr val="lt1"/>
          </a:fontRef>
        </p:style>
        <p:txBody>
          <a:bodyPr anchor="ctr">
            <a:noAutofit/>
          </a:bodyPr>
          <a:lstStyle/>
          <a:p>
            <a:pPr marL="341313" indent="-341313">
              <a:buClr>
                <a:srgbClr val="66FFFF"/>
              </a:buClr>
              <a:buFont typeface="Wingdings" panose="05000000000000000000" pitchFamily="2" charset="2"/>
              <a:buChar char="v"/>
            </a:pPr>
            <a:r>
              <a:rPr lang="en-US" sz="1800" dirty="0">
                <a:solidFill>
                  <a:srgbClr val="FFFFFF"/>
                </a:solidFill>
              </a:rPr>
              <a:t>Accomplish the ultimate rescue mission, once for all time! (Heb. 10:10-14)</a:t>
            </a:r>
          </a:p>
          <a:p>
            <a:pPr marL="341313" indent="-341313">
              <a:buClr>
                <a:srgbClr val="66FFFF"/>
              </a:buClr>
              <a:buFont typeface="Wingdings" panose="05000000000000000000" pitchFamily="2" charset="2"/>
              <a:buChar char="v"/>
            </a:pPr>
            <a:r>
              <a:rPr lang="en-US" sz="1800" dirty="0">
                <a:solidFill>
                  <a:srgbClr val="FFFFFF"/>
                </a:solidFill>
              </a:rPr>
              <a:t>Rescue you from darkness and </a:t>
            </a:r>
            <a:r>
              <a:rPr lang="en-US" sz="1800">
                <a:solidFill>
                  <a:srgbClr val="FFFFFF"/>
                </a:solidFill>
              </a:rPr>
              <a:t>bring you </a:t>
            </a:r>
            <a:r>
              <a:rPr lang="en-US" sz="1800" dirty="0">
                <a:solidFill>
                  <a:srgbClr val="FFFFFF"/>
                </a:solidFill>
              </a:rPr>
              <a:t>into His kingdom! (Col. 1:13)</a:t>
            </a:r>
          </a:p>
          <a:p>
            <a:pPr marL="341313" indent="-341313">
              <a:buClr>
                <a:srgbClr val="66FFFF"/>
              </a:buClr>
              <a:buFont typeface="Wingdings" panose="05000000000000000000" pitchFamily="2" charset="2"/>
              <a:buChar char="v"/>
            </a:pPr>
            <a:r>
              <a:rPr lang="en-US" sz="1800" dirty="0">
                <a:solidFill>
                  <a:srgbClr val="FFFFFF"/>
                </a:solidFill>
              </a:rPr>
              <a:t>Rescue you from the wrath of God!        (I Thess. 1:10)</a:t>
            </a:r>
          </a:p>
          <a:p>
            <a:pPr marL="341313" indent="-341313">
              <a:buClr>
                <a:srgbClr val="66FFFF"/>
              </a:buClr>
              <a:buFont typeface="Wingdings" panose="05000000000000000000" pitchFamily="2" charset="2"/>
              <a:buChar char="v"/>
            </a:pPr>
            <a:r>
              <a:rPr lang="en-US" sz="1800" dirty="0">
                <a:solidFill>
                  <a:srgbClr val="FFFFFF"/>
                </a:solidFill>
              </a:rPr>
              <a:t>Save you from confusion, corruption, and from condemnation! (Gal. 1:4)</a:t>
            </a:r>
            <a:endParaRPr lang="en-US" sz="1800" i="1" dirty="0">
              <a:solidFill>
                <a:srgbClr val="FFFFFF"/>
              </a:solidFill>
            </a:endParaRP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598062"/>
            <a:ext cx="3771900" cy="228600"/>
          </a:xfrm>
        </p:spPr>
        <p:txBody>
          <a:bodyPr>
            <a:normAutofit/>
          </a:bodyPr>
          <a:lstStyle/>
          <a:p>
            <a:pPr marL="0" marR="0" lvl="0" indent="0" defTabSz="914400" rtl="0" eaLnBrk="1" fontAlgn="base"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rgbClr val="FFFFFF">
                    <a:alpha val="80000"/>
                  </a:srgbClr>
                </a:solidFill>
                <a:effectLst/>
                <a:uLnTx/>
                <a:uFillTx/>
                <a:latin typeface="Tahoma" pitchFamily="34" charset="0"/>
                <a:ea typeface="+mn-ea"/>
                <a:cs typeface="Times New Roman" pitchFamily="18" charset="0"/>
              </a:rPr>
              <a:t>The Ultimate Rescue Mission</a:t>
            </a:r>
          </a:p>
        </p:txBody>
      </p:sp>
      <p:sp>
        <p:nvSpPr>
          <p:cNvPr id="3" name="TextBox 2">
            <a:extLst>
              <a:ext uri="{FF2B5EF4-FFF2-40B4-BE49-F238E27FC236}">
                <a16:creationId xmlns:a16="http://schemas.microsoft.com/office/drawing/2014/main" id="{C35925A1-D4A9-477A-B1B1-89C0A5101085}"/>
              </a:ext>
            </a:extLst>
          </p:cNvPr>
          <p:cNvSpPr txBox="1"/>
          <p:nvPr/>
        </p:nvSpPr>
        <p:spPr>
          <a:xfrm>
            <a:off x="1371600" y="2282123"/>
            <a:ext cx="6601748" cy="19389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spcAft>
                <a:spcPts val="600"/>
              </a:spcAft>
              <a:defRPr/>
            </a:pPr>
            <a:r>
              <a:rPr lang="en-US" dirty="0">
                <a:solidFill>
                  <a:srgbClr val="FFFF00"/>
                </a:solidFill>
              </a:rPr>
              <a:t>The answer to the world’s need is not found in government or political parties, but in Jesus Christ, who is the Rescuer, the Lamb of God who takes away the sin of the world! (John 1:29)</a:t>
            </a:r>
            <a:endParaRPr kumimoji="0" lang="en-US" b="1" i="0" u="none" strike="noStrike" kern="1200" cap="none" spc="0" normalizeH="0" baseline="0" noProof="0" dirty="0">
              <a:ln>
                <a:noFill/>
              </a:ln>
              <a:solidFill>
                <a:srgbClr val="FFFF00"/>
              </a:solidFill>
              <a:effectLst/>
              <a:uLnTx/>
              <a:uFillTx/>
            </a:endParaRPr>
          </a:p>
        </p:txBody>
      </p:sp>
      <p:sp>
        <p:nvSpPr>
          <p:cNvPr id="5" name="TextBox 4">
            <a:extLst>
              <a:ext uri="{FF2B5EF4-FFF2-40B4-BE49-F238E27FC236}">
                <a16:creationId xmlns:a16="http://schemas.microsoft.com/office/drawing/2014/main" id="{84A98783-D870-413C-8EE9-A36529285026}"/>
              </a:ext>
            </a:extLst>
          </p:cNvPr>
          <p:cNvSpPr txBox="1"/>
          <p:nvPr/>
        </p:nvSpPr>
        <p:spPr>
          <a:xfrm>
            <a:off x="20" y="5068664"/>
            <a:ext cx="4332101" cy="646331"/>
          </a:xfrm>
          <a:prstGeom prst="rect">
            <a:avLst/>
          </a:prstGeom>
          <a:noFill/>
        </p:spPr>
        <p:txBody>
          <a:bodyPr wrap="square" rtlCol="0">
            <a:spAutoFit/>
          </a:bodyPr>
          <a:lstStyle/>
          <a:p>
            <a:pPr algn="ctr"/>
            <a:r>
              <a:rPr lang="en-US" sz="3600" dirty="0"/>
              <a:t>Jesus Died To…</a:t>
            </a:r>
          </a:p>
        </p:txBody>
      </p:sp>
    </p:spTree>
    <p:extLst>
      <p:ext uri="{BB962C8B-B14F-4D97-AF65-F5344CB8AC3E}">
        <p14:creationId xmlns:p14="http://schemas.microsoft.com/office/powerpoint/2010/main" val="353873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additive="base">
                                        <p:cTn id="2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sunset in the background&#10;&#10;Description automatically generated">
            <a:extLst>
              <a:ext uri="{FF2B5EF4-FFF2-40B4-BE49-F238E27FC236}">
                <a16:creationId xmlns:a16="http://schemas.microsoft.com/office/drawing/2014/main" id="{BF2F233C-7DFA-4430-8191-90210BDE8E6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r="30333" b="-1"/>
          <a:stretch/>
        </p:blipFill>
        <p:spPr>
          <a:xfrm>
            <a:off x="20" y="10"/>
            <a:ext cx="9143980" cy="6857990"/>
          </a:xfrm>
          <a:prstGeom prst="rect">
            <a:avLst/>
          </a:prstGeom>
        </p:spPr>
      </p:pic>
      <p:sp>
        <p:nvSpPr>
          <p:cNvPr id="2" name="Title 1">
            <a:extLst>
              <a:ext uri="{FF2B5EF4-FFF2-40B4-BE49-F238E27FC236}">
                <a16:creationId xmlns:a16="http://schemas.microsoft.com/office/drawing/2014/main" id="{0C5243F0-F45B-4EAD-A3BB-11E999EF95F9}"/>
              </a:ext>
            </a:extLst>
          </p:cNvPr>
          <p:cNvSpPr>
            <a:spLocks noGrp="1"/>
          </p:cNvSpPr>
          <p:nvPr>
            <p:ph type="title"/>
          </p:nvPr>
        </p:nvSpPr>
        <p:spPr>
          <a:xfrm>
            <a:off x="28699" y="10"/>
            <a:ext cx="9115281" cy="761990"/>
          </a:xfrm>
        </p:spPr>
        <p:txBody>
          <a:bodyPr>
            <a:normAutofit/>
          </a:bodyPr>
          <a:lstStyle/>
          <a:p>
            <a:pPr algn="r"/>
            <a:r>
              <a:rPr lang="en-US" sz="4000" b="1" dirty="0">
                <a:solidFill>
                  <a:srgbClr val="66FFFF"/>
                </a:solidFill>
              </a:rPr>
              <a:t>Conclusion</a:t>
            </a:r>
          </a:p>
        </p:txBody>
      </p:sp>
      <p:sp>
        <p:nvSpPr>
          <p:cNvPr id="10" name="Content Placeholder 9">
            <a:extLst>
              <a:ext uri="{FF2B5EF4-FFF2-40B4-BE49-F238E27FC236}">
                <a16:creationId xmlns:a16="http://schemas.microsoft.com/office/drawing/2014/main" id="{4525F5F3-54F7-417A-A244-31BE4CABD43E}"/>
              </a:ext>
            </a:extLst>
          </p:cNvPr>
          <p:cNvSpPr>
            <a:spLocks noGrp="1"/>
          </p:cNvSpPr>
          <p:nvPr>
            <p:ph idx="1"/>
          </p:nvPr>
        </p:nvSpPr>
        <p:spPr>
          <a:xfrm>
            <a:off x="3200401" y="762000"/>
            <a:ext cx="5943600" cy="1077218"/>
          </a:xfrm>
        </p:spPr>
        <p:txBody>
          <a:bodyPr>
            <a:normAutofit/>
          </a:bodyPr>
          <a:lstStyle/>
          <a:p>
            <a:pPr marL="0" indent="0" algn="ctr">
              <a:buNone/>
            </a:pPr>
            <a:r>
              <a:rPr lang="en-US" sz="3600" b="1" i="1" dirty="0">
                <a:latin typeface="Tahoma" panose="020B0604030504040204" pitchFamily="34" charset="0"/>
                <a:ea typeface="Tahoma" panose="020B0604030504040204" pitchFamily="34" charset="0"/>
                <a:cs typeface="Tahoma" panose="020B0604030504040204" pitchFamily="34" charset="0"/>
              </a:rPr>
              <a:t>Do you welcome your Rescuer? </a:t>
            </a:r>
            <a:endParaRPr lang="en-US" sz="3600" i="1" dirty="0">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tx1"/>
              </a:solidFill>
            </a:endParaRPr>
          </a:p>
        </p:txBody>
      </p:sp>
      <p:sp>
        <p:nvSpPr>
          <p:cNvPr id="4" name="Footer Placeholder 3">
            <a:extLst>
              <a:ext uri="{FF2B5EF4-FFF2-40B4-BE49-F238E27FC236}">
                <a16:creationId xmlns:a16="http://schemas.microsoft.com/office/drawing/2014/main" id="{63525A72-A894-42D4-9B49-114C1FC98484}"/>
              </a:ext>
            </a:extLst>
          </p:cNvPr>
          <p:cNvSpPr>
            <a:spLocks noGrp="1"/>
          </p:cNvSpPr>
          <p:nvPr>
            <p:ph type="ftr" sz="quarter" idx="11"/>
          </p:nvPr>
        </p:nvSpPr>
        <p:spPr>
          <a:xfrm>
            <a:off x="20" y="6629390"/>
            <a:ext cx="3771900" cy="228600"/>
          </a:xfrm>
        </p:spPr>
        <p:txBody>
          <a:bodyPr>
            <a:normAutofit/>
          </a:bodyPr>
          <a:lstStyle/>
          <a:p>
            <a:pPr>
              <a:spcAft>
                <a:spcPts val="600"/>
              </a:spcAft>
              <a:defRPr/>
            </a:pPr>
            <a:r>
              <a:rPr lang="en-US" sz="800" dirty="0"/>
              <a:t>The Ultimate Rescue Mission</a:t>
            </a:r>
          </a:p>
        </p:txBody>
      </p:sp>
      <p:sp>
        <p:nvSpPr>
          <p:cNvPr id="8" name="Content Placeholder 9">
            <a:extLst>
              <a:ext uri="{FF2B5EF4-FFF2-40B4-BE49-F238E27FC236}">
                <a16:creationId xmlns:a16="http://schemas.microsoft.com/office/drawing/2014/main" id="{EAC95851-2A34-4B05-BD4D-9C764F0D23A9}"/>
              </a:ext>
            </a:extLst>
          </p:cNvPr>
          <p:cNvSpPr txBox="1">
            <a:spLocks/>
          </p:cNvSpPr>
          <p:nvPr/>
        </p:nvSpPr>
        <p:spPr>
          <a:xfrm>
            <a:off x="3352799" y="2452405"/>
            <a:ext cx="5827475" cy="1814795"/>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341313" indent="-341313" fontAlgn="auto">
              <a:spcAft>
                <a:spcPts val="0"/>
              </a:spcAft>
              <a:buClr>
                <a:srgbClr val="66FFFF"/>
              </a:buClr>
              <a:buFont typeface="Wingdings" panose="05000000000000000000" pitchFamily="2" charset="2"/>
              <a:buChar char="v"/>
            </a:pPr>
            <a:r>
              <a:rPr lang="en-US" sz="2800" i="1" dirty="0">
                <a:latin typeface="Tahoma" panose="020B0604030504040204" pitchFamily="34" charset="0"/>
                <a:ea typeface="Tahoma" panose="020B0604030504040204" pitchFamily="34" charset="0"/>
                <a:cs typeface="Tahoma" panose="020B0604030504040204" pitchFamily="34" charset="0"/>
              </a:rPr>
              <a:t>To get “into Christ,” one is baptized into Christ and then is clothed with Him </a:t>
            </a:r>
          </a:p>
          <a:p>
            <a:pPr marL="401638" lvl="1" indent="0" fontAlgn="auto">
              <a:spcAft>
                <a:spcPts val="0"/>
              </a:spcAft>
              <a:buNone/>
            </a:pPr>
            <a:r>
              <a:rPr lang="en-US" sz="2800" i="1" dirty="0">
                <a:latin typeface="Tahoma" panose="020B0604030504040204" pitchFamily="34" charset="0"/>
                <a:ea typeface="Tahoma" panose="020B0604030504040204" pitchFamily="34" charset="0"/>
                <a:cs typeface="Tahoma" panose="020B0604030504040204" pitchFamily="34" charset="0"/>
              </a:rPr>
              <a:t>(Gal. 3:27)</a:t>
            </a:r>
            <a:endParaRPr lang="en-US" sz="2800" b="0" i="1" dirty="0">
              <a:latin typeface="Tahoma" panose="020B0604030504040204" pitchFamily="34" charset="0"/>
              <a:ea typeface="Tahoma" panose="020B0604030504040204" pitchFamily="34" charset="0"/>
              <a:cs typeface="Tahoma" panose="020B0604030504040204" pitchFamily="34" charset="0"/>
            </a:endParaRPr>
          </a:p>
        </p:txBody>
      </p:sp>
      <p:sp>
        <p:nvSpPr>
          <p:cNvPr id="9" name="Text Box 6">
            <a:extLst>
              <a:ext uri="{FF2B5EF4-FFF2-40B4-BE49-F238E27FC236}">
                <a16:creationId xmlns:a16="http://schemas.microsoft.com/office/drawing/2014/main" id="{C2593190-4904-46A2-8CC4-AD6AD61BFE55}"/>
              </a:ext>
            </a:extLst>
          </p:cNvPr>
          <p:cNvSpPr txBox="1">
            <a:spLocks noChangeArrowheads="1"/>
          </p:cNvSpPr>
          <p:nvPr/>
        </p:nvSpPr>
        <p:spPr bwMode="auto">
          <a:xfrm>
            <a:off x="3316544" y="4572000"/>
            <a:ext cx="582747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4000" dirty="0">
                <a:solidFill>
                  <a:srgbClr val="FFFF00"/>
                </a:solidFill>
                <a:latin typeface="Tahoma" pitchFamily="34" charset="0"/>
                <a:cs typeface="Times New Roman" pitchFamily="18" charset="0"/>
              </a:rPr>
              <a:t>Live your life for Him so you can live eternally with Him!</a:t>
            </a:r>
          </a:p>
        </p:txBody>
      </p:sp>
    </p:spTree>
    <p:extLst>
      <p:ext uri="{BB962C8B-B14F-4D97-AF65-F5344CB8AC3E}">
        <p14:creationId xmlns:p14="http://schemas.microsoft.com/office/powerpoint/2010/main" val="1558887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4">
            <a:extLst>
              <a:ext uri="{28A0092B-C50C-407E-A947-70E740481C1C}">
                <a14:useLocalDpi xmlns:a14="http://schemas.microsoft.com/office/drawing/2010/main" val="0"/>
              </a:ext>
            </a:extLst>
          </a:blip>
          <a:srcRect l="5508" r="5508"/>
          <a:stretch/>
        </p:blipFill>
        <p:spPr>
          <a:xfrm>
            <a:off x="20" y="2030"/>
            <a:ext cx="9143980" cy="6855970"/>
          </a:xfrm>
          <a:prstGeom prst="rect">
            <a:avLst/>
          </a:prstGeom>
        </p:spPr>
      </p:pic>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solidFill>
                  <a:srgbClr val="66FFFF"/>
                </a:solidFill>
              </a:rPr>
              <a:t>Intro</a:t>
            </a:r>
          </a:p>
        </p:txBody>
      </p:sp>
      <p:sp>
        <p:nvSpPr>
          <p:cNvPr id="10" name="Content Placeholder 9">
            <a:extLst>
              <a:ext uri="{FF2B5EF4-FFF2-40B4-BE49-F238E27FC236}">
                <a16:creationId xmlns:a16="http://schemas.microsoft.com/office/drawing/2014/main" id="{0460CB3A-4192-4415-8A18-BBBED9F6F7AF}"/>
              </a:ext>
            </a:extLst>
          </p:cNvPr>
          <p:cNvSpPr>
            <a:spLocks noGrp="1"/>
          </p:cNvSpPr>
          <p:nvPr>
            <p:ph idx="1"/>
          </p:nvPr>
        </p:nvSpPr>
        <p:spPr>
          <a:xfrm>
            <a:off x="4267200" y="750278"/>
            <a:ext cx="4884336" cy="5879121"/>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10000"/>
          </a:bodyPr>
          <a:lstStyle/>
          <a:p>
            <a:pPr marL="341313" indent="-341313">
              <a:buClr>
                <a:srgbClr val="66FFFF"/>
              </a:buClr>
              <a:buFont typeface="Wingdings" panose="05000000000000000000" pitchFamily="2" charset="2"/>
              <a:buChar char="v"/>
            </a:pPr>
            <a:r>
              <a:rPr lang="en-US" sz="2800" dirty="0"/>
              <a:t>April 8-12, 2009: U.S. Navy SEAL snipers ended the five-day ordeal of Captain Richard Phillips, a merchant ship captain of the Maersk Alabama, who was taken hostage by pirates on April 8, 2009. Capt. Phillips was rescued uninjured while the 3 pirates who held him on a lifeboat were all killed.</a:t>
            </a:r>
          </a:p>
          <a:p>
            <a:pPr marL="341313" indent="-341313">
              <a:buClr>
                <a:srgbClr val="66FFFF"/>
              </a:buClr>
              <a:buFont typeface="Wingdings" panose="05000000000000000000" pitchFamily="2" charset="2"/>
              <a:buChar char="v"/>
            </a:pPr>
            <a:r>
              <a:rPr lang="en-US" sz="2800" dirty="0"/>
              <a:t>April 10, 2009: Five people held hostage on their sailboat by pirates were rescued by French military resulting in one of the hostages dying but the pirates subdued with some killed.</a:t>
            </a:r>
            <a:endParaRPr lang="en-US" sz="2800" i="1" dirty="0"/>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rPr>
              <a:t>The Ultimate Rescue Mission</a:t>
            </a:r>
          </a:p>
        </p:txBody>
      </p:sp>
      <p:sp>
        <p:nvSpPr>
          <p:cNvPr id="3" name="TextBox 2">
            <a:extLst>
              <a:ext uri="{FF2B5EF4-FFF2-40B4-BE49-F238E27FC236}">
                <a16:creationId xmlns:a16="http://schemas.microsoft.com/office/drawing/2014/main" id="{C35925A1-D4A9-477A-B1B1-89C0A5101085}"/>
              </a:ext>
            </a:extLst>
          </p:cNvPr>
          <p:cNvSpPr txBox="1"/>
          <p:nvPr/>
        </p:nvSpPr>
        <p:spPr>
          <a:xfrm>
            <a:off x="20116" y="2828835"/>
            <a:ext cx="4239547" cy="1200329"/>
          </a:xfrm>
          <a:prstGeom prst="rect">
            <a:avLst/>
          </a:prstGeom>
          <a:noFill/>
        </p:spPr>
        <p:txBody>
          <a:bodyPr wrap="square" rtlCol="0">
            <a:spAutoFit/>
          </a:bodyPr>
          <a:lstStyle/>
          <a:p>
            <a:pPr algn="ctr"/>
            <a:r>
              <a:rPr lang="en-US" dirty="0">
                <a:solidFill>
                  <a:schemeClr val="accent6">
                    <a:lumMod val="20000"/>
                    <a:lumOff val="80000"/>
                  </a:schemeClr>
                </a:solidFill>
              </a:rPr>
              <a:t>We all love a good rescue story, especially when the mission is successful!</a:t>
            </a:r>
          </a:p>
        </p:txBody>
      </p:sp>
    </p:spTree>
    <p:extLst>
      <p:ext uri="{BB962C8B-B14F-4D97-AF65-F5344CB8AC3E}">
        <p14:creationId xmlns:p14="http://schemas.microsoft.com/office/powerpoint/2010/main" val="6811109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4">
            <a:extLst>
              <a:ext uri="{28A0092B-C50C-407E-A947-70E740481C1C}">
                <a14:useLocalDpi xmlns:a14="http://schemas.microsoft.com/office/drawing/2010/main" val="0"/>
              </a:ext>
            </a:extLst>
          </a:blip>
          <a:srcRect t="703" b="703"/>
          <a:stretch/>
        </p:blipFill>
        <p:spPr>
          <a:xfrm>
            <a:off x="20" y="2030"/>
            <a:ext cx="9143980" cy="6855970"/>
          </a:xfrm>
          <a:prstGeom prst="rect">
            <a:avLst/>
          </a:prstGeom>
        </p:spPr>
      </p:pic>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533399"/>
          </a:xfrm>
        </p:spPr>
        <p:txBody>
          <a:bodyPr>
            <a:noAutofit/>
          </a:bodyPr>
          <a:lstStyle/>
          <a:p>
            <a:pPr algn="r"/>
            <a:r>
              <a:rPr lang="en-US" sz="4000" dirty="0">
                <a:solidFill>
                  <a:srgbClr val="66FFFF"/>
                </a:solidFill>
              </a:rPr>
              <a:t>Intro</a:t>
            </a:r>
          </a:p>
        </p:txBody>
      </p:sp>
      <p:sp>
        <p:nvSpPr>
          <p:cNvPr id="12" name="Content Placeholder 9">
            <a:extLst>
              <a:ext uri="{FF2B5EF4-FFF2-40B4-BE49-F238E27FC236}">
                <a16:creationId xmlns:a16="http://schemas.microsoft.com/office/drawing/2014/main" id="{4F32A990-C473-4AC0-A01A-46C2ACBED314}"/>
              </a:ext>
            </a:extLst>
          </p:cNvPr>
          <p:cNvSpPr>
            <a:spLocks noGrp="1"/>
          </p:cNvSpPr>
          <p:nvPr>
            <p:ph idx="1"/>
          </p:nvPr>
        </p:nvSpPr>
        <p:spPr>
          <a:xfrm>
            <a:off x="2360525" y="1140970"/>
            <a:ext cx="6172201" cy="42672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341313" indent="-341313">
              <a:buClr>
                <a:srgbClr val="66FFFF"/>
              </a:buClr>
              <a:buFont typeface="Wingdings" panose="05000000000000000000" pitchFamily="2" charset="2"/>
              <a:buChar char="v"/>
            </a:pPr>
            <a:r>
              <a:rPr lang="en-US" dirty="0"/>
              <a:t>Abraham rescued Lot from the king of Elam – </a:t>
            </a:r>
            <a:r>
              <a:rPr lang="en-US" i="1" dirty="0"/>
              <a:t>Gen. 14 </a:t>
            </a:r>
          </a:p>
          <a:p>
            <a:pPr marL="341313" indent="-341313">
              <a:buClr>
                <a:srgbClr val="66FFFF"/>
              </a:buClr>
              <a:buFont typeface="Wingdings" panose="05000000000000000000" pitchFamily="2" charset="2"/>
              <a:buChar char="v"/>
            </a:pPr>
            <a:r>
              <a:rPr lang="en-US" dirty="0"/>
              <a:t>God rescued Israel from Egyptian slavery through the leadership of Moses – </a:t>
            </a:r>
            <a:r>
              <a:rPr lang="en-US" i="1" dirty="0"/>
              <a:t>Ex. 3:7-9</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rPr>
              <a:t>The Ultimate Rescue Mission</a:t>
            </a:r>
          </a:p>
        </p:txBody>
      </p:sp>
      <p:sp>
        <p:nvSpPr>
          <p:cNvPr id="3" name="TextBox 2">
            <a:extLst>
              <a:ext uri="{FF2B5EF4-FFF2-40B4-BE49-F238E27FC236}">
                <a16:creationId xmlns:a16="http://schemas.microsoft.com/office/drawing/2014/main" id="{C35925A1-D4A9-477A-B1B1-89C0A5101085}"/>
              </a:ext>
            </a:extLst>
          </p:cNvPr>
          <p:cNvSpPr txBox="1"/>
          <p:nvPr/>
        </p:nvSpPr>
        <p:spPr>
          <a:xfrm>
            <a:off x="1752601" y="609600"/>
            <a:ext cx="6781800" cy="461665"/>
          </a:xfrm>
          <a:prstGeom prst="rect">
            <a:avLst/>
          </a:prstGeom>
          <a:noFill/>
        </p:spPr>
        <p:txBody>
          <a:bodyPr wrap="square" rtlCol="0">
            <a:spAutoFit/>
          </a:bodyPr>
          <a:lstStyle/>
          <a:p>
            <a:pPr lvl="0" algn="ctr"/>
            <a:r>
              <a:rPr lang="en-US" dirty="0">
                <a:solidFill>
                  <a:srgbClr val="DE9C3C">
                    <a:lumMod val="20000"/>
                    <a:lumOff val="80000"/>
                  </a:srgbClr>
                </a:solidFill>
              </a:rPr>
              <a:t>Biblical examples of “Great Rescues”</a:t>
            </a:r>
            <a:endParaRPr kumimoji="0" lang="en-US" sz="2400" b="1" i="0" u="none" strike="noStrike" kern="1200" cap="none" spc="0" normalizeH="0" baseline="0" noProof="0" dirty="0">
              <a:ln>
                <a:noFill/>
              </a:ln>
              <a:solidFill>
                <a:srgbClr val="DE9C3C">
                  <a:lumMod val="20000"/>
                  <a:lumOff val="80000"/>
                </a:srgbClr>
              </a:solidFill>
              <a:effectLst/>
              <a:uLnTx/>
              <a:uFillTx/>
              <a:latin typeface="Tahoma" pitchFamily="34" charset="0"/>
              <a:ea typeface="+mn-ea"/>
              <a:cs typeface="Times New Roman" pitchFamily="18" charset="0"/>
            </a:endParaRPr>
          </a:p>
        </p:txBody>
      </p:sp>
      <p:sp>
        <p:nvSpPr>
          <p:cNvPr id="14" name="Text Box 7">
            <a:extLst>
              <a:ext uri="{FF2B5EF4-FFF2-40B4-BE49-F238E27FC236}">
                <a16:creationId xmlns:a16="http://schemas.microsoft.com/office/drawing/2014/main" id="{8A63B112-12AA-4CA3-A15A-53879E8EB68C}"/>
              </a:ext>
            </a:extLst>
          </p:cNvPr>
          <p:cNvSpPr txBox="1">
            <a:spLocks noChangeArrowheads="1"/>
          </p:cNvSpPr>
          <p:nvPr/>
        </p:nvSpPr>
        <p:spPr bwMode="auto">
          <a:xfrm>
            <a:off x="2362201" y="6061899"/>
            <a:ext cx="6172200"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000" dirty="0">
                <a:solidFill>
                  <a:srgbClr val="66FFFF"/>
                </a:solidFill>
                <a:latin typeface="Tahoma" pitchFamily="34" charset="0"/>
                <a:cs typeface="Times New Roman" pitchFamily="18" charset="0"/>
              </a:rPr>
              <a:t>While most welcome a physical deliverer, many reject the most important: </a:t>
            </a:r>
            <a:r>
              <a:rPr lang="en-US" sz="2000" i="1" dirty="0">
                <a:solidFill>
                  <a:srgbClr val="66FFFF"/>
                </a:solidFill>
                <a:latin typeface="Tahoma" pitchFamily="34" charset="0"/>
                <a:cs typeface="Times New Roman" pitchFamily="18" charset="0"/>
              </a:rPr>
              <a:t>Spiritual!</a:t>
            </a:r>
            <a:endParaRPr kumimoji="0" lang="en-US" sz="2000" b="1" i="1" u="none" strike="noStrike" kern="1200" cap="none" spc="0" normalizeH="0" baseline="0" noProof="0" dirty="0">
              <a:ln>
                <a:noFill/>
              </a:ln>
              <a:solidFill>
                <a:srgbClr val="66FFFF"/>
              </a:solidFill>
              <a:effectLst/>
              <a:uLnTx/>
              <a:uFillTx/>
              <a:latin typeface="Tahoma" pitchFamily="34" charset="0"/>
              <a:cs typeface="Times New Roman" pitchFamily="18" charset="0"/>
            </a:endParaRPr>
          </a:p>
        </p:txBody>
      </p:sp>
      <p:sp>
        <p:nvSpPr>
          <p:cNvPr id="15" name="Content Placeholder 9">
            <a:extLst>
              <a:ext uri="{FF2B5EF4-FFF2-40B4-BE49-F238E27FC236}">
                <a16:creationId xmlns:a16="http://schemas.microsoft.com/office/drawing/2014/main" id="{A75E5B28-0924-4B64-A06A-435C8BB6707D}"/>
              </a:ext>
            </a:extLst>
          </p:cNvPr>
          <p:cNvSpPr txBox="1">
            <a:spLocks/>
          </p:cNvSpPr>
          <p:nvPr/>
        </p:nvSpPr>
        <p:spPr>
          <a:xfrm>
            <a:off x="611274" y="2971800"/>
            <a:ext cx="5637126" cy="2921280"/>
          </a:xfrm>
          <a:prstGeom prst="rect">
            <a:avLst/>
          </a:prstGeom>
          <a:solidFill>
            <a:schemeClr val="dk1">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lt1"/>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lt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lt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9pPr>
          </a:lstStyle>
          <a:p>
            <a:pPr marL="341313" indent="-341313" fontAlgn="auto">
              <a:spcAft>
                <a:spcPts val="0"/>
              </a:spcAft>
              <a:buClr>
                <a:srgbClr val="66FFFF"/>
              </a:buClr>
              <a:buFont typeface="Wingdings" panose="05000000000000000000" pitchFamily="2" charset="2"/>
              <a:buChar char="v"/>
            </a:pPr>
            <a:r>
              <a:rPr lang="en-US" b="0" dirty="0"/>
              <a:t>David rescued his family and families of all his men from Amalekites –       </a:t>
            </a:r>
            <a:r>
              <a:rPr lang="en-US" b="0" i="1" dirty="0"/>
              <a:t>I Sam. 30 </a:t>
            </a:r>
          </a:p>
          <a:p>
            <a:pPr marL="341313" indent="-341313" fontAlgn="auto">
              <a:spcAft>
                <a:spcPts val="0"/>
              </a:spcAft>
              <a:buClr>
                <a:srgbClr val="66FFFF"/>
              </a:buClr>
              <a:buFont typeface="Wingdings" panose="05000000000000000000" pitchFamily="2" charset="2"/>
              <a:buChar char="v"/>
            </a:pPr>
            <a:r>
              <a:rPr lang="en-US" b="0" dirty="0"/>
              <a:t>God rescued Daniel from the Lions in the lion’s den – </a:t>
            </a:r>
            <a:r>
              <a:rPr lang="en-US" b="0" i="1" dirty="0"/>
              <a:t>Dan. 6:16, 20-22 </a:t>
            </a:r>
          </a:p>
          <a:p>
            <a:pPr marL="341313" indent="-341313" fontAlgn="auto">
              <a:spcAft>
                <a:spcPts val="0"/>
              </a:spcAft>
              <a:buClr>
                <a:srgbClr val="66FFFF"/>
              </a:buClr>
              <a:buFont typeface="Wingdings" panose="05000000000000000000" pitchFamily="2" charset="2"/>
              <a:buChar char="v"/>
            </a:pPr>
            <a:r>
              <a:rPr lang="en-US" b="0" dirty="0"/>
              <a:t>Christ rescued the world from sin and darkness – </a:t>
            </a:r>
            <a:r>
              <a:rPr lang="en-US" b="0" i="1" dirty="0"/>
              <a:t>Col. 1:13; I Thess. 1:10</a:t>
            </a:r>
          </a:p>
        </p:txBody>
      </p:sp>
    </p:spTree>
    <p:extLst>
      <p:ext uri="{BB962C8B-B14F-4D97-AF65-F5344CB8AC3E}">
        <p14:creationId xmlns:p14="http://schemas.microsoft.com/office/powerpoint/2010/main" val="30079219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 calcmode="lin" valueType="num">
                                      <p:cBhvr additive="base">
                                        <p:cTn id="16"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 calcmode="lin" valueType="num">
                                      <p:cBhvr additive="base">
                                        <p:cTn id="26"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 calcmode="lin" valueType="num">
                                      <p:cBhvr additive="base">
                                        <p:cTn id="31"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4">
            <a:extLst>
              <a:ext uri="{28A0092B-C50C-407E-A947-70E740481C1C}">
                <a14:useLocalDpi xmlns:a14="http://schemas.microsoft.com/office/drawing/2010/main" val="0"/>
              </a:ext>
            </a:extLst>
          </a:blip>
          <a:srcRect l="5587" r="5587"/>
          <a:stretch/>
        </p:blipFill>
        <p:spPr>
          <a:xfrm>
            <a:off x="20" y="2030"/>
            <a:ext cx="9143980" cy="6855970"/>
          </a:xfrm>
          <a:prstGeom prst="rect">
            <a:avLst/>
          </a:prstGeom>
        </p:spPr>
      </p:pic>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533399"/>
          </a:xfrm>
        </p:spPr>
        <p:txBody>
          <a:bodyPr>
            <a:noAutofit/>
          </a:bodyPr>
          <a:lstStyle/>
          <a:p>
            <a:pPr algn="r"/>
            <a:r>
              <a:rPr lang="en-US" sz="4000" dirty="0">
                <a:solidFill>
                  <a:srgbClr val="66FFFF"/>
                </a:solidFill>
              </a:rPr>
              <a:t>Intro</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rPr>
              <a:t>The Ultimate Rescue Mission</a:t>
            </a:r>
          </a:p>
        </p:txBody>
      </p:sp>
      <p:sp>
        <p:nvSpPr>
          <p:cNvPr id="3" name="TextBox 2">
            <a:extLst>
              <a:ext uri="{FF2B5EF4-FFF2-40B4-BE49-F238E27FC236}">
                <a16:creationId xmlns:a16="http://schemas.microsoft.com/office/drawing/2014/main" id="{C35925A1-D4A9-477A-B1B1-89C0A5101085}"/>
              </a:ext>
            </a:extLst>
          </p:cNvPr>
          <p:cNvSpPr txBox="1"/>
          <p:nvPr/>
        </p:nvSpPr>
        <p:spPr>
          <a:xfrm>
            <a:off x="42" y="993611"/>
            <a:ext cx="9143958" cy="83099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dirty="0">
                <a:ln>
                  <a:solidFill>
                    <a:schemeClr val="bg1"/>
                  </a:solidFill>
                </a:ln>
                <a:solidFill>
                  <a:srgbClr val="FFFF00"/>
                </a:solidFill>
              </a:rPr>
              <a:t>The world was, and is, in need of saving because it is corrupt and set for destruction</a:t>
            </a:r>
            <a:endParaRPr kumimoji="0" lang="en-US" sz="2400" b="1" i="0" u="none" strike="noStrike" kern="1200" cap="none" spc="0" normalizeH="0" baseline="0" noProof="0" dirty="0">
              <a:ln>
                <a:solidFill>
                  <a:schemeClr val="bg1"/>
                </a:solidFill>
              </a:ln>
              <a:solidFill>
                <a:srgbClr val="FFFF00"/>
              </a:solidFill>
              <a:effectLst/>
              <a:uLnTx/>
              <a:uFillTx/>
              <a:latin typeface="Tahoma" pitchFamily="34" charset="0"/>
              <a:ea typeface="+mn-ea"/>
              <a:cs typeface="Times New Roman" pitchFamily="18" charset="0"/>
            </a:endParaRPr>
          </a:p>
        </p:txBody>
      </p:sp>
      <p:sp>
        <p:nvSpPr>
          <p:cNvPr id="9" name="Content Placeholder 9">
            <a:extLst>
              <a:ext uri="{FF2B5EF4-FFF2-40B4-BE49-F238E27FC236}">
                <a16:creationId xmlns:a16="http://schemas.microsoft.com/office/drawing/2014/main" id="{0A83C352-761D-4484-995A-F983B605BC4F}"/>
              </a:ext>
            </a:extLst>
          </p:cNvPr>
          <p:cNvSpPr>
            <a:spLocks noGrp="1"/>
          </p:cNvSpPr>
          <p:nvPr>
            <p:ph idx="1"/>
          </p:nvPr>
        </p:nvSpPr>
        <p:spPr>
          <a:xfrm>
            <a:off x="1" y="3536687"/>
            <a:ext cx="9125578" cy="232770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341313" indent="-341313">
              <a:buClr>
                <a:srgbClr val="66FFFF"/>
              </a:buClr>
              <a:buFont typeface="Wingdings" panose="05000000000000000000" pitchFamily="2" charset="2"/>
              <a:buChar char="v"/>
            </a:pPr>
            <a:r>
              <a:rPr lang="en-US" sz="2800" b="1" dirty="0"/>
              <a:t>I Jn. 2:15-17: </a:t>
            </a:r>
            <a:r>
              <a:rPr lang="en-US" sz="2800" dirty="0"/>
              <a:t>The world with all its temptations &amp; lusts is “passing away”</a:t>
            </a:r>
          </a:p>
          <a:p>
            <a:pPr marL="341313" indent="-341313">
              <a:buClr>
                <a:srgbClr val="66FFFF"/>
              </a:buClr>
              <a:buFont typeface="Wingdings" panose="05000000000000000000" pitchFamily="2" charset="2"/>
              <a:buChar char="v"/>
            </a:pPr>
            <a:r>
              <a:rPr lang="en-US" sz="2800" b="1" dirty="0"/>
              <a:t>II Pet. 3:10-12: </a:t>
            </a:r>
            <a:r>
              <a:rPr lang="en-US" sz="2800" dirty="0"/>
              <a:t>The world will be destroyed by fire!</a:t>
            </a:r>
          </a:p>
          <a:p>
            <a:pPr marL="341313" indent="-341313">
              <a:buClr>
                <a:srgbClr val="66FFFF"/>
              </a:buClr>
              <a:buFont typeface="Wingdings" panose="05000000000000000000" pitchFamily="2" charset="2"/>
              <a:buChar char="v"/>
            </a:pPr>
            <a:r>
              <a:rPr lang="en-US" sz="2800" b="1" dirty="0"/>
              <a:t>Rom. 6:17-20; II Tim. 2:26: </a:t>
            </a:r>
            <a:r>
              <a:rPr lang="en-US" sz="2800" dirty="0"/>
              <a:t>Men are slaves to sin, held captive by Satan</a:t>
            </a:r>
            <a:endParaRPr lang="en-US" sz="2800" i="1" dirty="0"/>
          </a:p>
        </p:txBody>
      </p:sp>
    </p:spTree>
    <p:extLst>
      <p:ext uri="{BB962C8B-B14F-4D97-AF65-F5344CB8AC3E}">
        <p14:creationId xmlns:p14="http://schemas.microsoft.com/office/powerpoint/2010/main" val="41771951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 calcmode="lin" valueType="num">
                                      <p:cBhvr additive="base">
                                        <p:cTn id="11" dur="500" fill="hold"/>
                                        <p:tgtEl>
                                          <p:spTgt spid="9">
                                            <p:bg/>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Galatians 1:3-5</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The Ultimate Rescue Mission</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492838"/>
            <a:ext cx="9144000" cy="452431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742950" marR="0" lvl="0" indent="-74295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Grace to you and peace from God our Father and the Lord Jesus Christ, </a:t>
            </a:r>
          </a:p>
          <a:p>
            <a:pPr marL="742950" marR="0" lvl="0" indent="-74295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who gave Himself for our sins so that He might rescue us from this present evil age, according to the will of our God and Father, </a:t>
            </a:r>
          </a:p>
          <a:p>
            <a:pPr marL="742950" marR="0" lvl="0" indent="-74295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to whom be the glory forevermore. Amen.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Intro</a:t>
            </a:r>
          </a:p>
        </p:txBody>
      </p:sp>
    </p:spTree>
    <p:extLst>
      <p:ext uri="{BB962C8B-B14F-4D97-AF65-F5344CB8AC3E}">
        <p14:creationId xmlns:p14="http://schemas.microsoft.com/office/powerpoint/2010/main" val="35403293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9"/>
          <a:stretch/>
        </p:blipFill>
        <p:spPr>
          <a:xfrm>
            <a:off x="20" y="2030"/>
            <a:ext cx="9143980" cy="6855970"/>
          </a:xfrm>
          <a:prstGeom prst="rect">
            <a:avLst/>
          </a:prstGeom>
        </p:spPr>
      </p:pic>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91000" y="1"/>
            <a:ext cx="4953000" cy="838200"/>
          </a:xfrm>
        </p:spPr>
        <p:txBody>
          <a:bodyPr>
            <a:normAutofit/>
          </a:bodyPr>
          <a:lstStyle/>
          <a:p>
            <a:pPr algn="r"/>
            <a:r>
              <a:rPr lang="en-US" sz="4000" dirty="0">
                <a:solidFill>
                  <a:srgbClr val="66FFFF"/>
                </a:solidFill>
              </a:rPr>
              <a:t>Intro</a:t>
            </a:r>
          </a:p>
        </p:txBody>
      </p:sp>
      <p:sp>
        <p:nvSpPr>
          <p:cNvPr id="10" name="Content Placeholder 9">
            <a:extLst>
              <a:ext uri="{FF2B5EF4-FFF2-40B4-BE49-F238E27FC236}">
                <a16:creationId xmlns:a16="http://schemas.microsoft.com/office/drawing/2014/main" id="{0460CB3A-4192-4415-8A18-BBBED9F6F7AF}"/>
              </a:ext>
            </a:extLst>
          </p:cNvPr>
          <p:cNvSpPr>
            <a:spLocks noGrp="1"/>
          </p:cNvSpPr>
          <p:nvPr>
            <p:ph idx="1"/>
          </p:nvPr>
        </p:nvSpPr>
        <p:spPr>
          <a:xfrm>
            <a:off x="2590800" y="838201"/>
            <a:ext cx="6553180" cy="3573033"/>
          </a:xfrm>
        </p:spPr>
        <p:txBody>
          <a:bodyPr>
            <a:normAutofit/>
          </a:bodyPr>
          <a:lstStyle/>
          <a:p>
            <a:pPr marL="341313" indent="-341313">
              <a:buFont typeface="Wingdings" panose="05000000000000000000" pitchFamily="2" charset="2"/>
              <a:buChar char="v"/>
            </a:pPr>
            <a:r>
              <a:rPr lang="en-US" sz="2800" b="1" dirty="0">
                <a:ln>
                  <a:solidFill>
                    <a:schemeClr val="tx1"/>
                  </a:solidFill>
                </a:ln>
                <a:solidFill>
                  <a:schemeClr val="bg1"/>
                </a:solidFill>
              </a:rPr>
              <a:t>God sent His Son on the “Ultimate Rescue Mission” to save man from the slavery of sin</a:t>
            </a:r>
          </a:p>
          <a:p>
            <a:pPr marL="341313" indent="-341313">
              <a:buFont typeface="Wingdings" panose="05000000000000000000" pitchFamily="2" charset="2"/>
              <a:buChar char="v"/>
            </a:pPr>
            <a:r>
              <a:rPr lang="en-US" sz="2800" b="1" dirty="0">
                <a:ln>
                  <a:solidFill>
                    <a:schemeClr val="tx1"/>
                  </a:solidFill>
                </a:ln>
                <a:solidFill>
                  <a:schemeClr val="bg1"/>
                </a:solidFill>
              </a:rPr>
              <a:t>Galatians 1:3-5</a:t>
            </a:r>
          </a:p>
          <a:p>
            <a:pPr marL="341313" indent="-341313">
              <a:buFont typeface="Wingdings" panose="05000000000000000000" pitchFamily="2" charset="2"/>
              <a:buChar char="v"/>
            </a:pPr>
            <a:r>
              <a:rPr lang="en-US" sz="2800" b="1" i="1" dirty="0">
                <a:ln>
                  <a:solidFill>
                    <a:schemeClr val="tx1"/>
                  </a:solidFill>
                </a:ln>
                <a:solidFill>
                  <a:schemeClr val="bg1"/>
                </a:solidFill>
              </a:rPr>
              <a:t>Many reject Him and His salvation: cannot save those who do not wish to be saved!</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490845"/>
            <a:ext cx="5004649"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1" i="0" u="none" strike="noStrike" kern="1200" cap="none" spc="0" normalizeH="0" baseline="0" noProof="0" dirty="0">
                <a:ln>
                  <a:noFill/>
                </a:ln>
                <a:solidFill>
                  <a:schemeClr val="bg1">
                    <a:alpha val="75000"/>
                  </a:schemeClr>
                </a:solidFill>
                <a:effectLst/>
                <a:uLnTx/>
                <a:uFillTx/>
                <a:latin typeface="Tahoma" pitchFamily="34" charset="0"/>
                <a:ea typeface="+mn-ea"/>
                <a:cs typeface="Times New Roman" pitchFamily="18" charset="0"/>
              </a:rPr>
              <a:t>The Ultimate Rescue Mission</a:t>
            </a:r>
          </a:p>
        </p:txBody>
      </p:sp>
      <p:sp>
        <p:nvSpPr>
          <p:cNvPr id="9" name="Text Box 7">
            <a:extLst>
              <a:ext uri="{FF2B5EF4-FFF2-40B4-BE49-F238E27FC236}">
                <a16:creationId xmlns:a16="http://schemas.microsoft.com/office/drawing/2014/main" id="{218F535F-C434-46F5-B607-A2742BCA7D2F}"/>
              </a:ext>
            </a:extLst>
          </p:cNvPr>
          <p:cNvSpPr txBox="1">
            <a:spLocks noChangeArrowheads="1"/>
          </p:cNvSpPr>
          <p:nvPr/>
        </p:nvSpPr>
        <p:spPr bwMode="auto">
          <a:xfrm>
            <a:off x="2283469" y="4365083"/>
            <a:ext cx="6857999" cy="230832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spcAft>
                <a:spcPts val="600"/>
              </a:spcAft>
              <a:defRPr/>
            </a:pPr>
            <a:r>
              <a:rPr lang="en-US" sz="3600" dirty="0">
                <a:solidFill>
                  <a:srgbClr val="FFFF00"/>
                </a:solidFill>
                <a:latin typeface="Tahoma" pitchFamily="34" charset="0"/>
                <a:cs typeface="Times New Roman" pitchFamily="18" charset="0"/>
              </a:rPr>
              <a:t>God sent the world a Rescuer and demonstrated His love for mankind for all time!</a:t>
            </a:r>
            <a:endParaRPr kumimoji="0" lang="en-US" sz="36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958526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indoor, table, sitting, food&#10;&#10;Description automatically generated">
            <a:extLst>
              <a:ext uri="{FF2B5EF4-FFF2-40B4-BE49-F238E27FC236}">
                <a16:creationId xmlns:a16="http://schemas.microsoft.com/office/drawing/2014/main" id="{DA73F583-9031-44F3-8389-1E230DCD6ED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8361" r="1" b="9077"/>
          <a:stretch/>
        </p:blipFill>
        <p:spPr>
          <a:xfrm>
            <a:off x="20" y="10"/>
            <a:ext cx="9143980" cy="6857990"/>
          </a:xfrm>
          <a:prstGeom prst="rect">
            <a:avLst/>
          </a:prstGeom>
        </p:spPr>
      </p:pic>
      <p:sp>
        <p:nvSpPr>
          <p:cNvPr id="2" name="Title 1">
            <a:extLst>
              <a:ext uri="{FF2B5EF4-FFF2-40B4-BE49-F238E27FC236}">
                <a16:creationId xmlns:a16="http://schemas.microsoft.com/office/drawing/2014/main" id="{5E293A9B-3E4E-4F15-BDCB-F8DF911C58FE}"/>
              </a:ext>
            </a:extLst>
          </p:cNvPr>
          <p:cNvSpPr>
            <a:spLocks noGrp="1"/>
          </p:cNvSpPr>
          <p:nvPr>
            <p:ph type="title"/>
          </p:nvPr>
        </p:nvSpPr>
        <p:spPr>
          <a:xfrm>
            <a:off x="20" y="499533"/>
            <a:ext cx="9143980" cy="1658198"/>
          </a:xfrm>
        </p:spPr>
        <p:txBody>
          <a:bodyPr>
            <a:normAutofit/>
          </a:bodyPr>
          <a:lstStyle/>
          <a:p>
            <a:pPr algn="ctr"/>
            <a:r>
              <a:rPr lang="en-US" dirty="0">
                <a:solidFill>
                  <a:schemeClr val="tx1"/>
                </a:solidFill>
              </a:rPr>
              <a:t>The Confusion Of The World</a:t>
            </a:r>
          </a:p>
        </p:txBody>
      </p:sp>
      <p:sp>
        <p:nvSpPr>
          <p:cNvPr id="4" name="Footer Placeholder 3">
            <a:extLst>
              <a:ext uri="{FF2B5EF4-FFF2-40B4-BE49-F238E27FC236}">
                <a16:creationId xmlns:a16="http://schemas.microsoft.com/office/drawing/2014/main" id="{CC33F0FF-3714-4772-8534-3F6F078A107F}"/>
              </a:ext>
            </a:extLst>
          </p:cNvPr>
          <p:cNvSpPr>
            <a:spLocks noGrp="1"/>
          </p:cNvSpPr>
          <p:nvPr>
            <p:ph type="ftr" sz="quarter" idx="11"/>
          </p:nvPr>
        </p:nvSpPr>
        <p:spPr>
          <a:xfrm>
            <a:off x="20" y="21171"/>
            <a:ext cx="6172180" cy="478361"/>
          </a:xfrm>
        </p:spPr>
        <p:txBody>
          <a:bodyPr>
            <a:normAutofit/>
          </a:bodyPr>
          <a:lstStyle/>
          <a:p>
            <a:pPr>
              <a:spcAft>
                <a:spcPts val="600"/>
              </a:spcAft>
              <a:defRPr/>
            </a:pPr>
            <a:r>
              <a:rPr lang="en-US" sz="1800" dirty="0">
                <a:solidFill>
                  <a:srgbClr val="66FFFF">
                    <a:alpha val="75000"/>
                  </a:srgbClr>
                </a:solidFill>
                <a:latin typeface="+mj-lt"/>
              </a:rPr>
              <a:t>The Ultimate Rescue Mission Saves From…</a:t>
            </a:r>
          </a:p>
        </p:txBody>
      </p:sp>
    </p:spTree>
    <p:extLst>
      <p:ext uri="{BB962C8B-B14F-4D97-AF65-F5344CB8AC3E}">
        <p14:creationId xmlns:p14="http://schemas.microsoft.com/office/powerpoint/2010/main" val="25012896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indoor, table, sitting, food&#10;&#10;Description automatically generated">
            <a:extLst>
              <a:ext uri="{FF2B5EF4-FFF2-40B4-BE49-F238E27FC236}">
                <a16:creationId xmlns:a16="http://schemas.microsoft.com/office/drawing/2014/main" id="{DA73F583-9031-44F3-8389-1E230DCD6ED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8361" r="1" b="9077"/>
          <a:stretch/>
        </p:blipFill>
        <p:spPr>
          <a:xfrm>
            <a:off x="20" y="10"/>
            <a:ext cx="9143980" cy="6857990"/>
          </a:xfrm>
          <a:prstGeom prst="rect">
            <a:avLst/>
          </a:prstGeom>
        </p:spPr>
      </p:pic>
      <p:sp>
        <p:nvSpPr>
          <p:cNvPr id="2" name="Title 1">
            <a:extLst>
              <a:ext uri="{FF2B5EF4-FFF2-40B4-BE49-F238E27FC236}">
                <a16:creationId xmlns:a16="http://schemas.microsoft.com/office/drawing/2014/main" id="{5E293A9B-3E4E-4F15-BDCB-F8DF911C58FE}"/>
              </a:ext>
            </a:extLst>
          </p:cNvPr>
          <p:cNvSpPr>
            <a:spLocks noGrp="1"/>
          </p:cNvSpPr>
          <p:nvPr>
            <p:ph type="title"/>
          </p:nvPr>
        </p:nvSpPr>
        <p:spPr>
          <a:xfrm>
            <a:off x="20" y="499533"/>
            <a:ext cx="9143980" cy="1658198"/>
          </a:xfrm>
        </p:spPr>
        <p:txBody>
          <a:bodyPr>
            <a:normAutofit/>
          </a:bodyPr>
          <a:lstStyle/>
          <a:p>
            <a:pPr algn="ctr"/>
            <a:r>
              <a:rPr lang="en-US" dirty="0">
                <a:solidFill>
                  <a:schemeClr val="tx1"/>
                </a:solidFill>
              </a:rPr>
              <a:t>The Confusion Of The World</a:t>
            </a:r>
          </a:p>
        </p:txBody>
      </p:sp>
      <p:sp>
        <p:nvSpPr>
          <p:cNvPr id="10" name="Content Placeholder 9">
            <a:extLst>
              <a:ext uri="{FF2B5EF4-FFF2-40B4-BE49-F238E27FC236}">
                <a16:creationId xmlns:a16="http://schemas.microsoft.com/office/drawing/2014/main" id="{76217ACF-CFEB-4E60-B783-87D4CE588C02}"/>
              </a:ext>
            </a:extLst>
          </p:cNvPr>
          <p:cNvSpPr>
            <a:spLocks noGrp="1"/>
          </p:cNvSpPr>
          <p:nvPr>
            <p:ph idx="1"/>
          </p:nvPr>
        </p:nvSpPr>
        <p:spPr>
          <a:xfrm>
            <a:off x="507492" y="2011680"/>
            <a:ext cx="8065293" cy="3766185"/>
          </a:xfrm>
        </p:spPr>
        <p:txBody>
          <a:bodyPr>
            <a:normAutofit/>
          </a:bodyPr>
          <a:lstStyle/>
          <a:p>
            <a:pPr marL="341313" indent="-341313">
              <a:buFont typeface="Wingdings" panose="05000000000000000000" pitchFamily="2" charset="2"/>
              <a:buChar char="ü"/>
            </a:pPr>
            <a:r>
              <a:rPr lang="en-US" sz="2800" b="1" dirty="0">
                <a:solidFill>
                  <a:schemeClr val="tx1"/>
                </a:solidFill>
              </a:rPr>
              <a:t>Eph. 4:17-19: </a:t>
            </a:r>
            <a:r>
              <a:rPr lang="en-US" sz="2800" dirty="0">
                <a:solidFill>
                  <a:schemeClr val="tx1"/>
                </a:solidFill>
              </a:rPr>
              <a:t>The world is morally confused</a:t>
            </a:r>
          </a:p>
          <a:p>
            <a:pPr marL="525780" lvl="1">
              <a:buFont typeface="Wingdings" panose="05000000000000000000" pitchFamily="2" charset="2"/>
              <a:buChar char="q"/>
            </a:pPr>
            <a:r>
              <a:rPr lang="en-US" dirty="0">
                <a:solidFill>
                  <a:schemeClr val="tx1"/>
                </a:solidFill>
              </a:rPr>
              <a:t>Gal. 6:7-8; Eph. 4:17-19; I Tim. 4:2; Eph. 2:1-3</a:t>
            </a:r>
          </a:p>
          <a:p>
            <a:pPr marL="525780" lvl="1">
              <a:buFont typeface="Wingdings" panose="05000000000000000000" pitchFamily="2" charset="2"/>
              <a:buChar char="q"/>
            </a:pPr>
            <a:endParaRPr lang="en-US" dirty="0">
              <a:solidFill>
                <a:schemeClr val="tx1"/>
              </a:solidFill>
            </a:endParaRPr>
          </a:p>
          <a:p>
            <a:pPr marL="341313" indent="-341313">
              <a:buFont typeface="Wingdings" panose="05000000000000000000" pitchFamily="2" charset="2"/>
              <a:buChar char="ü"/>
            </a:pPr>
            <a:r>
              <a:rPr lang="en-US" sz="2800" b="1" dirty="0">
                <a:solidFill>
                  <a:schemeClr val="tx1"/>
                </a:solidFill>
              </a:rPr>
              <a:t>Eph. 4:14: </a:t>
            </a:r>
            <a:r>
              <a:rPr lang="en-US" sz="2800" dirty="0">
                <a:solidFill>
                  <a:schemeClr val="tx1"/>
                </a:solidFill>
              </a:rPr>
              <a:t>The world is doctrinally confused</a:t>
            </a:r>
          </a:p>
          <a:p>
            <a:pPr marL="640080" lvl="1" indent="-457200">
              <a:buFont typeface="Wingdings" panose="05000000000000000000" pitchFamily="2" charset="2"/>
              <a:buChar char="q"/>
            </a:pPr>
            <a:r>
              <a:rPr lang="en-US" dirty="0">
                <a:solidFill>
                  <a:schemeClr val="tx1"/>
                </a:solidFill>
              </a:rPr>
              <a:t>Carried by “every wind of doctrine, by the trickery of men, by craftiness in deceitful scheming”</a:t>
            </a:r>
          </a:p>
        </p:txBody>
      </p:sp>
      <p:sp>
        <p:nvSpPr>
          <p:cNvPr id="7" name="Footer Placeholder 3">
            <a:extLst>
              <a:ext uri="{FF2B5EF4-FFF2-40B4-BE49-F238E27FC236}">
                <a16:creationId xmlns:a16="http://schemas.microsoft.com/office/drawing/2014/main" id="{66D5AF69-02C9-465F-94E2-9DB61A7D0FC4}"/>
              </a:ext>
            </a:extLst>
          </p:cNvPr>
          <p:cNvSpPr txBox="1">
            <a:spLocks/>
          </p:cNvSpPr>
          <p:nvPr/>
        </p:nvSpPr>
        <p:spPr>
          <a:xfrm>
            <a:off x="20" y="21171"/>
            <a:ext cx="6172180" cy="478361"/>
          </a:xfrm>
          <a:prstGeom prst="rect">
            <a:avLst/>
          </a:prstGeom>
        </p:spPr>
        <p:txBody>
          <a:bodyPr vert="horz" lIns="91440" tIns="45720" rIns="91440" bIns="45720" rtlCol="0" anchor="ctr">
            <a:normAutofit/>
          </a:bodyPr>
          <a:lstStyle>
            <a:defPPr>
              <a:defRPr lang="en-US"/>
            </a:defPPr>
            <a:lvl1pPr algn="l" rtl="0" fontAlgn="base">
              <a:spcBef>
                <a:spcPct val="0"/>
              </a:spcBef>
              <a:spcAft>
                <a:spcPct val="0"/>
              </a:spcAft>
              <a:defRPr sz="950" b="1" kern="1200" cap="all" baseline="0">
                <a:solidFill>
                  <a:schemeClr val="tx1">
                    <a:alpha val="75000"/>
                  </a:schemeClr>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a:spcAft>
                <a:spcPts val="600"/>
              </a:spcAft>
              <a:defRPr/>
            </a:pPr>
            <a:r>
              <a:rPr lang="en-US" sz="1800">
                <a:solidFill>
                  <a:srgbClr val="66FFFF">
                    <a:alpha val="75000"/>
                  </a:srgbClr>
                </a:solidFill>
                <a:latin typeface="+mj-lt"/>
              </a:rPr>
              <a:t>The Ultimate Rescue Mission Saves From…</a:t>
            </a:r>
            <a:endParaRPr lang="en-US" sz="1800" dirty="0">
              <a:solidFill>
                <a:srgbClr val="66FFFF">
                  <a:alpha val="75000"/>
                </a:srgbClr>
              </a:solidFill>
              <a:latin typeface="+mj-lt"/>
            </a:endParaRPr>
          </a:p>
        </p:txBody>
      </p:sp>
    </p:spTree>
    <p:extLst>
      <p:ext uri="{BB962C8B-B14F-4D97-AF65-F5344CB8AC3E}">
        <p14:creationId xmlns:p14="http://schemas.microsoft.com/office/powerpoint/2010/main" val="39209241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left)">
                                      <p:cBhvr>
                                        <p:cTn id="15" dur="500"/>
                                        <p:tgtEl>
                                          <p:spTgt spid="10">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wipe(left)">
                                      <p:cBhvr>
                                        <p:cTn id="1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photo, sitting, view, small&#10;&#10;Description automatically generated">
            <a:extLst>
              <a:ext uri="{FF2B5EF4-FFF2-40B4-BE49-F238E27FC236}">
                <a16:creationId xmlns:a16="http://schemas.microsoft.com/office/drawing/2014/main" id="{9BB48091-0C7C-4216-A144-FE046F5460F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6477DF39-0261-4064-A7BF-9FEF13055D4D}"/>
              </a:ext>
            </a:extLst>
          </p:cNvPr>
          <p:cNvSpPr>
            <a:spLocks noGrp="1"/>
          </p:cNvSpPr>
          <p:nvPr>
            <p:ph type="title"/>
          </p:nvPr>
        </p:nvSpPr>
        <p:spPr>
          <a:xfrm>
            <a:off x="477506" y="1619156"/>
            <a:ext cx="8079581" cy="1658198"/>
          </a:xfrm>
        </p:spPr>
        <p:txBody>
          <a:bodyPr>
            <a:normAutofit/>
          </a:bodyPr>
          <a:lstStyle/>
          <a:p>
            <a:pPr algn="ctr"/>
            <a:r>
              <a:rPr lang="en-US" dirty="0">
                <a:solidFill>
                  <a:schemeClr val="tx1"/>
                </a:solidFill>
              </a:rPr>
              <a:t>The Lord Jesus Christ is the hope for a confused world!</a:t>
            </a:r>
          </a:p>
        </p:txBody>
      </p:sp>
      <p:sp>
        <p:nvSpPr>
          <p:cNvPr id="10" name="Content Placeholder 9">
            <a:extLst>
              <a:ext uri="{FF2B5EF4-FFF2-40B4-BE49-F238E27FC236}">
                <a16:creationId xmlns:a16="http://schemas.microsoft.com/office/drawing/2014/main" id="{66C657B5-B097-4788-BC37-4EF5CAF2478B}"/>
              </a:ext>
            </a:extLst>
          </p:cNvPr>
          <p:cNvSpPr>
            <a:spLocks noGrp="1"/>
          </p:cNvSpPr>
          <p:nvPr>
            <p:ph idx="1"/>
          </p:nvPr>
        </p:nvSpPr>
        <p:spPr>
          <a:xfrm>
            <a:off x="539353" y="3580648"/>
            <a:ext cx="8065293" cy="2548282"/>
          </a:xfrm>
        </p:spPr>
        <p:txBody>
          <a:bodyPr>
            <a:normAutofit/>
          </a:bodyPr>
          <a:lstStyle/>
          <a:p>
            <a:pPr marL="341313" indent="-341313">
              <a:buFont typeface="Wingdings" panose="05000000000000000000" pitchFamily="2" charset="2"/>
              <a:buChar char="ü"/>
            </a:pPr>
            <a:r>
              <a:rPr lang="en-US" sz="3600" dirty="0">
                <a:solidFill>
                  <a:schemeClr val="tx1"/>
                </a:solidFill>
              </a:rPr>
              <a:t>Eph. 4:20-24: The truth of Christ sets one free! (John 8:32)</a:t>
            </a:r>
          </a:p>
        </p:txBody>
      </p:sp>
      <p:sp>
        <p:nvSpPr>
          <p:cNvPr id="4" name="Footer Placeholder 3">
            <a:extLst>
              <a:ext uri="{FF2B5EF4-FFF2-40B4-BE49-F238E27FC236}">
                <a16:creationId xmlns:a16="http://schemas.microsoft.com/office/drawing/2014/main" id="{5D989730-D9F7-47AC-A765-056C2BCC323C}"/>
              </a:ext>
            </a:extLst>
          </p:cNvPr>
          <p:cNvSpPr>
            <a:spLocks noGrp="1"/>
          </p:cNvSpPr>
          <p:nvPr>
            <p:ph type="ftr" sz="quarter" idx="11"/>
          </p:nvPr>
        </p:nvSpPr>
        <p:spPr>
          <a:xfrm>
            <a:off x="514350" y="6554697"/>
            <a:ext cx="3771900" cy="228600"/>
          </a:xfrm>
        </p:spPr>
        <p:txBody>
          <a:bodyPr>
            <a:normAutofit/>
          </a:bodyPr>
          <a:lstStyle/>
          <a:p>
            <a:pPr>
              <a:spcAft>
                <a:spcPts val="600"/>
              </a:spcAft>
              <a:defRPr/>
            </a:pPr>
            <a:r>
              <a:rPr lang="en-US" sz="800"/>
              <a:t>The Ultimate Rescue Mission</a:t>
            </a:r>
          </a:p>
        </p:txBody>
      </p:sp>
      <p:sp>
        <p:nvSpPr>
          <p:cNvPr id="8" name="Text Box 7">
            <a:extLst>
              <a:ext uri="{FF2B5EF4-FFF2-40B4-BE49-F238E27FC236}">
                <a16:creationId xmlns:a16="http://schemas.microsoft.com/office/drawing/2014/main" id="{20861159-BE1C-42A9-8608-5C40E353FEF7}"/>
              </a:ext>
            </a:extLst>
          </p:cNvPr>
          <p:cNvSpPr txBox="1">
            <a:spLocks noChangeArrowheads="1"/>
          </p:cNvSpPr>
          <p:nvPr/>
        </p:nvSpPr>
        <p:spPr bwMode="auto">
          <a:xfrm>
            <a:off x="2532" y="5416322"/>
            <a:ext cx="9141468" cy="95410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spcAft>
                <a:spcPts val="600"/>
              </a:spcAft>
              <a:defRPr/>
            </a:pPr>
            <a:r>
              <a:rPr lang="en-US" sz="2800" dirty="0">
                <a:solidFill>
                  <a:srgbClr val="FFFF00"/>
                </a:solidFill>
                <a:latin typeface="Tahoma" pitchFamily="34" charset="0"/>
                <a:cs typeface="Times New Roman" pitchFamily="18" charset="0"/>
              </a:rPr>
              <a:t>One can know the truth and be free from the confusion of the world’s teachings!</a:t>
            </a:r>
            <a:endParaRPr kumimoji="0" lang="en-US" sz="2800" b="1" i="0" u="none"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3554480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theme/theme1.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ustom 1">
      <a:majorFont>
        <a:latin typeface="Arial"/>
        <a:ea typeface=""/>
        <a:cs typeface=""/>
      </a:majorFont>
      <a:minorFont>
        <a:latin typeface="Tahoma"/>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1351</Words>
  <Application>Microsoft Office PowerPoint</Application>
  <PresentationFormat>On-screen Show (4:3)</PresentationFormat>
  <Paragraphs>119</Paragraphs>
  <Slides>18</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Ameretto</vt:lpstr>
      <vt:lpstr>Arial</vt:lpstr>
      <vt:lpstr>Calibri Light</vt:lpstr>
      <vt:lpstr>Calisto MT</vt:lpstr>
      <vt:lpstr>Tahoma</vt:lpstr>
      <vt:lpstr>Times New Roman</vt:lpstr>
      <vt:lpstr>Wingdings</vt:lpstr>
      <vt:lpstr>1_eye</vt:lpstr>
      <vt:lpstr>Theme1</vt:lpstr>
      <vt:lpstr>Metropolitan</vt:lpstr>
      <vt:lpstr>The Ultimate Rescue Mission</vt:lpstr>
      <vt:lpstr>Intro</vt:lpstr>
      <vt:lpstr>Intro</vt:lpstr>
      <vt:lpstr>Intro</vt:lpstr>
      <vt:lpstr>Galatians 1:3-5</vt:lpstr>
      <vt:lpstr>Intro</vt:lpstr>
      <vt:lpstr>The Confusion Of The World</vt:lpstr>
      <vt:lpstr>The Confusion Of The World</vt:lpstr>
      <vt:lpstr>The Lord Jesus Christ is the hope for a confused world!</vt:lpstr>
      <vt:lpstr>The Confusion Of The World </vt:lpstr>
      <vt:lpstr>The Confusion Of The World  The Corruption Of The World</vt:lpstr>
      <vt:lpstr>The Lord Jesus Christ can save men from the corruption of the world!</vt:lpstr>
      <vt:lpstr>The Confusion Of The World </vt:lpstr>
      <vt:lpstr>The Confusion Of The World  The Corruption Of The World  The Condemnation Of The World</vt:lpstr>
      <vt:lpstr>The Lord Jesus Christ offers deliverance from the punishment reserved for worldly people!</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Ultimate Rescue Mission</dc:title>
  <dc:subject>11/08/2020</dc:subject>
  <dc:creator>DarkWolf</dc:creator>
  <cp:lastModifiedBy>Nathan Morrison</cp:lastModifiedBy>
  <cp:revision>9</cp:revision>
  <dcterms:created xsi:type="dcterms:W3CDTF">2020-11-05T18:40:46Z</dcterms:created>
  <dcterms:modified xsi:type="dcterms:W3CDTF">2020-11-06T20:44:38Z</dcterms:modified>
</cp:coreProperties>
</file>