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485" r:id="rId2"/>
    <p:sldId id="479" r:id="rId3"/>
    <p:sldId id="48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136CB-184F-4DB3-A0D3-7E2857F8973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EA30-CC4D-4580-A595-C63EE1D9C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6B567-D194-4033-BD61-A1209652A8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2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4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19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0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65498-E0C0-494C-B377-C935208A95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B2824-8324-444D-BA17-8336EBDBCB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B2835-81E2-4F80-BC86-285E246AA7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87489-E0E0-4A76-AE72-1F94FD9FE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7B511-390A-4AAD-8C1C-D0316211B0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218DB-D002-4D8F-B42F-6E168C6574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F5760-4AF9-4A40-B701-CD609F83F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AD35-23D6-4B98-A654-379D5FFA3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F3AF7-285A-4D49-A40E-9714D1C569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A73CB-06CC-44AE-AF53-4CA92D8747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06D52D-9D6F-467D-BA90-FAADFC83C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9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indoor, bed, small, cat&#10;&#10;Description automatically generated">
            <a:extLst>
              <a:ext uri="{FF2B5EF4-FFF2-40B4-BE49-F238E27FC236}">
                <a16:creationId xmlns:a16="http://schemas.microsoft.com/office/drawing/2014/main" id="{899D0ED0-886D-4862-A05A-79A1E1C6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3"/>
          <a:stretch/>
        </p:blipFill>
        <p:spPr>
          <a:xfrm>
            <a:off x="20" y="2030"/>
            <a:ext cx="9143980" cy="6855970"/>
          </a:xfrm>
          <a:prstGeom prst="rect">
            <a:avLst/>
          </a:prstGeom>
          <a:noFill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BA28E1-A19E-47EE-A71C-1CB2BF069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23839"/>
              </p:ext>
            </p:extLst>
          </p:nvPr>
        </p:nvGraphicFramePr>
        <p:xfrm>
          <a:off x="217704" y="367513"/>
          <a:ext cx="8708572" cy="6122974"/>
        </p:xfrm>
        <a:graphic>
          <a:graphicData uri="http://schemas.openxmlformats.org/drawingml/2006/table">
            <a:tbl>
              <a:tblPr firstRow="1" firstCol="1" bandRow="1"/>
              <a:tblGrid>
                <a:gridCol w="4354286">
                  <a:extLst>
                    <a:ext uri="{9D8B030D-6E8A-4147-A177-3AD203B41FA5}">
                      <a16:colId xmlns:a16="http://schemas.microsoft.com/office/drawing/2014/main" val="1475317554"/>
                    </a:ext>
                  </a:extLst>
                </a:gridCol>
                <a:gridCol w="4354286">
                  <a:extLst>
                    <a:ext uri="{9D8B030D-6E8A-4147-A177-3AD203B41FA5}">
                      <a16:colId xmlns:a16="http://schemas.microsoft.com/office/drawing/2014/main" val="511157088"/>
                    </a:ext>
                  </a:extLst>
                </a:gridCol>
              </a:tblGrid>
              <a:tr h="637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Passover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(Ex.12:1-20; 23:15; 34:18; Deut. 16:1-8)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Jesus, our Passover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(Mark 14:12; I Cor. 5:7)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742535"/>
                  </a:ext>
                </a:extLst>
              </a:tr>
              <a:tr h="904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year-old male lamb without defect 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(Ex. 12:5; Lev. 22:20-21)</a:t>
                      </a:r>
                      <a:endParaRPr lang="en-US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Jesus, the Lamb of God, was sinless, without blemish 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(John 1:29; I Pet. 1:19; Heb. 4:15; Rev. 5:6)</a:t>
                      </a:r>
                      <a:endParaRPr lang="en-US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220679"/>
                  </a:ext>
                </a:extLst>
              </a:tr>
              <a:tr h="599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Its bones are not to be broken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(Ex. 12:46; Num. 9:12)</a:t>
                      </a:r>
                      <a:endParaRPr lang="en-US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Jesus’ bones were not broken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(Ps. 34:20; John 19:31-37)</a:t>
                      </a:r>
                      <a:endParaRPr lang="en-US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616940"/>
                  </a:ext>
                </a:extLst>
              </a:tr>
              <a:tr h="1521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blood of the lamb caused the “destroyer” to pass over the house, thus sparing them from death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(Ex. 12:12-13, 23)</a:t>
                      </a:r>
                      <a:endParaRPr lang="en-US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blood of Jesus, the Lamb of God, washes away sin, and gives life to believers, escaping eternal death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(Mt. 26:28; Acts 22:16; Rom. 6:23; Eph. 1:7; Heb. 9:12, 14)</a:t>
                      </a:r>
                      <a:endParaRPr lang="en-US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46071"/>
                  </a:ext>
                </a:extLst>
              </a:tr>
              <a:tr h="12140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annual Passover commemorated God delivering the Jews from the bondage of slavery in Egypt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(Ex. 12:17, 24-28)</a:t>
                      </a:r>
                      <a:endParaRPr lang="en-US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weekly Lord’s Supper commemorates the death of Jesus and deliverance from the bondage of sin 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(Rom. 6:15-23; Eph. 1:7)</a:t>
                      </a:r>
                      <a:endParaRPr lang="en-US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947277"/>
                  </a:ext>
                </a:extLst>
              </a:tr>
              <a:tr h="12140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They were to observe the Passover to remember coming out of Egypt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(Ex. 23:15; 34:18; Deut. 16:1-8)</a:t>
                      </a:r>
                      <a:endParaRPr lang="en-US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Saints observe the Lord’s Supper to remember Jesus’ sacrifice and proclaim His death till He comes again 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 Cor. 11:23-26)</a:t>
                      </a:r>
                      <a:endParaRPr lang="en-US" sz="18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254" marR="53254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875609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025E4-DC8B-4B75-BAE4-FBF09D08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35931"/>
            <a:ext cx="9143980" cy="220039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By Nathan L Morrison, www.courthousechurchofchrist.com</a:t>
            </a:r>
          </a:p>
        </p:txBody>
      </p:sp>
    </p:spTree>
    <p:extLst>
      <p:ext uri="{BB962C8B-B14F-4D97-AF65-F5344CB8AC3E}">
        <p14:creationId xmlns:p14="http://schemas.microsoft.com/office/powerpoint/2010/main" val="46786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9D0ED0-886D-4862-A05A-79A1E1C6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10" y="-4947"/>
            <a:ext cx="5557967" cy="6924973"/>
          </a:xfrm>
          <a:noFill/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380A1CDA-C157-4202-865D-6187A4C0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856" y="-4947"/>
            <a:ext cx="3600143" cy="821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Luke 22:19 </a:t>
            </a: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514350" lvl="0" indent="-514350">
              <a:buClr>
                <a:srgbClr val="D34817"/>
              </a:buClr>
              <a:buSzPct val="115000"/>
              <a:defRPr/>
            </a:pPr>
            <a:r>
              <a:rPr lang="en-US" sz="2800" dirty="0">
                <a:solidFill>
                  <a:prstClr val="white"/>
                </a:solidFill>
                <a:latin typeface="Tahoma"/>
              </a:rPr>
              <a:t>19  And when He had taken some bread and given thanks, He broke it and gave it to them, saying, </a:t>
            </a:r>
            <a:r>
              <a:rPr lang="en-US" sz="2800" b="1" dirty="0">
                <a:solidFill>
                  <a:srgbClr val="FF0000"/>
                </a:solidFill>
                <a:latin typeface="Tahoma"/>
              </a:rPr>
              <a:t>"This is My body which is given for you; do this in remembrance of Me."</a:t>
            </a:r>
          </a:p>
          <a:p>
            <a:pPr marL="514350" lvl="0" indent="-514350">
              <a:buClr>
                <a:srgbClr val="D34817"/>
              </a:buClr>
              <a:buSzPct val="115000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514350" lvl="0" indent="-514350">
              <a:buClr>
                <a:srgbClr val="D34817"/>
              </a:buClr>
              <a:buSzPct val="115000"/>
              <a:defRPr/>
            </a:pPr>
            <a:endParaRPr lang="en-US" sz="2400" b="1" dirty="0">
              <a:solidFill>
                <a:srgbClr val="FF0000"/>
              </a:solidFill>
              <a:latin typeface="Tahoma"/>
              <a:cs typeface="Arial"/>
            </a:endParaRPr>
          </a:p>
          <a:p>
            <a:pPr marL="514350" lvl="0" indent="-514350">
              <a:buClr>
                <a:srgbClr val="D34817"/>
              </a:buClr>
              <a:buSzPct val="115000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514350" lvl="0" indent="-514350">
              <a:buClr>
                <a:srgbClr val="D34817"/>
              </a:buClr>
              <a:buSzPct val="115000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2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9D0ED0-886D-4862-A05A-79A1E1C6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" y="16933"/>
            <a:ext cx="9143980" cy="3333742"/>
          </a:xfrm>
          <a:noFill/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380A1CDA-C157-4202-865D-6187A4C0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0675"/>
            <a:ext cx="9146822" cy="403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Matthew 26:27-28</a:t>
            </a:r>
          </a:p>
          <a:p>
            <a:pPr marL="739775" marR="0" lvl="0" indent="-739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15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739775" lvl="0" indent="-739775">
              <a:buClr>
                <a:srgbClr val="D34817"/>
              </a:buClr>
              <a:buSzPct val="115000"/>
              <a:defRPr/>
            </a:pPr>
            <a:r>
              <a:rPr lang="en-US" sz="2800" dirty="0">
                <a:solidFill>
                  <a:prstClr val="white"/>
                </a:solidFill>
                <a:latin typeface="Tahoma"/>
              </a:rPr>
              <a:t>27  And when He had taken a cup and given thanks, He gave it to them, saying, </a:t>
            </a:r>
            <a:r>
              <a:rPr lang="en-US" sz="2800" b="1" dirty="0">
                <a:solidFill>
                  <a:srgbClr val="FF0000"/>
                </a:solidFill>
                <a:latin typeface="Tahoma"/>
              </a:rPr>
              <a:t>"Drink from it, all of you; </a:t>
            </a:r>
          </a:p>
          <a:p>
            <a:pPr marL="739775" lvl="0" indent="-739775">
              <a:buClr>
                <a:srgbClr val="D34817"/>
              </a:buClr>
              <a:buSzPct val="115000"/>
              <a:defRPr/>
            </a:pPr>
            <a:r>
              <a:rPr lang="en-US" sz="2800" dirty="0">
                <a:solidFill>
                  <a:prstClr val="white"/>
                </a:solidFill>
                <a:latin typeface="Tahoma"/>
              </a:rPr>
              <a:t>28  </a:t>
            </a:r>
            <a:r>
              <a:rPr lang="en-US" sz="2800" b="1" dirty="0">
                <a:solidFill>
                  <a:srgbClr val="FF0000"/>
                </a:solidFill>
                <a:latin typeface="Tahoma"/>
              </a:rPr>
              <a:t>for this is My blood of the covenant, which is poured out for many for forgiveness of sins. </a:t>
            </a:r>
          </a:p>
          <a:p>
            <a:pPr marL="739775" lvl="0" indent="-739775">
              <a:buClr>
                <a:srgbClr val="D34817"/>
              </a:buClr>
              <a:buSzPct val="115000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739775" lvl="0" indent="-739775">
              <a:buClr>
                <a:srgbClr val="D34817"/>
              </a:buClr>
              <a:buSzPct val="115000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4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374</Words>
  <Application>Microsoft Office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Bookman Old Style</vt:lpstr>
      <vt:lpstr>Calibri</vt:lpstr>
      <vt:lpstr>Rockwell</vt:lpstr>
      <vt:lpstr>Tahoma</vt:lpstr>
      <vt:lpstr>Damask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Morrison</dc:creator>
  <cp:lastModifiedBy>Nathan Morrison</cp:lastModifiedBy>
  <cp:revision>4</cp:revision>
  <dcterms:created xsi:type="dcterms:W3CDTF">2020-04-24T00:32:02Z</dcterms:created>
  <dcterms:modified xsi:type="dcterms:W3CDTF">2020-04-24T00:40:51Z</dcterms:modified>
</cp:coreProperties>
</file>