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56" r:id="rId3"/>
    <p:sldId id="354" r:id="rId4"/>
    <p:sldId id="357" r:id="rId5"/>
    <p:sldId id="358" r:id="rId6"/>
    <p:sldId id="359" r:id="rId7"/>
    <p:sldId id="360" r:id="rId8"/>
    <p:sldId id="353" r:id="rId9"/>
    <p:sldId id="361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1C94C-B313-43D3-9F53-DC89A55DD9F0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7F89-443B-4888-88B5-00104D9E9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05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1C94C-B313-43D3-9F53-DC89A55DD9F0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7F89-443B-4888-88B5-00104D9E9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71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1C94C-B313-43D3-9F53-DC89A55DD9F0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7F89-443B-4888-88B5-00104D9E9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90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asted-image.pdf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-5954"/>
            <a:ext cx="9159876" cy="686990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7564483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1C94C-B313-43D3-9F53-DC89A55DD9F0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7F89-443B-4888-88B5-00104D9E9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13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1C94C-B313-43D3-9F53-DC89A55DD9F0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7F89-443B-4888-88B5-00104D9E9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599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1C94C-B313-43D3-9F53-DC89A55DD9F0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7F89-443B-4888-88B5-00104D9E9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38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1C94C-B313-43D3-9F53-DC89A55DD9F0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7F89-443B-4888-88B5-00104D9E9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04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1C94C-B313-43D3-9F53-DC89A55DD9F0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7F89-443B-4888-88B5-00104D9E9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05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1C94C-B313-43D3-9F53-DC89A55DD9F0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7F89-443B-4888-88B5-00104D9E9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97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1C94C-B313-43D3-9F53-DC89A55DD9F0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7F89-443B-4888-88B5-00104D9E9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1C94C-B313-43D3-9F53-DC89A55DD9F0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7F89-443B-4888-88B5-00104D9E9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259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1C94C-B313-43D3-9F53-DC89A55DD9F0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67F89-443B-4888-88B5-00104D9E9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703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67E08-8C84-404D-9475-3BE4E36973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DAB3B8-E2EF-4A1D-865C-A0FA945CAF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gray mini figure under white sneaker">
            <a:extLst>
              <a:ext uri="{FF2B5EF4-FFF2-40B4-BE49-F238E27FC236}">
                <a16:creationId xmlns:a16="http://schemas.microsoft.com/office/drawing/2014/main" id="{7DF959A0-E76B-4FCD-BF10-891332001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7AC791-5F67-4A12-9971-2F4FDAA1D84E}"/>
              </a:ext>
            </a:extLst>
          </p:cNvPr>
          <p:cNvSpPr txBox="1"/>
          <p:nvPr/>
        </p:nvSpPr>
        <p:spPr>
          <a:xfrm>
            <a:off x="0" y="3198822"/>
            <a:ext cx="865367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dirty="0">
              <a:solidFill>
                <a:schemeClr val="bg2"/>
              </a:solidFill>
              <a:latin typeface="Rockwell Nova Cond" panose="020B0604020202020204" pitchFamily="18" charset="0"/>
              <a:ea typeface="Yu Mincho" panose="020B0400000000000000" pitchFamily="18" charset="-128"/>
              <a:cs typeface="Hadassah Friedlaender" panose="020B0604020202020204" pitchFamily="18" charset="-79"/>
            </a:endParaRPr>
          </a:p>
          <a:p>
            <a:r>
              <a:rPr lang="en-US" sz="5400" dirty="0">
                <a:solidFill>
                  <a:schemeClr val="bg2"/>
                </a:solidFill>
                <a:latin typeface="Rockwell" panose="02060603020205020403" pitchFamily="18" charset="0"/>
                <a:ea typeface="Yu Mincho" panose="020B0400000000000000" pitchFamily="18" charset="-128"/>
                <a:cs typeface="Hadassah Friedlaender" panose="020B0604020202020204" pitchFamily="18" charset="-79"/>
              </a:rPr>
              <a:t>FACING </a:t>
            </a:r>
          </a:p>
          <a:p>
            <a:r>
              <a:rPr lang="en-US" sz="5400" dirty="0">
                <a:solidFill>
                  <a:schemeClr val="bg2"/>
                </a:solidFill>
                <a:latin typeface="Rockwell" panose="02060603020205020403" pitchFamily="18" charset="0"/>
                <a:ea typeface="Yu Mincho" panose="020B0400000000000000" pitchFamily="18" charset="-128"/>
                <a:cs typeface="Hadassah Friedlaender" panose="020B0604020202020204" pitchFamily="18" charset="-79"/>
              </a:rPr>
              <a:t>    YOUR </a:t>
            </a:r>
          </a:p>
          <a:p>
            <a:r>
              <a:rPr lang="en-US" sz="9600" dirty="0">
                <a:solidFill>
                  <a:schemeClr val="bg2"/>
                </a:solidFill>
                <a:latin typeface="Rockwell Nova Cond" panose="020B0604020202020204" pitchFamily="18" charset="0"/>
                <a:ea typeface="Yu Mincho" panose="020B0400000000000000" pitchFamily="18" charset="-128"/>
                <a:cs typeface="Hadassah Friedlaender" panose="020B0604020202020204" pitchFamily="18" charset="-79"/>
              </a:rPr>
              <a:t>      </a:t>
            </a:r>
            <a:r>
              <a:rPr lang="en-US" sz="9600" dirty="0">
                <a:solidFill>
                  <a:schemeClr val="bg2"/>
                </a:solidFill>
                <a:latin typeface="High Tower Text" panose="02040502050506030303" pitchFamily="18" charset="0"/>
                <a:ea typeface="Yu Mincho" panose="020B0400000000000000" pitchFamily="18" charset="-128"/>
                <a:cs typeface="Hadassah Friedlaender" panose="020B0604020202020204" pitchFamily="18" charset="-79"/>
              </a:rPr>
              <a:t>GIANTS</a:t>
            </a:r>
          </a:p>
        </p:txBody>
      </p:sp>
    </p:spTree>
    <p:extLst>
      <p:ext uri="{BB962C8B-B14F-4D97-AF65-F5344CB8AC3E}">
        <p14:creationId xmlns:p14="http://schemas.microsoft.com/office/powerpoint/2010/main" val="1534704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71750" y="1144898"/>
            <a:ext cx="6482220" cy="5502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3516" b="1" dirty="0">
                <a:solidFill>
                  <a:schemeClr val="bg1">
                    <a:alpha val="80000"/>
                  </a:schemeClr>
                </a:solidFill>
                <a:cs typeface="Tahoma" panose="020B0604030504040204" pitchFamily="34" charset="0"/>
              </a:rPr>
              <a:t>Hear </a:t>
            </a:r>
            <a:r>
              <a:rPr lang="en-US" altLang="en-US" sz="3516" dirty="0">
                <a:solidFill>
                  <a:schemeClr val="bg1">
                    <a:alpha val="80000"/>
                  </a:schemeClr>
                </a:solidFill>
                <a:cs typeface="Tahoma" panose="020B0604030504040204" pitchFamily="34" charset="0"/>
              </a:rPr>
              <a:t>(Rom. 1:16; 10:14, 17)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3516" b="1" dirty="0">
                <a:solidFill>
                  <a:schemeClr val="bg1">
                    <a:alpha val="80000"/>
                  </a:schemeClr>
                </a:solidFill>
                <a:cs typeface="Tahoma" panose="020B0604030504040204" pitchFamily="34" charset="0"/>
              </a:rPr>
              <a:t>Believe</a:t>
            </a:r>
            <a:r>
              <a:rPr lang="en-US" altLang="en-US" sz="3516" dirty="0">
                <a:solidFill>
                  <a:schemeClr val="bg1">
                    <a:alpha val="80000"/>
                  </a:schemeClr>
                </a:solidFill>
                <a:cs typeface="Tahoma" panose="020B0604030504040204" pitchFamily="34" charset="0"/>
              </a:rPr>
              <a:t> (John 8:24; Mark 16:16; Heb. 11:6)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3516" b="1" dirty="0">
                <a:solidFill>
                  <a:schemeClr val="bg1">
                    <a:alpha val="80000"/>
                  </a:schemeClr>
                </a:solidFill>
                <a:cs typeface="Tahoma" panose="020B0604030504040204" pitchFamily="34" charset="0"/>
              </a:rPr>
              <a:t>Repent</a:t>
            </a:r>
            <a:r>
              <a:rPr lang="en-US" altLang="en-US" sz="3516" dirty="0">
                <a:solidFill>
                  <a:schemeClr val="bg1">
                    <a:alpha val="80000"/>
                  </a:schemeClr>
                </a:solidFill>
                <a:cs typeface="Tahoma" panose="020B0604030504040204" pitchFamily="34" charset="0"/>
              </a:rPr>
              <a:t> (Acts 2:38; 3:19; 17:30)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3516" b="1" dirty="0">
                <a:solidFill>
                  <a:schemeClr val="bg1">
                    <a:alpha val="80000"/>
                  </a:schemeClr>
                </a:solidFill>
                <a:cs typeface="Tahoma" panose="020B0604030504040204" pitchFamily="34" charset="0"/>
              </a:rPr>
              <a:t>Confess</a:t>
            </a:r>
            <a:r>
              <a:rPr lang="en-US" altLang="en-US" sz="3516" dirty="0">
                <a:solidFill>
                  <a:schemeClr val="bg1">
                    <a:alpha val="80000"/>
                  </a:schemeClr>
                </a:solidFill>
                <a:cs typeface="Tahoma" panose="020B0604030504040204" pitchFamily="34" charset="0"/>
              </a:rPr>
              <a:t> (Rom. 10:9-10; Matt. 10:32-33)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3516" b="1" dirty="0">
                <a:solidFill>
                  <a:schemeClr val="bg1">
                    <a:alpha val="80000"/>
                  </a:schemeClr>
                </a:solidFill>
                <a:cs typeface="Tahoma" panose="020B0604030504040204" pitchFamily="34" charset="0"/>
              </a:rPr>
              <a:t>Be baptized </a:t>
            </a:r>
            <a:r>
              <a:rPr lang="en-US" altLang="en-US" sz="3516" dirty="0">
                <a:solidFill>
                  <a:schemeClr val="bg1">
                    <a:alpha val="80000"/>
                  </a:schemeClr>
                </a:solidFill>
                <a:cs typeface="Tahoma" panose="020B0604030504040204" pitchFamily="34" charset="0"/>
              </a:rPr>
              <a:t>(Acts 2:38; 22:16; Mark 16:16)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3516" b="1" dirty="0">
                <a:solidFill>
                  <a:schemeClr val="bg1">
                    <a:alpha val="80000"/>
                  </a:schemeClr>
                </a:solidFill>
                <a:cs typeface="Tahoma" panose="020B0604030504040204" pitchFamily="34" charset="0"/>
              </a:rPr>
              <a:t>Live faithfully </a:t>
            </a:r>
            <a:r>
              <a:rPr lang="en-US" altLang="en-US" sz="3516" dirty="0">
                <a:solidFill>
                  <a:schemeClr val="bg1">
                    <a:alpha val="80000"/>
                  </a:schemeClr>
                </a:solidFill>
                <a:cs typeface="Tahoma" panose="020B0604030504040204" pitchFamily="34" charset="0"/>
              </a:rPr>
              <a:t>(Rev. 2:10; Matt. 6:33; Rom. 12:1-2; I Cor. 15:58)</a:t>
            </a:r>
          </a:p>
        </p:txBody>
      </p:sp>
      <p:sp>
        <p:nvSpPr>
          <p:cNvPr id="3" name="Rectangle 2"/>
          <p:cNvSpPr/>
          <p:nvPr/>
        </p:nvSpPr>
        <p:spPr>
          <a:xfrm>
            <a:off x="221981" y="214355"/>
            <a:ext cx="8703905" cy="957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625" b="1" dirty="0">
                <a:solidFill>
                  <a:schemeClr val="bg1">
                    <a:alpha val="80000"/>
                  </a:schemeClr>
                </a:solidFill>
              </a:rPr>
              <a:t>GOD’S PLAN OF SALVATION</a:t>
            </a:r>
            <a:endParaRPr lang="en-US" sz="5625" dirty="0">
              <a:solidFill>
                <a:schemeClr val="bg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233209"/>
      </p:ext>
    </p:extLst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gray mini figure under white sneaker">
            <a:extLst>
              <a:ext uri="{FF2B5EF4-FFF2-40B4-BE49-F238E27FC236}">
                <a16:creationId xmlns:a16="http://schemas.microsoft.com/office/drawing/2014/main" id="{7DF959A0-E76B-4FCD-BF10-891332001A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41" r="1158" b="-2"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A67E08-8C84-404D-9475-3BE4E369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774" y="159026"/>
            <a:ext cx="8865704" cy="1219200"/>
          </a:xfrm>
        </p:spPr>
        <p:txBody>
          <a:bodyPr>
            <a:normAutofit/>
          </a:bodyPr>
          <a:lstStyle/>
          <a:p>
            <a:r>
              <a:rPr lang="en-US" sz="6200" b="1" dirty="0">
                <a:solidFill>
                  <a:srgbClr val="FFFFFF"/>
                </a:solidFill>
                <a:latin typeface="Bahnschrift Light SemiCondensed" panose="020B0502040204020203" pitchFamily="34" charset="0"/>
              </a:rPr>
              <a:t>We can look at challenges 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DAB3B8-E2EF-4A1D-865C-A0FA945CA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774" y="1656522"/>
            <a:ext cx="8865704" cy="5042452"/>
          </a:xfrm>
        </p:spPr>
        <p:txBody>
          <a:bodyPr>
            <a:normAutofit/>
          </a:bodyPr>
          <a:lstStyle/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FFFF"/>
                </a:solidFill>
                <a:latin typeface="Abadi" panose="020B0604020104020204" pitchFamily="34" charset="0"/>
                <a:ea typeface="Yu Mincho" panose="020B0400000000000000" pitchFamily="18" charset="-128"/>
                <a:cs typeface="Hadassah Friedlaender" panose="020B0604020202020204" pitchFamily="18" charset="-79"/>
              </a:rPr>
              <a:t>Through the eyes of the faithless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FFFF"/>
                </a:solidFill>
                <a:latin typeface="Abadi" panose="020B0604020104020204" pitchFamily="34" charset="0"/>
                <a:ea typeface="Yu Mincho" panose="020B0400000000000000" pitchFamily="18" charset="-128"/>
                <a:cs typeface="Hadassah Friedlaender" panose="020B0604020202020204" pitchFamily="18" charset="-79"/>
              </a:rPr>
              <a:t>Or, through the eyes of the faithful</a:t>
            </a:r>
          </a:p>
          <a:p>
            <a:pPr algn="l"/>
            <a:endParaRPr lang="en-US" sz="1600" dirty="0">
              <a:solidFill>
                <a:srgbClr val="FFFFFF"/>
              </a:solidFill>
              <a:latin typeface="Bahnschrift Light SemiCondensed" panose="020B0502040204020203" pitchFamily="34" charset="0"/>
              <a:ea typeface="Yu Mincho" panose="020B0400000000000000" pitchFamily="18" charset="-128"/>
              <a:cs typeface="Hadassah Friedlaender" panose="020B0604020202020204" pitchFamily="18" charset="-79"/>
            </a:endParaRPr>
          </a:p>
          <a:p>
            <a:r>
              <a:rPr lang="en-US" sz="4400" i="1" dirty="0">
                <a:latin typeface="Abadi" panose="020B0604020104020204" pitchFamily="34" charset="0"/>
              </a:rPr>
              <a:t>"In any situation, what you ARE determines what you SEE; what you SEE determines what you DO."</a:t>
            </a:r>
            <a:endParaRPr lang="en-US" sz="6000" dirty="0">
              <a:solidFill>
                <a:srgbClr val="FFFFFF"/>
              </a:solidFill>
              <a:latin typeface="Abadi" panose="020B0604020104020204" pitchFamily="34" charset="0"/>
              <a:ea typeface="Yu Mincho" panose="020B0400000000000000" pitchFamily="18" charset="-128"/>
              <a:cs typeface="Hadassah Friedlaender" panose="020B0604020202020204" pitchFamily="18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052256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6D350-87B8-4785-867C-CA39B4834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7443" y="56472"/>
            <a:ext cx="4756557" cy="1321573"/>
          </a:xfrm>
        </p:spPr>
        <p:txBody>
          <a:bodyPr>
            <a:normAutofit/>
          </a:bodyPr>
          <a:lstStyle/>
          <a:p>
            <a:pPr algn="ctr"/>
            <a:r>
              <a:rPr lang="en-US" sz="74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Who was Goliath?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FB9F0-DCF2-42F7-A475-20FFC8006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692867"/>
            <a:ext cx="9144000" cy="4165134"/>
          </a:xfrm>
        </p:spPr>
        <p:txBody>
          <a:bodyPr/>
          <a:lstStyle/>
          <a:p>
            <a:pPr marL="0" indent="0">
              <a:buNone/>
            </a:pPr>
            <a:endParaRPr lang="en-US" sz="3200" b="1" dirty="0">
              <a:solidFill>
                <a:schemeClr val="bg1"/>
              </a:solidFill>
              <a:latin typeface="Abadi" panose="020B0604020104020204" pitchFamily="34" charset="0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Abadi" panose="020B0604020104020204" pitchFamily="34" charset="0"/>
              </a:rPr>
              <a:t>I Samuel 17:1-7</a:t>
            </a:r>
          </a:p>
          <a:p>
            <a:r>
              <a:rPr lang="en-US" sz="3200" dirty="0">
                <a:solidFill>
                  <a:schemeClr val="bg1"/>
                </a:solidFill>
                <a:latin typeface="Abadi" panose="020B0604020104020204" pitchFamily="34" charset="0"/>
              </a:rPr>
              <a:t>Over 9 feet tall</a:t>
            </a:r>
          </a:p>
          <a:p>
            <a:r>
              <a:rPr lang="en-US" sz="3200" dirty="0">
                <a:solidFill>
                  <a:schemeClr val="bg1"/>
                </a:solidFill>
                <a:latin typeface="Abadi" panose="020B0604020104020204" pitchFamily="34" charset="0"/>
              </a:rPr>
              <a:t>125-150 pounds of armor</a:t>
            </a:r>
          </a:p>
          <a:p>
            <a:r>
              <a:rPr lang="en-US" sz="3200" dirty="0">
                <a:solidFill>
                  <a:schemeClr val="bg1"/>
                </a:solidFill>
                <a:latin typeface="Abadi" panose="020B0604020104020204" pitchFamily="34" charset="0"/>
              </a:rPr>
              <a:t>Spear weighed 15-17 pounds</a:t>
            </a:r>
          </a:p>
          <a:p>
            <a:r>
              <a:rPr lang="en-US" sz="3200" dirty="0">
                <a:solidFill>
                  <a:schemeClr val="bg1"/>
                </a:solidFill>
                <a:latin typeface="Abadi" panose="020B0604020104020204" pitchFamily="34" charset="0"/>
              </a:rPr>
              <a:t>Shield carried by a Philistine (</a:t>
            </a:r>
            <a:r>
              <a:rPr lang="en-US" sz="3200" b="1" dirty="0">
                <a:solidFill>
                  <a:schemeClr val="bg1"/>
                </a:solidFill>
                <a:latin typeface="Abadi" panose="020B0604020104020204" pitchFamily="34" charset="0"/>
              </a:rPr>
              <a:t>v. 41</a:t>
            </a:r>
            <a:r>
              <a:rPr lang="en-US" sz="3200" dirty="0">
                <a:solidFill>
                  <a:schemeClr val="bg1"/>
                </a:solidFill>
                <a:latin typeface="Abadi" panose="020B0604020104020204" pitchFamily="34" charset="0"/>
              </a:rPr>
              <a:t>)</a:t>
            </a:r>
          </a:p>
          <a:p>
            <a:r>
              <a:rPr lang="en-US" sz="3200" dirty="0">
                <a:solidFill>
                  <a:schemeClr val="bg1"/>
                </a:solidFill>
                <a:latin typeface="Abadi" panose="020B0604020104020204" pitchFamily="34" charset="0"/>
              </a:rPr>
              <a:t>He was a war machine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6D7E50-D5C4-4381-B800-A9A2BCB365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4387442" cy="31374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50EB414-15BF-4F86-A8FE-D7ABA47031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443" y="1434517"/>
            <a:ext cx="4756557" cy="2950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75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gray mini figure under white sneaker">
            <a:extLst>
              <a:ext uri="{FF2B5EF4-FFF2-40B4-BE49-F238E27FC236}">
                <a16:creationId xmlns:a16="http://schemas.microsoft.com/office/drawing/2014/main" id="{7DF959A0-E76B-4FCD-BF10-891332001A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41" r="1158" b="-2"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A67E08-8C84-404D-9475-3BE4E369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148" y="497382"/>
            <a:ext cx="8865704" cy="1219200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rgbClr val="FFFFFF"/>
                </a:solidFill>
                <a:latin typeface="Bahnschrift Light SemiCondensed" panose="020B0502040204020203" pitchFamily="34" charset="0"/>
              </a:rPr>
              <a:t>David saw what God saw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DAB3B8-E2EF-4A1D-865C-A0FA945CA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774" y="2181138"/>
            <a:ext cx="8865704" cy="4517836"/>
          </a:xfrm>
        </p:spPr>
        <p:txBody>
          <a:bodyPr>
            <a:normAutofit/>
          </a:bodyPr>
          <a:lstStyle/>
          <a:p>
            <a:r>
              <a:rPr lang="en-US" sz="5400" i="1" dirty="0">
                <a:latin typeface="Abadi" panose="020B0604020104020204" pitchFamily="34" charset="0"/>
              </a:rPr>
              <a:t>“David did not look at the size of the obstacle, but at the power of his God.”</a:t>
            </a:r>
            <a:endParaRPr lang="en-US" sz="7200" dirty="0">
              <a:solidFill>
                <a:srgbClr val="FFFFFF"/>
              </a:solidFill>
              <a:latin typeface="Abadi" panose="020B0604020104020204" pitchFamily="34" charset="0"/>
              <a:ea typeface="Yu Mincho" panose="020B0400000000000000" pitchFamily="18" charset="-128"/>
              <a:cs typeface="Hadassah Friedlaender" panose="020B0604020202020204" pitchFamily="18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988047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gray mini figure under white sneaker">
            <a:extLst>
              <a:ext uri="{FF2B5EF4-FFF2-40B4-BE49-F238E27FC236}">
                <a16:creationId xmlns:a16="http://schemas.microsoft.com/office/drawing/2014/main" id="{7DF959A0-E76B-4FCD-BF10-891332001A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41" r="1158" b="-2"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A67E08-8C84-404D-9475-3BE4E369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774" y="159026"/>
            <a:ext cx="8865704" cy="1219200"/>
          </a:xfrm>
        </p:spPr>
        <p:txBody>
          <a:bodyPr>
            <a:normAutofit/>
          </a:bodyPr>
          <a:lstStyle/>
          <a:p>
            <a:r>
              <a:rPr lang="en-US" sz="6200" b="1" dirty="0">
                <a:solidFill>
                  <a:srgbClr val="FFFFFF"/>
                </a:solidFill>
                <a:latin typeface="Bahnschrift Light SemiCondensed" panose="020B0502040204020203" pitchFamily="34" charset="0"/>
              </a:rPr>
              <a:t>What set David apart?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DAB3B8-E2EF-4A1D-865C-A0FA945CA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656522"/>
            <a:ext cx="9144000" cy="5042452"/>
          </a:xfrm>
        </p:spPr>
        <p:txBody>
          <a:bodyPr>
            <a:normAutofit/>
          </a:bodyPr>
          <a:lstStyle/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FFFF"/>
                </a:solidFill>
                <a:latin typeface="Abadi" panose="020B0604020104020204" pitchFamily="34" charset="0"/>
                <a:ea typeface="Yu Mincho" panose="020B0400000000000000" pitchFamily="18" charset="-128"/>
                <a:cs typeface="Hadassah Friedlaender" panose="020B0604020202020204" pitchFamily="18" charset="-79"/>
              </a:rPr>
              <a:t>David listened to God</a:t>
            </a:r>
          </a:p>
          <a:p>
            <a:pPr algn="l"/>
            <a:endParaRPr lang="en-US" sz="800" dirty="0">
              <a:solidFill>
                <a:srgbClr val="FFFFFF"/>
              </a:solidFill>
              <a:latin typeface="Abadi" panose="020B0604020104020204" pitchFamily="34" charset="0"/>
              <a:ea typeface="Yu Mincho" panose="020B0400000000000000" pitchFamily="18" charset="-128"/>
              <a:cs typeface="Hadassah Friedlaender" panose="020B0604020202020204" pitchFamily="18" charset="-79"/>
            </a:endParaRPr>
          </a:p>
          <a:p>
            <a:r>
              <a:rPr lang="en-US" sz="3670" i="1" dirty="0">
                <a:latin typeface="Abadi" panose="020B0604020104020204" pitchFamily="34" charset="0"/>
              </a:rPr>
              <a:t>“I will hear what God the </a:t>
            </a:r>
            <a:r>
              <a:rPr lang="en-US" sz="3670" i="1" cap="small" dirty="0">
                <a:latin typeface="Abadi" panose="020B0604020104020204" pitchFamily="34" charset="0"/>
              </a:rPr>
              <a:t>Lord</a:t>
            </a:r>
            <a:r>
              <a:rPr lang="en-US" sz="3670" i="1" dirty="0">
                <a:latin typeface="Abadi" panose="020B0604020104020204" pitchFamily="34" charset="0"/>
              </a:rPr>
              <a:t> will speak, for He will speak peace to His people and to His saints; but let them not turn back to folly.”</a:t>
            </a:r>
          </a:p>
          <a:p>
            <a:r>
              <a:rPr lang="en-US" sz="3670" b="1" dirty="0">
                <a:solidFill>
                  <a:srgbClr val="FFFFFF"/>
                </a:solidFill>
                <a:latin typeface="Abadi" panose="020B0604020104020204" pitchFamily="34" charset="0"/>
                <a:ea typeface="Yu Mincho" panose="020B0400000000000000" pitchFamily="18" charset="-128"/>
                <a:cs typeface="Hadassah Friedlaender" panose="020B0604020202020204" pitchFamily="18" charset="-79"/>
              </a:rPr>
              <a:t>Psalm 85:8 (NKJV)</a:t>
            </a:r>
          </a:p>
        </p:txBody>
      </p:sp>
    </p:spTree>
    <p:extLst>
      <p:ext uri="{BB962C8B-B14F-4D97-AF65-F5344CB8AC3E}">
        <p14:creationId xmlns:p14="http://schemas.microsoft.com/office/powerpoint/2010/main" val="20650205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gray mini figure under white sneaker">
            <a:extLst>
              <a:ext uri="{FF2B5EF4-FFF2-40B4-BE49-F238E27FC236}">
                <a16:creationId xmlns:a16="http://schemas.microsoft.com/office/drawing/2014/main" id="{7DF959A0-E76B-4FCD-BF10-891332001A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41" r="1158" b="-2"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A67E08-8C84-404D-9475-3BE4E369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774" y="159026"/>
            <a:ext cx="8865704" cy="1219200"/>
          </a:xfrm>
        </p:spPr>
        <p:txBody>
          <a:bodyPr>
            <a:normAutofit/>
          </a:bodyPr>
          <a:lstStyle/>
          <a:p>
            <a:r>
              <a:rPr lang="en-US" sz="6200" b="1" dirty="0">
                <a:solidFill>
                  <a:srgbClr val="FFFFFF"/>
                </a:solidFill>
                <a:latin typeface="Bahnschrift Light SemiCondensed" panose="020B0502040204020203" pitchFamily="34" charset="0"/>
              </a:rPr>
              <a:t>What set David apart?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DAB3B8-E2EF-4A1D-865C-A0FA945CA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656522"/>
            <a:ext cx="9144000" cy="5042452"/>
          </a:xfrm>
        </p:spPr>
        <p:txBody>
          <a:bodyPr>
            <a:normAutofit/>
          </a:bodyPr>
          <a:lstStyle/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FFFF"/>
                </a:solidFill>
                <a:latin typeface="Abadi" panose="020B0604020104020204" pitchFamily="34" charset="0"/>
                <a:ea typeface="Yu Mincho" panose="020B0400000000000000" pitchFamily="18" charset="-128"/>
                <a:cs typeface="Hadassah Friedlaender" panose="020B0604020202020204" pitchFamily="18" charset="-79"/>
              </a:rPr>
              <a:t>David looked to the past</a:t>
            </a:r>
          </a:p>
          <a:p>
            <a:pPr algn="l"/>
            <a:endParaRPr lang="en-US" sz="800" dirty="0">
              <a:solidFill>
                <a:srgbClr val="FFFFFF"/>
              </a:solidFill>
              <a:latin typeface="Abadi" panose="020B0604020104020204" pitchFamily="34" charset="0"/>
              <a:ea typeface="Yu Mincho" panose="020B0400000000000000" pitchFamily="18" charset="-128"/>
              <a:cs typeface="Hadassah Friedlaender" panose="020B0604020202020204" pitchFamily="18" charset="-79"/>
            </a:endParaRPr>
          </a:p>
          <a:p>
            <a:r>
              <a:rPr lang="en-US" sz="3800" i="1" dirty="0">
                <a:latin typeface="Abadi" panose="020B0604020104020204" pitchFamily="34" charset="0"/>
              </a:rPr>
              <a:t>“And those who know Your name will put their trust in You; for You, </a:t>
            </a:r>
            <a:r>
              <a:rPr lang="en-US" sz="3800" i="1" cap="small" dirty="0">
                <a:latin typeface="Abadi" panose="020B0604020104020204" pitchFamily="34" charset="0"/>
              </a:rPr>
              <a:t>Lord</a:t>
            </a:r>
            <a:r>
              <a:rPr lang="en-US" sz="3800" i="1" dirty="0">
                <a:latin typeface="Abadi" panose="020B0604020104020204" pitchFamily="34" charset="0"/>
              </a:rPr>
              <a:t>, have not forsaken those who seek You.”</a:t>
            </a:r>
          </a:p>
          <a:p>
            <a:r>
              <a:rPr lang="en-US" sz="3800" b="1" dirty="0">
                <a:solidFill>
                  <a:srgbClr val="FFFFFF"/>
                </a:solidFill>
                <a:latin typeface="Abadi" panose="020B0604020104020204" pitchFamily="34" charset="0"/>
                <a:ea typeface="Yu Mincho" panose="020B0400000000000000" pitchFamily="18" charset="-128"/>
                <a:cs typeface="Hadassah Friedlaender" panose="020B0604020202020204" pitchFamily="18" charset="-79"/>
              </a:rPr>
              <a:t>Psalm 9:10 (NKJV)</a:t>
            </a:r>
          </a:p>
        </p:txBody>
      </p:sp>
    </p:spTree>
    <p:extLst>
      <p:ext uri="{BB962C8B-B14F-4D97-AF65-F5344CB8AC3E}">
        <p14:creationId xmlns:p14="http://schemas.microsoft.com/office/powerpoint/2010/main" val="36993005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gray mini figure under white sneaker">
            <a:extLst>
              <a:ext uri="{FF2B5EF4-FFF2-40B4-BE49-F238E27FC236}">
                <a16:creationId xmlns:a16="http://schemas.microsoft.com/office/drawing/2014/main" id="{7DF959A0-E76B-4FCD-BF10-891332001A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41" r="1158" b="-2"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A67E08-8C84-404D-9475-3BE4E369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774" y="159026"/>
            <a:ext cx="8865704" cy="1219200"/>
          </a:xfrm>
        </p:spPr>
        <p:txBody>
          <a:bodyPr>
            <a:normAutofit/>
          </a:bodyPr>
          <a:lstStyle/>
          <a:p>
            <a:r>
              <a:rPr lang="en-US" sz="6200" b="1" dirty="0">
                <a:solidFill>
                  <a:srgbClr val="FFFFFF"/>
                </a:solidFill>
                <a:latin typeface="Bahnschrift Light SemiCondensed" panose="020B0502040204020203" pitchFamily="34" charset="0"/>
              </a:rPr>
              <a:t>What set David apart?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DAB3B8-E2EF-4A1D-865C-A0FA945CA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656522"/>
            <a:ext cx="9144000" cy="5042452"/>
          </a:xfrm>
        </p:spPr>
        <p:txBody>
          <a:bodyPr>
            <a:normAutofit/>
          </a:bodyPr>
          <a:lstStyle/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FFFF"/>
                </a:solidFill>
                <a:latin typeface="Abadi" panose="020B0604020104020204" pitchFamily="34" charset="0"/>
                <a:ea typeface="Yu Mincho" panose="020B0400000000000000" pitchFamily="18" charset="-128"/>
                <a:cs typeface="Hadassah Friedlaender" panose="020B0604020202020204" pitchFamily="18" charset="-79"/>
              </a:rPr>
              <a:t>David was prepared</a:t>
            </a:r>
          </a:p>
          <a:p>
            <a:pPr algn="l"/>
            <a:endParaRPr lang="en-US" sz="800" dirty="0">
              <a:solidFill>
                <a:srgbClr val="FFFFFF"/>
              </a:solidFill>
              <a:latin typeface="Abadi" panose="020B0604020104020204" pitchFamily="34" charset="0"/>
              <a:ea typeface="Yu Mincho" panose="020B0400000000000000" pitchFamily="18" charset="-128"/>
              <a:cs typeface="Hadassah Friedlaender" panose="020B0604020202020204" pitchFamily="18" charset="-79"/>
            </a:endParaRPr>
          </a:p>
          <a:p>
            <a:r>
              <a:rPr lang="en-US" sz="3800" i="1" dirty="0">
                <a:latin typeface="Abadi" panose="020B0604020104020204" pitchFamily="34" charset="0"/>
              </a:rPr>
              <a:t>“And not only that, but we also glory in tribulations, knowing that tribulation produces perseverance;</a:t>
            </a:r>
            <a:r>
              <a:rPr lang="en-US" sz="3800" b="1" i="1" baseline="30000" dirty="0">
                <a:latin typeface="Abadi" panose="020B0604020104020204" pitchFamily="34" charset="0"/>
              </a:rPr>
              <a:t> </a:t>
            </a:r>
            <a:r>
              <a:rPr lang="en-US" sz="3800" i="1" dirty="0">
                <a:latin typeface="Abadi" panose="020B0604020104020204" pitchFamily="34" charset="0"/>
              </a:rPr>
              <a:t>and perseverance, character; and character, hope.”</a:t>
            </a:r>
          </a:p>
          <a:p>
            <a:r>
              <a:rPr lang="en-US" sz="3800" b="1" dirty="0">
                <a:solidFill>
                  <a:srgbClr val="FFFFFF"/>
                </a:solidFill>
                <a:latin typeface="Abadi" panose="020B0604020104020204" pitchFamily="34" charset="0"/>
                <a:ea typeface="Yu Mincho" panose="020B0400000000000000" pitchFamily="18" charset="-128"/>
                <a:cs typeface="Hadassah Friedlaender" panose="020B0604020202020204" pitchFamily="18" charset="-79"/>
              </a:rPr>
              <a:t>Romans 5:3-4 (NKJV)</a:t>
            </a:r>
          </a:p>
        </p:txBody>
      </p:sp>
    </p:spTree>
    <p:extLst>
      <p:ext uri="{BB962C8B-B14F-4D97-AF65-F5344CB8AC3E}">
        <p14:creationId xmlns:p14="http://schemas.microsoft.com/office/powerpoint/2010/main" val="6724281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facing your golia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41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gray mini figure under white sneaker">
            <a:extLst>
              <a:ext uri="{FF2B5EF4-FFF2-40B4-BE49-F238E27FC236}">
                <a16:creationId xmlns:a16="http://schemas.microsoft.com/office/drawing/2014/main" id="{7DF959A0-E76B-4FCD-BF10-891332001A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41" r="1158" b="-2"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A4DAB3B8-E2EF-4A1D-865C-A0FA945CA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15736"/>
            <a:ext cx="9144000" cy="4572000"/>
          </a:xfrm>
        </p:spPr>
        <p:txBody>
          <a:bodyPr>
            <a:normAutofit/>
          </a:bodyPr>
          <a:lstStyle/>
          <a:p>
            <a:pPr algn="l"/>
            <a:endParaRPr lang="en-US" sz="800" dirty="0">
              <a:solidFill>
                <a:srgbClr val="FFFFFF"/>
              </a:solidFill>
              <a:latin typeface="Abadi" panose="020B0604020104020204" pitchFamily="34" charset="0"/>
              <a:ea typeface="Yu Mincho" panose="020B0400000000000000" pitchFamily="18" charset="-128"/>
              <a:cs typeface="Hadassah Friedlaender" panose="020B0604020202020204" pitchFamily="18" charset="-79"/>
            </a:endParaRPr>
          </a:p>
          <a:p>
            <a:r>
              <a:rPr lang="en-US" sz="3800" i="1" dirty="0">
                <a:latin typeface="Abadi" panose="020B0604020104020204" pitchFamily="34" charset="0"/>
              </a:rPr>
              <a:t>“If God is for us, who can be against us?”</a:t>
            </a:r>
          </a:p>
          <a:p>
            <a:r>
              <a:rPr lang="en-US" sz="3800" b="1" dirty="0">
                <a:solidFill>
                  <a:srgbClr val="FFFFFF"/>
                </a:solidFill>
                <a:latin typeface="Abadi" panose="020B0604020104020204" pitchFamily="34" charset="0"/>
                <a:ea typeface="Yu Mincho" panose="020B0400000000000000" pitchFamily="18" charset="-128"/>
                <a:cs typeface="Hadassah Friedlaender" panose="020B0604020202020204" pitchFamily="18" charset="-79"/>
              </a:rPr>
              <a:t>Romans 8:31 (NKJV)</a:t>
            </a:r>
          </a:p>
          <a:p>
            <a:endParaRPr lang="en-US" sz="3600" b="1" dirty="0">
              <a:solidFill>
                <a:srgbClr val="FFFFFF"/>
              </a:solidFill>
              <a:latin typeface="Abadi" panose="020B0604020104020204" pitchFamily="34" charset="0"/>
              <a:ea typeface="Yu Mincho" panose="020B0400000000000000" pitchFamily="18" charset="-128"/>
              <a:cs typeface="Hadassah Friedlaender" panose="020B0604020202020204" pitchFamily="18" charset="-79"/>
            </a:endParaRPr>
          </a:p>
          <a:p>
            <a:r>
              <a:rPr lang="en-US" sz="3800" i="1" dirty="0">
                <a:latin typeface="Abadi" panose="020B0604020104020204" pitchFamily="34" charset="0"/>
              </a:rPr>
              <a:t>“The </a:t>
            </a:r>
            <a:r>
              <a:rPr lang="en-US" sz="3800" i="1" cap="small" dirty="0">
                <a:latin typeface="Abadi" panose="020B0604020104020204" pitchFamily="34" charset="0"/>
              </a:rPr>
              <a:t>Lord</a:t>
            </a:r>
            <a:r>
              <a:rPr lang="en-US" sz="3800" i="1" dirty="0">
                <a:latin typeface="Abadi" panose="020B0604020104020204" pitchFamily="34" charset="0"/>
              </a:rPr>
              <a:t> is on my side; I will not fear. What can man do to me?”</a:t>
            </a:r>
          </a:p>
          <a:p>
            <a:r>
              <a:rPr lang="en-US" sz="3800" b="1" dirty="0">
                <a:solidFill>
                  <a:srgbClr val="FFFFFF"/>
                </a:solidFill>
                <a:latin typeface="Abadi" panose="020B0604020104020204" pitchFamily="34" charset="0"/>
                <a:ea typeface="Yu Mincho" panose="020B0400000000000000" pitchFamily="18" charset="-128"/>
                <a:cs typeface="Hadassah Friedlaender" panose="020B0604020202020204" pitchFamily="18" charset="-79"/>
              </a:rPr>
              <a:t>Psalm 118:6 (NKJV)</a:t>
            </a:r>
          </a:p>
        </p:txBody>
      </p:sp>
    </p:spTree>
    <p:extLst>
      <p:ext uri="{BB962C8B-B14F-4D97-AF65-F5344CB8AC3E}">
        <p14:creationId xmlns:p14="http://schemas.microsoft.com/office/powerpoint/2010/main" val="26232256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355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Abadi</vt:lpstr>
      <vt:lpstr>Aldhabi</vt:lpstr>
      <vt:lpstr>Arial</vt:lpstr>
      <vt:lpstr>Bahnschrift Light SemiCondensed</vt:lpstr>
      <vt:lpstr>Calibri</vt:lpstr>
      <vt:lpstr>Calibri Light</vt:lpstr>
      <vt:lpstr>High Tower Text</vt:lpstr>
      <vt:lpstr>Rockwell</vt:lpstr>
      <vt:lpstr>Rockwell Nova Cond</vt:lpstr>
      <vt:lpstr>Wingdings</vt:lpstr>
      <vt:lpstr>Office Theme</vt:lpstr>
      <vt:lpstr>PowerPoint Presentation</vt:lpstr>
      <vt:lpstr>We can look at challenges …</vt:lpstr>
      <vt:lpstr>Who was Goliath?</vt:lpstr>
      <vt:lpstr>David saw what God saw</vt:lpstr>
      <vt:lpstr>What set David apart?</vt:lpstr>
      <vt:lpstr>What set David apart?</vt:lpstr>
      <vt:lpstr>What set David apart?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Matthews</dc:creator>
  <cp:lastModifiedBy>TCoC</cp:lastModifiedBy>
  <cp:revision>35</cp:revision>
  <dcterms:created xsi:type="dcterms:W3CDTF">2019-04-29T20:19:23Z</dcterms:created>
  <dcterms:modified xsi:type="dcterms:W3CDTF">2020-01-07T20:52:18Z</dcterms:modified>
</cp:coreProperties>
</file>