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9" r:id="rId1"/>
    <p:sldMasterId id="2147483781" r:id="rId2"/>
    <p:sldMasterId id="2147483793" r:id="rId3"/>
    <p:sldMasterId id="2147483805" r:id="rId4"/>
    <p:sldMasterId id="2147483817" r:id="rId5"/>
    <p:sldMasterId id="2147483829" r:id="rId6"/>
    <p:sldMasterId id="2147483841" r:id="rId7"/>
    <p:sldMasterId id="2147483853" r:id="rId8"/>
    <p:sldMasterId id="2147483865" r:id="rId9"/>
  </p:sldMasterIdLst>
  <p:notesMasterIdLst>
    <p:notesMasterId r:id="rId21"/>
  </p:notesMasterIdLst>
  <p:handoutMasterIdLst>
    <p:handoutMasterId r:id="rId22"/>
  </p:handoutMasterIdLst>
  <p:sldIdLst>
    <p:sldId id="256" r:id="rId10"/>
    <p:sldId id="454" r:id="rId11"/>
    <p:sldId id="374" r:id="rId12"/>
    <p:sldId id="525" r:id="rId13"/>
    <p:sldId id="530" r:id="rId14"/>
    <p:sldId id="531" r:id="rId15"/>
    <p:sldId id="537" r:id="rId16"/>
    <p:sldId id="539" r:id="rId17"/>
    <p:sldId id="541" r:id="rId18"/>
    <p:sldId id="335" r:id="rId19"/>
    <p:sldId id="490" r:id="rId2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b="1" kern="1200">
        <a:solidFill>
          <a:srgbClr val="FFFF00"/>
        </a:solidFill>
        <a:latin typeface="Tahoma" pitchFamily="34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C"/>
    <a:srgbClr val="0000FF"/>
    <a:srgbClr val="FFCCFF"/>
    <a:srgbClr val="FFFF00"/>
    <a:srgbClr val="66FFFF"/>
    <a:srgbClr val="CCFF33"/>
    <a:srgbClr val="FF0066"/>
    <a:srgbClr val="FFFFFF"/>
    <a:srgbClr val="FFCC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3" autoAdjust="0"/>
    <p:restoredTop sz="86409" autoAdjust="0"/>
  </p:normalViewPr>
  <p:slideViewPr>
    <p:cSldViewPr snapToObjects="1">
      <p:cViewPr varScale="1">
        <p:scale>
          <a:sx n="95" d="100"/>
          <a:sy n="95" d="100"/>
        </p:scale>
        <p:origin x="53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4" d="100"/>
          <a:sy n="54" d="100"/>
        </p:scale>
        <p:origin x="-190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46E1D2F9-EBC0-4DA0-A7E1-CC00D5E192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837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83016846-4634-43EF-ACEC-2D17B4E8C0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67078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t>A Specific Request</a:t>
            </a:r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200" b="0">
                <a:solidFill>
                  <a:schemeClr val="tx1"/>
                </a:solidFill>
                <a:latin typeface="Times New Roman" pitchFamily="18" charset="0"/>
              </a:rPr>
              <a:t>Prepared by Nathan L Morrison / 05-14-06</a:t>
            </a:r>
          </a:p>
        </p:txBody>
      </p:sp>
      <p:sp>
        <p:nvSpPr>
          <p:cNvPr id="2765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fld id="{7BA1C665-5710-4130-9DD5-BF8B3269C2A7}" type="slidenum">
              <a:rPr lang="en-US" sz="1200" b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sz="12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76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By Nathan L Morrison</a:t>
            </a:r>
          </a:p>
          <a:p>
            <a:pPr eaLnBrk="1" hangingPunct="1"/>
            <a:r>
              <a:rPr lang="en-US" dirty="0"/>
              <a:t>All Scripture given is from the NASB, unless otherwise stated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For further study or if questions, Call: 804-277-1983, or Visit: </a:t>
            </a:r>
            <a:r>
              <a:rPr lang="en-US"/>
              <a:t>www.courthousechurchofchrist.com</a:t>
            </a:r>
            <a:endParaRPr lang="en-US" dirty="0"/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16846-4634-43EF-ACEC-2D17B4E8C05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700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Greek writers </a:t>
            </a:r>
            <a:r>
              <a:rPr lang="en-US" i="1" dirty="0"/>
              <a:t>(From Barnes’ Notes on the Bible, Acts 9:5; 26:14): </a:t>
            </a:r>
          </a:p>
          <a:p>
            <a:r>
              <a:rPr lang="en-US" dirty="0"/>
              <a:t>Euripides (Bacchae, 791): “I, who am a frail mortal, should rather sacrifice to him who is a god, than, by giving place to anger, kick against the goads.” </a:t>
            </a:r>
          </a:p>
          <a:p>
            <a:r>
              <a:rPr lang="en-US" dirty="0"/>
              <a:t>Pindar (</a:t>
            </a:r>
            <a:r>
              <a:rPr lang="en-US" dirty="0" err="1"/>
              <a:t>Pyth</a:t>
            </a:r>
            <a:r>
              <a:rPr lang="en-US" dirty="0"/>
              <a:t>., 2:173): “To bear lightly the neck’s yoke brings strength, but kicking against the goads brings failure.” </a:t>
            </a:r>
          </a:p>
          <a:p>
            <a:r>
              <a:rPr lang="en-US" dirty="0"/>
              <a:t>Terence (</a:t>
            </a:r>
            <a:r>
              <a:rPr lang="en-US" dirty="0" err="1"/>
              <a:t>Phome</a:t>
            </a:r>
            <a:r>
              <a:rPr lang="en-US" dirty="0"/>
              <a:t>., 1, 2, 27): “It is foolishness for you to kick against a goad.”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16846-4634-43EF-ACEC-2D17B4E8C05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735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16846-4634-43EF-ACEC-2D17B4E8C05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735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16846-4634-43EF-ACEC-2D17B4E8C05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735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16846-4634-43EF-ACEC-2D17B4E8C05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735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16846-4634-43EF-ACEC-2D17B4E8C05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735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16846-4634-43EF-ACEC-2D17B4E8C05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735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A56929-04EA-4D56-B721-08B52E09F4C2}" type="slidenum">
              <a:rPr lang="en-US" smtClean="0">
                <a:cs typeface="Arial" pitchFamily="34" charset="0"/>
              </a:rPr>
              <a:pPr/>
              <a:t>11</a:t>
            </a:fld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0F48D-CA39-4A30-899D-CCDCF0AB1A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064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A611F-4085-4BBC-A244-5346EB145D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648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5183C-689C-4A71-B8A9-6BB94A09FE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003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3E53D-3509-453C-A08C-60D27CDEA3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898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721DC-1A71-42D8-87C4-7FE5DB8F1B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621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E30AB-6FC8-4CD4-AF5E-F366032CB3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752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547FF-4825-4414-8D2B-34D53E01B8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699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70F2D-B070-4C4E-A78A-E426D9EF44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544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D10D8-B33B-4295-AFCE-FD0DB378BE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485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9FBDA-DEA2-459B-9954-3CF30E7A31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281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31659-0AA3-4650-A689-510C58BC40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165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BEB07-E1CC-484F-9BBE-EA7D902740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888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9B4F6-AFEC-4D90-B920-2304C3AE26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9697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E1880-5455-45A5-8064-05F9C12BBE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3726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A637F-B98D-4157-B4FB-B819FEBD6F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6287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6D5DB-412D-45DE-8DE7-B71ECA54B2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9649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F12CB-910F-4575-9C81-48C3985A10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3006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DF132-A8C7-44AF-A998-8B0A73C679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9374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4017D-60A3-4073-BCCE-BA45B4EC50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379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26ECE-22CC-4A40-99C6-8778621305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1371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2A94A-89DA-40FD-8A75-EDF2135B59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0005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09955-2462-4CF9-B200-8BD3EDEA1C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593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A8525-0A72-4C05-B223-7EDA2B48B2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1196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35202-8924-40C7-ABD4-9857370360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6679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00316-5363-4BF4-9CF9-AF9A42365A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3260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2D748-EB44-4250-9FB1-18610B3A3C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2971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19200"/>
            <a:ext cx="2057400" cy="4906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19800" cy="4906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FE99A-6E87-46E3-BF38-65316CC01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1346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C87E7-E2EE-4726-AA6A-9B8E859FC3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7127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B03F7-8D69-4E7A-BA8E-0452DA26E9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656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591A5-14B7-4CF1-9788-7B21499188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0892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A5ADB-6073-4F6B-9C1E-791CCC9704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2594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140E2-F6CE-4A02-954D-C1D0551B64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800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F9A48-815E-43ED-8097-484BFEA1CA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231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1AFF3-16D9-4048-963C-74B13CD744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5738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B1EC6-579A-4C6B-9933-9380DFA280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7864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5683D-D25A-44B4-875B-37BBF55419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8469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DBCC2-FA55-4FE4-8EE4-5AE3639606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5224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4F2D2-73EB-4ECF-8730-DBE993968B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9958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5FE1D-780C-4CAB-9C8A-02DAA2A930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8277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721E7-84F9-4EB9-8E8A-D2A47F187C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5716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76A75-0D5A-4190-9A20-AA9DB84C04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1381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5ECFE-EE96-4BE6-BEBF-C52F6CA79F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6313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5FFD5-B075-4CF9-9CA6-1B048309F9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9424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6C92C-CCF0-4E2F-A933-26305919BB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938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C8994-46C1-46C4-BBC7-F13DDF24DE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1757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37DA6-55B7-4163-A939-13ADAB3247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9455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10E50-1471-4051-A4D6-E0E59A41D9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4503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0743F-9DF2-4003-8AC4-7D99EC969B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3843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9831A-302D-408C-8EAE-4201699A61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1942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A0CB4-5FE1-4B1F-9A9A-F5A61FE986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1206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8B078-E4E5-4711-B1EB-E314BD83DF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2018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22208-C23B-4B03-B1F2-EF97A5FA36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6418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45E23-8E96-42C1-84C4-15836EE8D2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925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99505-59BC-4875-A217-47650C466C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207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0D75E-4B2A-4A8F-BBD3-5B8DA09400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873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6B4CC-5D46-473D-ABCA-5FF63C6E6F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4404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21EA4-C9EE-464F-B7C4-12F8A2A00D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0480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A869C-2927-4CBF-8E56-51EC68CB8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3922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7A1B5-F67A-4EFE-9997-A1639ACE81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7035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8B901-E75B-4158-B47E-44CB33F287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7694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A4336-2764-46EE-9E82-304E457CF4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185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D6373-21E9-42DB-8DA0-53DE1DE761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4394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19200"/>
            <a:ext cx="2057400" cy="4906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19800" cy="4906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028C8-EF04-4EDF-9FAA-422D32C0C5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3044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A5B59-17B4-4642-892B-D38A9DFAEA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6803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1971F-3D8A-4FD2-8F58-1517A77E81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7620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1DF3C-0430-4327-89A5-2AE7CE6732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276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90D3B-95B3-4CAC-81D8-800069D7D6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9402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3943D-C69D-4D21-8058-36E75DB798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9579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5AB6D-B133-4FB2-8198-1335F98F1E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0619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4957E-BA85-4D4F-9A29-9EAAD88B52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732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95F94-C485-4AF6-8763-05CDC0520C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9406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1A24C-6BD0-4592-883D-CCBBEDF8C2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608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6631B-F05E-4C56-A37A-2C921E4593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7876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B5CF8-AD1E-4E63-BA5F-58733D573D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8810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0214D-EDE6-4F13-8F28-AFDAEBD096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7534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9EDCB-7AB1-4DBB-B08F-D4CF33A8A2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17051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CD990-4C2B-42A0-9E5C-BE53D44EC2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102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8A0E2-5A4F-4F36-BA79-F3AA56B017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22858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66406-E161-4845-8415-9589DFA4F1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0297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63703-4CA1-4870-B468-2371A0F885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2081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F5BA9-D0B3-45A4-96C6-84ACB10F5E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3041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51EFE-8498-4863-9222-E0BCBAF52B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32964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FEAB7-5DB9-4FFA-850E-59DA13B4A1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14359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20430-EF63-4AE7-B7A0-0C9B1AEB0E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17177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4A361A-4931-442A-95D4-B3A5B6D624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61514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171C7-BCEB-4E4D-BE52-8834A76260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94557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E1A32-5EEC-4587-844E-696508CC95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9945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5E7CC-A340-40FD-A364-6F7ECEFC9E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34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8912B-0483-491E-ABB6-A3E9449F61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22300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2D8FD-6A39-4468-971C-CCF3C6477E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10669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62D1D-C7A5-4F2C-9D11-9F9C726491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99948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F0905-BA23-44DB-B96A-383EA77589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5241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05198-1D56-43EF-8997-1D02D872C2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1457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1E414-3982-43FF-A555-BF38A4BE85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37605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A70FA-5E0A-437A-972F-6A949FE3D7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82943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6AA6A-2922-4FD2-8E1E-AB2F185F3F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86716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7A2B4-1795-4E40-832A-56C2B8C46E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54090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AAAB-5F8D-4FA5-87D5-654C463AB8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87475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19200"/>
            <a:ext cx="2057400" cy="4906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19800" cy="4906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F21F9-7F33-4256-85B2-F1F492A1E9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40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A419474-60A1-45E7-A891-F9F7ABF5CA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2E6E797-7EA4-4BE0-B64C-8FE640348A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19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514600"/>
            <a:ext cx="8229600" cy="361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A6C8CD2-BBB0-4F0E-A0CE-35F15146FE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DDD745C-AD9C-4F37-ADEC-69EB112F56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6FE35BC-B84D-490E-B6C0-A7A96EEF82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19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514600"/>
            <a:ext cx="8229600" cy="361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D194804-5AB9-4CC4-A152-111BCAB417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BED3193-CE87-43DB-9A63-14470DE8D8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DF803EA-E8A2-4367-A417-A189CCC1C4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19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514600"/>
            <a:ext cx="8229600" cy="361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Kicking Against The Goads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6B7FE20-B6FD-4C62-BB81-2D6BF2AA32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0"/>
            <a:ext cx="9002486" cy="16002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anchor="ctr">
            <a:normAutofit/>
          </a:bodyPr>
          <a:lstStyle/>
          <a:p>
            <a:pPr eaLnBrk="1" hangingPunct="1"/>
            <a:r>
              <a:rPr lang="en-US" b="1" u="sng" cap="all" dirty="0">
                <a:ln w="28575" cmpd="sng">
                  <a:solidFill>
                    <a:srgbClr val="00000C"/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Kicking Against The Goads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1905000"/>
            <a:ext cx="4297269" cy="4268996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Grp="1" noChangeArrowheads="1"/>
          </p:cNvSpPr>
          <p:nvPr>
            <p:ph sz="half" idx="2"/>
          </p:nvPr>
        </p:nvSpPr>
        <p:spPr bwMode="auto">
          <a:xfrm>
            <a:off x="4754469" y="1904999"/>
            <a:ext cx="3962400" cy="4268997"/>
          </a:xfrm>
          <a:prstGeom prst="rect">
            <a:avLst/>
          </a:prstGeom>
          <a:solidFill>
            <a:srgbClr val="00000C"/>
          </a:solidFill>
          <a:ln>
            <a:solidFill>
              <a:srgbClr val="00000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t">
            <a:normAutofit/>
          </a:bodyPr>
          <a:lstStyle/>
          <a:p>
            <a:pPr marL="0" indent="0" algn="ctr" eaLnBrk="1" hangingPunct="1">
              <a:buNone/>
            </a:pPr>
            <a:endParaRPr lang="en-US" sz="4400" b="1" dirty="0"/>
          </a:p>
          <a:p>
            <a:pPr marL="0" indent="0" algn="ctr" eaLnBrk="1" hangingPunct="1">
              <a:buNone/>
            </a:pPr>
            <a:endParaRPr lang="en-US" sz="4400" b="1" dirty="0"/>
          </a:p>
          <a:p>
            <a:pPr marL="0" indent="0" algn="ctr" eaLnBrk="1" hangingPunct="1">
              <a:buNone/>
            </a:pPr>
            <a:r>
              <a:rPr lang="en-US" sz="4400" b="1" dirty="0"/>
              <a:t>Text: </a:t>
            </a:r>
          </a:p>
          <a:p>
            <a:pPr marL="0" indent="0" algn="ctr" eaLnBrk="1" hangingPunct="1">
              <a:buNone/>
            </a:pPr>
            <a:r>
              <a:rPr lang="en-US" sz="4400" b="1" dirty="0"/>
              <a:t>Acts 26:14</a:t>
            </a:r>
            <a:endParaRPr lang="en-US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560388"/>
          </a:xfrm>
        </p:spPr>
        <p:txBody>
          <a:bodyPr/>
          <a:lstStyle/>
          <a:p>
            <a:pPr eaLnBrk="1" hangingPunct="1"/>
            <a:r>
              <a:rPr lang="en-US" sz="3600" b="1" u="sng" dirty="0">
                <a:solidFill>
                  <a:srgbClr val="FFC000"/>
                </a:solidFill>
                <a:cs typeface="Times New Roman" pitchFamily="18" charset="0"/>
              </a:rPr>
              <a:t>Conclusion </a:t>
            </a:r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2895600" cy="304800"/>
          </a:xfrm>
          <a:noFill/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400" b="0" dirty="0"/>
              <a:t>Kicking Against The Goads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689" y="1165929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If you have been “kicking against the goads,” especially if you are outside the family of God, listen to Paul, 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“Do yourself no harm!” 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4" y="2971799"/>
            <a:ext cx="2896004" cy="2876952"/>
          </a:xfrm>
          <a:prstGeom prst="rect">
            <a:avLst/>
          </a:prstGeom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895600" y="3994777"/>
            <a:ext cx="6270119" cy="830997"/>
          </a:xfrm>
          <a:prstGeom prst="rect">
            <a:avLst/>
          </a:prstGeom>
          <a:solidFill>
            <a:schemeClr val="bg1">
              <a:lumMod val="50000"/>
            </a:schemeClr>
          </a:solidFill>
          <a:ln/>
        </p:spPr>
        <p:style>
          <a:lnRef idx="0">
            <a:schemeClr val="accent6"/>
          </a:lnRef>
          <a:fillRef idx="1001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indent="0" eaLnBrk="1" hangingPunct="1"/>
            <a:r>
              <a:rPr lang="en-US" dirty="0">
                <a:solidFill>
                  <a:schemeClr val="tx1"/>
                </a:solidFill>
              </a:rPr>
              <a:t>Do the extraordinary for soul-preservation: Obey the gospel NOW!</a:t>
            </a:r>
            <a:endParaRPr lang="en-US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0" y="5004619"/>
            <a:ext cx="91440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FFFF00"/>
          </a:solidFill>
        </p:spPr>
        <p:txBody>
          <a:bodyPr/>
          <a:lstStyle/>
          <a:p>
            <a:pPr marL="0" indent="0" eaLnBrk="1" hangingPunct="1">
              <a:buNone/>
            </a:pPr>
            <a:r>
              <a:rPr lang="en-US" sz="4600" b="1" u="sng" dirty="0">
                <a:solidFill>
                  <a:srgbClr val="0000FF"/>
                </a:solidFill>
                <a:latin typeface="Ameretto"/>
              </a:rPr>
              <a:t>“What Must I Do To Be Saved?”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1066800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Hear The Gospel (Jn. 5:24; Rom. 10:17)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Believe In Christ (Jn. 3:16-18; Jn. 8:24)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Repent Of Sins (Lk. 13:3-5; Acts 2:38)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Confess Christ (Mt. 10:32; Rom. 10:10)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 Baptized (Mk. 16:16; Acts 22:16)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Remain Faithful (Jn. 8:31; Rev. 2:10)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4972456"/>
            <a:ext cx="9144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sto MT" pitchFamily="18" charset="0"/>
              </a:rPr>
              <a:t>For The </a:t>
            </a:r>
            <a:r>
              <a:rPr lang="en-US" sz="4000" b="1" u="sng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sto MT" pitchFamily="18" charset="0"/>
              </a:rPr>
              <a:t>Erring Saint:</a:t>
            </a:r>
            <a:r>
              <a:rPr lang="en-US" sz="4000" b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sto MT" pitchFamily="18" charset="0"/>
              </a:rPr>
              <a:t> </a:t>
            </a:r>
            <a:endParaRPr 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alisto MT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Repent (Acts 8:22), Confess (I Jn. 1:9),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Pray (Acts 8:22)</a:t>
            </a:r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>
            <a:off x="533400" y="8382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2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10000">
        <p14:shred/>
      </p:transition>
    </mc:Choice>
    <mc:Fallback xmlns="">
      <p:transition spd="slow" advTm="2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61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60388"/>
          </a:xfrm>
        </p:spPr>
        <p:txBody>
          <a:bodyPr/>
          <a:lstStyle/>
          <a:p>
            <a:pPr eaLnBrk="1" hangingPunct="1"/>
            <a:r>
              <a:rPr lang="en-US" sz="3600" b="1" u="sng" dirty="0">
                <a:solidFill>
                  <a:srgbClr val="FFC000"/>
                </a:solidFill>
                <a:cs typeface="Times New Roman" pitchFamily="18" charset="0"/>
              </a:rPr>
              <a:t>Intro</a:t>
            </a:r>
            <a:endParaRPr lang="en-US" sz="3600" b="1" u="sng" dirty="0">
              <a:solidFill>
                <a:srgbClr val="FFC000"/>
              </a:solidFill>
            </a:endParaRP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62200" y="6553200"/>
            <a:ext cx="4419600" cy="304800"/>
          </a:xfrm>
          <a:noFill/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400" b="0"/>
              <a:t>Kicking Against The Goads</a:t>
            </a:r>
            <a:endParaRPr lang="en-US" sz="1400" b="0" dirty="0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0" y="560703"/>
            <a:ext cx="91587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defRPr/>
            </a:pPr>
            <a:r>
              <a:rPr lang="en-US" dirty="0">
                <a:solidFill>
                  <a:schemeClr val="tx1"/>
                </a:solidFill>
              </a:rPr>
              <a:t>Self-preservation can cause people to do extraordinary</a:t>
            </a:r>
          </a:p>
          <a:p>
            <a:pPr marL="457200" indent="-457200">
              <a:defRPr/>
            </a:pPr>
            <a:r>
              <a:rPr lang="en-US" dirty="0">
                <a:solidFill>
                  <a:schemeClr val="tx1"/>
                </a:solidFill>
              </a:rPr>
              <a:t>things (The gospel calls people for soul-preservation!)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2801" y="4211138"/>
            <a:ext cx="9131199" cy="1384995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US" dirty="0">
                <a:solidFill>
                  <a:srgbClr val="7030A0"/>
                </a:solidFill>
              </a:rPr>
              <a:t>Acts 26:14</a:t>
            </a:r>
          </a:p>
          <a:p>
            <a:pPr algn="l" eaLnBrk="1" hangingPunct="1"/>
            <a:r>
              <a:rPr lang="en-US" sz="2000" b="0" dirty="0">
                <a:solidFill>
                  <a:srgbClr val="002060"/>
                </a:solidFill>
              </a:rPr>
              <a:t>14.  And when we all had fallen to the ground, I heard a voice speaking to me and saying in the Hebrew language, 'Saul, Saul, why are you persecuting Me? It is hard for you to kick against the goads.'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385632" y="3294819"/>
            <a:ext cx="57436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Paul knew what it was like to cause harm to himself!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-14749" y="5733265"/>
            <a:ext cx="9144001" cy="830997"/>
          </a:xfrm>
          <a:prstGeom prst="rect">
            <a:avLst/>
          </a:prstGeom>
          <a:solidFill>
            <a:srgbClr val="00000C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indent="0" eaLnBrk="1" hangingPunct="1">
              <a:tabLst>
                <a:tab pos="58738" algn="l"/>
              </a:tabLst>
            </a:pPr>
            <a:r>
              <a:rPr lang="en-US" dirty="0">
                <a:solidFill>
                  <a:schemeClr val="tx1"/>
                </a:solidFill>
              </a:rPr>
              <a:t>There are ways both physically and spiritually people</a:t>
            </a:r>
          </a:p>
          <a:p>
            <a:pPr marL="0" indent="0" eaLnBrk="1" hangingPunct="1">
              <a:tabLst>
                <a:tab pos="58738" algn="l"/>
              </a:tabLst>
            </a:pPr>
            <a:r>
              <a:rPr lang="en-US" dirty="0">
                <a:solidFill>
                  <a:schemeClr val="tx1"/>
                </a:solidFill>
              </a:rPr>
              <a:t>harm themselves!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420044" y="1501689"/>
            <a:ext cx="5738704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Acts 16:25-30:</a:t>
            </a:r>
            <a:endParaRPr lang="en-US" i="1" dirty="0">
              <a:solidFill>
                <a:schemeClr val="tx1"/>
              </a:solidFill>
            </a:endParaRPr>
          </a:p>
          <a:p>
            <a:pPr marL="457200" indent="-457200" algn="l">
              <a:buClr>
                <a:schemeClr val="tx2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b="0" dirty="0"/>
              <a:t>The Philippian jailer went from thinking about self-preservation </a:t>
            </a:r>
            <a:r>
              <a:rPr lang="en-US" sz="2000" b="0" i="1" dirty="0"/>
              <a:t>(“Do yourself no harm!” – 16:28)</a:t>
            </a:r>
            <a:r>
              <a:rPr lang="en-US" sz="2000" b="0" dirty="0"/>
              <a:t> to soul-preservation </a:t>
            </a:r>
            <a:r>
              <a:rPr lang="en-US" sz="2000" b="0" i="1" dirty="0"/>
              <a:t>(“What must I do to be saved? – 16:29-30)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" y="1559456"/>
            <a:ext cx="3392495" cy="25481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 animBg="1"/>
      <p:bldP spid="8" grpId="0"/>
      <p:bldP spid="10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/>
            <a:r>
              <a:rPr lang="en-US" sz="3600" b="1" u="sng" dirty="0">
                <a:solidFill>
                  <a:srgbClr val="FFC000"/>
                </a:solidFill>
                <a:cs typeface="Times New Roman" pitchFamily="18" charset="0"/>
              </a:rPr>
              <a:t>Kicking Against The Goads</a:t>
            </a: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57400" y="6629400"/>
            <a:ext cx="4343400" cy="228600"/>
          </a:xfrm>
          <a:noFill/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100" b="0" dirty="0"/>
              <a:t>Kicking Against The Goads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412670" y="818852"/>
            <a:ext cx="57313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Acts 26:14 (NKJ: 9:5): “It is hard for you to kick against the goads” 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397031" y="1793646"/>
            <a:ext cx="57313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Jesus uses a Greek parable to tell Saul, “Stop hurting yourself!”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3400380" cy="3378010"/>
          </a:xfrm>
          <a:prstGeom prst="rect">
            <a:avLst/>
          </a:prstGeom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412670" y="2750231"/>
            <a:ext cx="573133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Greek writer Euripides:</a:t>
            </a:r>
            <a:endParaRPr lang="en-US" i="1" dirty="0">
              <a:solidFill>
                <a:schemeClr val="tx1"/>
              </a:solidFill>
            </a:endParaRPr>
          </a:p>
          <a:p>
            <a:pPr>
              <a:buClr>
                <a:schemeClr val="tx2"/>
              </a:buClr>
              <a:buSzPct val="115000"/>
              <a:defRPr/>
            </a:pPr>
            <a:r>
              <a:rPr lang="en-US" sz="2800" b="0" dirty="0">
                <a:latin typeface="Caflisch Script Pro Light" panose="020F0403020208020904" pitchFamily="34" charset="0"/>
              </a:rPr>
              <a:t>“</a:t>
            </a:r>
            <a:r>
              <a:rPr lang="en-US" sz="2800" dirty="0">
                <a:latin typeface="Caflisch Script Pro Light" panose="020F0403020208020904" pitchFamily="34" charset="0"/>
              </a:rPr>
              <a:t>I, who am a frail mortal, should rather sacrifice to him who is a god, than, by giving place to anger, kick against the goads.” </a:t>
            </a:r>
            <a:endParaRPr lang="en-US" sz="2800" i="1" dirty="0">
              <a:latin typeface="Caflisch Script Pro Light" panose="020F0403020208020904" pitchFamily="34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0" y="4360007"/>
            <a:ext cx="913171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Greek writer Pindar:</a:t>
            </a:r>
            <a:endParaRPr lang="en-US" i="1" dirty="0">
              <a:solidFill>
                <a:schemeClr val="tx1"/>
              </a:solidFill>
            </a:endParaRPr>
          </a:p>
          <a:p>
            <a:pPr>
              <a:buClr>
                <a:schemeClr val="tx2"/>
              </a:buClr>
              <a:buSzPct val="115000"/>
              <a:defRPr/>
            </a:pPr>
            <a:r>
              <a:rPr lang="en-US" sz="2800" dirty="0">
                <a:latin typeface="Caflisch Script Pro Light" panose="020F0403020208020904" pitchFamily="34" charset="0"/>
              </a:rPr>
              <a:t>“To bear lightly the neck’s yoke brings strength, but kicking against the goads brings failure.” </a:t>
            </a:r>
            <a:endParaRPr lang="en-US" sz="2800" i="1" dirty="0">
              <a:latin typeface="Caflisch Script Pro Light" panose="020F0403020208020904" pitchFamily="34" charset="0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2290" y="5675293"/>
            <a:ext cx="913171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Greek writer Terence:</a:t>
            </a:r>
            <a:endParaRPr lang="en-US" i="1" dirty="0">
              <a:solidFill>
                <a:schemeClr val="tx1"/>
              </a:solidFill>
            </a:endParaRPr>
          </a:p>
          <a:p>
            <a:pPr>
              <a:buClr>
                <a:schemeClr val="tx2"/>
              </a:buClr>
              <a:buSzPct val="115000"/>
              <a:defRPr/>
            </a:pPr>
            <a:r>
              <a:rPr lang="en-US" sz="2800" dirty="0">
                <a:latin typeface="Caflisch Script Pro Light" panose="020F0403020208020904" pitchFamily="34" charset="0"/>
              </a:rPr>
              <a:t>“It is foolishness for you to kick against a goad.” </a:t>
            </a:r>
            <a:endParaRPr lang="en-US" sz="2800" i="1" dirty="0">
              <a:latin typeface="Caflisch Script Pro Light" panose="020F04030202080209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/>
            <a:r>
              <a:rPr lang="en-US" sz="3600" b="1" u="sng" dirty="0">
                <a:solidFill>
                  <a:srgbClr val="FFC000"/>
                </a:solidFill>
                <a:cs typeface="Times New Roman" pitchFamily="18" charset="0"/>
              </a:rPr>
              <a:t>Kicking Against The Goads</a:t>
            </a: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57400" y="6564262"/>
            <a:ext cx="4343400" cy="293738"/>
          </a:xfrm>
          <a:noFill/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100" b="0" dirty="0"/>
              <a:t>Kicking Against The Goads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412670" y="606605"/>
            <a:ext cx="474073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Goads were sharply pointed instruments used to force stubborn animals to move ahead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94100"/>
            <a:ext cx="3400380" cy="2466209"/>
          </a:xfrm>
          <a:prstGeom prst="rect">
            <a:avLst/>
          </a:prstGeom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412670" y="2176265"/>
            <a:ext cx="394739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It commonly means an ox-goad: a sharp piece of iron stuck into the end of a stick (Anywhere from 6-8 ft.)</a:t>
            </a:r>
            <a:endParaRPr lang="en-US" sz="2000" b="0" i="1" dirty="0"/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0" y="4245655"/>
            <a:ext cx="913171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Goads among the Hebrews were made very large:</a:t>
            </a:r>
          </a:p>
          <a:p>
            <a:pPr marL="457200" indent="-457200" algn="l">
              <a:buClr>
                <a:schemeClr val="tx2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b="0" dirty="0" err="1"/>
              <a:t>Shamgar</a:t>
            </a:r>
            <a:r>
              <a:rPr lang="en-US" sz="2000" b="0" dirty="0"/>
              <a:t> killed 600 men with one of them – </a:t>
            </a:r>
            <a:r>
              <a:rPr lang="en-US" sz="2000" b="0" i="1" dirty="0"/>
              <a:t>Judges 3:31</a:t>
            </a:r>
          </a:p>
          <a:p>
            <a:pPr marL="457200" indent="-457200" algn="l">
              <a:buClr>
                <a:schemeClr val="tx2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b="0" i="1" dirty="0"/>
              <a:t>Came to mean “rebellion against lawful authority” </a:t>
            </a:r>
          </a:p>
          <a:p>
            <a:pPr marL="457200" indent="-457200" algn="l">
              <a:buClr>
                <a:schemeClr val="tx2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i="1" dirty="0"/>
              <a:t>Describes every sinner!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724" y="1787274"/>
            <a:ext cx="1771650" cy="2581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895939"/>
            <a:ext cx="1988574" cy="1962060"/>
          </a:xfrm>
          <a:prstGeom prst="rect">
            <a:avLst/>
          </a:prstGeom>
        </p:spPr>
      </p:pic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-14749" y="5733265"/>
            <a:ext cx="7177549" cy="830997"/>
          </a:xfrm>
          <a:prstGeom prst="rect">
            <a:avLst/>
          </a:prstGeom>
          <a:solidFill>
            <a:srgbClr val="00000C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indent="0" eaLnBrk="1" hangingPunct="1">
              <a:tabLst>
                <a:tab pos="58738" algn="l"/>
              </a:tabLst>
            </a:pPr>
            <a:r>
              <a:rPr lang="en-US" dirty="0">
                <a:solidFill>
                  <a:schemeClr val="tx1"/>
                </a:solidFill>
              </a:rPr>
              <a:t>Kicking against the goads only hurts the one kicking – “Stop hurting yourself!”</a:t>
            </a:r>
          </a:p>
        </p:txBody>
      </p:sp>
    </p:spTree>
    <p:extLst>
      <p:ext uri="{BB962C8B-B14F-4D97-AF65-F5344CB8AC3E}">
        <p14:creationId xmlns:p14="http://schemas.microsoft.com/office/powerpoint/2010/main" val="346209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/>
            <a:r>
              <a:rPr lang="en-US" sz="3600" b="1" u="sng" dirty="0">
                <a:solidFill>
                  <a:srgbClr val="FFC000"/>
                </a:solidFill>
                <a:cs typeface="Times New Roman" pitchFamily="18" charset="0"/>
              </a:rPr>
              <a:t>Kicking Against The Goads: Living In Sin</a:t>
            </a: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57400" y="6515100"/>
            <a:ext cx="4343400" cy="342900"/>
          </a:xfrm>
          <a:noFill/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400" b="0" dirty="0"/>
              <a:t>Kicking Against The Goads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3380190" y="913537"/>
            <a:ext cx="575152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Sinful practices may harm one physically:</a:t>
            </a:r>
          </a:p>
          <a:p>
            <a:pPr marL="457200" indent="-457200" algn="l">
              <a:buClr>
                <a:schemeClr val="tx2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b="0" dirty="0"/>
              <a:t>Drunkenness (Gal. 5:21) </a:t>
            </a:r>
          </a:p>
          <a:p>
            <a:pPr marL="457200" indent="-457200" algn="l">
              <a:buClr>
                <a:schemeClr val="tx2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b="0" dirty="0"/>
              <a:t>Sexual immorality (Gal. 5:19) </a:t>
            </a:r>
          </a:p>
          <a:p>
            <a:pPr marL="457200" indent="-457200" algn="l">
              <a:buClr>
                <a:schemeClr val="tx2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b="0" dirty="0"/>
              <a:t>A life of loose morals (I Pet. 4:15; Js. 4:1-3)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0" y="5105400"/>
            <a:ext cx="9146459" cy="830997"/>
          </a:xfrm>
          <a:prstGeom prst="rect">
            <a:avLst/>
          </a:prstGeom>
          <a:solidFill>
            <a:srgbClr val="00000C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indent="0" eaLnBrk="1" hangingPunct="1">
              <a:tabLst>
                <a:tab pos="58738" algn="l"/>
              </a:tabLst>
            </a:pPr>
            <a:r>
              <a:rPr lang="en-US" dirty="0">
                <a:solidFill>
                  <a:schemeClr val="tx1"/>
                </a:solidFill>
              </a:rPr>
              <a:t>Christ’s message applies to those living in sin,</a:t>
            </a:r>
          </a:p>
          <a:p>
            <a:pPr marL="0" indent="0" eaLnBrk="1" hangingPunct="1">
              <a:tabLst>
                <a:tab pos="58738" algn="l"/>
              </a:tabLst>
            </a:pPr>
            <a:r>
              <a:rPr lang="en-US" dirty="0">
                <a:solidFill>
                  <a:schemeClr val="tx1"/>
                </a:solidFill>
              </a:rPr>
              <a:t>“Stop kicking against the goads!”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685800"/>
            <a:ext cx="3380191" cy="2209800"/>
          </a:xfrm>
          <a:prstGeom prst="rect">
            <a:avLst/>
          </a:prstGeom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0" y="3352800"/>
            <a:ext cx="913171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Sinful living will harm one spiritually:</a:t>
            </a:r>
          </a:p>
          <a:p>
            <a:pPr marL="457200" indent="-457200" algn="l">
              <a:buClr>
                <a:schemeClr val="tx2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b="0" dirty="0"/>
              <a:t>The wages of sin is death! (Rom. 6:23)</a:t>
            </a:r>
          </a:p>
          <a:p>
            <a:pPr marL="457200" indent="-457200" algn="l">
              <a:buClr>
                <a:schemeClr val="tx2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b="0" dirty="0"/>
              <a:t>Those not found in the Book of Life will suffer the 2</a:t>
            </a:r>
            <a:r>
              <a:rPr lang="en-US" sz="2000" b="0" baseline="30000" dirty="0"/>
              <a:t>nd</a:t>
            </a:r>
            <a:r>
              <a:rPr lang="en-US" sz="2000" b="0" dirty="0"/>
              <a:t> death! (Rev. 20:14-15)</a:t>
            </a:r>
          </a:p>
        </p:txBody>
      </p:sp>
    </p:spTree>
    <p:extLst>
      <p:ext uri="{BB962C8B-B14F-4D97-AF65-F5344CB8AC3E}">
        <p14:creationId xmlns:p14="http://schemas.microsoft.com/office/powerpoint/2010/main" val="62835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/>
            <a:r>
              <a:rPr lang="en-US" sz="3600" b="1" u="sng" dirty="0">
                <a:solidFill>
                  <a:srgbClr val="FFC000"/>
                </a:solidFill>
                <a:cs typeface="Times New Roman" pitchFamily="18" charset="0"/>
              </a:rPr>
              <a:t>Kicking Against The Goads: Disobedient</a:t>
            </a: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57400" y="6515100"/>
            <a:ext cx="4343400" cy="342900"/>
          </a:xfrm>
          <a:noFill/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400" b="0" dirty="0"/>
              <a:t>Kicking Against The Goads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3392480" y="685800"/>
            <a:ext cx="5751520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Refusing to obey the gospel results in one still in sin, thus harming themselves:</a:t>
            </a:r>
          </a:p>
          <a:p>
            <a:pPr marL="457200" indent="-457200" algn="l">
              <a:buClr>
                <a:schemeClr val="tx2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b="0" dirty="0"/>
              <a:t>Like a cancer victim that refuses treatment.</a:t>
            </a:r>
          </a:p>
          <a:p>
            <a:pPr marL="457200" indent="-457200" algn="l">
              <a:buClr>
                <a:schemeClr val="tx2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b="0" dirty="0"/>
              <a:t>Like a drowning victim rejecting the lifeline.</a:t>
            </a:r>
          </a:p>
          <a:p>
            <a:pPr marL="457200" indent="-457200" algn="l">
              <a:buClr>
                <a:schemeClr val="tx2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dirty="0"/>
              <a:t>I Cor. 6:9-10: </a:t>
            </a:r>
            <a:r>
              <a:rPr lang="en-US" sz="2000" b="0" dirty="0"/>
              <a:t>The unrighteous will not inherit Heaven!</a:t>
            </a:r>
          </a:p>
          <a:p>
            <a:pPr marL="457200" indent="-457200" algn="l">
              <a:buClr>
                <a:schemeClr val="tx2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dirty="0"/>
              <a:t>II Thess. 1:7-9: </a:t>
            </a:r>
            <a:r>
              <a:rPr lang="en-US" sz="2000" b="0" dirty="0"/>
              <a:t>Those who do not know God and those who do not obey the gospel will be eternally separated from God!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0" y="5181600"/>
            <a:ext cx="9146459" cy="830997"/>
          </a:xfrm>
          <a:prstGeom prst="rect">
            <a:avLst/>
          </a:prstGeom>
          <a:solidFill>
            <a:srgbClr val="00000C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indent="0" eaLnBrk="1" hangingPunct="1">
              <a:tabLst>
                <a:tab pos="58738" algn="l"/>
              </a:tabLst>
            </a:pPr>
            <a:r>
              <a:rPr lang="en-US" dirty="0">
                <a:solidFill>
                  <a:schemeClr val="tx1"/>
                </a:solidFill>
              </a:rPr>
              <a:t>Christ’s message applies to those refusing to obey the</a:t>
            </a:r>
          </a:p>
          <a:p>
            <a:pPr marL="0" indent="0" eaLnBrk="1" hangingPunct="1">
              <a:tabLst>
                <a:tab pos="58738" algn="l"/>
              </a:tabLst>
            </a:pPr>
            <a:r>
              <a:rPr lang="en-US" dirty="0">
                <a:solidFill>
                  <a:schemeClr val="tx1"/>
                </a:solidFill>
              </a:rPr>
              <a:t>gospel, “Stop kicking against the goads!”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9" y="645735"/>
            <a:ext cx="3380191" cy="2209800"/>
          </a:xfrm>
          <a:prstGeom prst="rect">
            <a:avLst/>
          </a:prstGeom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-1" y="4305580"/>
            <a:ext cx="91317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The gospel is God’s power to save – Rom. 1:16</a:t>
            </a:r>
          </a:p>
        </p:txBody>
      </p:sp>
    </p:spTree>
    <p:extLst>
      <p:ext uri="{BB962C8B-B14F-4D97-AF65-F5344CB8AC3E}">
        <p14:creationId xmlns:p14="http://schemas.microsoft.com/office/powerpoint/2010/main" val="326567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/>
            <a:r>
              <a:rPr lang="en-US" sz="3600" b="1" u="sng" dirty="0">
                <a:solidFill>
                  <a:srgbClr val="FFC000"/>
                </a:solidFill>
                <a:cs typeface="Times New Roman" pitchFamily="18" charset="0"/>
              </a:rPr>
              <a:t>Kicking Against The Goads: Unfaithful</a:t>
            </a: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57400" y="6553200"/>
            <a:ext cx="4267200" cy="304800"/>
          </a:xfrm>
          <a:noFill/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400" b="0" dirty="0"/>
              <a:t>Kicking Against The Goads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3298723" y="685800"/>
            <a:ext cx="585511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Some, after obeying the gospel, turn back to former way of life:</a:t>
            </a:r>
          </a:p>
          <a:p>
            <a:pPr marL="457200" indent="-457200" algn="l">
              <a:buClr>
                <a:schemeClr val="tx2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b="0" dirty="0"/>
              <a:t>Like Simon the Sorcerer (Acts 8:18-24)</a:t>
            </a:r>
          </a:p>
          <a:p>
            <a:pPr marL="457200" indent="-457200" algn="l">
              <a:buClr>
                <a:schemeClr val="tx2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b="0" dirty="0"/>
              <a:t>Like </a:t>
            </a:r>
            <a:r>
              <a:rPr lang="en-US" sz="2000" b="0" dirty="0" err="1"/>
              <a:t>Diotrephes</a:t>
            </a:r>
            <a:r>
              <a:rPr lang="en-US" sz="2000" b="0" dirty="0"/>
              <a:t> (III Jn. 9)</a:t>
            </a:r>
          </a:p>
          <a:p>
            <a:pPr marL="457200" indent="-457200" algn="l">
              <a:buClr>
                <a:schemeClr val="tx2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b="0" dirty="0"/>
              <a:t>Like </a:t>
            </a:r>
            <a:r>
              <a:rPr lang="en-US" sz="2000" b="0" dirty="0" err="1"/>
              <a:t>Hymenaeus</a:t>
            </a:r>
            <a:r>
              <a:rPr lang="en-US" sz="2000" b="0" dirty="0"/>
              <a:t> &amp; Alexander (I Tim. 1:19-20)</a:t>
            </a:r>
          </a:p>
          <a:p>
            <a:pPr marL="457200" indent="-457200" algn="l">
              <a:buClr>
                <a:schemeClr val="tx2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b="0" dirty="0"/>
              <a:t>Some people become “lukewarm” – Rev. 3:16</a:t>
            </a:r>
          </a:p>
          <a:p>
            <a:pPr marL="457200" indent="-457200" algn="l">
              <a:buClr>
                <a:schemeClr val="tx2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b="0" dirty="0"/>
              <a:t>Some people “hold to a form of godliness” – II Tim. 3:5 </a:t>
            </a:r>
          </a:p>
          <a:p>
            <a:pPr marL="457200" indent="-457200" algn="l">
              <a:buClr>
                <a:schemeClr val="tx2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b="0" dirty="0"/>
              <a:t>Those who are unfaithful will be held accountable – Heb. 10:26-30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" y="625545"/>
            <a:ext cx="3380191" cy="2209800"/>
          </a:xfrm>
          <a:prstGeom prst="rect">
            <a:avLst/>
          </a:prstGeom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id="{D19DD77A-EC96-4FB7-8443-4FCCBE831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3979009"/>
            <a:ext cx="9153834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Contrast the spirit of indifference, or “lukewarm” with:</a:t>
            </a:r>
          </a:p>
          <a:p>
            <a:pPr marL="457200" indent="-457200" algn="l">
              <a:buClr>
                <a:schemeClr val="tx2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i="1" dirty="0"/>
              <a:t>Rom. 12:1-2: </a:t>
            </a:r>
            <a:r>
              <a:rPr lang="en-US" sz="2000" b="0" dirty="0"/>
              <a:t>“Present your body a living and holy sacrifice.”</a:t>
            </a:r>
          </a:p>
          <a:p>
            <a:pPr marL="457200" indent="-457200" algn="l">
              <a:buClr>
                <a:schemeClr val="tx2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i="1" dirty="0"/>
              <a:t>I Cor. 15:58: </a:t>
            </a:r>
            <a:r>
              <a:rPr lang="en-US" sz="2000" b="0" dirty="0"/>
              <a:t>“Always abounding in the work of the Lord.”</a:t>
            </a:r>
          </a:p>
          <a:p>
            <a:pPr marL="457200" indent="-457200" algn="l">
              <a:buClr>
                <a:schemeClr val="tx2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i="1" dirty="0"/>
              <a:t>Titus 2:14: </a:t>
            </a:r>
            <a:r>
              <a:rPr lang="en-US" sz="2000" b="0" dirty="0"/>
              <a:t>“Zealous for good deeds.”</a:t>
            </a:r>
          </a:p>
          <a:p>
            <a:pPr marL="457200" indent="-457200" algn="l">
              <a:buClr>
                <a:schemeClr val="tx2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i="1" dirty="0"/>
              <a:t>Rev. 3:19: </a:t>
            </a:r>
            <a:r>
              <a:rPr lang="en-US" sz="2000" b="0" dirty="0"/>
              <a:t>“Be zealous and repent.”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1987C1CE-A2A8-47C8-A1AC-918FFC5D8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4" y="5732035"/>
            <a:ext cx="9146459" cy="830997"/>
          </a:xfrm>
          <a:prstGeom prst="rect">
            <a:avLst/>
          </a:prstGeom>
          <a:solidFill>
            <a:srgbClr val="00000C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indent="0" eaLnBrk="1" hangingPunct="1">
              <a:tabLst>
                <a:tab pos="58738" algn="l"/>
              </a:tabLst>
            </a:pPr>
            <a:r>
              <a:rPr lang="en-US" dirty="0">
                <a:solidFill>
                  <a:schemeClr val="tx1"/>
                </a:solidFill>
              </a:rPr>
              <a:t>Christ’s message applies to those living in sin,</a:t>
            </a:r>
          </a:p>
          <a:p>
            <a:pPr marL="0" indent="0" eaLnBrk="1" hangingPunct="1">
              <a:tabLst>
                <a:tab pos="58738" algn="l"/>
              </a:tabLst>
            </a:pPr>
            <a:r>
              <a:rPr lang="en-US" dirty="0">
                <a:solidFill>
                  <a:schemeClr val="tx1"/>
                </a:solidFill>
              </a:rPr>
              <a:t>“Stop kicking against the goads!”</a:t>
            </a:r>
          </a:p>
        </p:txBody>
      </p:sp>
    </p:spTree>
    <p:extLst>
      <p:ext uri="{BB962C8B-B14F-4D97-AF65-F5344CB8AC3E}">
        <p14:creationId xmlns:p14="http://schemas.microsoft.com/office/powerpoint/2010/main" val="407499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eaLnBrk="1" hangingPunct="1"/>
            <a:r>
              <a:rPr lang="en-US" sz="3600" b="1" u="sng" dirty="0">
                <a:solidFill>
                  <a:srgbClr val="FFC000"/>
                </a:solidFill>
                <a:cs typeface="Times New Roman" pitchFamily="18" charset="0"/>
              </a:rPr>
              <a:t>Kicking Against The Goads: Unprepared</a:t>
            </a: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57400" y="6553200"/>
            <a:ext cx="4267200" cy="304800"/>
          </a:xfrm>
          <a:noFill/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400" b="0" dirty="0"/>
              <a:t>Kicking Against The Goads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3387565" y="685800"/>
            <a:ext cx="57662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Life on earth is brief and uncertain – Js. 4:13-17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-2459" y="5638800"/>
            <a:ext cx="9146459" cy="830997"/>
          </a:xfrm>
          <a:prstGeom prst="rect">
            <a:avLst/>
          </a:prstGeom>
          <a:solidFill>
            <a:srgbClr val="00000C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indent="0" eaLnBrk="1" hangingPunct="1">
              <a:tabLst>
                <a:tab pos="58738" algn="l"/>
              </a:tabLst>
            </a:pPr>
            <a:r>
              <a:rPr lang="en-US" dirty="0">
                <a:solidFill>
                  <a:schemeClr val="tx1"/>
                </a:solidFill>
              </a:rPr>
              <a:t>Christ’s message applies to those not preparing for</a:t>
            </a:r>
          </a:p>
          <a:p>
            <a:pPr marL="0" indent="0" eaLnBrk="1" hangingPunct="1">
              <a:tabLst>
                <a:tab pos="58738" algn="l"/>
              </a:tabLst>
            </a:pPr>
            <a:r>
              <a:rPr lang="en-US" dirty="0">
                <a:solidFill>
                  <a:schemeClr val="tx1"/>
                </a:solidFill>
              </a:rPr>
              <a:t>eternity, “Stop kicking against the goads!”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" y="622608"/>
            <a:ext cx="3380191" cy="2209800"/>
          </a:xfrm>
          <a:prstGeom prst="rect">
            <a:avLst/>
          </a:prstGeom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-1" y="3979009"/>
            <a:ext cx="915383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The gospel can save </a:t>
            </a:r>
            <a:r>
              <a:rPr lang="en-US" i="1" dirty="0">
                <a:solidFill>
                  <a:schemeClr val="tx1"/>
                </a:solidFill>
              </a:rPr>
              <a:t>(Rom. 1:16) </a:t>
            </a:r>
            <a:r>
              <a:rPr lang="en-US" dirty="0">
                <a:solidFill>
                  <a:schemeClr val="tx1"/>
                </a:solidFill>
              </a:rPr>
              <a:t>one’s soul from Hell:</a:t>
            </a:r>
          </a:p>
          <a:p>
            <a:pPr marL="457200" indent="-457200" algn="l">
              <a:buClr>
                <a:schemeClr val="tx2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dirty="0"/>
              <a:t>Rom. 2:5-8: </a:t>
            </a:r>
            <a:r>
              <a:rPr lang="en-US" sz="2000" b="0" dirty="0"/>
              <a:t>Obedient, eternal life; disobedient, wrath.</a:t>
            </a:r>
          </a:p>
          <a:p>
            <a:pPr marL="457200" indent="-457200" algn="l">
              <a:buClr>
                <a:schemeClr val="tx2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dirty="0"/>
              <a:t>Rom. 5:9: </a:t>
            </a:r>
            <a:r>
              <a:rPr lang="en-US" sz="2000" b="0" dirty="0"/>
              <a:t>Obeying the gospel saves one from the wrath of God.</a:t>
            </a:r>
          </a:p>
          <a:p>
            <a:pPr marL="457200" indent="-457200" algn="l">
              <a:buClr>
                <a:schemeClr val="tx2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dirty="0"/>
              <a:t>I Pet. 1:3-4: </a:t>
            </a:r>
            <a:r>
              <a:rPr lang="en-US" sz="2000" b="0" dirty="0"/>
              <a:t>The Christian has a reservation in Heaven!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390900" y="1609129"/>
            <a:ext cx="5867399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chemeClr val="tx1"/>
                </a:solidFill>
              </a:rPr>
              <a:t>All are headed to one of two destinies:</a:t>
            </a:r>
          </a:p>
          <a:p>
            <a:pPr marL="457200" indent="-457200" algn="l">
              <a:buClr>
                <a:schemeClr val="tx2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b="0" dirty="0"/>
              <a:t>Horror of Hell – Mt. 25:41, 46; Rev. 20:14-15</a:t>
            </a:r>
          </a:p>
          <a:p>
            <a:pPr marL="457200" indent="-457200" algn="l">
              <a:buClr>
                <a:schemeClr val="tx2"/>
              </a:buClr>
              <a:buSzPct val="115000"/>
              <a:buFont typeface="Wingdings" pitchFamily="2" charset="2"/>
              <a:buChar char="Ø"/>
              <a:defRPr/>
            </a:pPr>
            <a:r>
              <a:rPr lang="en-US" sz="2000" b="0" dirty="0"/>
              <a:t>Happiness of Heaven – Rom. 2:7; Rev. 21:3-7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374" y="3242548"/>
            <a:ext cx="9136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The one not preparing for eternity is harming their soul!</a:t>
            </a:r>
          </a:p>
        </p:txBody>
      </p:sp>
    </p:spTree>
    <p:extLst>
      <p:ext uri="{BB962C8B-B14F-4D97-AF65-F5344CB8AC3E}">
        <p14:creationId xmlns:p14="http://schemas.microsoft.com/office/powerpoint/2010/main" val="45701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560388"/>
          </a:xfrm>
        </p:spPr>
        <p:txBody>
          <a:bodyPr/>
          <a:lstStyle/>
          <a:p>
            <a:pPr eaLnBrk="1" hangingPunct="1"/>
            <a:r>
              <a:rPr lang="en-US" sz="3600" b="1" u="sng" dirty="0">
                <a:solidFill>
                  <a:srgbClr val="FFC000"/>
                </a:solidFill>
                <a:cs typeface="Times New Roman" pitchFamily="18" charset="0"/>
              </a:rPr>
              <a:t>Conclusion </a:t>
            </a:r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2895600" cy="304800"/>
          </a:xfrm>
          <a:noFill/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Kicking Against The Goads</a:t>
            </a:r>
          </a:p>
        </p:txBody>
      </p:sp>
      <p:sp>
        <p:nvSpPr>
          <p:cNvPr id="11" name="Text Box 1038"/>
          <p:cNvSpPr txBox="1">
            <a:spLocks noChangeArrowheads="1"/>
          </p:cNvSpPr>
          <p:nvPr/>
        </p:nvSpPr>
        <p:spPr bwMode="auto">
          <a:xfrm>
            <a:off x="2689" y="1663980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We are to love ourselves enough to not want to harm our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bodies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(Eph. 5:28-29),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and should love our souls enough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to not want to go to Hell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(Mt. 25:41, 46)!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689" y="68580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The gospel appeals to one’s sense of self-preservation,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both physically and spiritually!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" y="2971800"/>
            <a:ext cx="2896004" cy="2876952"/>
          </a:xfrm>
          <a:prstGeom prst="rect">
            <a:avLst/>
          </a:prstGeom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873880" y="3409146"/>
            <a:ext cx="6270119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Saul stopped kicking against the goads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ECFF"/>
              </a:buClr>
              <a:buSzPct val="115000"/>
              <a:buFont typeface="Wingdings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Acts 9:18; 22:14-16: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He was baptized and fulfilled the mission God gave him.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CECFF"/>
              </a:buClr>
              <a:buSzPct val="115000"/>
              <a:buFont typeface="Wingdings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Acts 26:16-20: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He told Agrippa he did “not prove disobedient to the heavenly vision.”</a:t>
            </a:r>
          </a:p>
        </p:txBody>
      </p:sp>
    </p:spTree>
    <p:extLst>
      <p:ext uri="{BB962C8B-B14F-4D97-AF65-F5344CB8AC3E}">
        <p14:creationId xmlns:p14="http://schemas.microsoft.com/office/powerpoint/2010/main" val="85276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12" grpId="0"/>
    </p:bldLst>
  </p:timing>
</p:sld>
</file>

<file path=ppt/theme/theme1.xml><?xml version="1.0" encoding="utf-8"?>
<a:theme xmlns:a="http://schemas.openxmlformats.org/drawingml/2006/main" name="eye">
  <a:themeElements>
    <a:clrScheme name="eye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ey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y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000099"/>
      </a:lt1>
      <a:dk2>
        <a:srgbClr val="000099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000099"/>
      </a:lt1>
      <a:dk2>
        <a:srgbClr val="000099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">
      <a:dk1>
        <a:srgbClr val="C0C0C0"/>
      </a:dk1>
      <a:lt1>
        <a:srgbClr val="FFFFFF"/>
      </a:lt1>
      <a:dk2>
        <a:srgbClr val="006699"/>
      </a:dk2>
      <a:lt2>
        <a:srgbClr val="CCECFF"/>
      </a:lt2>
      <a:accent1>
        <a:srgbClr val="29A329"/>
      </a:accent1>
      <a:accent2>
        <a:srgbClr val="00FFFF"/>
      </a:accent2>
      <a:accent3>
        <a:srgbClr val="AAB8CA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006699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B8CA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">
      <a:dk1>
        <a:srgbClr val="000000"/>
      </a:dk1>
      <a:lt1>
        <a:srgbClr val="006699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B8CA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3">
      <a:dk1>
        <a:srgbClr val="C0C0C0"/>
      </a:dk1>
      <a:lt1>
        <a:srgbClr val="FFFFFF"/>
      </a:lt1>
      <a:dk2>
        <a:srgbClr val="800000"/>
      </a:dk2>
      <a:lt2>
        <a:srgbClr val="FFCC99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1317</Words>
  <Application>Microsoft Office PowerPoint</Application>
  <PresentationFormat>On-screen Show (4:3)</PresentationFormat>
  <Paragraphs>143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Ameretto</vt:lpstr>
      <vt:lpstr>Arial</vt:lpstr>
      <vt:lpstr>Caflisch Script Pro Light</vt:lpstr>
      <vt:lpstr>Calisto MT</vt:lpstr>
      <vt:lpstr>Tahoma</vt:lpstr>
      <vt:lpstr>Times New Roman</vt:lpstr>
      <vt:lpstr>Wingdings</vt:lpstr>
      <vt:lpstr>eye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Kicking Against The Goads</vt:lpstr>
      <vt:lpstr>Intro</vt:lpstr>
      <vt:lpstr>Kicking Against The Goads</vt:lpstr>
      <vt:lpstr>Kicking Against The Goads</vt:lpstr>
      <vt:lpstr>Kicking Against The Goads: Living In Sin</vt:lpstr>
      <vt:lpstr>Kicking Against The Goads: Disobedient</vt:lpstr>
      <vt:lpstr>Kicking Against The Goads: Unfaithful</vt:lpstr>
      <vt:lpstr>Kicking Against The Goads: Unprepared</vt:lpstr>
      <vt:lpstr>Conclusion </vt:lpstr>
      <vt:lpstr>Conclusion </vt:lpstr>
      <vt:lpstr>“What Must I Do To Be Saved?”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Kicking Against The Goads</dc:title>
  <dc:subject>09/29/2019</dc:subject>
  <dc:creator>DarkWolf</dc:creator>
  <cp:lastModifiedBy>Nathan Morrison</cp:lastModifiedBy>
  <cp:revision>15</cp:revision>
  <dcterms:created xsi:type="dcterms:W3CDTF">2019-09-03T05:55:55Z</dcterms:created>
  <dcterms:modified xsi:type="dcterms:W3CDTF">2019-09-26T17:10:21Z</dcterms:modified>
</cp:coreProperties>
</file>