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903" r:id="rId2"/>
    <p:sldMasterId id="2147483922" r:id="rId3"/>
    <p:sldMasterId id="2147483942" r:id="rId4"/>
  </p:sldMasterIdLst>
  <p:notesMasterIdLst>
    <p:notesMasterId r:id="rId19"/>
  </p:notesMasterIdLst>
  <p:handoutMasterIdLst>
    <p:handoutMasterId r:id="rId20"/>
  </p:handoutMasterIdLst>
  <p:sldIdLst>
    <p:sldId id="256" r:id="rId5"/>
    <p:sldId id="529" r:id="rId6"/>
    <p:sldId id="552" r:id="rId7"/>
    <p:sldId id="560" r:id="rId8"/>
    <p:sldId id="571" r:id="rId9"/>
    <p:sldId id="576" r:id="rId10"/>
    <p:sldId id="572" r:id="rId11"/>
    <p:sldId id="564" r:id="rId12"/>
    <p:sldId id="554" r:id="rId13"/>
    <p:sldId id="395" r:id="rId14"/>
    <p:sldId id="512" r:id="rId15"/>
    <p:sldId id="548" r:id="rId16"/>
    <p:sldId id="550" r:id="rId17"/>
    <p:sldId id="54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FF"/>
    <a:srgbClr val="66FFFF"/>
    <a:srgbClr val="CCFF33"/>
    <a:srgbClr val="FFFF99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4136" autoAdjust="0"/>
  </p:normalViewPr>
  <p:slideViewPr>
    <p:cSldViewPr snapToObjects="1">
      <p:cViewPr varScale="1">
        <p:scale>
          <a:sx n="57" d="100"/>
          <a:sy n="57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20906CD-DE8D-4160-8DAE-1439E80F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CB278FD-9D1F-45A8-A9B1-B87DBEA5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Nathan L Morrison,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6307-55F7-477E-9CA0-CB4CA8857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FB18-C0CE-40C1-892D-3AD0EBF31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0B3C-FF02-41A1-8485-611FD24C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1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14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A8FA-A992-4578-8CF7-D919ADC5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4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89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6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6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9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6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61B5-1C26-4067-8A5D-56E0AE7B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15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4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2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1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6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42BE-76A7-48A5-B4B8-99936467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2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5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94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2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1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1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7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1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FE75-003E-4B2E-ADFF-FA233760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0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766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4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8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3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2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8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7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5301-228D-4A6F-B940-7EEAC7CE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809A-2772-4D59-B967-90D6AD37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E164-CF62-4736-BD17-4B5CE442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A793EF7-A5D5-4210-83B2-F925B8858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Baptism Part 3: Examples Of Conversion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93320"/>
            <a:ext cx="7022421" cy="397937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0B9C3D-5FB0-470C-85BC-9D8ED241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72692"/>
            <a:ext cx="9144000" cy="2509213"/>
          </a:xfrm>
        </p:spPr>
        <p:txBody>
          <a:bodyPr>
            <a:normAutofit fontScale="90000"/>
          </a:bodyPr>
          <a:lstStyle/>
          <a:p>
            <a:pPr rtl="0" fontAlgn="auto"/>
            <a:r>
              <a:rPr lang="en-US" sz="3600" b="1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Baptism Part 3: </a:t>
            </a:r>
            <a:br>
              <a:rPr lang="en-US" sz="2300" b="1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5300" b="1" u="sng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Examples Of Conversion</a:t>
            </a:r>
            <a:br>
              <a:rPr lang="en-US" sz="2300" b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br>
              <a:rPr lang="en-US" sz="2300" b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Text: </a:t>
            </a:r>
            <a:br>
              <a:rPr lang="en-US" sz="3600" b="1" kern="12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Matthew 28:18-20; Mark 16:15-16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4826"/>
            <a:ext cx="4267200" cy="277813"/>
          </a:xfrm>
        </p:spPr>
        <p:txBody>
          <a:bodyPr/>
          <a:lstStyle/>
          <a:p>
            <a:pPr>
              <a:defRPr/>
            </a:pPr>
            <a:r>
              <a:rPr lang="en-US"/>
              <a:t>Baptism Part 3: Examples Of Conversion</a:t>
            </a:r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818" y="1676400"/>
            <a:ext cx="898207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If you haven’t yet, why not obey the gospel NOW, recognizing that “now is ‘THE DAY OF SALVATION!’” </a:t>
            </a:r>
          </a:p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(II Corinthians 6:2)?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0454" y="3029904"/>
            <a:ext cx="6202802" cy="351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677AEBA-6015-490C-931D-6D3F05EF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" y="69296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dirty="0">
                <a:solidFill>
                  <a:prstClr val="black"/>
                </a:solidFill>
              </a:rPr>
              <a:t>Having heard the gospel, how long should you wait to obey it: IMMEDIATELY OR DELAY?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Acts 16:31)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Acts 8:37)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6DAFD-0C7D-422F-9C4D-AB27E4D535D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-6927" y="-30480"/>
          <a:ext cx="914399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16554944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17037726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589996308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88768529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44674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073761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041570404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Nathan L Morrison @ www.courthousechurchofchrist.com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 Of Conversion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Mk. 16:15-16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42188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928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Pentecost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2:14-41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2:38, 41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(2:37) &amp; Baptized (2:41)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962788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Samaritans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8:5-14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(8:12) &amp; Baptized (8:12)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433218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Simon 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8:9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(8:13) &amp; Baptized (8:13)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444813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Eunuch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8:26-39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8:34-35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(8:37) &amp; Baptized (8:38)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071736"/>
                  </a:ext>
                </a:extLst>
              </a:tr>
              <a:tr h="835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Saul 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9:1-18; 22:10-16; 26:2-21; Gal. 1:23;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Tim. 1:13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22:10, 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9:11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Gal. 1:23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Tim. 1:13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22:10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22:16; 9:18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(9:11: “praying”) &amp; Baptized (9:18)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411687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Cornelius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10:1-48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10:43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10:48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(10:43) &amp; Baptized (10:48)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93102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Sergius</a:t>
                      </a: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 Paulus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13:4-12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13:7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13:12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(2:38; 10:43)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(13:12)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74321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Lydia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16:13-15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(16:15) &amp; Baptized (16:15)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06910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Jailer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16:25-34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16:30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(16:34) &amp; Baptized (16:33)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895320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Corinthians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(18:8) &amp; Baptized (18:8)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4596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Galatians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Galatians 3:26-27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3:26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3:27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(3:26) &amp; Baptized (3:27)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80503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Ephesians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19:4-5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(19:4) &amp; Baptized (19:5)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819035"/>
                  </a:ext>
                </a:extLst>
              </a:tr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Colossians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Col. 1:5-10; 2:11-12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1:5-6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1:4; 2:12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(1:4) &amp; Baptized (2:12)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53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6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7E1B38-77AE-4945-9E19-F2472F3C7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1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AA927B-2165-47F3-B692-331EAE05B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021" y="82686"/>
            <a:ext cx="8859957" cy="6692628"/>
          </a:xfrm>
        </p:spPr>
      </p:pic>
    </p:spTree>
    <p:extLst>
      <p:ext uri="{BB962C8B-B14F-4D97-AF65-F5344CB8AC3E}">
        <p14:creationId xmlns:p14="http://schemas.microsoft.com/office/powerpoint/2010/main" val="41719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 descr="Water droplets">
            <a:extLst>
              <a:ext uri="{FF2B5EF4-FFF2-40B4-BE49-F238E27FC236}">
                <a16:creationId xmlns:a16="http://schemas.microsoft.com/office/drawing/2014/main" id="{0F7F0ABA-5D6D-43CF-B7EA-B7ADE4A6E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80" y="1011274"/>
            <a:ext cx="8839201" cy="31958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00206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F9630B7-56EA-4FFE-AC2E-7C8F7F4A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19" y="1098619"/>
            <a:ext cx="8839201" cy="3108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Matthew 28:18-20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18.  And Jesus came up and spoke to them, saying, "All authority has been given to Me in heaven and on earth.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19.  "Go therefore and make disciples of all the nations, baptizing them in the name of the Father and the Son and the Holy Spirit,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20.  teaching them to observe all that I commanded you; and lo, I am with you always, even to the end of the age."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F2FD525-C11D-4C06-BBD7-94D4F7F3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20" y="54569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Jesus gave the Great Commission in…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EA4AE7-480F-4930-BAE7-045FC392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64921"/>
            <a:ext cx="5004665" cy="27431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  <p:sp>
        <p:nvSpPr>
          <p:cNvPr id="7" name="Rectangle 12" descr="Water droplets">
            <a:extLst>
              <a:ext uri="{FF2B5EF4-FFF2-40B4-BE49-F238E27FC236}">
                <a16:creationId xmlns:a16="http://schemas.microsoft.com/office/drawing/2014/main" id="{F8704BAA-AFBB-4330-ADC8-A2BE54698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80" y="4389683"/>
            <a:ext cx="8839201" cy="208789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FAE0CA3-20AE-466D-BA44-78E8CEE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19" y="4477028"/>
            <a:ext cx="8839201" cy="200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16:15-16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15.  And He said to them, "Go into all the world and preach the gospel to all creation.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16.  "He who has believed and has been baptized shall be saved; but he who has disbelieved shall be condemned.</a:t>
            </a:r>
          </a:p>
        </p:txBody>
      </p:sp>
    </p:spTree>
    <p:extLst>
      <p:ext uri="{BB962C8B-B14F-4D97-AF65-F5344CB8AC3E}">
        <p14:creationId xmlns:p14="http://schemas.microsoft.com/office/powerpoint/2010/main" val="22380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 autoUpdateAnimBg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00206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0813" y="6553200"/>
            <a:ext cx="373380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0" y="645031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dirty="0">
                <a:solidFill>
                  <a:prstClr val="black"/>
                </a:solidFill>
              </a:rPr>
              <a:t>Acts is the record of the fulfillment of that commission – “Go” &amp; “Teach,” making disciples of all the nations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555751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hangingPunct="1"/>
            <a:r>
              <a:rPr lang="en-US" dirty="0">
                <a:solidFill>
                  <a:prstClr val="black"/>
                </a:solidFill>
              </a:rPr>
              <a:t>Acts 1:8</a:t>
            </a:r>
          </a:p>
          <a:p>
            <a:pPr lvl="0" algn="ctr" eaLnBrk="1" hangingPunct="1"/>
            <a:r>
              <a:rPr lang="en-US" dirty="0">
                <a:solidFill>
                  <a:prstClr val="black"/>
                </a:solidFill>
              </a:rPr>
              <a:t>“but you will receive power when the Holy Spirit has come upon you; and you shall be My witnesses both in Jerusalem, and in all Judea and Samaria, and even to the remotest part of the earth."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3C929BE-0F8D-4014-93A5-D28A70B9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677119"/>
            <a:ext cx="91440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is one subject that has been much abused:</a:t>
            </a:r>
          </a:p>
          <a:p>
            <a:pPr lvl="0" eaLnBrk="1" hangingPunct="1">
              <a:buClr>
                <a:srgbClr val="274FA4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A popular teaching among the religious world on baptism is that it is not essential for salvation</a:t>
            </a:r>
          </a:p>
          <a:p>
            <a:pPr lvl="0" eaLnBrk="1" hangingPunct="1">
              <a:buClr>
                <a:srgbClr val="274FA4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0000FF"/>
                </a:solidFill>
              </a:rPr>
              <a:t>When men believe that baptism is not essential to salvation, baptism is often delayed for weeks or even months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B44B57B-96D1-4012-B2A8-475EFC7C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46165"/>
            <a:ext cx="89916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8000"/>
                </a:solidFill>
              </a:rPr>
              <a:t>The examples of conversion recorded for us show a pattern of faith in action and an urgency to baptism!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  <p:bldP spid="12" grpId="0" animBg="1" autoUpdateAnimBg="0"/>
      <p:bldP spid="10" grpId="0" autoUpdateAnimBg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6DAFD-0C7D-422F-9C4D-AB27E4D535D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0054822"/>
              </p:ext>
            </p:extLst>
          </p:nvPr>
        </p:nvGraphicFramePr>
        <p:xfrm>
          <a:off x="-6927" y="-30480"/>
          <a:ext cx="9143998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16554944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17037726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589996308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88768529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44674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073761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041570404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 Of Conversion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Mk. 16:15-16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42188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9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C713F6-51BE-4DED-B9B8-DB3D4485D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32885"/>
              </p:ext>
            </p:extLst>
          </p:nvPr>
        </p:nvGraphicFramePr>
        <p:xfrm>
          <a:off x="2" y="743569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074553000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94668630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367094509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9493473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1939112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901724564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504127911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Pentecost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2:14-41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2:38, 41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(2:37) &amp; Baptized (2:41)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57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3EE2C-21D6-4716-A291-6DF00EC40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7350"/>
              </p:ext>
            </p:extLst>
          </p:nvPr>
        </p:nvGraphicFramePr>
        <p:xfrm>
          <a:off x="0" y="2450449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5897732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98226306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9698507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3410022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7706567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22713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156026808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Samaritans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8:5-14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(8:12) &amp; Baptized (8:12)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71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3E0D1D-525A-467F-9AA4-4D38C18D0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28315"/>
              </p:ext>
            </p:extLst>
          </p:nvPr>
        </p:nvGraphicFramePr>
        <p:xfrm>
          <a:off x="3466" y="4157329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24458724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561321888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15358739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1445993283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81181340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62288547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075218465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Simon 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8:9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(8:13) &amp; Baptized (8:13)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40355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465041-DFC6-4A08-AA4C-F0286ECC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0813" y="6553200"/>
            <a:ext cx="3733800" cy="304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</p:spTree>
    <p:extLst>
      <p:ext uri="{BB962C8B-B14F-4D97-AF65-F5344CB8AC3E}">
        <p14:creationId xmlns:p14="http://schemas.microsoft.com/office/powerpoint/2010/main" val="36245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6DAFD-0C7D-422F-9C4D-AB27E4D535D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-6927" y="-30480"/>
          <a:ext cx="9143998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16554944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17037726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589996308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88768529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44674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073761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041570404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 Of Conversion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Mk. 16:15-16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42188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9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C713F6-51BE-4DED-B9B8-DB3D4485D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78874"/>
              </p:ext>
            </p:extLst>
          </p:nvPr>
        </p:nvGraphicFramePr>
        <p:xfrm>
          <a:off x="2" y="743569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074553000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94668630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367094509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9493473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1939112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901724564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504127911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Eunuch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8:26-39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8:34-35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8:38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(8:37) &amp; Baptized (8:38)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57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3EE2C-21D6-4716-A291-6DF00EC40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09279"/>
              </p:ext>
            </p:extLst>
          </p:nvPr>
        </p:nvGraphicFramePr>
        <p:xfrm>
          <a:off x="0" y="2450449"/>
          <a:ext cx="9143998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5897732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98226306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9698507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3410022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7706567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22713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156026808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Saul 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9:1-18; 22:10-16; 26:2-21; Gal. 1:23;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Tim. 1:13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22:10, 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9:11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Gal. 1:23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I Tim. 1:13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22:10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22:16; 9:18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(9:11: “praying”) &amp; Baptized (9:18)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71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3E0D1D-525A-467F-9AA4-4D38C18D0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43486"/>
              </p:ext>
            </p:extLst>
          </p:nvPr>
        </p:nvGraphicFramePr>
        <p:xfrm>
          <a:off x="3466" y="4998720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24458724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561321888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15358739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1445993283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81181340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62288547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075218465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Cornelius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10:1-48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10:43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10:48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(10:43) &amp; Baptized (10:48)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40355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465041-DFC6-4A08-AA4C-F0286ECC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0813" y="6699218"/>
            <a:ext cx="3733800" cy="15878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</p:spTree>
    <p:extLst>
      <p:ext uri="{BB962C8B-B14F-4D97-AF65-F5344CB8AC3E}">
        <p14:creationId xmlns:p14="http://schemas.microsoft.com/office/powerpoint/2010/main" val="5976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6DAFD-0C7D-422F-9C4D-AB27E4D535D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-6927" y="-30480"/>
          <a:ext cx="9143998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16554944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17037726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589996308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88768529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44674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073761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041570404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 Of Conversion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Mk. 16:15-16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42188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9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C713F6-51BE-4DED-B9B8-DB3D4485DDFC}"/>
              </a:ext>
            </a:extLst>
          </p:cNvPr>
          <p:cNvGraphicFramePr>
            <a:graphicFrameLocks noGrp="1"/>
          </p:cNvGraphicFramePr>
          <p:nvPr/>
        </p:nvGraphicFramePr>
        <p:xfrm>
          <a:off x="2" y="743569"/>
          <a:ext cx="9143998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074553000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94668630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367094509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9493473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1939112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901724564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504127911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Sergius</a:t>
                      </a: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 Paulus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13:4-12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13:7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13:12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(2:38; 10:43)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(13:12)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57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3EE2C-21D6-4716-A291-6DF00EC406DE}"/>
              </a:ext>
            </a:extLst>
          </p:cNvPr>
          <p:cNvGraphicFramePr>
            <a:graphicFrameLocks noGrp="1"/>
          </p:cNvGraphicFramePr>
          <p:nvPr/>
        </p:nvGraphicFramePr>
        <p:xfrm>
          <a:off x="0" y="2015541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5897732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98226306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9698507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3410022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7706567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22713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156026808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Lydia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16:13-15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16:15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(16:15) &amp; Baptized (16:15)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71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3E0D1D-525A-467F-9AA4-4D38C18D055F}"/>
              </a:ext>
            </a:extLst>
          </p:cNvPr>
          <p:cNvGraphicFramePr>
            <a:graphicFrameLocks noGrp="1"/>
          </p:cNvGraphicFramePr>
          <p:nvPr/>
        </p:nvGraphicFramePr>
        <p:xfrm>
          <a:off x="3466" y="3729178"/>
          <a:ext cx="914399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24458724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561321888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15358739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1445993283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81181340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62288547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075218465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Jailer</a:t>
                      </a:r>
                      <a:endParaRPr lang="en-US" sz="2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16:25-34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16:30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16:33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(16:34) &amp; Baptized (16:33)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40355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465041-DFC6-4A08-AA4C-F0286ECC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0813" y="6699218"/>
            <a:ext cx="3733800" cy="15878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</p:spTree>
    <p:extLst>
      <p:ext uri="{BB962C8B-B14F-4D97-AF65-F5344CB8AC3E}">
        <p14:creationId xmlns:p14="http://schemas.microsoft.com/office/powerpoint/2010/main" val="6933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906DAFD-0C7D-422F-9C4D-AB27E4D535D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-6927" y="-30480"/>
          <a:ext cx="9143998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16554944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17037726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589996308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88768529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44674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073761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041570404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 Of Conversion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Mk. 16:15-16</a:t>
                      </a: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42188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4092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C713F6-51BE-4DED-B9B8-DB3D4485D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97545"/>
              </p:ext>
            </p:extLst>
          </p:nvPr>
        </p:nvGraphicFramePr>
        <p:xfrm>
          <a:off x="2" y="743569"/>
          <a:ext cx="914399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074553000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94668630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367094509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9493473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01939112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901724564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504127911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Corinthians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18:8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(18:8) &amp; Baptized (18:8)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657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3EE2C-21D6-4716-A291-6DF00EC40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12038"/>
              </p:ext>
            </p:extLst>
          </p:nvPr>
        </p:nvGraphicFramePr>
        <p:xfrm>
          <a:off x="0" y="2206609"/>
          <a:ext cx="914399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5897732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2982263064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9698507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341002238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7706567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22713346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156026808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Galatians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Galatians 3:26-27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3:26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3:27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(3:26) &amp; Baptized (3:27)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6271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3E0D1D-525A-467F-9AA4-4D38C18D0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16605"/>
              </p:ext>
            </p:extLst>
          </p:nvPr>
        </p:nvGraphicFramePr>
        <p:xfrm>
          <a:off x="2" y="3666458"/>
          <a:ext cx="914399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2445872432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1561321888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153587393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1445993283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2811813405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362288547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075218465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Ephesians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Acts 19:4-5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19:4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19:5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(19:4) &amp; Baptized (19:5)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40355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465041-DFC6-4A08-AA4C-F0286ECC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0813" y="6699218"/>
            <a:ext cx="3733800" cy="15878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92F606-346D-414A-868F-14ECAC015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98310"/>
              </p:ext>
            </p:extLst>
          </p:nvPr>
        </p:nvGraphicFramePr>
        <p:xfrm>
          <a:off x="2" y="5126307"/>
          <a:ext cx="9143998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464675687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3296847751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539122529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4036377215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3955347708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688889032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3544113115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Colossians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Col. 1:5-10; 2:11-12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1:5-6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1:4; 2:12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2:12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Believed (1:4) &amp; Baptized (2:12)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16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4533" y="6553200"/>
            <a:ext cx="3933093" cy="265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3: Examples Of Conversion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CB7866-26AD-4FBA-AB5B-3B80C7886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797" y="39500"/>
            <a:ext cx="6107276" cy="4585644"/>
          </a:xfrm>
          <a:prstGeom prst="rect">
            <a:avLst/>
          </a:prstGeom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E8A9D14E-1108-4991-9A0D-9A4879D4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179" y="4772076"/>
            <a:ext cx="598943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8000"/>
                </a:solidFill>
              </a:rPr>
              <a:t>In these cases we can see the commission of Jesus to “Go” &amp; “Teach” being fulfilled with the result of men and women believing and being baptized (with an urgency)!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2" descr="Water droplets">
            <a:extLst>
              <a:ext uri="{FF2B5EF4-FFF2-40B4-BE49-F238E27FC236}">
                <a16:creationId xmlns:a16="http://schemas.microsoft.com/office/drawing/2014/main" id="{D85B1D97-0586-4632-95EC-2A8F9836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90600"/>
            <a:ext cx="3035796" cy="5071491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E6F6772-CFD7-44F7-B6A3-BB0482F4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706" y="1106888"/>
            <a:ext cx="3110657" cy="4955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16:15-16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15.  And He said to them, "Go into all the world and preach the gospel to all creation.</a:t>
            </a:r>
          </a:p>
          <a:p>
            <a:pPr lvl="0" eaLnBrk="1" hangingPunct="1"/>
            <a:r>
              <a:rPr lang="en-US" b="0" dirty="0">
                <a:solidFill>
                  <a:srgbClr val="0000FF"/>
                </a:solidFill>
              </a:rPr>
              <a:t>16.  "He who has believed and has been baptized shall be saved; but he who has disbelieved shall be condemned.</a:t>
            </a:r>
          </a:p>
        </p:txBody>
      </p:sp>
    </p:spTree>
    <p:extLst>
      <p:ext uri="{BB962C8B-B14F-4D97-AF65-F5344CB8AC3E}">
        <p14:creationId xmlns:p14="http://schemas.microsoft.com/office/powerpoint/2010/main" val="161526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958" y="0"/>
            <a:ext cx="4038600" cy="3810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Baptism Part 3: Examples Of Conversion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398013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dirty="0">
                <a:solidFill>
                  <a:prstClr val="black"/>
                </a:solidFill>
              </a:rPr>
              <a:t>Jesus Himself said, “He who has believed and has been baptized shall be saved” (Mk. 16:16)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29" y="3461460"/>
            <a:ext cx="403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dirty="0">
                <a:solidFill>
                  <a:prstClr val="black"/>
                </a:solidFill>
              </a:rPr>
              <a:t>With no other source but the Scriptures one can see faith and baptism are commanded and that no other mode of baptism but immersion is recorded! </a:t>
            </a:r>
          </a:p>
          <a:p>
            <a:pPr marL="0" lvl="0" indent="0" algn="ctr" eaLnBrk="1" hangingPunct="1"/>
            <a:r>
              <a:rPr lang="en-US" i="1" dirty="0">
                <a:solidFill>
                  <a:prstClr val="black"/>
                </a:solidFill>
              </a:rPr>
              <a:t>(All others are added by men)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961016-F94D-4EFA-96FC-B082B75D9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52879"/>
              </p:ext>
            </p:extLst>
          </p:nvPr>
        </p:nvGraphicFramePr>
        <p:xfrm>
          <a:off x="-9958" y="636357"/>
          <a:ext cx="9143998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1142562167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4274360296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1333941860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1980623759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348577559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895550430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113485526"/>
                    </a:ext>
                  </a:extLst>
                </a:gridCol>
              </a:tblGrid>
              <a:tr h="461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Jesus’ Teaching</a:t>
                      </a: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53290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Scriptures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Hear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Believe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Repent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Confess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Baptized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</a:rPr>
                        <a:t>Obedience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422" marR="41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41750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92BB94-53B5-47A5-8046-1E728B983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9441"/>
              </p:ext>
            </p:extLst>
          </p:nvPr>
        </p:nvGraphicFramePr>
        <p:xfrm>
          <a:off x="-9958" y="1433309"/>
          <a:ext cx="9143998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909749">
                  <a:extLst>
                    <a:ext uri="{9D8B030D-6E8A-4147-A177-3AD203B41FA5}">
                      <a16:colId xmlns:a16="http://schemas.microsoft.com/office/drawing/2014/main" val="225442437"/>
                    </a:ext>
                  </a:extLst>
                </a:gridCol>
                <a:gridCol w="1039956">
                  <a:extLst>
                    <a:ext uri="{9D8B030D-6E8A-4147-A177-3AD203B41FA5}">
                      <a16:colId xmlns:a16="http://schemas.microsoft.com/office/drawing/2014/main" val="532982828"/>
                    </a:ext>
                  </a:extLst>
                </a:gridCol>
                <a:gridCol w="1315018">
                  <a:extLst>
                    <a:ext uri="{9D8B030D-6E8A-4147-A177-3AD203B41FA5}">
                      <a16:colId xmlns:a16="http://schemas.microsoft.com/office/drawing/2014/main" val="2344863157"/>
                    </a:ext>
                  </a:extLst>
                </a:gridCol>
                <a:gridCol w="1162203">
                  <a:extLst>
                    <a:ext uri="{9D8B030D-6E8A-4147-A177-3AD203B41FA5}">
                      <a16:colId xmlns:a16="http://schemas.microsoft.com/office/drawing/2014/main" val="2289459202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350944166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4274245281"/>
                    </a:ext>
                  </a:extLst>
                </a:gridCol>
                <a:gridCol w="1635511">
                  <a:extLst>
                    <a:ext uri="{9D8B030D-6E8A-4147-A177-3AD203B41FA5}">
                      <a16:colId xmlns:a16="http://schemas.microsoft.com/office/drawing/2014/main" val="259875699"/>
                    </a:ext>
                  </a:extLst>
                </a:gridCol>
              </a:tblGrid>
              <a:tr h="3341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Mt. 28:18-20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Mk. 16:15-16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John 5:24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John 3:16-18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Luke 13:3-5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Mt. 10:32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 16:16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John 8:31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668656"/>
                  </a:ext>
                </a:extLst>
              </a:tr>
            </a:tbl>
          </a:graphicData>
        </a:graphic>
      </p:graphicFrame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F584C312-EB6B-46C5-ABF1-3AFC608B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7" y="3995442"/>
            <a:ext cx="5122284" cy="2110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 autoUpdateAnimBg="0"/>
    </p:bldLst>
  </p:timing>
</p:sld>
</file>

<file path=ppt/theme/theme1.xml><?xml version="1.0" encoding="utf-8"?>
<a:theme xmlns:a="http://schemas.openxmlformats.org/drawingml/2006/main" name="round rectangle bevel">
  <a:themeElements>
    <a:clrScheme name="round rectangl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1257</Words>
  <Application>Microsoft Office PowerPoint</Application>
  <PresentationFormat>On-screen Show (4:3)</PresentationFormat>
  <Paragraphs>335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Ameretto</vt:lpstr>
      <vt:lpstr>Arial</vt:lpstr>
      <vt:lpstr>Calisto MT</vt:lpstr>
      <vt:lpstr>Garamond</vt:lpstr>
      <vt:lpstr>Tahoma</vt:lpstr>
      <vt:lpstr>Times New Roman</vt:lpstr>
      <vt:lpstr>Tw Cen MT</vt:lpstr>
      <vt:lpstr>Wingdings</vt:lpstr>
      <vt:lpstr>round rectangle bevel</vt:lpstr>
      <vt:lpstr>1_Droplet</vt:lpstr>
      <vt:lpstr>Droplet</vt:lpstr>
      <vt:lpstr>2_Droplet</vt:lpstr>
      <vt:lpstr>Baptism Part 3:  Examples Of Conversion  Text:  Matthew 28:18-20; Mark 16:15-16</vt:lpstr>
      <vt:lpstr>Intro</vt:lpstr>
      <vt:lpstr>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“What Must I Do To Be Saved?”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Part 3:  Examples Of Conversion  Text:  Matthew 28:18-20; Mark 16:15-16</dc:title>
  <dc:creator>Nathan Morrison</dc:creator>
  <cp:lastModifiedBy>Nathan Morrison</cp:lastModifiedBy>
  <cp:revision>19</cp:revision>
  <dcterms:created xsi:type="dcterms:W3CDTF">2019-07-31T20:27:13Z</dcterms:created>
  <dcterms:modified xsi:type="dcterms:W3CDTF">2019-08-04T16:15:29Z</dcterms:modified>
</cp:coreProperties>
</file>