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3" r:id="rId2"/>
    <p:sldMasterId id="2147483742" r:id="rId3"/>
    <p:sldMasterId id="2147483760" r:id="rId4"/>
  </p:sldMasterIdLst>
  <p:notesMasterIdLst>
    <p:notesMasterId r:id="rId35"/>
  </p:notesMasterIdLst>
  <p:handoutMasterIdLst>
    <p:handoutMasterId r:id="rId36"/>
  </p:handoutMasterIdLst>
  <p:sldIdLst>
    <p:sldId id="435" r:id="rId5"/>
    <p:sldId id="433" r:id="rId6"/>
    <p:sldId id="439" r:id="rId7"/>
    <p:sldId id="441" r:id="rId8"/>
    <p:sldId id="447" r:id="rId9"/>
    <p:sldId id="449" r:id="rId10"/>
    <p:sldId id="379" r:id="rId11"/>
    <p:sldId id="453" r:id="rId12"/>
    <p:sldId id="455" r:id="rId13"/>
    <p:sldId id="452" r:id="rId14"/>
    <p:sldId id="458" r:id="rId15"/>
    <p:sldId id="459" r:id="rId16"/>
    <p:sldId id="461" r:id="rId17"/>
    <p:sldId id="463" r:id="rId18"/>
    <p:sldId id="403" r:id="rId19"/>
    <p:sldId id="470" r:id="rId20"/>
    <p:sldId id="472" r:id="rId21"/>
    <p:sldId id="471" r:id="rId22"/>
    <p:sldId id="474" r:id="rId23"/>
    <p:sldId id="476" r:id="rId24"/>
    <p:sldId id="478" r:id="rId25"/>
    <p:sldId id="480" r:id="rId26"/>
    <p:sldId id="482" r:id="rId27"/>
    <p:sldId id="484" r:id="rId28"/>
    <p:sldId id="486" r:id="rId29"/>
    <p:sldId id="488" r:id="rId30"/>
    <p:sldId id="490" r:id="rId31"/>
    <p:sldId id="492" r:id="rId32"/>
    <p:sldId id="494" r:id="rId33"/>
    <p:sldId id="260" r:id="rId34"/>
  </p:sldIdLst>
  <p:sldSz cx="9144000" cy="6858000" type="screen4x3"/>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0000"/>
    <a:srgbClr val="66FFFF"/>
    <a:srgbClr val="CCFF33"/>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4" autoAdjust="0"/>
    <p:restoredTop sz="86409"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A684193B-D52E-41C5-9260-D7FC6217C959}" type="slidenum">
              <a:rPr lang="en-US"/>
              <a:pPr>
                <a:defRPr/>
              </a:pPr>
              <a:t>‹#›</a:t>
            </a:fld>
            <a:endParaRPr lang="en-US"/>
          </a:p>
        </p:txBody>
      </p:sp>
    </p:spTree>
    <p:extLst>
      <p:ext uri="{BB962C8B-B14F-4D97-AF65-F5344CB8AC3E}">
        <p14:creationId xmlns:p14="http://schemas.microsoft.com/office/powerpoint/2010/main" val="2331589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17C4651E-481A-4E66-B281-BD855B475216}" type="slidenum">
              <a:rPr lang="en-US"/>
              <a:pPr>
                <a:defRPr/>
              </a:pPr>
              <a:t>‹#›</a:t>
            </a:fld>
            <a:endParaRPr lang="en-US"/>
          </a:p>
        </p:txBody>
      </p:sp>
    </p:spTree>
    <p:extLst>
      <p:ext uri="{BB962C8B-B14F-4D97-AF65-F5344CB8AC3E}">
        <p14:creationId xmlns:p14="http://schemas.microsoft.com/office/powerpoint/2010/main" val="15529780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80EAC457-5960-4724-B8C1-64322E65DE97}"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altLang="en-US" dirty="0"/>
          </a:p>
          <a:p>
            <a:pPr eaLnBrk="1" hangingPunct="1"/>
            <a:r>
              <a:rPr lang="en-US" altLang="en-US" dirty="0"/>
              <a:t>Picture: Courtesy of Gener8Xion Entertainment and Fox Faith, movie poster for ‘One Night With The King’ (2006)</a:t>
            </a:r>
          </a:p>
        </p:txBody>
      </p:sp>
    </p:spTree>
    <p:extLst>
      <p:ext uri="{BB962C8B-B14F-4D97-AF65-F5344CB8AC3E}">
        <p14:creationId xmlns:p14="http://schemas.microsoft.com/office/powerpoint/2010/main" val="309105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055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1930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Picture: Courtesy of Gener8Xion Entertainment and Fox Faith, movie poster for ‘One Night With The King’ (2006)</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743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410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470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177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396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680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a:t>
            </a:r>
            <a:r>
              <a:rPr lang="en-US" baseline="30000" dirty="0"/>
              <a:t>st</a:t>
            </a:r>
            <a:r>
              <a:rPr lang="en-US" dirty="0"/>
              <a:t> Image: </a:t>
            </a:r>
            <a:r>
              <a:rPr lang="en-US" altLang="en-US" dirty="0"/>
              <a:t>Courtesy of Gener8Xion Entertainment and Fox Faith, movie poster for ‘One Night With The King’ (2006)</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4364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Picture: Courtesy of www.imdb for ‘One Night With The King’ (2006)</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24</a:t>
            </a:fld>
            <a:endParaRPr lang="en-US"/>
          </a:p>
        </p:txBody>
      </p:sp>
    </p:spTree>
    <p:extLst>
      <p:ext uri="{BB962C8B-B14F-4D97-AF65-F5344CB8AC3E}">
        <p14:creationId xmlns:p14="http://schemas.microsoft.com/office/powerpoint/2010/main" val="62036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The Greek historian Herodotus wrote that Xerxes I sought his harem after being defeated in the Greco-Persian Wars (483-480 B.C.). Esther was made queen in his 7</a:t>
            </a:r>
            <a:r>
              <a:rPr lang="en-US" baseline="30000" dirty="0"/>
              <a:t>th</a:t>
            </a:r>
            <a:r>
              <a:rPr lang="en-US" dirty="0"/>
              <a:t> year, which would have been after the Greek defeat in 479 B.C. (Esther 2:16).</a:t>
            </a:r>
          </a:p>
          <a:p>
            <a:r>
              <a:rPr lang="en-US" dirty="0"/>
              <a:t>http://en.wikipedia.org/wiki/Xerxes_I</a:t>
            </a:r>
          </a:p>
          <a:p>
            <a:r>
              <a:rPr lang="en-US" dirty="0"/>
              <a:t>http://en.wikipedia.org/wiki/Ahasuerus</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4</a:t>
            </a:fld>
            <a:endParaRPr lang="en-US"/>
          </a:p>
        </p:txBody>
      </p:sp>
    </p:spTree>
    <p:extLst>
      <p:ext uri="{BB962C8B-B14F-4D97-AF65-F5344CB8AC3E}">
        <p14:creationId xmlns:p14="http://schemas.microsoft.com/office/powerpoint/2010/main" val="91405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Picture: Courtesy of www.imdb for ‘One Night With The King’ (2006)</a:t>
            </a:r>
          </a:p>
          <a:p>
            <a:endParaRPr lang="en-US" b="1" dirty="0"/>
          </a:p>
          <a:p>
            <a:r>
              <a:rPr lang="en-US" b="1" dirty="0"/>
              <a:t>Sources:</a:t>
            </a:r>
          </a:p>
          <a:p>
            <a:r>
              <a:rPr lang="en-US" dirty="0"/>
              <a:t>Borsippa cuneiform tablet mentions Mardukaya: Rebuilding Jerusalem: The Persian Empire and Its Relationship to Daniel by Sandy Miller (2014); can also be found as an eBook here: https://books.google.com/books?id=_uZ1BQAAQBAJ&amp;pg=PT65&amp;lpg=PT65&amp;dq=Babylonian+cuneiform+tablet+from+Borsippa+near+Babylon+mentions+a+scribe+by+the+name+of+Mardukaya&amp;source=bl&amp;ots=PpL42nieF5&amp;sig=ACfU3U2GmnnyK9HjxL5p_KuVk7RcKx_qnQ&amp;hl=en&amp;sa=X&amp;ved=2ahUKEwjYkOu617zjAhWNneAKHYeACS4Q6AEwA3oECAgQAQ#v=onepage&amp;q=Babylonian%20cuneiform%20tablet%20from%20Borsippa%20near%20Babylon%20mentions%20a%20scribe%20by%20the%20name%20of%20Mardukaya&amp;f=false</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25</a:t>
            </a:fld>
            <a:endParaRPr lang="en-US"/>
          </a:p>
        </p:txBody>
      </p:sp>
    </p:spTree>
    <p:extLst>
      <p:ext uri="{BB962C8B-B14F-4D97-AF65-F5344CB8AC3E}">
        <p14:creationId xmlns:p14="http://schemas.microsoft.com/office/powerpoint/2010/main" val="367327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Picture: Courtesy of www.imdb for ‘One Night With The King’ (2006)</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69340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Picture: Courtesy of www.imdb for ‘One Night With The King’ (2006)</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6676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42989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Picture: Courtesy of Gener8Xion Entertainment and Fox Faith, movie poster for ‘One Night With The King’ (2006)</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0490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The Greek historian Herodotus wrote that Xerxes I sought his harem after being defeated in the Greco-Persian Wars (483-480 B.C.). Esther was made queen in his 7</a:t>
            </a:r>
            <a:r>
              <a:rPr lang="en-US" baseline="30000" dirty="0"/>
              <a:t>th</a:t>
            </a:r>
            <a:r>
              <a:rPr lang="en-US" dirty="0"/>
              <a:t> year, which would have been after the Greek defeat in 479 B.C. (Esther 2:16).</a:t>
            </a:r>
          </a:p>
          <a:p>
            <a:r>
              <a:rPr lang="en-US" dirty="0"/>
              <a:t>http://en.wikipedia.org/wiki/Xerxes_I</a:t>
            </a:r>
          </a:p>
          <a:p>
            <a:r>
              <a:rPr lang="en-US" dirty="0"/>
              <a:t>http://en.wikipedia.org/wiki/Ahasuerus</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5</a:t>
            </a:fld>
            <a:endParaRPr lang="en-US"/>
          </a:p>
        </p:txBody>
      </p:sp>
    </p:spTree>
    <p:extLst>
      <p:ext uri="{BB962C8B-B14F-4D97-AF65-F5344CB8AC3E}">
        <p14:creationId xmlns:p14="http://schemas.microsoft.com/office/powerpoint/2010/main" val="8558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6</a:t>
            </a:fld>
            <a:endParaRPr lang="en-US"/>
          </a:p>
        </p:txBody>
      </p:sp>
    </p:spTree>
    <p:extLst>
      <p:ext uri="{BB962C8B-B14F-4D97-AF65-F5344CB8AC3E}">
        <p14:creationId xmlns:p14="http://schemas.microsoft.com/office/powerpoint/2010/main" val="21125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15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894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1370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735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35243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22313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6525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305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9353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652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9687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57815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7367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Esther: "For Such A Time As This"</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66598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Esther: "For Such A Time As This"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656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5151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Esther: "For Such A Time As This"</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2950059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84273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Esther: "For Such A Time As This"</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547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Esther: "For Such A Time As This"</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284625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Esther: "For Such A Time As This"</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366470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87053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50952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92102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8504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49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81582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5529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Esther: "For Such A Time As This"</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72261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Esther: "For Such A Time As This"</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1400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Esther: "For Such A Time As This"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98072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Esther: "For Such A Time As This"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47698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Esther: "For Such A Time As This"</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2056444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133389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2312111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968871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396321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119948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Esther: "For Such A Time As This"</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2264077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2174536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Esther: "For Such A Time As This"</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376515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199107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166907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842735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5394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26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52751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3618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Esther: "For Such A Time As This"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83397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174912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3723089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384460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214172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506697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260630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677860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Esther: "For Such A Time As This"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2899950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975525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Esther: "For Such A Time As This"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1001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2591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69773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167495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7278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36275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3796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85489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00590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Esther: "For Such A Time As This"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35725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025811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Esther: "For Such A Time As This"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959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Esther: "For Such A Time As This"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4193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9690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Esther: "For Such A Time As This"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56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Esther: "For Such A Time As This"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3903496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Esther: "For Such A Time As This"</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3198499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Esther: "For Such A Time As This"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85698165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Esther: "For Such A Time As This"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04423768"/>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05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324114" y="475062"/>
            <a:ext cx="4495772" cy="4782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8CBB79A-B241-457A-B231-C7B8D2C658E7}"/>
              </a:ext>
            </a:extLst>
          </p:cNvPr>
          <p:cNvSpPr>
            <a:spLocks noGrp="1"/>
          </p:cNvSpPr>
          <p:nvPr>
            <p:ph type="ctrTitle"/>
          </p:nvPr>
        </p:nvSpPr>
        <p:spPr>
          <a:xfrm>
            <a:off x="1" y="4537687"/>
            <a:ext cx="9143999" cy="1355895"/>
          </a:xfrm>
        </p:spPr>
        <p:txBody>
          <a:bodyPr vert="horz" lIns="91440" tIns="45720" rIns="91440" bIns="45720" rtlCol="0" anchor="b">
            <a:normAutofit fontScale="90000"/>
          </a:bodyPr>
          <a:lstStyle/>
          <a:p>
            <a:pPr marL="457200" marR="0" lvl="0" indent="-457200" fontAlgn="auto">
              <a:spcAft>
                <a:spcPts val="0"/>
              </a:spcAft>
              <a:buClrTx/>
              <a:buSzTx/>
              <a:tabLst/>
              <a:defRPr/>
            </a:pPr>
            <a:r>
              <a:rPr lang="en-US" sz="6700" dirty="0"/>
              <a:t>Esther:</a:t>
            </a:r>
            <a:br>
              <a:rPr lang="en-US" sz="3100" dirty="0"/>
            </a:br>
            <a:r>
              <a:rPr lang="en-US" sz="4900" dirty="0"/>
              <a:t>“For Such A Time As This”</a:t>
            </a:r>
            <a:endParaRPr kumimoji="0" lang="en-US" sz="3100" u="none" strike="noStrike" spc="0" normalizeH="0" baseline="0" noProof="0" dirty="0">
              <a:ln>
                <a:noFill/>
              </a:ln>
              <a:uLnTx/>
              <a:uFillTx/>
            </a:endParaRPr>
          </a:p>
        </p:txBody>
      </p:sp>
      <p:sp>
        <p:nvSpPr>
          <p:cNvPr id="2" name="Subtitle 1">
            <a:extLst>
              <a:ext uri="{FF2B5EF4-FFF2-40B4-BE49-F238E27FC236}">
                <a16:creationId xmlns:a16="http://schemas.microsoft.com/office/drawing/2014/main" id="{94881BD8-5E22-47CB-9B59-7AE5E1FEE903}"/>
              </a:ext>
            </a:extLst>
          </p:cNvPr>
          <p:cNvSpPr>
            <a:spLocks noGrp="1"/>
          </p:cNvSpPr>
          <p:nvPr>
            <p:ph type="subTitle" idx="1"/>
          </p:nvPr>
        </p:nvSpPr>
        <p:spPr>
          <a:xfrm>
            <a:off x="718840" y="5881747"/>
            <a:ext cx="7849055" cy="940354"/>
          </a:xfrm>
        </p:spPr>
        <p:txBody>
          <a:bodyPr vert="horz" lIns="91440" tIns="45720" rIns="91440" bIns="45720" rtlCol="0">
            <a:normAutofit/>
          </a:bodyPr>
          <a:lstStyle/>
          <a:p>
            <a:r>
              <a:rPr lang="en-US" sz="4000" b="1" dirty="0">
                <a:solidFill>
                  <a:srgbClr val="66FFFF"/>
                </a:solidFill>
              </a:rPr>
              <a:t>Text: Esther 4:14; 5:1-4</a:t>
            </a:r>
          </a:p>
          <a:p>
            <a:endParaRPr lang="en-US" sz="1600" dirty="0"/>
          </a:p>
        </p:txBody>
      </p:sp>
      <p:sp>
        <p:nvSpPr>
          <p:cNvPr id="13" name="Text Box 3">
            <a:extLst>
              <a:ext uri="{FF2B5EF4-FFF2-40B4-BE49-F238E27FC236}">
                <a16:creationId xmlns:a16="http://schemas.microsoft.com/office/drawing/2014/main" id="{C8782154-B786-4F55-9EA3-610A44A9E31D}"/>
              </a:ext>
            </a:extLst>
          </p:cNvPr>
          <p:cNvSpPr txBox="1">
            <a:spLocks noChangeArrowheads="1"/>
          </p:cNvSpPr>
          <p:nvPr/>
        </p:nvSpPr>
        <p:spPr bwMode="auto">
          <a:xfrm>
            <a:off x="1" y="1339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CCFF"/>
                </a:solidFill>
                <a:effectLst/>
                <a:uLnTx/>
                <a:uFillTx/>
                <a:latin typeface="Tahoma" pitchFamily="34" charset="0"/>
                <a:cs typeface="Times New Roman" pitchFamily="18" charset="0"/>
              </a:rPr>
              <a:t>Godly Women Series Part 7</a:t>
            </a:r>
            <a:endParaRPr kumimoji="0" lang="en-US" sz="2000" b="0" i="1" u="none" strike="noStrike" kern="0" cap="none" spc="0" normalizeH="0" baseline="0" noProof="0" dirty="0">
              <a:ln>
                <a:noFill/>
              </a:ln>
              <a:solidFill>
                <a:srgbClr val="FFCC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72184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37201" y="46067"/>
            <a:ext cx="4106799" cy="1286867"/>
          </a:xfrm>
        </p:spPr>
        <p:txBody>
          <a:bodyPr vert="horz" lIns="91440" tIns="45720" rIns="91440" bIns="45720" rtlCol="0" anchor="b">
            <a:normAutofit fontScale="90000"/>
          </a:bodyPr>
          <a:lstStyle/>
          <a:p>
            <a:pPr>
              <a:defRPr/>
            </a:pPr>
            <a:r>
              <a:rPr lang="en-US" sz="4400" i="1" u="sng" dirty="0">
                <a:ln>
                  <a:solidFill>
                    <a:srgbClr val="0000FF"/>
                  </a:solidFill>
                </a:ln>
                <a:solidFill>
                  <a:srgbClr val="66FFFF"/>
                </a:solidFill>
              </a:rPr>
              <a:t>A Faithful Wife</a:t>
            </a:r>
            <a:endParaRPr lang="en-US" sz="4800" i="1" u="sng" dirty="0">
              <a:ln>
                <a:solidFill>
                  <a:srgbClr val="0000FF"/>
                </a:solidFill>
              </a:ln>
              <a:solidFill>
                <a:srgbClr val="66FFFF"/>
              </a:solidFill>
            </a:endParaRPr>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4083" name="Text Box 3"/>
          <p:cNvSpPr txBox="1">
            <a:spLocks noChangeArrowheads="1"/>
          </p:cNvSpPr>
          <p:nvPr/>
        </p:nvSpPr>
        <p:spPr bwMode="auto">
          <a:xfrm>
            <a:off x="345498" y="1332934"/>
            <a:ext cx="253355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spcAft>
                <a:spcPts val="600"/>
              </a:spcAft>
              <a:buClrTx/>
              <a:buSzTx/>
              <a:buNone/>
              <a:defRPr/>
            </a:pPr>
            <a:r>
              <a:rPr lang="en-US" altLang="en-US" sz="2800" b="1" dirty="0">
                <a:solidFill>
                  <a:prstClr val="black"/>
                </a:solidFill>
              </a:rPr>
              <a:t>Mordecai uncovered a plot to kill the king and told Esther</a:t>
            </a:r>
          </a:p>
        </p:txBody>
      </p:sp>
      <p:sp>
        <p:nvSpPr>
          <p:cNvPr id="10" name="Text Box 3"/>
          <p:cNvSpPr txBox="1">
            <a:spLocks noChangeArrowheads="1"/>
          </p:cNvSpPr>
          <p:nvPr/>
        </p:nvSpPr>
        <p:spPr bwMode="auto">
          <a:xfrm>
            <a:off x="2984262" y="3200400"/>
            <a:ext cx="2052939" cy="295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10000"/>
              </a:lnSpc>
              <a:spcBef>
                <a:spcPts val="1000"/>
              </a:spcBef>
              <a:buClrTx/>
              <a:buSzTx/>
              <a:buNone/>
              <a:defRPr/>
            </a:pPr>
            <a:r>
              <a:rPr lang="en-US" altLang="en-US" b="1" i="1" dirty="0">
                <a:solidFill>
                  <a:prstClr val="black"/>
                </a:solidFill>
                <a:effectLst>
                  <a:outerShdw blurRad="50800" dist="38100" dir="2700000" algn="tl" rotWithShape="0">
                    <a:srgbClr val="000000">
                      <a:alpha val="48000"/>
                    </a:srgbClr>
                  </a:outerShdw>
                </a:effectLst>
                <a:latin typeface="Rockwell" panose="02060603020205020403"/>
              </a:rPr>
              <a:t>The two responsible were hanged.</a:t>
            </a:r>
          </a:p>
          <a:p>
            <a:pPr marL="0" lvl="0" indent="0" algn="ctr" eaLnBrk="1" hangingPunct="1">
              <a:lnSpc>
                <a:spcPct val="110000"/>
              </a:lnSpc>
              <a:spcBef>
                <a:spcPts val="1000"/>
              </a:spcBef>
              <a:buClrTx/>
              <a:buSzTx/>
              <a:buNone/>
              <a:defRPr/>
            </a:pPr>
            <a:r>
              <a:rPr lang="en-US" altLang="en-US" b="1" i="1" dirty="0">
                <a:solidFill>
                  <a:prstClr val="black"/>
                </a:solidFill>
                <a:effectLst>
                  <a:outerShdw blurRad="50800" dist="38100" dir="2700000" algn="tl" rotWithShape="0">
                    <a:srgbClr val="000000">
                      <a:alpha val="48000"/>
                    </a:srgbClr>
                  </a:outerShdw>
                </a:effectLst>
                <a:latin typeface="Rockwell" panose="02060603020205020403"/>
              </a:rPr>
              <a:t>Mordecai’s actions were recorded in the King’s annals.</a:t>
            </a: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5493" y="666345"/>
            <a:ext cx="22380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defRPr/>
            </a:pPr>
            <a:r>
              <a:rPr lang="en-US" altLang="en-US" sz="2400" b="1" dirty="0">
                <a:solidFill>
                  <a:prstClr val="white"/>
                </a:solidFill>
              </a:rPr>
              <a:t>She informed the king, her husband, in the name of Mordecai!</a:t>
            </a:r>
            <a:endParaRPr kumimoji="0" lang="en-US" alt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1420979"/>
            <a:ext cx="4071630" cy="5355312"/>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Esther 2:21-23</a:t>
            </a:r>
          </a:p>
          <a:p>
            <a:pPr lvl="0" eaLnBrk="1" hangingPunct="1">
              <a:buClrTx/>
              <a:buSzTx/>
              <a:buNone/>
              <a:defRPr/>
            </a:pPr>
            <a:r>
              <a:rPr lang="en-US" sz="1800" dirty="0">
                <a:solidFill>
                  <a:prstClr val="black"/>
                </a:solidFill>
              </a:rPr>
              <a:t>21.  In those days, while Mordecai was sitting at the king's gate, </a:t>
            </a:r>
            <a:r>
              <a:rPr lang="en-US" sz="1800" dirty="0" err="1">
                <a:solidFill>
                  <a:prstClr val="black"/>
                </a:solidFill>
              </a:rPr>
              <a:t>Bigthan</a:t>
            </a:r>
            <a:r>
              <a:rPr lang="en-US" sz="1800" dirty="0">
                <a:solidFill>
                  <a:prstClr val="black"/>
                </a:solidFill>
              </a:rPr>
              <a:t> and </a:t>
            </a:r>
            <a:r>
              <a:rPr lang="en-US" sz="1800" dirty="0" err="1">
                <a:solidFill>
                  <a:prstClr val="black"/>
                </a:solidFill>
              </a:rPr>
              <a:t>Teresh</a:t>
            </a:r>
            <a:r>
              <a:rPr lang="en-US" sz="1800" dirty="0">
                <a:solidFill>
                  <a:prstClr val="black"/>
                </a:solidFill>
              </a:rPr>
              <a:t>, two of the king's officials from those who guarded the door, became angry and sought to lay hands on King Ahasuerus.</a:t>
            </a:r>
          </a:p>
          <a:p>
            <a:pPr lvl="0" eaLnBrk="1" hangingPunct="1">
              <a:buClrTx/>
              <a:buSzTx/>
              <a:buNone/>
              <a:defRPr/>
            </a:pPr>
            <a:r>
              <a:rPr lang="en-US" sz="1800" dirty="0">
                <a:solidFill>
                  <a:prstClr val="black"/>
                </a:solidFill>
              </a:rPr>
              <a:t>22.  But the plot became known to Mordecai and he told Queen Esther, and Esther informed the king in Mordecai's name.</a:t>
            </a:r>
          </a:p>
          <a:p>
            <a:pPr lvl="0" eaLnBrk="1" hangingPunct="1">
              <a:buClrTx/>
              <a:buSzTx/>
              <a:buNone/>
              <a:defRPr/>
            </a:pPr>
            <a:r>
              <a:rPr lang="en-US" sz="1800" dirty="0">
                <a:solidFill>
                  <a:prstClr val="black"/>
                </a:solidFill>
              </a:rPr>
              <a:t>23.  Now when the plot was investigated and found to be so, they were both hanged on a gallows; and it was written in the Book of the Chronicles in the king's presence.</a:t>
            </a: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133949"/>
            <a:ext cx="2535484"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defRPr/>
            </a:pPr>
            <a:r>
              <a:rPr lang="en-US" altLang="en-US" sz="2400" b="1" dirty="0">
                <a:solidFill>
                  <a:srgbClr val="006600"/>
                </a:solidFill>
              </a:rPr>
              <a:t>Mordecai was given credit for the plot, and she was faithful to save her husband!</a:t>
            </a:r>
            <a:endParaRPr kumimoji="0" lang="en-US" altLang="en-US" sz="2400" b="1" i="0" u="none" strike="noStrike" kern="1200" cap="none" spc="0" normalizeH="0" baseline="0" noProof="0" dirty="0">
              <a:ln>
                <a:noFill/>
              </a:ln>
              <a:solidFill>
                <a:srgbClr val="006600"/>
              </a:solidFill>
              <a:effectLst/>
              <a:uLnTx/>
              <a:uFillTx/>
            </a:endParaRPr>
          </a:p>
        </p:txBody>
      </p:sp>
    </p:spTree>
    <p:extLst>
      <p:ext uri="{BB962C8B-B14F-4D97-AF65-F5344CB8AC3E}">
        <p14:creationId xmlns:p14="http://schemas.microsoft.com/office/powerpoint/2010/main" val="11411969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083"/>
                                        </p:tgtEl>
                                        <p:attrNameLst>
                                          <p:attrName>style.visibility</p:attrName>
                                        </p:attrNameLst>
                                      </p:cBhvr>
                                      <p:to>
                                        <p:strVal val="visible"/>
                                      </p:to>
                                    </p:set>
                                    <p:animEffect transition="in" filter="fade">
                                      <p:cBhvr>
                                        <p:cTn id="11" dur="500"/>
                                        <p:tgtEl>
                                          <p:spTgt spid="17408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After 4 years </a:t>
            </a: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2:16-17; 3:7) </a:t>
            </a: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Haman is made the king’s favorite (3:1).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Haman was an Agagite, a descendant of the kings of the Amalekites (Agag was a royal title). God had declared perpetual war against Amalek (Ex. 17:16).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Book of Esther relates the last recorded battle in that war!</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Mordecai refuses to give him the honor he demands (3:2-4: Won’t bow; 5:9: Won’t rise).</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Persian law allowed for kings and high-ranking officials to be bowed to not only as reverence for the office, but worshiped as a god.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Jews not forbade to bow in honor or respect to people of authority!</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Whatever the case here, Mordecai would not bow to Haman.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Brave Queen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3</a:t>
            </a:r>
          </a:p>
        </p:txBody>
      </p:sp>
    </p:spTree>
    <p:extLst>
      <p:ext uri="{BB962C8B-B14F-4D97-AF65-F5344CB8AC3E}">
        <p14:creationId xmlns:p14="http://schemas.microsoft.com/office/powerpoint/2010/main" val="2079571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5" y="6381750"/>
            <a:ext cx="2895600" cy="476250"/>
          </a:xfrm>
        </p:spPr>
        <p:txBody>
          <a:body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164866" name="Rectangle 2"/>
          <p:cNvSpPr>
            <a:spLocks noGrp="1" noChangeArrowheads="1"/>
          </p:cNvSpPr>
          <p:nvPr>
            <p:ph type="title"/>
          </p:nvPr>
        </p:nvSpPr>
        <p:spPr>
          <a:xfrm>
            <a:off x="0" y="-1"/>
            <a:ext cx="9144000" cy="787767"/>
          </a:xfrm>
        </p:spPr>
        <p:txBody>
          <a:bodyPr>
            <a:noAutofit/>
          </a:bodyPr>
          <a:lstStyle/>
          <a:p>
            <a:pPr>
              <a:defRPr/>
            </a:pPr>
            <a:r>
              <a:rPr lang="en-US" sz="2800" u="sng" dirty="0">
                <a:solidFill>
                  <a:srgbClr val="66FFFF"/>
                </a:solidFill>
                <a:cs typeface="Times New Roman" pitchFamily="18" charset="0"/>
              </a:rPr>
              <a:t>Jews not forbade to bow to show honor or respect</a:t>
            </a:r>
            <a:endParaRPr lang="en-US" sz="2800" b="1" u="sng" dirty="0">
              <a:solidFill>
                <a:srgbClr val="66FFFF"/>
              </a:solidFill>
            </a:endParaRPr>
          </a:p>
        </p:txBody>
      </p:sp>
      <p:sp>
        <p:nvSpPr>
          <p:cNvPr id="8" name="Text Box 3">
            <a:extLst>
              <a:ext uri="{FF2B5EF4-FFF2-40B4-BE49-F238E27FC236}">
                <a16:creationId xmlns:a16="http://schemas.microsoft.com/office/drawing/2014/main" id="{1CFC0306-68CE-4318-9ED4-0F30B0E07CD2}"/>
              </a:ext>
            </a:extLst>
          </p:cNvPr>
          <p:cNvSpPr txBox="1">
            <a:spLocks noChangeArrowheads="1"/>
          </p:cNvSpPr>
          <p:nvPr/>
        </p:nvSpPr>
        <p:spPr bwMode="auto">
          <a:xfrm>
            <a:off x="9525" y="812496"/>
            <a:ext cx="9127199" cy="600164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lvl="0" eaLnBrk="1" hangingPunct="1">
              <a:buClr>
                <a:srgbClr val="0000FF"/>
              </a:buClr>
              <a:buSzTx/>
              <a:buFont typeface="Wingdings" panose="05000000000000000000" pitchFamily="2" charset="2"/>
              <a:buChar char="v"/>
              <a:defRPr/>
            </a:pPr>
            <a:r>
              <a:rPr lang="en-US" sz="2400" dirty="0">
                <a:solidFill>
                  <a:schemeClr val="bg1"/>
                </a:solidFill>
              </a:rPr>
              <a:t>Gen. 37:10: Joseph dreamed his brothers bowed down to him (Came to pass in Gen. 42:6).</a:t>
            </a:r>
          </a:p>
          <a:p>
            <a:pPr lvl="0" eaLnBrk="1" hangingPunct="1">
              <a:buClr>
                <a:srgbClr val="0000FF"/>
              </a:buClr>
              <a:buSzTx/>
              <a:buFont typeface="Wingdings" panose="05000000000000000000" pitchFamily="2" charset="2"/>
              <a:buChar char="v"/>
              <a:defRPr/>
            </a:pPr>
            <a:r>
              <a:rPr lang="en-US" sz="2400" dirty="0">
                <a:solidFill>
                  <a:schemeClr val="bg1"/>
                </a:solidFill>
              </a:rPr>
              <a:t>Gen. 49:8: Jacob prophesied Judah’s brothers and their descendants would bow to him (From Judah came the Davidic line of kings – II Sam. 7:14)</a:t>
            </a:r>
          </a:p>
          <a:p>
            <a:pPr lvl="0" eaLnBrk="1" hangingPunct="1">
              <a:buClr>
                <a:srgbClr val="0000FF"/>
              </a:buClr>
              <a:buSzTx/>
              <a:buFont typeface="Wingdings" panose="05000000000000000000" pitchFamily="2" charset="2"/>
              <a:buChar char="v"/>
              <a:defRPr/>
            </a:pPr>
            <a:r>
              <a:rPr lang="en-US" sz="2400" dirty="0">
                <a:solidFill>
                  <a:schemeClr val="bg1"/>
                </a:solidFill>
              </a:rPr>
              <a:t>I Sam. 20:40-41: David bowed 3 times to Prince Jonathan.</a:t>
            </a:r>
          </a:p>
          <a:p>
            <a:pPr lvl="0" eaLnBrk="1" hangingPunct="1">
              <a:buClr>
                <a:srgbClr val="0000FF"/>
              </a:buClr>
              <a:buSzTx/>
              <a:buFont typeface="Wingdings" panose="05000000000000000000" pitchFamily="2" charset="2"/>
              <a:buChar char="v"/>
              <a:defRPr/>
            </a:pPr>
            <a:r>
              <a:rPr lang="en-US" sz="2400" dirty="0">
                <a:solidFill>
                  <a:schemeClr val="bg1"/>
                </a:solidFill>
              </a:rPr>
              <a:t>I Sam. 24:8: David bowed to King Saul.</a:t>
            </a:r>
          </a:p>
          <a:p>
            <a:pPr lvl="0" eaLnBrk="1" hangingPunct="1">
              <a:buClr>
                <a:srgbClr val="0000FF"/>
              </a:buClr>
              <a:buSzTx/>
              <a:buFont typeface="Wingdings" panose="05000000000000000000" pitchFamily="2" charset="2"/>
              <a:buChar char="v"/>
              <a:defRPr/>
            </a:pPr>
            <a:r>
              <a:rPr lang="en-US" sz="2400" dirty="0">
                <a:solidFill>
                  <a:schemeClr val="bg1"/>
                </a:solidFill>
              </a:rPr>
              <a:t>II Sam. 24:18-20: </a:t>
            </a:r>
            <a:r>
              <a:rPr lang="en-US" sz="2400" dirty="0" err="1">
                <a:solidFill>
                  <a:schemeClr val="bg1"/>
                </a:solidFill>
              </a:rPr>
              <a:t>Araunah</a:t>
            </a:r>
            <a:r>
              <a:rPr lang="en-US" sz="2400" dirty="0">
                <a:solidFill>
                  <a:schemeClr val="bg1"/>
                </a:solidFill>
              </a:rPr>
              <a:t> bowed to King David (David buys his land).</a:t>
            </a:r>
          </a:p>
          <a:p>
            <a:pPr lvl="0" eaLnBrk="1" hangingPunct="1">
              <a:buClr>
                <a:srgbClr val="0000FF"/>
              </a:buClr>
              <a:buSzTx/>
              <a:buFont typeface="Wingdings" panose="05000000000000000000" pitchFamily="2" charset="2"/>
              <a:buChar char="v"/>
              <a:defRPr/>
            </a:pPr>
            <a:r>
              <a:rPr lang="en-US" sz="2400" dirty="0">
                <a:solidFill>
                  <a:schemeClr val="bg1"/>
                </a:solidFill>
              </a:rPr>
              <a:t>I Kings 1:16, 31: Bathsheba bowed to King David.</a:t>
            </a:r>
          </a:p>
          <a:p>
            <a:pPr lvl="0" eaLnBrk="1" hangingPunct="1">
              <a:buClr>
                <a:srgbClr val="0000FF"/>
              </a:buClr>
              <a:buSzTx/>
              <a:buFont typeface="Wingdings" panose="05000000000000000000" pitchFamily="2" charset="2"/>
              <a:buChar char="v"/>
              <a:defRPr/>
            </a:pPr>
            <a:r>
              <a:rPr lang="en-US" sz="2400" dirty="0">
                <a:solidFill>
                  <a:schemeClr val="bg1"/>
                </a:solidFill>
              </a:rPr>
              <a:t>I Chr. 29:20: Multitude of people bowed in homage to God and King David. </a:t>
            </a:r>
          </a:p>
          <a:p>
            <a:pPr lvl="0" eaLnBrk="1" hangingPunct="1">
              <a:buClr>
                <a:srgbClr val="0000FF"/>
              </a:buClr>
              <a:buSzTx/>
              <a:buFont typeface="Wingdings" panose="05000000000000000000" pitchFamily="2" charset="2"/>
              <a:buChar char="v"/>
              <a:defRPr/>
            </a:pPr>
            <a:r>
              <a:rPr lang="en-US" sz="2400" dirty="0">
                <a:solidFill>
                  <a:schemeClr val="bg1"/>
                </a:solidFill>
              </a:rPr>
              <a:t>I Kings 2:19: King Solomon bowed to Bathsheba, his mother.</a:t>
            </a:r>
          </a:p>
          <a:p>
            <a:pPr lvl="0" eaLnBrk="1" hangingPunct="1">
              <a:buClr>
                <a:srgbClr val="0000FF"/>
              </a:buClr>
              <a:buSzTx/>
              <a:buFont typeface="Wingdings" panose="05000000000000000000" pitchFamily="2" charset="2"/>
              <a:buChar char="v"/>
              <a:defRPr/>
            </a:pPr>
            <a:r>
              <a:rPr lang="en-US" sz="2400" dirty="0">
                <a:solidFill>
                  <a:schemeClr val="bg1"/>
                </a:solidFill>
              </a:rPr>
              <a:t>II Kings 1:13: The 3</a:t>
            </a:r>
            <a:r>
              <a:rPr lang="en-US" sz="2400" baseline="30000" dirty="0">
                <a:solidFill>
                  <a:schemeClr val="bg1"/>
                </a:solidFill>
              </a:rPr>
              <a:t>rd</a:t>
            </a:r>
            <a:r>
              <a:rPr lang="en-US" sz="2400" dirty="0">
                <a:solidFill>
                  <a:schemeClr val="bg1"/>
                </a:solidFill>
              </a:rPr>
              <a:t> Captain of 50 bowed to the prophet Elijah.</a:t>
            </a:r>
          </a:p>
          <a:p>
            <a:pPr lvl="0" eaLnBrk="1" hangingPunct="1">
              <a:buClr>
                <a:srgbClr val="0000FF"/>
              </a:buClr>
              <a:buSzTx/>
              <a:buFont typeface="Wingdings" panose="05000000000000000000" pitchFamily="2" charset="2"/>
              <a:buChar char="v"/>
              <a:defRPr/>
            </a:pPr>
            <a:r>
              <a:rPr lang="en-US" sz="2400" dirty="0">
                <a:solidFill>
                  <a:schemeClr val="bg1"/>
                </a:solidFill>
              </a:rPr>
              <a:t>II Chr. 24:17: Officials bowed before King </a:t>
            </a:r>
            <a:r>
              <a:rPr lang="en-US" sz="2400" dirty="0" err="1">
                <a:solidFill>
                  <a:schemeClr val="bg1"/>
                </a:solidFill>
              </a:rPr>
              <a:t>Joash</a:t>
            </a:r>
            <a:r>
              <a:rPr lang="en-US" sz="2400" dirty="0">
                <a:solidFill>
                  <a:schemeClr val="bg1"/>
                </a:solidFill>
              </a:rPr>
              <a:t> (24:1).</a:t>
            </a:r>
          </a:p>
        </p:txBody>
      </p:sp>
    </p:spTree>
    <p:extLst>
      <p:ext uri="{BB962C8B-B14F-4D97-AF65-F5344CB8AC3E}">
        <p14:creationId xmlns:p14="http://schemas.microsoft.com/office/powerpoint/2010/main" val="34868959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Mordecai</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of the tribe of Benjamin, the tribe of king Saul, who fought the Amalekites and was charged with their complete destruction and failed to do so (I Sam. 15).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refuses to bow to an Amalekite.</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Far-reaching consequences of King Saul’s disobedience (I Sam. 15)!</a:t>
            </a: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Haman</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vows to be revenged upon all the Jews (3:5-6).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obtains an order from the king to have all the Jews massacred upon a certain day (3:7-13, subtly omits their identity – 3:8).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Another attempt by Satan to cut off the people of God to stop the “seed” (Gen. 3:15) from coming to pass.</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order is dispersed through the kingdom (3:14-15). </a:t>
            </a:r>
            <a:r>
              <a:rPr lang="en-US" altLang="en-US" sz="14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(King and Haman drink while city is thrown into confusion, Jew and non-Jew alike)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Brave Queen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3</a:t>
            </a:r>
          </a:p>
        </p:txBody>
      </p:sp>
    </p:spTree>
    <p:extLst>
      <p:ext uri="{BB962C8B-B14F-4D97-AF65-F5344CB8AC3E}">
        <p14:creationId xmlns:p14="http://schemas.microsoft.com/office/powerpoint/2010/main" val="100860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Mordecai learned of the plan, and put on sackcloth and ashes and wailed and wept loudly!</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sends messenger to find out why and hears what Haman has planned, and finds out Mordecai wants her to talk to the king!</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Brave Queen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3</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4:1-9</a:t>
            </a:r>
          </a:p>
        </p:txBody>
      </p:sp>
    </p:spTree>
    <p:extLst>
      <p:ext uri="{BB962C8B-B14F-4D97-AF65-F5344CB8AC3E}">
        <p14:creationId xmlns:p14="http://schemas.microsoft.com/office/powerpoint/2010/main" val="4067411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81750"/>
            <a:ext cx="6400800" cy="476250"/>
          </a:xfrm>
        </p:spPr>
        <p:txBody>
          <a:bodyPr/>
          <a:lstStyle/>
          <a:p>
            <a:pPr>
              <a:buNone/>
              <a:defRPr/>
            </a:pPr>
            <a:r>
              <a:rPr lang="en-US" dirty="0"/>
              <a:t>Esther: "For Such A Time As This"</a:t>
            </a:r>
          </a:p>
        </p:txBody>
      </p:sp>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Esther 4:11-14</a:t>
            </a:r>
          </a:p>
        </p:txBody>
      </p:sp>
      <p:sp>
        <p:nvSpPr>
          <p:cNvPr id="11" name="Text Box 3"/>
          <p:cNvSpPr txBox="1">
            <a:spLocks noChangeArrowheads="1"/>
          </p:cNvSpPr>
          <p:nvPr/>
        </p:nvSpPr>
        <p:spPr bwMode="auto">
          <a:xfrm>
            <a:off x="0" y="625405"/>
            <a:ext cx="9144000" cy="5632311"/>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Esther 4:11-14</a:t>
            </a:r>
          </a:p>
          <a:p>
            <a:pPr eaLnBrk="1" hangingPunct="1">
              <a:buClrTx/>
              <a:buSzTx/>
              <a:buFontTx/>
              <a:buNone/>
            </a:pPr>
            <a:r>
              <a:rPr lang="en-US" altLang="en-US" sz="2400" dirty="0">
                <a:solidFill>
                  <a:srgbClr val="002060"/>
                </a:solidFill>
              </a:rPr>
              <a:t>11.  "All the king's servants and the people of the king's provinces know that for any man or woman who comes to the king to the inner court who is not summoned, he has but one law, that he be put to death, unless the king holds out to him the golden scepter so that he may live. And I have not been summoned to come to the king for these thirty days." </a:t>
            </a:r>
          </a:p>
          <a:p>
            <a:pPr eaLnBrk="1" hangingPunct="1">
              <a:buClrTx/>
              <a:buSzTx/>
              <a:buFontTx/>
              <a:buNone/>
            </a:pPr>
            <a:r>
              <a:rPr lang="en-US" altLang="en-US" sz="2400" dirty="0">
                <a:solidFill>
                  <a:srgbClr val="002060"/>
                </a:solidFill>
              </a:rPr>
              <a:t>12.  They related Esther's words to Mordecai. </a:t>
            </a:r>
          </a:p>
          <a:p>
            <a:pPr eaLnBrk="1" hangingPunct="1">
              <a:buClrTx/>
              <a:buSzTx/>
              <a:buFontTx/>
              <a:buNone/>
            </a:pPr>
            <a:r>
              <a:rPr lang="en-US" altLang="en-US" sz="2400" dirty="0">
                <a:solidFill>
                  <a:srgbClr val="002060"/>
                </a:solidFill>
              </a:rPr>
              <a:t>13.  Then Mordecai told them to reply to Esther, "Do not imagine that you in the king's palace can escape any more than all the Jews. </a:t>
            </a:r>
          </a:p>
          <a:p>
            <a:pPr eaLnBrk="1" hangingPunct="1">
              <a:buClrTx/>
              <a:buSzTx/>
              <a:buFontTx/>
              <a:buNone/>
            </a:pPr>
            <a:r>
              <a:rPr lang="en-US" altLang="en-US" sz="2400" dirty="0">
                <a:solidFill>
                  <a:srgbClr val="002060"/>
                </a:solidFill>
              </a:rPr>
              <a:t>14.  "For if you remain silent at this time, relief and deliverance will arise for the Jews from another place and you and your father's house will perish. And who knows whether you have not attained royalty for such a time as this?"</a:t>
            </a:r>
          </a:p>
        </p:txBody>
      </p:sp>
    </p:spTree>
    <p:extLst>
      <p:ext uri="{BB962C8B-B14F-4D97-AF65-F5344CB8AC3E}">
        <p14:creationId xmlns:p14="http://schemas.microsoft.com/office/powerpoint/2010/main" val="30537472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told Mordecai she would go after three days of fasting. </a:t>
            </a:r>
          </a:p>
          <a:p>
            <a:pPr marL="685800" lvl="1" indent="-17145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told them to fast, which often included praying, for her for 3 days.</a:t>
            </a:r>
          </a:p>
          <a:p>
            <a:pPr marL="685800" lvl="1" indent="-17145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said, “I will go in to the king, which is not according to the law; and if I perish, I perish.”</a:t>
            </a:r>
          </a:p>
          <a:p>
            <a:pPr marL="685800" lvl="1" indent="-17145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A lesson here for us: when making big decisions, not to leave God out! (Js. 4:15)</a:t>
            </a:r>
            <a:endParaRPr kumimoji="0" lang="en-US" altLang="en-US" sz="14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Brave Queen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3</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4:1-9</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4:11-14</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4:15-17</a:t>
            </a:r>
          </a:p>
        </p:txBody>
      </p:sp>
    </p:spTree>
    <p:extLst>
      <p:ext uri="{BB962C8B-B14F-4D97-AF65-F5344CB8AC3E}">
        <p14:creationId xmlns:p14="http://schemas.microsoft.com/office/powerpoint/2010/main" val="395491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 calcmode="lin" valueType="num">
                                      <p:cBhvr additive="base">
                                        <p:cTn id="7"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0" y="0"/>
            <a:ext cx="4755063" cy="685800"/>
          </a:xfrm>
        </p:spPr>
        <p:txBody>
          <a:bodyPr vert="horz" lIns="91440" tIns="45720" rIns="91440" bIns="45720" rtlCol="0" anchor="ctr">
            <a:normAutofit/>
          </a:bodyPr>
          <a:lstStyle/>
          <a:p>
            <a:pPr>
              <a:defRPr/>
            </a:pPr>
            <a:r>
              <a:rPr lang="en-US" u="sng" dirty="0"/>
              <a:t>Esther 5:1-4</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581231"/>
            <a:ext cx="3476985" cy="3695538"/>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sp>
        <p:nvSpPr>
          <p:cNvPr id="7" name="Text Box 11">
            <a:extLst>
              <a:ext uri="{FF2B5EF4-FFF2-40B4-BE49-F238E27FC236}">
                <a16:creationId xmlns:a16="http://schemas.microsoft.com/office/drawing/2014/main" id="{98BDC626-2709-4E53-A714-C90E885EFF46}"/>
              </a:ext>
            </a:extLst>
          </p:cNvPr>
          <p:cNvSpPr txBox="1">
            <a:spLocks noChangeArrowheads="1"/>
          </p:cNvSpPr>
          <p:nvPr/>
        </p:nvSpPr>
        <p:spPr bwMode="auto">
          <a:xfrm>
            <a:off x="3581404" y="667378"/>
            <a:ext cx="5562596" cy="5887771"/>
          </a:xfrm>
          <a:prstGeom prst="rect">
            <a:avLst/>
          </a:prstGeom>
          <a:solidFill>
            <a:schemeClr val="tx1"/>
          </a:solidFill>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Esther 5:1-4</a:t>
            </a:r>
          </a:p>
          <a:p>
            <a:pPr marL="573088" marR="0" lvl="0" indent="-344488"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1.  Now it came about on the third day that Esther put on her royal robes and stood in the inner court of the king's palace in front of the king's rooms, and the king was sitting on his royal throne in the throne room, opposite the entrance to the palace.</a:t>
            </a:r>
          </a:p>
          <a:p>
            <a:pPr marL="573088" marR="0" lvl="0" indent="-344488"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2.  When the king saw Esther the queen standing in the court, she obtained favor in his sight; and the king extended to Esther the golden scepter which was in his hand. So Esther came near and touched the top of the scepter.</a:t>
            </a:r>
          </a:p>
          <a:p>
            <a:pPr marL="573088" marR="0" lvl="0" indent="-344488"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3.  Then the king said to her, "What is troubling you, Queen Esther? And what is your request? Even to half of the kingdom it shall be given to you."</a:t>
            </a:r>
          </a:p>
          <a:p>
            <a:pPr marL="573088" marR="0" lvl="0" indent="-344488"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4.  Esther said, "If it pleases the king, may the king and Haman come this day to the banquet that I have prepared for him."</a:t>
            </a:r>
          </a:p>
        </p:txBody>
      </p:sp>
      <p:sp>
        <p:nvSpPr>
          <p:cNvPr id="8" name="Text Box 3">
            <a:extLst>
              <a:ext uri="{FF2B5EF4-FFF2-40B4-BE49-F238E27FC236}">
                <a16:creationId xmlns:a16="http://schemas.microsoft.com/office/drawing/2014/main" id="{D69D6A63-BDE2-4E1F-BB14-0714F5A0B9A2}"/>
              </a:ext>
            </a:extLst>
          </p:cNvPr>
          <p:cNvSpPr txBox="1">
            <a:spLocks noChangeArrowheads="1"/>
          </p:cNvSpPr>
          <p:nvPr/>
        </p:nvSpPr>
        <p:spPr bwMode="auto">
          <a:xfrm rot="812491">
            <a:off x="-36171" y="1821122"/>
            <a:ext cx="1323976"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1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Esther 4:14:</a:t>
            </a:r>
          </a:p>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1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“For such a time as this”</a:t>
            </a:r>
          </a:p>
        </p:txBody>
      </p:sp>
    </p:spTree>
    <p:extLst>
      <p:ext uri="{BB962C8B-B14F-4D97-AF65-F5344CB8AC3E}">
        <p14:creationId xmlns:p14="http://schemas.microsoft.com/office/powerpoint/2010/main" val="14923049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95028" y="1131406"/>
            <a:ext cx="3124200" cy="36117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braved the law and entered the king’s throne room. She found favor and touched his outstretched scepter.</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king offered her anything and she invited him and Haman to a banquet!</a:t>
            </a: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Brave Queen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3</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4:1-9</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4:11-14</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4:15-17</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5:1-4</a:t>
            </a:r>
          </a:p>
        </p:txBody>
      </p:sp>
      <p:pic>
        <p:nvPicPr>
          <p:cNvPr id="3" name="Picture 2" descr="A person wearing a dress&#10;&#10;Description automatically generated">
            <a:extLst>
              <a:ext uri="{FF2B5EF4-FFF2-40B4-BE49-F238E27FC236}">
                <a16:creationId xmlns:a16="http://schemas.microsoft.com/office/drawing/2014/main" id="{F16AAD3D-BEA8-45EC-AC3D-FA6D11943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796" y="1064417"/>
            <a:ext cx="2973203" cy="3745768"/>
          </a:xfrm>
          <a:prstGeom prst="rect">
            <a:avLst/>
          </a:prstGeom>
        </p:spPr>
      </p:pic>
      <p:sp>
        <p:nvSpPr>
          <p:cNvPr id="10" name="Text Box 5">
            <a:extLst>
              <a:ext uri="{FF2B5EF4-FFF2-40B4-BE49-F238E27FC236}">
                <a16:creationId xmlns:a16="http://schemas.microsoft.com/office/drawing/2014/main" id="{BDF28DA3-4CFD-4B5B-9948-DC839A79A801}"/>
              </a:ext>
            </a:extLst>
          </p:cNvPr>
          <p:cNvSpPr txBox="1">
            <a:spLocks noChangeArrowheads="1"/>
          </p:cNvSpPr>
          <p:nvPr/>
        </p:nvSpPr>
        <p:spPr bwMode="auto">
          <a:xfrm>
            <a:off x="3105778" y="5356262"/>
            <a:ext cx="5994698"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400" b="1" i="0" u="none" strike="noStrike" kern="1200" cap="none" spc="0" normalizeH="0" baseline="0" noProof="0" dirty="0">
                <a:ln>
                  <a:noFill/>
                </a:ln>
                <a:solidFill>
                  <a:srgbClr val="006600"/>
                </a:solidFill>
                <a:effectLst/>
                <a:uLnTx/>
                <a:uFillTx/>
                <a:latin typeface="Rockwell" panose="02060603020205020403"/>
                <a:ea typeface="+mn-ea"/>
                <a:cs typeface="+mn-cs"/>
              </a:rPr>
              <a:t>Even if dangerous, we must be ready to do the work God has called us to do!</a:t>
            </a:r>
          </a:p>
        </p:txBody>
      </p:sp>
    </p:spTree>
    <p:extLst>
      <p:ext uri="{BB962C8B-B14F-4D97-AF65-F5344CB8AC3E}">
        <p14:creationId xmlns:p14="http://schemas.microsoft.com/office/powerpoint/2010/main" val="1918242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 the banquet, Esther requested the king and Haman attend another banquet the next day.</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5:11: Haman gathered his friends and family and recounted the “glory of his riches, and the number of his sons, and every instance where the king had magnified him and how he had promoted him above the princes and servants of the king.”</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Haman was depressed and angry again at seeing Mordecai, who wouldn’t rise in his presence </a:t>
            </a:r>
            <a:r>
              <a:rPr lang="en-US" altLang="en-US" sz="16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(5:9: Mordecai wouldn’t bow either – 3:2-4), </a:t>
            </a: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so he listened to his wife and friends and built a gallows 75 ft. high (50 cubits) to hang Mordecai on it.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Clever Hostess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5:4-14</a:t>
            </a:r>
          </a:p>
        </p:txBody>
      </p:sp>
    </p:spTree>
    <p:extLst>
      <p:ext uri="{BB962C8B-B14F-4D97-AF65-F5344CB8AC3E}">
        <p14:creationId xmlns:p14="http://schemas.microsoft.com/office/powerpoint/2010/main" val="3626974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5" y="6381750"/>
            <a:ext cx="2895600" cy="476250"/>
          </a:xfrm>
        </p:spPr>
        <p:txBody>
          <a:body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164866" name="Rectangle 2"/>
          <p:cNvSpPr>
            <a:spLocks noGrp="1" noChangeArrowheads="1"/>
          </p:cNvSpPr>
          <p:nvPr>
            <p:ph type="title"/>
          </p:nvPr>
        </p:nvSpPr>
        <p:spPr>
          <a:xfrm>
            <a:off x="0" y="-1"/>
            <a:ext cx="9144000" cy="787767"/>
          </a:xfrm>
        </p:spPr>
        <p:txBody>
          <a:bodyPr>
            <a:noAutofit/>
          </a:bodyPr>
          <a:lstStyle/>
          <a:p>
            <a:pPr eaLnBrk="1" hangingPunct="1">
              <a:defRPr/>
            </a:pPr>
            <a:r>
              <a:rPr lang="en-US" sz="4000" b="1" u="sng" dirty="0">
                <a:solidFill>
                  <a:srgbClr val="66FFFF"/>
                </a:solidFill>
                <a:cs typeface="Times New Roman" pitchFamily="18" charset="0"/>
              </a:rPr>
              <a:t>Intro</a:t>
            </a:r>
            <a:r>
              <a:rPr lang="en-US" sz="4000" b="1" u="sng" dirty="0">
                <a:solidFill>
                  <a:srgbClr val="66FFFF"/>
                </a:solidFill>
              </a:rPr>
              <a:t> </a:t>
            </a:r>
          </a:p>
        </p:txBody>
      </p:sp>
      <p:sp>
        <p:nvSpPr>
          <p:cNvPr id="7" name="Text Box 3"/>
          <p:cNvSpPr txBox="1">
            <a:spLocks noChangeArrowheads="1"/>
          </p:cNvSpPr>
          <p:nvPr/>
        </p:nvSpPr>
        <p:spPr bwMode="auto">
          <a:xfrm>
            <a:off x="0" y="586653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Godly role models are greatly needed in our society!</a:t>
            </a:r>
          </a:p>
        </p:txBody>
      </p:sp>
      <p:sp>
        <p:nvSpPr>
          <p:cNvPr id="8" name="Text Box 3">
            <a:extLst>
              <a:ext uri="{FF2B5EF4-FFF2-40B4-BE49-F238E27FC236}">
                <a16:creationId xmlns:a16="http://schemas.microsoft.com/office/drawing/2014/main" id="{1CFC0306-68CE-4318-9ED4-0F30B0E07CD2}"/>
              </a:ext>
            </a:extLst>
          </p:cNvPr>
          <p:cNvSpPr txBox="1">
            <a:spLocks noChangeArrowheads="1"/>
          </p:cNvSpPr>
          <p:nvPr/>
        </p:nvSpPr>
        <p:spPr bwMode="auto">
          <a:xfrm>
            <a:off x="9525" y="838646"/>
            <a:ext cx="91271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Men and women alike can provide us with sources of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strength and inspiration</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Eve: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“Mother of all living” (Gen. 3:20), moved past sin!</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Sarah: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Mother of nations (Gen. 17:16), Mother of saints (Gal. 4:26,31), Mother of godly wives (I Pet. 3:6)! </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Ruth: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An example of faith and virtue (Ruth 1:16-18; 3:11)</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Abigail: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An example of faith, respect, wisdom, and concern! (I Sam. 25)</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Proverbs 31 Woman: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Her relationships, behavior, and character were virtuous and faithful! (Prov. 31:10-31)</a:t>
            </a:r>
          </a:p>
          <a:p>
            <a:pPr lvl="0" eaLnBrk="1" hangingPunct="1">
              <a:buClr>
                <a:srgbClr val="9EC544">
                  <a:lumMod val="40000"/>
                  <a:lumOff val="60000"/>
                </a:srgbClr>
              </a:buClr>
              <a:buSzTx/>
              <a:buFont typeface="Wingdings" panose="05000000000000000000" pitchFamily="2" charset="2"/>
              <a:buChar char="v"/>
            </a:pPr>
            <a:r>
              <a:rPr lang="en-US" sz="2400" b="1" dirty="0">
                <a:solidFill>
                  <a:prstClr val="white"/>
                </a:solidFill>
              </a:rPr>
              <a:t>The Shunammite Woman: </a:t>
            </a:r>
            <a:r>
              <a:rPr lang="en-US" sz="2400" dirty="0">
                <a:solidFill>
                  <a:prstClr val="white"/>
                </a:solidFill>
              </a:rPr>
              <a:t>She served God with the abilities she had! She was hospitable, content, &amp; had faith in God!     (II Kings 4:8-37)</a:t>
            </a:r>
            <a:endPar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night of the 1</a:t>
            </a:r>
            <a:r>
              <a:rPr lang="en-US" altLang="en-US" sz="1600" b="1" cap="all" baseline="300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st</a:t>
            </a: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banquet, the king couldn’t sleep, has the annals read to him and finds out he never rewarded or honored Mordecai for saving his life!</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That moment Haman appears seeking permission to hang Mordecai and the king asks what to do for one he wants to honor.</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srgbClr val="0000FF"/>
                </a:solidFill>
                <a:latin typeface="Tahoma" panose="020B0604030504040204" pitchFamily="34" charset="0"/>
                <a:ea typeface="Tahoma" panose="020B0604030504040204" pitchFamily="34" charset="0"/>
                <a:cs typeface="Tahoma" panose="020B0604030504040204" pitchFamily="34" charset="0"/>
              </a:rPr>
              <a:t>Irony: The king omits the name of the man as Haman had left out the name of the “certain people” who were a threat to the kingdom (3:8).</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Clever Hostess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5:4-14</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6</a:t>
            </a:r>
          </a:p>
        </p:txBody>
      </p:sp>
    </p:spTree>
    <p:extLst>
      <p:ext uri="{BB962C8B-B14F-4D97-AF65-F5344CB8AC3E}">
        <p14:creationId xmlns:p14="http://schemas.microsoft.com/office/powerpoint/2010/main" val="3728906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Haman says for the man to wear one of the king’s robes, ride the king’s horse while wearing a royal crown, and be led through the streets by one of the king’s princes, publicly declaring that this is how the king honors whom he desires to honor.</a:t>
            </a: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It sounded good to the king, and he promptly ordered Haman to do all that he suggested to “Mordecai the Jew.” </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1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 lesson here from Mordecai: Sometimes we are not rewarded immediately, but the reward is always greater when in God’s time, for God does not forget!</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1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Irony: Haman went to the king to hang Mordecai and ends up personally honoring him for the king!</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Clever Hostess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5:4-14</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6</a:t>
            </a:r>
          </a:p>
        </p:txBody>
      </p:sp>
    </p:spTree>
    <p:extLst>
      <p:ext uri="{BB962C8B-B14F-4D97-AF65-F5344CB8AC3E}">
        <p14:creationId xmlns:p14="http://schemas.microsoft.com/office/powerpoint/2010/main" val="721353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 the 2</a:t>
            </a:r>
            <a:r>
              <a:rPr lang="en-US" altLang="en-US" sz="1600" b="1" cap="all" baseline="300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nd</a:t>
            </a: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banquet, Esther reveals she is a Jew and that “a foe and an enemy is this wicked Haman” (7:6) who has plotted to annihilate her people, jeopardizing her life!</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king angrily leaves the room, and Haman falls upon her couch begging for “his life” and the king comes in thinking he is assaulting the queen in his own home! (7:7-8)</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Haman’s face is covered and he is hanged on the gallows he erected for Mordecai.</a:t>
            </a:r>
          </a:p>
          <a:p>
            <a:pPr marL="857250" lvl="1" indent="-342900">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b="1" cap="all" dirty="0">
                <a:solidFill>
                  <a:srgbClr val="0000FF"/>
                </a:solidFill>
                <a:latin typeface="Tahoma" panose="020B0604030504040204" pitchFamily="34" charset="0"/>
                <a:ea typeface="Tahoma" panose="020B0604030504040204" pitchFamily="34" charset="0"/>
                <a:cs typeface="Tahoma" panose="020B0604030504040204" pitchFamily="34" charset="0"/>
              </a:rPr>
              <a:t>Later, Haman’s 10 sons were also hanged on the gallows (9:14)</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Clever Hostess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5:4-14</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6</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7</a:t>
            </a:r>
          </a:p>
        </p:txBody>
      </p:sp>
    </p:spTree>
    <p:extLst>
      <p:ext uri="{BB962C8B-B14F-4D97-AF65-F5344CB8AC3E}">
        <p14:creationId xmlns:p14="http://schemas.microsoft.com/office/powerpoint/2010/main" val="182609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u="sng" dirty="0"/>
              <a:t>A Clever Hostess</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685800"/>
            <a:ext cx="4495780" cy="4778371"/>
          </a:xfrm>
          <a:prstGeom prst="rect">
            <a:avLst/>
          </a:prstGeom>
        </p:spPr>
      </p:pic>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pic>
        <p:nvPicPr>
          <p:cNvPr id="9" name="Picture 8" descr="A person wearing a dress&#10;&#10;Description automatically generated">
            <a:extLst>
              <a:ext uri="{FF2B5EF4-FFF2-40B4-BE49-F238E27FC236}">
                <a16:creationId xmlns:a16="http://schemas.microsoft.com/office/drawing/2014/main" id="{79BA8EBD-E7E7-4D3B-AF11-78A9DF415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1" y="674985"/>
            <a:ext cx="3809999" cy="4799999"/>
          </a:xfrm>
          <a:prstGeom prst="rect">
            <a:avLst/>
          </a:prstGeom>
        </p:spPr>
      </p:pic>
      <p:sp>
        <p:nvSpPr>
          <p:cNvPr id="10" name="Text Box 5">
            <a:extLst>
              <a:ext uri="{FF2B5EF4-FFF2-40B4-BE49-F238E27FC236}">
                <a16:creationId xmlns:a16="http://schemas.microsoft.com/office/drawing/2014/main" id="{BA5D3E95-274C-464D-9971-CC463BFEE50F}"/>
              </a:ext>
            </a:extLst>
          </p:cNvPr>
          <p:cNvSpPr txBox="1">
            <a:spLocks noChangeArrowheads="1"/>
          </p:cNvSpPr>
          <p:nvPr/>
        </p:nvSpPr>
        <p:spPr bwMode="auto">
          <a:xfrm>
            <a:off x="0" y="5674204"/>
            <a:ext cx="9144000"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buClrTx/>
              <a:buSzTx/>
              <a:buNone/>
              <a:defRPr/>
            </a:pPr>
            <a:r>
              <a:rPr lang="en-US" sz="2400" b="1" dirty="0">
                <a:solidFill>
                  <a:srgbClr val="006600"/>
                </a:solidFill>
              </a:rPr>
              <a:t>When God calls you to use your gift for His glory, </a:t>
            </a:r>
          </a:p>
          <a:p>
            <a:pPr lvl="0" algn="ctr">
              <a:buClrTx/>
              <a:buSzTx/>
              <a:buNone/>
              <a:defRPr/>
            </a:pPr>
            <a:r>
              <a:rPr lang="en-US" sz="2400" b="1" dirty="0">
                <a:solidFill>
                  <a:srgbClr val="006600"/>
                </a:solidFill>
              </a:rPr>
              <a:t>don’t hesitate to risk everything for God</a:t>
            </a:r>
            <a:r>
              <a:rPr kumimoji="0" lang="en-US" sz="2400" b="1" i="0" u="none" strike="noStrike" kern="1200" cap="none" spc="0" normalizeH="0" baseline="0" noProof="0" dirty="0">
                <a:ln>
                  <a:noFill/>
                </a:ln>
                <a:solidFill>
                  <a:srgbClr val="006600"/>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3329924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96740" y="0"/>
            <a:ext cx="4547234" cy="741629"/>
          </a:xfrm>
        </p:spPr>
        <p:txBody>
          <a:bodyPr vert="horz" lIns="91440" tIns="45720" rIns="91440" bIns="45720" rtlCol="0" anchor="ctr">
            <a:normAutofit fontScale="90000"/>
          </a:bodyPr>
          <a:lstStyle/>
          <a:p>
            <a:pPr>
              <a:defRPr/>
            </a:pPr>
            <a:r>
              <a:rPr lang="en-US" sz="48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l="23764" r="12149" b="-2"/>
          <a:stretch/>
        </p:blipFill>
        <p:spPr>
          <a:xfrm>
            <a:off x="20" y="10"/>
            <a:ext cx="4571980" cy="6857990"/>
          </a:xfrm>
          <a:prstGeom prst="rect">
            <a:avLst/>
          </a:prstGeom>
        </p:spPr>
      </p:pic>
      <p:sp>
        <p:nvSpPr>
          <p:cNvPr id="5" name="Footer Placeholder 4"/>
          <p:cNvSpPr>
            <a:spLocks noGrp="1"/>
          </p:cNvSpPr>
          <p:nvPr>
            <p:ph type="ftr" sz="quarter" idx="11"/>
          </p:nvPr>
        </p:nvSpPr>
        <p:spPr>
          <a:xfrm>
            <a:off x="20" y="6517261"/>
            <a:ext cx="392335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Esther: "For Such A Time As This"</a:t>
            </a:r>
          </a:p>
        </p:txBody>
      </p:sp>
      <p:cxnSp>
        <p:nvCxnSpPr>
          <p:cNvPr id="90116"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45E59397-4CB1-4E5F-8647-8ACA85CAEEE2}"/>
              </a:ext>
            </a:extLst>
          </p:cNvPr>
          <p:cNvSpPr txBox="1">
            <a:spLocks noChangeArrowheads="1"/>
          </p:cNvSpPr>
          <p:nvPr/>
        </p:nvSpPr>
        <p:spPr bwMode="auto">
          <a:xfrm>
            <a:off x="4706231" y="741628"/>
            <a:ext cx="4454561" cy="6116371"/>
          </a:xfrm>
          <a:prstGeom prst="rect">
            <a:avLst/>
          </a:prstGeom>
          <a:solidFill>
            <a:schemeClr val="tx1"/>
          </a:solidFill>
        </p:spPr>
        <p:txBody>
          <a:bodyPr vert="horz" lIns="91440" tIns="45720" rIns="91440" bIns="45720" rtlCol="0" anchor="ctr">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96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Esther 8-9</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king’s order can’t be reversed </a:t>
            </a:r>
            <a:r>
              <a:rPr lang="en-US" altLang="en-US" sz="8000" i="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(Dan. 6:8) </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so a new one is also made that the Jews can fight back!</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Mordecai is given Haman’s office and his estate – 8:1-2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It is a complete success!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battle between Israel and the Amalekites is over, with Israel the victor, and now they enjoy a rest from their enemies.</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Esther and Mordecai establish the Feast of Purim to commemorate the salvation of the Jews, on the 14</a:t>
            </a:r>
            <a:r>
              <a:rPr lang="en-US" altLang="en-US" sz="8000" baseline="30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-15</a:t>
            </a:r>
            <a:r>
              <a:rPr lang="en-US" altLang="en-US" sz="8000" baseline="30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of Adar (March 14</a:t>
            </a:r>
            <a:r>
              <a:rPr lang="en-US" altLang="en-US" sz="8000" baseline="30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-15</a:t>
            </a:r>
            <a:r>
              <a:rPr lang="en-US" altLang="en-US" sz="8000" baseline="30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Purim is from Pur, that is to cast lots (as Haman had done) – 9:24-26</a:t>
            </a:r>
            <a:endParaRPr kumimoji="0" lang="en-US" altLang="en-US" sz="80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6511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96740" y="0"/>
            <a:ext cx="4547234" cy="741629"/>
          </a:xfrm>
        </p:spPr>
        <p:txBody>
          <a:bodyPr vert="horz" lIns="91440" tIns="45720" rIns="91440" bIns="45720" rtlCol="0" anchor="ctr">
            <a:normAutofit fontScale="90000"/>
          </a:bodyPr>
          <a:lstStyle/>
          <a:p>
            <a:pPr>
              <a:defRPr/>
            </a:pPr>
            <a:r>
              <a:rPr lang="en-US" sz="48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l="23764" r="12149" b="-2"/>
          <a:stretch/>
        </p:blipFill>
        <p:spPr>
          <a:xfrm>
            <a:off x="20" y="10"/>
            <a:ext cx="4571980" cy="6857990"/>
          </a:xfrm>
          <a:prstGeom prst="rect">
            <a:avLst/>
          </a:prstGeom>
        </p:spPr>
      </p:pic>
      <p:sp>
        <p:nvSpPr>
          <p:cNvPr id="5" name="Footer Placeholder 4"/>
          <p:cNvSpPr>
            <a:spLocks noGrp="1"/>
          </p:cNvSpPr>
          <p:nvPr>
            <p:ph type="ftr" sz="quarter" idx="11"/>
          </p:nvPr>
        </p:nvSpPr>
        <p:spPr>
          <a:xfrm>
            <a:off x="4706232" y="6517261"/>
            <a:ext cx="392335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cxnSp>
        <p:nvCxnSpPr>
          <p:cNvPr id="90116"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45E59397-4CB1-4E5F-8647-8ACA85CAEEE2}"/>
              </a:ext>
            </a:extLst>
          </p:cNvPr>
          <p:cNvSpPr txBox="1">
            <a:spLocks noChangeArrowheads="1"/>
          </p:cNvSpPr>
          <p:nvPr/>
        </p:nvSpPr>
        <p:spPr bwMode="auto">
          <a:xfrm>
            <a:off x="4706231" y="741629"/>
            <a:ext cx="4454561" cy="5775632"/>
          </a:xfrm>
          <a:prstGeom prst="rect">
            <a:avLst/>
          </a:prstGeom>
          <a:solidFill>
            <a:schemeClr val="tx1"/>
          </a:solidFill>
        </p:spPr>
        <p:txBody>
          <a:bodyPr vert="horz" lIns="91440" tIns="45720" rIns="91440" bIns="45720" rtlCol="0" anchor="ctr">
            <a:normAutofit fontScale="3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96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Esther 10</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Mordecai was given Haman’s old position, 2</a:t>
            </a:r>
            <a:r>
              <a:rPr lang="en-US" altLang="en-US" sz="8000" baseline="30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nd</a:t>
            </a: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only to the king! (10:3)</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Babylonian cuneiform tablet from Borsippa near Babylon mentions a scribe by the name of Mardukaya (Mordecai), saying he was a minister (or accountant) to Xerxes I at his palace in Susa. </a:t>
            </a:r>
          </a:p>
        </p:txBody>
      </p:sp>
    </p:spTree>
    <p:extLst>
      <p:ext uri="{BB962C8B-B14F-4D97-AF65-F5344CB8AC3E}">
        <p14:creationId xmlns:p14="http://schemas.microsoft.com/office/powerpoint/2010/main" val="832635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96740" y="0"/>
            <a:ext cx="4547234" cy="741629"/>
          </a:xfrm>
        </p:spPr>
        <p:txBody>
          <a:bodyPr vert="horz" lIns="91440" tIns="45720" rIns="91440" bIns="45720" rtlCol="0" anchor="ctr">
            <a:normAutofit fontScale="90000"/>
          </a:bodyPr>
          <a:lstStyle/>
          <a:p>
            <a:pPr>
              <a:defRPr/>
            </a:pPr>
            <a:r>
              <a:rPr lang="en-US" sz="48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l="23764" r="12149" b="-2"/>
          <a:stretch/>
        </p:blipFill>
        <p:spPr>
          <a:xfrm>
            <a:off x="20" y="10"/>
            <a:ext cx="4571980" cy="6857990"/>
          </a:xfrm>
          <a:prstGeom prst="rect">
            <a:avLst/>
          </a:prstGeom>
        </p:spPr>
      </p:pic>
      <p:sp>
        <p:nvSpPr>
          <p:cNvPr id="5" name="Footer Placeholder 4"/>
          <p:cNvSpPr>
            <a:spLocks noGrp="1"/>
          </p:cNvSpPr>
          <p:nvPr>
            <p:ph type="ftr" sz="quarter" idx="11"/>
          </p:nvPr>
        </p:nvSpPr>
        <p:spPr>
          <a:xfrm>
            <a:off x="4706232" y="6517261"/>
            <a:ext cx="392335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cxnSp>
        <p:nvCxnSpPr>
          <p:cNvPr id="90116"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45E59397-4CB1-4E5F-8647-8ACA85CAEEE2}"/>
              </a:ext>
            </a:extLst>
          </p:cNvPr>
          <p:cNvSpPr txBox="1">
            <a:spLocks noChangeArrowheads="1"/>
          </p:cNvSpPr>
          <p:nvPr/>
        </p:nvSpPr>
        <p:spPr bwMode="auto">
          <a:xfrm>
            <a:off x="4706231" y="741629"/>
            <a:ext cx="4454561" cy="5775632"/>
          </a:xfrm>
          <a:prstGeom prst="rect">
            <a:avLst/>
          </a:prstGeom>
          <a:solidFill>
            <a:schemeClr val="tx1"/>
          </a:solidFill>
        </p:spPr>
        <p:txBody>
          <a:bodyPr vert="horz" lIns="91440" tIns="45720" rIns="91440" bIns="45720" rtlCol="0" anchor="ctr">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96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Providence of God</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When things seemed bleak, in Esther 6 small incidents from the earlier narrative come to play an important part in the reversal of fortunes for Haman.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From the king unable to sleep, reading the annals, Haman showing up at the right time to honor Mordecai, </a:t>
            </a:r>
            <a:r>
              <a:rPr lang="en-US" altLang="en-US" sz="9600" i="1" u="sng"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hand of God being in control over all events is evident! </a:t>
            </a:r>
          </a:p>
        </p:txBody>
      </p:sp>
    </p:spTree>
    <p:extLst>
      <p:ext uri="{BB962C8B-B14F-4D97-AF65-F5344CB8AC3E}">
        <p14:creationId xmlns:p14="http://schemas.microsoft.com/office/powerpoint/2010/main" val="29740688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96740" y="0"/>
            <a:ext cx="4547234" cy="741629"/>
          </a:xfrm>
        </p:spPr>
        <p:txBody>
          <a:bodyPr vert="horz" lIns="91440" tIns="45720" rIns="91440" bIns="45720" rtlCol="0" anchor="ctr">
            <a:normAutofit fontScale="90000"/>
          </a:bodyPr>
          <a:lstStyle/>
          <a:p>
            <a:pPr>
              <a:defRPr/>
            </a:pPr>
            <a:r>
              <a:rPr lang="en-US" sz="48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l="23764" r="12149" b="-2"/>
          <a:stretch/>
        </p:blipFill>
        <p:spPr>
          <a:xfrm>
            <a:off x="20" y="10"/>
            <a:ext cx="4571980" cy="6857990"/>
          </a:xfrm>
          <a:prstGeom prst="rect">
            <a:avLst/>
          </a:prstGeom>
        </p:spPr>
      </p:pic>
      <p:sp>
        <p:nvSpPr>
          <p:cNvPr id="5" name="Footer Placeholder 4"/>
          <p:cNvSpPr>
            <a:spLocks noGrp="1"/>
          </p:cNvSpPr>
          <p:nvPr>
            <p:ph type="ftr" sz="quarter" idx="11"/>
          </p:nvPr>
        </p:nvSpPr>
        <p:spPr>
          <a:xfrm>
            <a:off x="4706232" y="6517261"/>
            <a:ext cx="392335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cxnSp>
        <p:nvCxnSpPr>
          <p:cNvPr id="90116"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45E59397-4CB1-4E5F-8647-8ACA85CAEEE2}"/>
              </a:ext>
            </a:extLst>
          </p:cNvPr>
          <p:cNvSpPr txBox="1">
            <a:spLocks noChangeArrowheads="1"/>
          </p:cNvSpPr>
          <p:nvPr/>
        </p:nvSpPr>
        <p:spPr bwMode="auto">
          <a:xfrm>
            <a:off x="4706231" y="741629"/>
            <a:ext cx="4454561" cy="5775632"/>
          </a:xfrm>
          <a:prstGeom prst="rect">
            <a:avLst/>
          </a:prstGeom>
          <a:solidFill>
            <a:schemeClr val="tx1"/>
          </a:solidFill>
        </p:spPr>
        <p:txBody>
          <a:bodyPr vert="horz" lIns="91440" tIns="45720" rIns="91440" bIns="45720" rtlCol="0" anchor="ctr">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96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Lessons from Esther</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Remember, no matter what, God is in control! </a:t>
            </a:r>
          </a:p>
          <a:p>
            <a:pPr marL="973138" lvl="1" indent="-458788" eaLnBrk="1" hangingPunct="1">
              <a:lnSpc>
                <a:spcPct val="110000"/>
              </a:lnSpc>
              <a:spcAft>
                <a:spcPts val="600"/>
              </a:spcAft>
              <a:buClr>
                <a:srgbClr val="6BA9DA"/>
              </a:buClr>
              <a:buFont typeface="Wingdings" panose="05000000000000000000" pitchFamily="2" charset="2"/>
              <a:buChar char="q"/>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He was putting the right people in where they needed to go to accomplish His will of saving His people!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Never forget who you are! </a:t>
            </a:r>
          </a:p>
          <a:p>
            <a:pPr marL="914400" lvl="1" indent="-400050" eaLnBrk="1" hangingPunct="1">
              <a:lnSpc>
                <a:spcPct val="110000"/>
              </a:lnSpc>
              <a:spcAft>
                <a:spcPts val="600"/>
              </a:spcAft>
              <a:buClr>
                <a:srgbClr val="6BA9DA"/>
              </a:buClr>
              <a:buFont typeface="Wingdings" panose="05000000000000000000" pitchFamily="2" charset="2"/>
              <a:buChar char="q"/>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Rom. 8:15-17: We are “children of the King!” (Fellow heirs with Jesus)</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God’s promises are trustworthy </a:t>
            </a:r>
            <a:r>
              <a:rPr lang="en-US" altLang="en-US" sz="9600" i="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(II Sam. 7:14; Luke 1:32-33)! </a:t>
            </a:r>
          </a:p>
          <a:p>
            <a:pPr marL="914400" lvl="1" indent="-400050" eaLnBrk="1" hangingPunct="1">
              <a:lnSpc>
                <a:spcPct val="110000"/>
              </a:lnSpc>
              <a:spcAft>
                <a:spcPts val="600"/>
              </a:spcAft>
              <a:buClr>
                <a:srgbClr val="6BA9DA"/>
              </a:buClr>
              <a:buFont typeface="Wingdings" panose="05000000000000000000" pitchFamily="2" charset="2"/>
              <a:buChar char="q"/>
            </a:pPr>
            <a:r>
              <a:rPr lang="en-US" altLang="en-US" sz="80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When all seems bleak, remember God’s promises!</a:t>
            </a:r>
          </a:p>
        </p:txBody>
      </p:sp>
    </p:spTree>
    <p:extLst>
      <p:ext uri="{BB962C8B-B14F-4D97-AF65-F5344CB8AC3E}">
        <p14:creationId xmlns:p14="http://schemas.microsoft.com/office/powerpoint/2010/main" val="4250275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745906" y="1"/>
            <a:ext cx="3398093" cy="609600"/>
          </a:xfrm>
        </p:spPr>
        <p:txBody>
          <a:bodyPr vert="horz" lIns="91440" tIns="45720" rIns="91440" bIns="45720" rtlCol="0" anchor="ctr">
            <a:normAutofit/>
          </a:bodyPr>
          <a:lstStyle/>
          <a:p>
            <a:pPr>
              <a:defRPr/>
            </a:pPr>
            <a:r>
              <a:rPr lang="en-US" sz="36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t="3714" b="191"/>
          <a:stretch/>
        </p:blipFill>
        <p:spPr>
          <a:xfrm>
            <a:off x="20" y="10"/>
            <a:ext cx="5664688" cy="6857990"/>
          </a:xfrm>
          <a:prstGeom prst="rect">
            <a:avLst/>
          </a:prstGeom>
        </p:spPr>
      </p:pic>
      <p:sp>
        <p:nvSpPr>
          <p:cNvPr id="5" name="Footer Placeholder 4"/>
          <p:cNvSpPr>
            <a:spLocks noGrp="1"/>
          </p:cNvSpPr>
          <p:nvPr>
            <p:ph type="ftr" sz="quarter" idx="11"/>
          </p:nvPr>
        </p:nvSpPr>
        <p:spPr>
          <a:xfrm>
            <a:off x="5745906" y="6467939"/>
            <a:ext cx="392335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Esther: "For Such A Time As This"</a:t>
            </a:r>
          </a:p>
        </p:txBody>
      </p:sp>
      <p:cxnSp>
        <p:nvCxnSpPr>
          <p:cNvPr id="73" name="Straight Connector 72">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11">
            <a:extLst>
              <a:ext uri="{FF2B5EF4-FFF2-40B4-BE49-F238E27FC236}">
                <a16:creationId xmlns:a16="http://schemas.microsoft.com/office/drawing/2014/main" id="{B9E3DA06-AA30-47E8-8788-C0EB28D9E224}"/>
              </a:ext>
            </a:extLst>
          </p:cNvPr>
          <p:cNvSpPr txBox="1">
            <a:spLocks noChangeArrowheads="1"/>
          </p:cNvSpPr>
          <p:nvPr/>
        </p:nvSpPr>
        <p:spPr bwMode="auto">
          <a:xfrm>
            <a:off x="5867401" y="609601"/>
            <a:ext cx="3276580" cy="5858338"/>
          </a:xfrm>
          <a:prstGeom prst="rect">
            <a:avLst/>
          </a:prstGeom>
          <a:solidFill>
            <a:schemeClr val="tx1"/>
          </a:solidFill>
        </p:spPr>
        <p:txBody>
          <a:bodyPr vert="horz" lIns="91440" tIns="45720" rIns="91440" bIns="45720" rtlCol="0" anchor="ctr">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96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Be Brave!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Joseph knew he was elevated to save his family (God’s people) – Gen. 45:5-7; 50:20</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9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Esther came to know she was elevated to save her people (God’s people) – Esther 4:14</a:t>
            </a:r>
            <a:r>
              <a:rPr kumimoji="0" lang="en-US" altLang="en-US" sz="9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93556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685800"/>
            <a:ext cx="4495780" cy="4778371"/>
          </a:xfrm>
          <a:prstGeom prst="rect">
            <a:avLst/>
          </a:prstGeom>
        </p:spPr>
      </p:pic>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sp>
        <p:nvSpPr>
          <p:cNvPr id="10" name="Text Box 5">
            <a:extLst>
              <a:ext uri="{FF2B5EF4-FFF2-40B4-BE49-F238E27FC236}">
                <a16:creationId xmlns:a16="http://schemas.microsoft.com/office/drawing/2014/main" id="{BA5D3E95-274C-464D-9971-CC463BFEE50F}"/>
              </a:ext>
            </a:extLst>
          </p:cNvPr>
          <p:cNvSpPr txBox="1">
            <a:spLocks noChangeArrowheads="1"/>
          </p:cNvSpPr>
          <p:nvPr/>
        </p:nvSpPr>
        <p:spPr bwMode="auto">
          <a:xfrm>
            <a:off x="0" y="5674204"/>
            <a:ext cx="9144000"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buClrTx/>
              <a:buSzTx/>
              <a:buNone/>
              <a:defRPr/>
            </a:pPr>
            <a:r>
              <a:rPr lang="en-US" sz="2400" b="1" dirty="0">
                <a:solidFill>
                  <a:srgbClr val="006600"/>
                </a:solidFill>
              </a:rPr>
              <a:t>Queen Esther stands as an example to all of bravery to do</a:t>
            </a:r>
          </a:p>
          <a:p>
            <a:pPr lvl="0" algn="ctr">
              <a:buClrTx/>
              <a:buSzTx/>
              <a:buNone/>
              <a:defRPr/>
            </a:pPr>
            <a:r>
              <a:rPr lang="en-US" sz="2400" b="1" dirty="0">
                <a:solidFill>
                  <a:srgbClr val="006600"/>
                </a:solidFill>
              </a:rPr>
              <a:t>what is required, and trust in God</a:t>
            </a:r>
            <a:r>
              <a:rPr kumimoji="0" lang="en-US" sz="2400" b="1" i="0" u="none" strike="noStrike" kern="1200" cap="none" spc="0" normalizeH="0" baseline="0" noProof="0" dirty="0">
                <a:ln>
                  <a:noFill/>
                </a:ln>
                <a:solidFill>
                  <a:srgbClr val="006600"/>
                </a:solidFill>
                <a:effectLst/>
                <a:uLnTx/>
                <a:uFillTx/>
                <a:latin typeface="Rockwell" panose="02060603020205020403"/>
                <a:ea typeface="+mn-ea"/>
                <a:cs typeface="+mn-cs"/>
              </a:rPr>
              <a:t>!</a:t>
            </a:r>
          </a:p>
        </p:txBody>
      </p:sp>
      <p:sp>
        <p:nvSpPr>
          <p:cNvPr id="7" name="Text Box 3">
            <a:extLst>
              <a:ext uri="{FF2B5EF4-FFF2-40B4-BE49-F238E27FC236}">
                <a16:creationId xmlns:a16="http://schemas.microsoft.com/office/drawing/2014/main" id="{4B487131-DF8D-4696-99D9-6A61AEC7AEA2}"/>
              </a:ext>
            </a:extLst>
          </p:cNvPr>
          <p:cNvSpPr txBox="1">
            <a:spLocks noChangeArrowheads="1"/>
          </p:cNvSpPr>
          <p:nvPr/>
        </p:nvSpPr>
        <p:spPr bwMode="auto">
          <a:xfrm>
            <a:off x="4800600" y="997493"/>
            <a:ext cx="4114800" cy="4154984"/>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Esther 4:14 (5:1-2)</a:t>
            </a:r>
          </a:p>
          <a:p>
            <a:pPr eaLnBrk="1" hangingPunct="1">
              <a:buClrTx/>
              <a:buSzTx/>
              <a:buFontTx/>
              <a:buNone/>
            </a:pPr>
            <a:r>
              <a:rPr lang="en-US" altLang="en-US" sz="2400" dirty="0">
                <a:solidFill>
                  <a:srgbClr val="002060"/>
                </a:solidFill>
              </a:rPr>
              <a:t>14.  "For if you remain silent at this time, relief and deliverance will arise for the Jews from another place and you and your father's house will perish. And who knows whether you have not attained royalty for such a time as this?"</a:t>
            </a:r>
          </a:p>
        </p:txBody>
      </p:sp>
    </p:spTree>
    <p:extLst>
      <p:ext uri="{BB962C8B-B14F-4D97-AF65-F5344CB8AC3E}">
        <p14:creationId xmlns:p14="http://schemas.microsoft.com/office/powerpoint/2010/main" val="12168985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0" y="0"/>
            <a:ext cx="4755063" cy="685800"/>
          </a:xfrm>
        </p:spPr>
        <p:txBody>
          <a:bodyPr vert="horz" lIns="91440" tIns="45720" rIns="91440" bIns="45720" rtlCol="0" anchor="ctr">
            <a:normAutofit/>
          </a:bodyPr>
          <a:lstStyle/>
          <a:p>
            <a:pPr>
              <a:defRPr/>
            </a:pPr>
            <a:r>
              <a:rPr lang="en-US" u="sng" dirty="0"/>
              <a:t>Intro </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14427"/>
            <a:ext cx="3476985" cy="4829145"/>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8" name="Text Box 11">
            <a:extLst>
              <a:ext uri="{FF2B5EF4-FFF2-40B4-BE49-F238E27FC236}">
                <a16:creationId xmlns:a16="http://schemas.microsoft.com/office/drawing/2014/main" id="{63C10BA2-321E-465E-98D0-CBDE10B30822}"/>
              </a:ext>
            </a:extLst>
          </p:cNvPr>
          <p:cNvSpPr txBox="1">
            <a:spLocks noChangeArrowheads="1"/>
          </p:cNvSpPr>
          <p:nvPr/>
        </p:nvSpPr>
        <p:spPr bwMode="auto">
          <a:xfrm>
            <a:off x="3581404" y="741629"/>
            <a:ext cx="5562596" cy="5887771"/>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The Book of Esther</a:t>
            </a:r>
          </a:p>
          <a:p>
            <a:pPr marL="0" lvl="0" indent="0" eaLnBrk="1" hangingPunct="1">
              <a:lnSpc>
                <a:spcPct val="110000"/>
              </a:lnSpc>
              <a:spcAft>
                <a:spcPts val="600"/>
              </a:spcAft>
              <a:buClrTx/>
              <a:buSzTx/>
              <a:buNone/>
            </a:pPr>
            <a:r>
              <a:rPr lang="en-US" altLang="en-US" sz="2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reads like an action story (or movie) with suspense, intrigue, betrayal, conspiracy, treachery, romance, murder, jealousy and anger!</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Esther is the central character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plot centers on Mordecai’s refusal to bow to Haman, the king’s second-in-command!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Israel vs. Amalekites (I Sam. 15)</a:t>
            </a:r>
          </a:p>
        </p:txBody>
      </p:sp>
    </p:spTree>
    <p:extLst>
      <p:ext uri="{BB962C8B-B14F-4D97-AF65-F5344CB8AC3E}">
        <p14:creationId xmlns:p14="http://schemas.microsoft.com/office/powerpoint/2010/main" val="22741655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0" y="0"/>
            <a:ext cx="4755063" cy="685800"/>
          </a:xfrm>
        </p:spPr>
        <p:txBody>
          <a:bodyPr vert="horz" lIns="91440" tIns="45720" rIns="91440" bIns="45720" rtlCol="0" anchor="ctr">
            <a:normAutofit/>
          </a:bodyPr>
          <a:lstStyle/>
          <a:p>
            <a:pPr>
              <a:defRPr/>
            </a:pPr>
            <a:r>
              <a:rPr lang="en-US" u="sng" dirty="0"/>
              <a:t>Intro </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14427"/>
            <a:ext cx="3476985" cy="4829145"/>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8" name="Text Box 11">
            <a:extLst>
              <a:ext uri="{FF2B5EF4-FFF2-40B4-BE49-F238E27FC236}">
                <a16:creationId xmlns:a16="http://schemas.microsoft.com/office/drawing/2014/main" id="{63C10BA2-321E-465E-98D0-CBDE10B30822}"/>
              </a:ext>
            </a:extLst>
          </p:cNvPr>
          <p:cNvSpPr txBox="1">
            <a:spLocks noChangeArrowheads="1"/>
          </p:cNvSpPr>
          <p:nvPr/>
        </p:nvSpPr>
        <p:spPr bwMode="auto">
          <a:xfrm>
            <a:off x="3581404" y="741629"/>
            <a:ext cx="5562596" cy="5887771"/>
          </a:xfrm>
          <a:prstGeom prst="rect">
            <a:avLst/>
          </a:prstGeom>
          <a:solidFill>
            <a:schemeClr val="tx1"/>
          </a:solidFill>
        </p:spPr>
        <p:txBody>
          <a:bodyPr vert="horz" lIns="91440" tIns="45720" rIns="91440" bIns="45720" rtlCol="0" anchor="ctr">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Esther Chapter 1</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About 50 years after King Cyrus released the Jews from captivity (536 B.C.) in the reign of Ahasuerus (Persian name), who was Xerxes I (Greek name), and reigned 486-465 B.C. (son of Darius the Great), he threw a huge drunken party that lasted 180 days (Six months).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Wine flowed freely, and everyone was given what they wished.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On the 7th day he called for Queen Vashti to come be displayed, which she refused.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Out of fear her refusal would embolden women to disobey their husbands she was removed from being queen and a decree went out stating men were in charge of the homes!</a:t>
            </a:r>
            <a:endPar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48067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0" y="0"/>
            <a:ext cx="4755063" cy="685800"/>
          </a:xfrm>
        </p:spPr>
        <p:txBody>
          <a:bodyPr vert="horz" lIns="91440" tIns="45720" rIns="91440" bIns="45720" rtlCol="0" anchor="ctr">
            <a:normAutofit/>
          </a:bodyPr>
          <a:lstStyle/>
          <a:p>
            <a:pPr>
              <a:defRPr/>
            </a:pPr>
            <a:r>
              <a:rPr lang="en-US" u="sng" dirty="0"/>
              <a:t>Intro </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14427"/>
            <a:ext cx="3476985" cy="4829145"/>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Esther: "For Such A Time As This"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8" name="Text Box 11">
            <a:extLst>
              <a:ext uri="{FF2B5EF4-FFF2-40B4-BE49-F238E27FC236}">
                <a16:creationId xmlns:a16="http://schemas.microsoft.com/office/drawing/2014/main" id="{63C10BA2-321E-465E-98D0-CBDE10B30822}"/>
              </a:ext>
            </a:extLst>
          </p:cNvPr>
          <p:cNvSpPr txBox="1">
            <a:spLocks noChangeArrowheads="1"/>
          </p:cNvSpPr>
          <p:nvPr/>
        </p:nvSpPr>
        <p:spPr bwMode="auto">
          <a:xfrm>
            <a:off x="3581404" y="741629"/>
            <a:ext cx="5562596" cy="5887771"/>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Esther Chapter 2</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massive beauty contest was enacted to find the next queen!</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Could have been titled, “Who Wants To Marry A King?”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Virgins from all over the kingdom were taken (by force) to the king’s harem in Susa, and Esther is introduced in Esther 2:5-7.</a:t>
            </a:r>
            <a:endPar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7157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0" y="0"/>
            <a:ext cx="4755063" cy="685800"/>
          </a:xfrm>
        </p:spPr>
        <p:txBody>
          <a:bodyPr vert="horz" lIns="91440" tIns="45720" rIns="91440" bIns="45720" rtlCol="0" anchor="ctr">
            <a:normAutofit/>
          </a:bodyPr>
          <a:lstStyle/>
          <a:p>
            <a:pPr>
              <a:defRPr/>
            </a:pPr>
            <a:r>
              <a:rPr lang="en-US" u="sng" dirty="0"/>
              <a:t>Intro </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95700"/>
            <a:ext cx="3476985" cy="4829145"/>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Esther: "For Such A Time As This"</a:t>
            </a:r>
          </a:p>
        </p:txBody>
      </p:sp>
      <p:sp>
        <p:nvSpPr>
          <p:cNvPr id="7" name="Text Box 11">
            <a:extLst>
              <a:ext uri="{FF2B5EF4-FFF2-40B4-BE49-F238E27FC236}">
                <a16:creationId xmlns:a16="http://schemas.microsoft.com/office/drawing/2014/main" id="{98BDC626-2709-4E53-A714-C90E885EFF46}"/>
              </a:ext>
            </a:extLst>
          </p:cNvPr>
          <p:cNvSpPr txBox="1">
            <a:spLocks noChangeArrowheads="1"/>
          </p:cNvSpPr>
          <p:nvPr/>
        </p:nvSpPr>
        <p:spPr bwMode="auto">
          <a:xfrm>
            <a:off x="3581404" y="667378"/>
            <a:ext cx="5562596" cy="5887771"/>
          </a:xfrm>
          <a:prstGeom prst="rect">
            <a:avLst/>
          </a:prstGeom>
          <a:solidFill>
            <a:schemeClr val="tx1"/>
          </a:solidFill>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3300" b="1" dirty="0">
                <a:solidFill>
                  <a:schemeClr val="bg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Esther 2:5-7</a:t>
            </a:r>
          </a:p>
          <a:p>
            <a:pPr marL="573088" indent="-344488" eaLnBrk="1" hangingPunct="1">
              <a:lnSpc>
                <a:spcPct val="110000"/>
              </a:lnSpc>
              <a:spcAft>
                <a:spcPts val="600"/>
              </a:spcAft>
              <a:buClrTx/>
              <a:buSzTx/>
              <a:buNone/>
            </a:pPr>
            <a:r>
              <a:rPr lang="en-US" altLang="en-US" sz="2800" b="1" dirty="0">
                <a:solidFill>
                  <a:schemeClr val="bg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5.  Now there was at the citadel in Susa a Jew whose name was Mordecai, the son of Jair, the son of Shimei, the son of Kish, a Benjamite,</a:t>
            </a:r>
          </a:p>
          <a:p>
            <a:pPr marL="573088" indent="-344488" eaLnBrk="1" hangingPunct="1">
              <a:lnSpc>
                <a:spcPct val="110000"/>
              </a:lnSpc>
              <a:spcAft>
                <a:spcPts val="600"/>
              </a:spcAft>
              <a:buClrTx/>
              <a:buSzTx/>
              <a:buNone/>
            </a:pPr>
            <a:r>
              <a:rPr lang="en-US" altLang="en-US" sz="2800" b="1" dirty="0">
                <a:solidFill>
                  <a:schemeClr val="bg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6.  who had been taken into exile from Jerusalem with the captives who had been exiled with Jeconiah king of Judah, whom Nebuchadnezzar the king of Babylon had exiled.</a:t>
            </a:r>
          </a:p>
          <a:p>
            <a:pPr marL="573088" indent="-344488" eaLnBrk="1" hangingPunct="1">
              <a:lnSpc>
                <a:spcPct val="110000"/>
              </a:lnSpc>
              <a:spcAft>
                <a:spcPts val="600"/>
              </a:spcAft>
              <a:buClrTx/>
              <a:buSzTx/>
              <a:buNone/>
            </a:pPr>
            <a:r>
              <a:rPr lang="en-US" altLang="en-US" sz="2800" b="1" dirty="0">
                <a:solidFill>
                  <a:schemeClr val="bg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7.  He was bringing up Hadassah, that is Esther, his uncle's daughter, for she had no father or mother. Now the young lady was beautiful of form and face, and when her father and her mother died, Mordecai took her as his own daughter.</a:t>
            </a:r>
          </a:p>
          <a:p>
            <a:pPr marL="571500" indent="-342900" eaLnBrk="1" hangingPunct="1">
              <a:lnSpc>
                <a:spcPct val="110000"/>
              </a:lnSpc>
              <a:spcAft>
                <a:spcPts val="600"/>
              </a:spcAft>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Esther: Persian name, “star” from “Ishtar” (“morning star”) a Babylonian goddess, was a Jewish orphan (Hadassa, “Myrtle”).</a:t>
            </a:r>
          </a:p>
          <a:p>
            <a:pPr marL="571500" indent="-342900" eaLnBrk="1" hangingPunct="1">
              <a:lnSpc>
                <a:spcPct val="110000"/>
              </a:lnSpc>
              <a:spcAft>
                <a:spcPts val="600"/>
              </a:spcAft>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Mordecai: Persian name for the Babylonian god, “Marduk;” a Benjamite.</a:t>
            </a:r>
          </a:p>
        </p:txBody>
      </p:sp>
      <p:sp>
        <p:nvSpPr>
          <p:cNvPr id="9" name="Text Box 5">
            <a:extLst>
              <a:ext uri="{FF2B5EF4-FFF2-40B4-BE49-F238E27FC236}">
                <a16:creationId xmlns:a16="http://schemas.microsoft.com/office/drawing/2014/main" id="{CC747092-BF9F-4832-9574-601A41E87D34}"/>
              </a:ext>
            </a:extLst>
          </p:cNvPr>
          <p:cNvSpPr txBox="1">
            <a:spLocks noChangeArrowheads="1"/>
          </p:cNvSpPr>
          <p:nvPr/>
        </p:nvSpPr>
        <p:spPr bwMode="auto">
          <a:xfrm>
            <a:off x="0" y="4838381"/>
            <a:ext cx="3372607"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Tx/>
              <a:buSzTx/>
              <a:buNone/>
              <a:defRPr/>
            </a:pPr>
            <a:r>
              <a:rPr lang="en-US" sz="2400" b="1" dirty="0">
                <a:solidFill>
                  <a:srgbClr val="0000FF"/>
                </a:solidFill>
              </a:rPr>
              <a:t>Esther is an example of loyalty, trusting in God, and doing what is required to serve Him!</a:t>
            </a:r>
            <a:endParaRPr kumimoji="0" lang="en-US" sz="2400" b="1" i="0" u="none" strike="noStrike" kern="1200" cap="none" spc="0" normalizeH="0" baseline="0" noProof="0" dirty="0">
              <a:ln>
                <a:noFill/>
              </a:ln>
              <a:solidFill>
                <a:srgbClr val="0000F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511726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838201"/>
            <a:ext cx="5943599" cy="5917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young virgins gathered from the kingdom were brought to Susa and placed in the care of Hegai the king's chamberlain, keeper of the women, and given all the rites of purification. </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was a virgin, was found and was brought to Susa. </a:t>
            </a: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She never pushed herself forward to seek the crown of Vashti. </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were all given special privileges and allowed all they demanded. </a:t>
            </a: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Esther only asked for what Hegai thought she should have. </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this way she won, not only his favor, but that of all who looked upon her.</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She found favor with the king and he made her his queen! (2:16-18).</a:t>
            </a: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Humble Virgin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2:1-18</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3407735"/>
            <a:ext cx="5943599" cy="33481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was an obedient daughter!</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When she was taken for the beauty contest he advised her not to reveal her Jewish heritage (2:10).</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“Esther did what Mordecai told her as she had done when under his care” (2:20).</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Humble Virgin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49136" y="1047074"/>
            <a:ext cx="31733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2:1-18</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2:19-20</a:t>
            </a:r>
          </a:p>
        </p:txBody>
      </p:sp>
      <p:sp>
        <p:nvSpPr>
          <p:cNvPr id="14" name="Text Box 3">
            <a:extLst>
              <a:ext uri="{FF2B5EF4-FFF2-40B4-BE49-F238E27FC236}">
                <a16:creationId xmlns:a16="http://schemas.microsoft.com/office/drawing/2014/main" id="{42623A57-3E4A-428E-AE33-4CFC196FF3D9}"/>
              </a:ext>
            </a:extLst>
          </p:cNvPr>
          <p:cNvSpPr txBox="1">
            <a:spLocks noChangeArrowheads="1"/>
          </p:cNvSpPr>
          <p:nvPr/>
        </p:nvSpPr>
        <p:spPr bwMode="auto">
          <a:xfrm>
            <a:off x="3124201" y="791634"/>
            <a:ext cx="5943598" cy="261610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Esther 2:19-20</a:t>
            </a:r>
          </a:p>
          <a:p>
            <a:pPr lvl="0" eaLnBrk="1" hangingPunct="1">
              <a:buClrTx/>
              <a:buSzTx/>
              <a:buNone/>
              <a:defRPr/>
            </a:pPr>
            <a:r>
              <a:rPr lang="en-US" dirty="0">
                <a:solidFill>
                  <a:prstClr val="black"/>
                </a:solidFill>
              </a:rPr>
              <a:t>19.  When the virgins were gathered together the second time, then Mordecai was sitting at the king's gate.</a:t>
            </a:r>
          </a:p>
          <a:p>
            <a:pPr lvl="0" eaLnBrk="1" hangingPunct="1">
              <a:buClrTx/>
              <a:buSzTx/>
              <a:buNone/>
              <a:defRPr/>
            </a:pPr>
            <a:r>
              <a:rPr lang="en-US" dirty="0">
                <a:solidFill>
                  <a:prstClr val="black"/>
                </a:solidFill>
              </a:rPr>
              <a:t>20.  Esther had not yet made known her kindred or her people, even as Mordecai had commanded her; for Esther did what Mordecai told her as she had done when under his care.</a:t>
            </a:r>
          </a:p>
        </p:txBody>
      </p:sp>
    </p:spTree>
    <p:extLst>
      <p:ext uri="{BB962C8B-B14F-4D97-AF65-F5344CB8AC3E}">
        <p14:creationId xmlns:p14="http://schemas.microsoft.com/office/powerpoint/2010/main" val="1157931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Esther: "For Such A Time As This"</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24200" y="3821345"/>
            <a:ext cx="5943599" cy="14514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book of Esther has many parallels to the account of Joseph in Gen. 41-46. </a:t>
            </a: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 has plans for our lives! (Often, we are placed where we need to be!)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A Humble Virgin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47074"/>
            <a:ext cx="312420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2:1-18</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Esther 2:19-20</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From humble means she became Queen Esther</a:t>
            </a:r>
          </a:p>
        </p:txBody>
      </p:sp>
      <p:sp>
        <p:nvSpPr>
          <p:cNvPr id="14" name="Text Box 3">
            <a:extLst>
              <a:ext uri="{FF2B5EF4-FFF2-40B4-BE49-F238E27FC236}">
                <a16:creationId xmlns:a16="http://schemas.microsoft.com/office/drawing/2014/main" id="{42623A57-3E4A-428E-AE33-4CFC196FF3D9}"/>
              </a:ext>
            </a:extLst>
          </p:cNvPr>
          <p:cNvSpPr txBox="1">
            <a:spLocks noChangeArrowheads="1"/>
          </p:cNvSpPr>
          <p:nvPr/>
        </p:nvSpPr>
        <p:spPr bwMode="auto">
          <a:xfrm>
            <a:off x="3124201" y="791634"/>
            <a:ext cx="5943598" cy="292387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Esther 2:16-17</a:t>
            </a:r>
          </a:p>
          <a:p>
            <a:pPr lvl="0" eaLnBrk="1" hangingPunct="1">
              <a:buClrTx/>
              <a:buSzTx/>
              <a:buNone/>
              <a:defRPr/>
            </a:pPr>
            <a:r>
              <a:rPr lang="en-US" dirty="0">
                <a:solidFill>
                  <a:prstClr val="black"/>
                </a:solidFill>
              </a:rPr>
              <a:t>16.  So Esther was taken to King Ahasuerus to his royal palace in the tenth month which is the month </a:t>
            </a:r>
            <a:r>
              <a:rPr lang="en-US" dirty="0" err="1">
                <a:solidFill>
                  <a:prstClr val="black"/>
                </a:solidFill>
              </a:rPr>
              <a:t>Tebeth</a:t>
            </a:r>
            <a:r>
              <a:rPr lang="en-US" dirty="0">
                <a:solidFill>
                  <a:prstClr val="black"/>
                </a:solidFill>
              </a:rPr>
              <a:t>, in the seventh year of his reign.</a:t>
            </a:r>
          </a:p>
          <a:p>
            <a:pPr lvl="0" eaLnBrk="1" hangingPunct="1">
              <a:buClrTx/>
              <a:buSzTx/>
              <a:buNone/>
              <a:defRPr/>
            </a:pPr>
            <a:r>
              <a:rPr lang="en-US" dirty="0">
                <a:solidFill>
                  <a:prstClr val="black"/>
                </a:solidFill>
              </a:rPr>
              <a:t>17.  The king loved Esther more than all the women, and she found favor and kindness with him more than all the virgins, so that he set the royal crown on her head and made her queen instead of Vashti.</a:t>
            </a:r>
          </a:p>
        </p:txBody>
      </p:sp>
      <p:sp>
        <p:nvSpPr>
          <p:cNvPr id="9" name="Text Box 5">
            <a:extLst>
              <a:ext uri="{FF2B5EF4-FFF2-40B4-BE49-F238E27FC236}">
                <a16:creationId xmlns:a16="http://schemas.microsoft.com/office/drawing/2014/main" id="{FF37279E-C10A-4253-87F9-388D26F89A1B}"/>
              </a:ext>
            </a:extLst>
          </p:cNvPr>
          <p:cNvSpPr txBox="1">
            <a:spLocks noChangeArrowheads="1"/>
          </p:cNvSpPr>
          <p:nvPr/>
        </p:nvSpPr>
        <p:spPr bwMode="auto">
          <a:xfrm>
            <a:off x="3046595" y="5410200"/>
            <a:ext cx="6116663"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buClrTx/>
              <a:buSzTx/>
              <a:buFontTx/>
              <a:buNone/>
              <a:defRPr/>
            </a:pPr>
            <a:r>
              <a:rPr lang="en-US" sz="2400" b="1" dirty="0">
                <a:solidFill>
                  <a:srgbClr val="006600"/>
                </a:solidFill>
              </a:rPr>
              <a:t>She would not have been there nor found favor if she was not a virgin, </a:t>
            </a:r>
          </a:p>
          <a:p>
            <a:pPr algn="ctr">
              <a:buClrTx/>
              <a:buSzTx/>
              <a:buFontTx/>
              <a:buNone/>
              <a:defRPr/>
            </a:pPr>
            <a:r>
              <a:rPr lang="en-US" sz="2400" b="1" dirty="0">
                <a:solidFill>
                  <a:srgbClr val="006600"/>
                </a:solidFill>
              </a:rPr>
              <a:t>and not humble!</a:t>
            </a:r>
          </a:p>
        </p:txBody>
      </p:sp>
    </p:spTree>
    <p:extLst>
      <p:ext uri="{BB962C8B-B14F-4D97-AF65-F5344CB8AC3E}">
        <p14:creationId xmlns:p14="http://schemas.microsoft.com/office/powerpoint/2010/main" val="582098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4127</Words>
  <Application>Microsoft Office PowerPoint</Application>
  <PresentationFormat>On-screen Show (4:3)</PresentationFormat>
  <Paragraphs>331</Paragraphs>
  <Slides>30</Slides>
  <Notes>25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Ameretto</vt:lpstr>
      <vt:lpstr>Arial</vt:lpstr>
      <vt:lpstr>Bookman Old Style</vt:lpstr>
      <vt:lpstr>Calisto MT</vt:lpstr>
      <vt:lpstr>Rockwell</vt:lpstr>
      <vt:lpstr>Tahoma</vt:lpstr>
      <vt:lpstr>Times New Roman</vt:lpstr>
      <vt:lpstr>Tw Cen MT</vt:lpstr>
      <vt:lpstr>Wingdings</vt:lpstr>
      <vt:lpstr>Damask</vt:lpstr>
      <vt:lpstr>Droplet</vt:lpstr>
      <vt:lpstr>1_Damask</vt:lpstr>
      <vt:lpstr>2_Damask</vt:lpstr>
      <vt:lpstr>Esther: “For Such A Time As This”</vt:lpstr>
      <vt:lpstr>Intro </vt:lpstr>
      <vt:lpstr>Intro </vt:lpstr>
      <vt:lpstr>Intro </vt:lpstr>
      <vt:lpstr>Intro </vt:lpstr>
      <vt:lpstr>Intro </vt:lpstr>
      <vt:lpstr>A Humble Virgin</vt:lpstr>
      <vt:lpstr>A Humble Virgin</vt:lpstr>
      <vt:lpstr>A Humble Virgin</vt:lpstr>
      <vt:lpstr>A Faithful Wife</vt:lpstr>
      <vt:lpstr>A Brave Queen</vt:lpstr>
      <vt:lpstr>Jews not forbade to bow to show honor or respect</vt:lpstr>
      <vt:lpstr>A Brave Queen</vt:lpstr>
      <vt:lpstr>A Brave Queen</vt:lpstr>
      <vt:lpstr>Esther 4:11-14</vt:lpstr>
      <vt:lpstr>A Brave Queen</vt:lpstr>
      <vt:lpstr>Esther 5:1-4</vt:lpstr>
      <vt:lpstr>A Brave Queen</vt:lpstr>
      <vt:lpstr>A Clever Hostess</vt:lpstr>
      <vt:lpstr>A Clever Hostess</vt:lpstr>
      <vt:lpstr>A Clever Hostess</vt:lpstr>
      <vt:lpstr>A Clever Hostess</vt:lpstr>
      <vt:lpstr>A Clever Hostess</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Esther: "For Such A Time As This" (GWS 7)</dc:title>
  <dc:subject>07/21/2019</dc:subject>
  <dc:creator>Nathan Morrison</dc:creator>
  <dc:description>Godly Women Series 2019 Part 7</dc:description>
  <cp:lastModifiedBy>Nathan Morrison</cp:lastModifiedBy>
  <cp:revision>15</cp:revision>
  <dcterms:created xsi:type="dcterms:W3CDTF">2019-07-17T21:42:09Z</dcterms:created>
  <dcterms:modified xsi:type="dcterms:W3CDTF">2019-07-20T22:59:14Z</dcterms:modified>
</cp:coreProperties>
</file>