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903" r:id="rId2"/>
    <p:sldMasterId id="2147483922" r:id="rId3"/>
  </p:sldMasterIdLst>
  <p:notesMasterIdLst>
    <p:notesMasterId r:id="rId19"/>
  </p:notesMasterIdLst>
  <p:handoutMasterIdLst>
    <p:handoutMasterId r:id="rId20"/>
  </p:handoutMasterIdLst>
  <p:sldIdLst>
    <p:sldId id="256" r:id="rId4"/>
    <p:sldId id="397" r:id="rId5"/>
    <p:sldId id="529" r:id="rId6"/>
    <p:sldId id="531" r:id="rId7"/>
    <p:sldId id="533" r:id="rId8"/>
    <p:sldId id="535" r:id="rId9"/>
    <p:sldId id="537" r:id="rId10"/>
    <p:sldId id="539" r:id="rId11"/>
    <p:sldId id="541" r:id="rId12"/>
    <p:sldId id="543" r:id="rId13"/>
    <p:sldId id="545" r:id="rId14"/>
    <p:sldId id="355" r:id="rId15"/>
    <p:sldId id="395" r:id="rId16"/>
    <p:sldId id="512" r:id="rId17"/>
    <p:sldId id="54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CCFF"/>
    <a:srgbClr val="66FFFF"/>
    <a:srgbClr val="CCFF33"/>
    <a:srgbClr val="FFFF99"/>
    <a:srgbClr val="FF0066"/>
    <a:srgbClr val="FFFF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84136" autoAdjust="0"/>
  </p:normalViewPr>
  <p:slideViewPr>
    <p:cSldViewPr snapToObjects="1">
      <p:cViewPr varScale="1">
        <p:scale>
          <a:sx n="92" d="100"/>
          <a:sy n="92" d="100"/>
        </p:scale>
        <p:origin x="18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20906CD-DE8D-4160-8DAE-1439E80F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ECB278FD-9D1F-45A8-A9B1-B87DBEA58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92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Adapted from a chart by Kyle Coe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14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6307-55F7-477E-9CA0-CB4CA8857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0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FB18-C0CE-40C1-892D-3AD0EBF31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4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0B3C-FF02-41A1-8485-611FD24C9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D6307-55F7-477E-9CA0-CB4CA8857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7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A8FA-A992-4578-8CF7-D919ADC5B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5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0FE75-003E-4B2E-ADFF-FA2337601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E5301-228D-4A6F-B940-7EEAC7CE42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7E5F-E058-437F-B496-23A9F451F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5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E164-CF62-4736-BD17-4B5CE4420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16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4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01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7142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03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14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95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18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7E5F-E058-437F-B496-23A9F451F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CA8FA-A992-4578-8CF7-D919ADC5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4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D6307-55F7-477E-9CA0-CB4CA8857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895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A8FA-A992-4578-8CF7-D919ADC5B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6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1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6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0FE75-003E-4B2E-ADFF-FA2337601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9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E5301-228D-4A6F-B940-7EEAC7CE42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96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45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E164-CF62-4736-BD17-4B5CE4420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4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961B5-1C26-4067-8A5D-56E0AE7B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0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155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4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69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22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81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7E5F-E058-437F-B496-23A9F451F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6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4F912-84F1-4D58-B260-74BCDCBAD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42BE-76A7-48A5-B4B8-999364673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4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FE75-003E-4B2E-ADFF-FA2337601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E5301-228D-4A6F-B940-7EEAC7CE4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809A-2772-4D59-B967-90D6AD37F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E164-CF62-4736-BD17-4B5CE4420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7A793EF7-A5D5-4210-83B2-F925B8858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Baptism Part 2: WWW?Baptism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28123" y="177635"/>
            <a:ext cx="5087753" cy="3917570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0B9C3D-5FB0-470C-85BC-9D8ED241D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72692"/>
            <a:ext cx="9144000" cy="2509213"/>
          </a:xfrm>
        </p:spPr>
        <p:txBody>
          <a:bodyPr>
            <a:normAutofit fontScale="90000"/>
          </a:bodyPr>
          <a:lstStyle/>
          <a:p>
            <a:pPr rtl="0" fontAlgn="auto"/>
            <a:r>
              <a:rPr lang="en-US" sz="3600" b="1" u="sng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Baptism Part 2: </a:t>
            </a:r>
            <a:br>
              <a:rPr lang="en-US" sz="2300" b="1" u="sng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lang="en-US" sz="8800" b="1" u="sng" kern="12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WWW?Baptism</a:t>
            </a:r>
            <a:br>
              <a:rPr lang="en-US" sz="2300" b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</a:br>
            <a:br>
              <a:rPr lang="en-US" sz="2300" b="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lang="en-US" sz="3600" b="1" kern="1200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Text: Ephesians 4:4-6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3B7149B8-0737-40C6-AF59-E07C86C0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947" y="0"/>
            <a:ext cx="6099049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One must go to water – Acts 8:36 (“much water” – John 3:23). People went out to John, who was baptizing at the Jordan – Mark 1:4-5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Go down into the water – Acts 8:38 </a:t>
            </a:r>
            <a:r>
              <a:rPr lang="en-US" i="1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(not needed if sprinkling and pouring acceptable)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burial (sharing/uniting in the death and burial of Jesus) – Rom. 6:3-5; Col. 2:12 </a:t>
            </a:r>
            <a:r>
              <a:rPr lang="en-US" i="1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(rules out sprinkling and pouring, for neither of those symbolize a burial!)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 washed – Acts 22:16; I Cor. 6:11; Eph. 5:26-27; Heb. 10:22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new birth – John 3:5; Rom. 6:4; I Pet. 2:1-3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Raise up out of the water (sharing in Jesus’ resurrection) – </a:t>
            </a:r>
            <a:r>
              <a:rPr lang="en-US" cap="all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Acts 8:39</a:t>
            </a: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; Rom. 6:4-5, 8; Col. 2:12 </a:t>
            </a:r>
            <a:r>
              <a:rPr lang="en-US" i="1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(Rules out sprinkling and pouring as they don’t fit the example or the symbolism).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4533" y="6553200"/>
            <a:ext cx="3933093" cy="265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Baptism Part 2: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WWW?Baptism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7C414-3A4E-4CE9-9DDC-88850A930FFB}"/>
              </a:ext>
            </a:extLst>
          </p:cNvPr>
          <p:cNvSpPr/>
          <p:nvPr/>
        </p:nvSpPr>
        <p:spPr>
          <a:xfrm>
            <a:off x="-1" y="0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FAAA8-ACA4-450D-B497-11D52277FE0A}"/>
              </a:ext>
            </a:extLst>
          </p:cNvPr>
          <p:cNvSpPr/>
          <p:nvPr/>
        </p:nvSpPr>
        <p:spPr>
          <a:xfrm>
            <a:off x="-2" y="1212271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7D11F-FA75-47A5-B182-3E9560EDCD5A}"/>
              </a:ext>
            </a:extLst>
          </p:cNvPr>
          <p:cNvSpPr/>
          <p:nvPr/>
        </p:nvSpPr>
        <p:spPr>
          <a:xfrm>
            <a:off x="-4" y="2422604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D92E9-62F4-4362-BB01-D453D2896E8D}"/>
              </a:ext>
            </a:extLst>
          </p:cNvPr>
          <p:cNvSpPr/>
          <p:nvPr/>
        </p:nvSpPr>
        <p:spPr>
          <a:xfrm>
            <a:off x="0" y="5129936"/>
            <a:ext cx="30449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Is Baptism (How)?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4B6D02-6C7A-4CE9-B446-18E7642DB339}"/>
              </a:ext>
            </a:extLst>
          </p:cNvPr>
          <p:cNvSpPr/>
          <p:nvPr/>
        </p:nvSpPr>
        <p:spPr>
          <a:xfrm>
            <a:off x="-34533" y="3629496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3366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4533" y="6553200"/>
            <a:ext cx="3933093" cy="265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Baptism Part 2: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WWW?Baptism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7C414-3A4E-4CE9-9DDC-88850A930FFB}"/>
              </a:ext>
            </a:extLst>
          </p:cNvPr>
          <p:cNvSpPr/>
          <p:nvPr/>
        </p:nvSpPr>
        <p:spPr>
          <a:xfrm>
            <a:off x="-1" y="0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FAAA8-ACA4-450D-B497-11D52277FE0A}"/>
              </a:ext>
            </a:extLst>
          </p:cNvPr>
          <p:cNvSpPr/>
          <p:nvPr/>
        </p:nvSpPr>
        <p:spPr>
          <a:xfrm>
            <a:off x="-2" y="1212271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7D11F-FA75-47A5-B182-3E9560EDCD5A}"/>
              </a:ext>
            </a:extLst>
          </p:cNvPr>
          <p:cNvSpPr/>
          <p:nvPr/>
        </p:nvSpPr>
        <p:spPr>
          <a:xfrm>
            <a:off x="-4" y="2422604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D92E9-62F4-4362-BB01-D453D2896E8D}"/>
              </a:ext>
            </a:extLst>
          </p:cNvPr>
          <p:cNvSpPr/>
          <p:nvPr/>
        </p:nvSpPr>
        <p:spPr>
          <a:xfrm>
            <a:off x="0" y="5129936"/>
            <a:ext cx="30449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Is Baptism (How)?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4B6D02-6C7A-4CE9-B446-18E7642DB339}"/>
              </a:ext>
            </a:extLst>
          </p:cNvPr>
          <p:cNvSpPr/>
          <p:nvPr/>
        </p:nvSpPr>
        <p:spPr>
          <a:xfrm>
            <a:off x="-34533" y="3629496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CB7866-26AD-4FBA-AB5B-3B80C7886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6698" y="370648"/>
            <a:ext cx="5486400" cy="4224528"/>
          </a:xfrm>
          <a:prstGeom prst="rect">
            <a:avLst/>
          </a:prstGeom>
        </p:spPr>
      </p:pic>
      <p:sp>
        <p:nvSpPr>
          <p:cNvPr id="15" name="Text Box 5">
            <a:extLst>
              <a:ext uri="{FF2B5EF4-FFF2-40B4-BE49-F238E27FC236}">
                <a16:creationId xmlns:a16="http://schemas.microsoft.com/office/drawing/2014/main" id="{E8A9D14E-1108-4991-9A0D-9A4879D4B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179" y="4772076"/>
            <a:ext cx="5989437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8000"/>
                </a:solidFill>
              </a:rPr>
              <a:t>What is baptism? How should one be baptized? Fully immersed in water for the forgiveness of their sins, in the name of the Father, Son, &amp; the Holy Spirit (Mt. 28:19)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8055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u="sng" dirty="0">
                <a:solidFill>
                  <a:srgbClr val="00206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3813" y="6464300"/>
            <a:ext cx="4038600" cy="381000"/>
          </a:xfrm>
        </p:spPr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In the 1</a:t>
            </a:r>
            <a:r>
              <a:rPr lang="en-US" baseline="30000" dirty="0"/>
              <a:t>st</a:t>
            </a:r>
            <a:r>
              <a:rPr lang="en-US" dirty="0"/>
              <a:t> century (NT Scriptures), there was no question as to what baptism was for, who should be baptized, and how it was done!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7578D53-46C6-489D-99D6-05A6E04D7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2625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/>
              <a:t>When people heard and received the word of God (Acts 2:41; 8:12-14), they…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repented (Acts 2:38)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confessed Jesus as the Son of God (Acts 8:36-37)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were fully immersed in water (Acts 8:38-39) for the forgiveness of their sins in the name of God the Father, the Son, and the Holy Spirit (Acts 2:38; Matthew 28:19).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A54A948-BF92-4562-8E21-5DC4DF25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13" y="547371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When we are baptized for the forgiveness of sins, the Lord adds us to His church </a:t>
            </a:r>
            <a:r>
              <a:rPr lang="en-US" i="1" dirty="0"/>
              <a:t>(Acts 2:38, 41, 47; I Cor. 12:13)!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u="sng" dirty="0">
                <a:solidFill>
                  <a:srgbClr val="00206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4826"/>
            <a:ext cx="4267200" cy="277813"/>
          </a:xfrm>
        </p:spPr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7745" y="1070401"/>
            <a:ext cx="8982075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n-US" dirty="0">
                <a:solidFill>
                  <a:srgbClr val="0000FF"/>
                </a:solidFill>
              </a:rPr>
              <a:t>Having heard the gospel, will you receive the word of God and obey it now?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866" y="2362200"/>
            <a:ext cx="7534268" cy="395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Acts 16:31)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Acts 8:37)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B7BCC3D-70BE-4290-A61A-35EF35E9D7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02" y="95172"/>
            <a:ext cx="3789996" cy="6724728"/>
          </a:xfrm>
        </p:spPr>
      </p:pic>
    </p:spTree>
    <p:extLst>
      <p:ext uri="{BB962C8B-B14F-4D97-AF65-F5344CB8AC3E}">
        <p14:creationId xmlns:p14="http://schemas.microsoft.com/office/powerpoint/2010/main" val="209212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002060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0813" y="6553200"/>
            <a:ext cx="3733800" cy="304800"/>
          </a:xfrm>
        </p:spPr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52600" y="1701224"/>
            <a:ext cx="7366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 err="1"/>
              <a:t>hy</a:t>
            </a:r>
            <a:r>
              <a:rPr lang="en-US" sz="3200" dirty="0"/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5DF7DE-2B01-46BA-B593-B40ABD317859}"/>
              </a:ext>
            </a:extLst>
          </p:cNvPr>
          <p:cNvSpPr/>
          <p:nvPr/>
        </p:nvSpPr>
        <p:spPr>
          <a:xfrm>
            <a:off x="0" y="746872"/>
            <a:ext cx="2362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9525">
                  <a:solidFill>
                    <a:srgbClr val="0000FF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32F78CC0-669B-4086-9B51-66F9217B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064" y="3240351"/>
            <a:ext cx="7366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/>
              <a:t>ho?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54EC60-8D42-4512-BCF5-7292353376BE}"/>
              </a:ext>
            </a:extLst>
          </p:cNvPr>
          <p:cNvSpPr/>
          <p:nvPr/>
        </p:nvSpPr>
        <p:spPr>
          <a:xfrm>
            <a:off x="3464" y="2285999"/>
            <a:ext cx="2362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9525">
                  <a:solidFill>
                    <a:srgbClr val="0000FF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B20CCDCF-1994-4909-B270-9C3EC76F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282" y="4779478"/>
            <a:ext cx="7366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/>
              <a:t>hat?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EE73AF-0804-425D-880F-3C917D7B5741}"/>
              </a:ext>
            </a:extLst>
          </p:cNvPr>
          <p:cNvSpPr/>
          <p:nvPr/>
        </p:nvSpPr>
        <p:spPr>
          <a:xfrm>
            <a:off x="-17318" y="3825126"/>
            <a:ext cx="2362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9525">
                  <a:solidFill>
                    <a:srgbClr val="0000FF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</a:p>
        </p:txBody>
      </p:sp>
      <p:pic>
        <p:nvPicPr>
          <p:cNvPr id="5" name="Picture 4" descr="A picture containing water, person, sport, outdoor&#10;&#10;Description automatically generated">
            <a:extLst>
              <a:ext uri="{FF2B5EF4-FFF2-40B4-BE49-F238E27FC236}">
                <a16:creationId xmlns:a16="http://schemas.microsoft.com/office/drawing/2014/main" id="{2C290597-AA8C-4924-8FD9-12BD678E3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47" y="1822048"/>
            <a:ext cx="5144932" cy="3421380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FA4B67AD-DA3B-478C-8F46-F5FEA5ED4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854" y="5649463"/>
            <a:ext cx="9144000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0000FF"/>
                </a:solidFill>
              </a:rPr>
              <a:t>Of Baptism!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 descr="Water droplets">
            <a:extLst>
              <a:ext uri="{FF2B5EF4-FFF2-40B4-BE49-F238E27FC236}">
                <a16:creationId xmlns:a16="http://schemas.microsoft.com/office/drawing/2014/main" id="{0F7F0ABA-5D6D-43CF-B7EA-B7ADE4A6E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81" y="2323172"/>
            <a:ext cx="8839200" cy="2895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002060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0813" y="6553200"/>
            <a:ext cx="3733800" cy="304800"/>
          </a:xfrm>
        </p:spPr>
        <p:txBody>
          <a:bodyPr/>
          <a:lstStyle/>
          <a:p>
            <a:pPr>
              <a:defRPr/>
            </a:pPr>
            <a:r>
              <a:rPr lang="en-US"/>
              <a:t>Baptism Part 2: WWW?Baptism</a:t>
            </a:r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EEA0421-747F-425D-B0BF-E029E672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15476"/>
            <a:ext cx="7366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3200" dirty="0"/>
              <a:t>hat do the Scriptures say?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1DD09-C8BA-409F-B454-D95F0D8906B6}"/>
              </a:ext>
            </a:extLst>
          </p:cNvPr>
          <p:cNvSpPr/>
          <p:nvPr/>
        </p:nvSpPr>
        <p:spPr>
          <a:xfrm>
            <a:off x="0" y="461124"/>
            <a:ext cx="23622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9525">
                  <a:solidFill>
                    <a:srgbClr val="0000FF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F9630B7-56EA-4FFE-AC2E-7C8F7F4AB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81" y="2655479"/>
            <a:ext cx="8839201" cy="23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Ephesians 4:4-6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</a:rPr>
              <a:t>4.  There is one body and one Spirit, just as also you were called in one hope of your calling;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</a:rPr>
              <a:t>5.  one Lord, one faith, one baptism,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</a:rPr>
              <a:t>6.  one God and Father of all who is over all and through all and in all.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5FB3D0F-F6C1-4C93-84E5-170B73622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570851"/>
            <a:ext cx="8991600" cy="830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8000"/>
                </a:solidFill>
              </a:rPr>
              <a:t>What do the Scriptures say about the Why, Who, and What (How) concerning baptism?!</a:t>
            </a:r>
          </a:p>
        </p:txBody>
      </p:sp>
    </p:spTree>
    <p:extLst>
      <p:ext uri="{BB962C8B-B14F-4D97-AF65-F5344CB8AC3E}">
        <p14:creationId xmlns:p14="http://schemas.microsoft.com/office/powerpoint/2010/main" val="3942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  <p:bldP spid="8" grpId="0"/>
      <p:bldP spid="1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3B7149B8-0737-40C6-AF59-E07C86C0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947" y="0"/>
            <a:ext cx="6099049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Jesus said to be baptized as an act of faith in order to be saved – Mt. 28:19; Mk. 16:16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Baptism is a command– Acts 10:48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be saved – Mark 16:16; I Peter 3:21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 the forgiveness of sins – Acts 2:38; Col. 2:12-13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wash away sins – Acts 22:16 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be cleansed/washed by the word – Eph. 5:26; I Cor. 6:11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be regenerated – Titus 3:5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walk a new life – Rom. 6:3-5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appeal to God for a good conscience – I Pet. 3:21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enter the one body, the church (Eph. 1:22-23; 4:4; Col. 1:18) – I Cor. 12:13 (Eph. 5:23)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3375"/>
            <a:ext cx="39330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Baptism Part 2: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WWW?Baptism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7C414-3A4E-4CE9-9DDC-88850A930FFB}"/>
              </a:ext>
            </a:extLst>
          </p:cNvPr>
          <p:cNvSpPr/>
          <p:nvPr/>
        </p:nvSpPr>
        <p:spPr>
          <a:xfrm>
            <a:off x="-1" y="92979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22225">
                  <a:solidFill>
                    <a:srgbClr val="0000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FAAA8-ACA4-450D-B497-11D52277FE0A}"/>
              </a:ext>
            </a:extLst>
          </p:cNvPr>
          <p:cNvSpPr/>
          <p:nvPr/>
        </p:nvSpPr>
        <p:spPr>
          <a:xfrm>
            <a:off x="-2" y="1276976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22225">
                  <a:solidFill>
                    <a:srgbClr val="0000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7D11F-FA75-47A5-B182-3E9560EDCD5A}"/>
              </a:ext>
            </a:extLst>
          </p:cNvPr>
          <p:cNvSpPr/>
          <p:nvPr/>
        </p:nvSpPr>
        <p:spPr>
          <a:xfrm>
            <a:off x="-4" y="2422604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22225">
                  <a:solidFill>
                    <a:srgbClr val="0000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D92E9-62F4-4362-BB01-D453D2896E8D}"/>
              </a:ext>
            </a:extLst>
          </p:cNvPr>
          <p:cNvSpPr/>
          <p:nvPr/>
        </p:nvSpPr>
        <p:spPr>
          <a:xfrm>
            <a:off x="0" y="4298383"/>
            <a:ext cx="30449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rgbClr val="0000FF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 Baptized?</a:t>
            </a:r>
          </a:p>
        </p:txBody>
      </p:sp>
    </p:spTree>
    <p:extLst>
      <p:ext uri="{BB962C8B-B14F-4D97-AF65-F5344CB8AC3E}">
        <p14:creationId xmlns:p14="http://schemas.microsoft.com/office/powerpoint/2010/main" val="149490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3B7149B8-0737-40C6-AF59-E07C86C0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947" y="0"/>
            <a:ext cx="6099049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enter the kingdom of God – John 3:5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be born again by water and the Spirit – John 3:5 (Acts 2:38)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get into Christ – Rom. 6:3; Gal. 3:27 (Mt. 28:19; Acts 2:38: Baptized into His name)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share in the death, burial, and resurrection of Jesus – Rom. 6:3-9; Col. 2:9-14 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put on Christ – Gal. 3:27 (Rom. 13:14)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seek things above – Col. 3:1-3 (raised up with Jesus = baptized into Jesus – Rom. 6:4-5; Col. 2:12; Acts 8:29)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not reject the counsel of God – Luke 7:30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Baptism is an act of faith in Jesus – Acts 19:4-5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To justify (KJV/NKJ) God – Luke 7:29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3375"/>
            <a:ext cx="39330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Baptism Part 2: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WWW?Baptism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7C414-3A4E-4CE9-9DDC-88850A930FFB}"/>
              </a:ext>
            </a:extLst>
          </p:cNvPr>
          <p:cNvSpPr/>
          <p:nvPr/>
        </p:nvSpPr>
        <p:spPr>
          <a:xfrm>
            <a:off x="-1" y="92979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FAAA8-ACA4-450D-B497-11D52277FE0A}"/>
              </a:ext>
            </a:extLst>
          </p:cNvPr>
          <p:cNvSpPr/>
          <p:nvPr/>
        </p:nvSpPr>
        <p:spPr>
          <a:xfrm>
            <a:off x="-2" y="1276976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7D11F-FA75-47A5-B182-3E9560EDCD5A}"/>
              </a:ext>
            </a:extLst>
          </p:cNvPr>
          <p:cNvSpPr/>
          <p:nvPr/>
        </p:nvSpPr>
        <p:spPr>
          <a:xfrm>
            <a:off x="-4" y="2422604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D92E9-62F4-4362-BB01-D453D2896E8D}"/>
              </a:ext>
            </a:extLst>
          </p:cNvPr>
          <p:cNvSpPr/>
          <p:nvPr/>
        </p:nvSpPr>
        <p:spPr>
          <a:xfrm>
            <a:off x="0" y="4298383"/>
            <a:ext cx="30449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Be Baptized?</a:t>
            </a:r>
          </a:p>
        </p:txBody>
      </p:sp>
    </p:spTree>
    <p:extLst>
      <p:ext uri="{BB962C8B-B14F-4D97-AF65-F5344CB8AC3E}">
        <p14:creationId xmlns:p14="http://schemas.microsoft.com/office/powerpoint/2010/main" val="359792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3375"/>
            <a:ext cx="39330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Baptism Part 2: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WWW?Baptism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7C414-3A4E-4CE9-9DDC-88850A930FFB}"/>
              </a:ext>
            </a:extLst>
          </p:cNvPr>
          <p:cNvSpPr/>
          <p:nvPr/>
        </p:nvSpPr>
        <p:spPr>
          <a:xfrm>
            <a:off x="-1" y="92979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FAAA8-ACA4-450D-B497-11D52277FE0A}"/>
              </a:ext>
            </a:extLst>
          </p:cNvPr>
          <p:cNvSpPr/>
          <p:nvPr/>
        </p:nvSpPr>
        <p:spPr>
          <a:xfrm>
            <a:off x="-2" y="1276976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7D11F-FA75-47A5-B182-3E9560EDCD5A}"/>
              </a:ext>
            </a:extLst>
          </p:cNvPr>
          <p:cNvSpPr/>
          <p:nvPr/>
        </p:nvSpPr>
        <p:spPr>
          <a:xfrm>
            <a:off x="-4" y="2422604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D92E9-62F4-4362-BB01-D453D2896E8D}"/>
              </a:ext>
            </a:extLst>
          </p:cNvPr>
          <p:cNvSpPr/>
          <p:nvPr/>
        </p:nvSpPr>
        <p:spPr>
          <a:xfrm>
            <a:off x="0" y="4298383"/>
            <a:ext cx="30449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Be Baptized?</a:t>
            </a:r>
          </a:p>
        </p:txBody>
      </p:sp>
      <p:pic>
        <p:nvPicPr>
          <p:cNvPr id="3" name="Picture 2" descr="A picture containing sign, text, building&#10;&#10;Description automatically generated">
            <a:extLst>
              <a:ext uri="{FF2B5EF4-FFF2-40B4-BE49-F238E27FC236}">
                <a16:creationId xmlns:a16="http://schemas.microsoft.com/office/drawing/2014/main" id="{5479BC13-412C-4B30-B7DB-9CFF97E9D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63" y="843313"/>
            <a:ext cx="6023069" cy="3158582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EA188DB5-C0F6-458F-9601-7CD07F330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62" y="4845208"/>
            <a:ext cx="5989437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8000"/>
                </a:solidFill>
              </a:rPr>
              <a:t>Why be baptized? Jesus commands it as an act of faith (obedience) to be forgiven of sins and be saved!</a:t>
            </a:r>
          </a:p>
        </p:txBody>
      </p:sp>
    </p:spTree>
    <p:extLst>
      <p:ext uri="{BB962C8B-B14F-4D97-AF65-F5344CB8AC3E}">
        <p14:creationId xmlns:p14="http://schemas.microsoft.com/office/powerpoint/2010/main" val="1659347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3B7149B8-0737-40C6-AF59-E07C86C0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947" y="0"/>
            <a:ext cx="6099049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Those who are taught, who hear the word of God – Mt. 28:18-20; Acts 18:8; Acts 19:4-5 (Rom. 10:14, 17)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Those who believe – Mark 16:16; Acts 8:12-13, 36-37; 18:8; 19:4-5 (Rom. 10:8-13)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Those who repent of their sins – Acts 2:38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Those who confess Jesus is the Son of God – Acts 8:36-37 (Rom. 10:8-10)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Those who receive the word of God – Acts 2:41; 8:12-14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Those who wish to enter the one body (church) through the one baptism – I Cor. 12:13 (Eph. 4:4-6)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Those who want their sins forgiven and to be saved! – Mark 16:16; Acts 2:38; 22:16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3375"/>
            <a:ext cx="39330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Baptism Part 2: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WWW?Baptism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7C414-3A4E-4CE9-9DDC-88850A930FFB}"/>
              </a:ext>
            </a:extLst>
          </p:cNvPr>
          <p:cNvSpPr/>
          <p:nvPr/>
        </p:nvSpPr>
        <p:spPr>
          <a:xfrm>
            <a:off x="-1" y="92979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FAAA8-ACA4-450D-B497-11D52277FE0A}"/>
              </a:ext>
            </a:extLst>
          </p:cNvPr>
          <p:cNvSpPr/>
          <p:nvPr/>
        </p:nvSpPr>
        <p:spPr>
          <a:xfrm>
            <a:off x="-2" y="1276976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7D11F-FA75-47A5-B182-3E9560EDCD5A}"/>
              </a:ext>
            </a:extLst>
          </p:cNvPr>
          <p:cNvSpPr/>
          <p:nvPr/>
        </p:nvSpPr>
        <p:spPr>
          <a:xfrm>
            <a:off x="-4" y="2422604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D92E9-62F4-4362-BB01-D453D2896E8D}"/>
              </a:ext>
            </a:extLst>
          </p:cNvPr>
          <p:cNvSpPr/>
          <p:nvPr/>
        </p:nvSpPr>
        <p:spPr>
          <a:xfrm>
            <a:off x="0" y="4298383"/>
            <a:ext cx="30449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Should Be Baptized?</a:t>
            </a:r>
          </a:p>
        </p:txBody>
      </p:sp>
    </p:spTree>
    <p:extLst>
      <p:ext uri="{BB962C8B-B14F-4D97-AF65-F5344CB8AC3E}">
        <p14:creationId xmlns:p14="http://schemas.microsoft.com/office/powerpoint/2010/main" val="1786517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3375"/>
            <a:ext cx="393309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Baptism Part 2: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WWW?Baptism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7C414-3A4E-4CE9-9DDC-88850A930FFB}"/>
              </a:ext>
            </a:extLst>
          </p:cNvPr>
          <p:cNvSpPr/>
          <p:nvPr/>
        </p:nvSpPr>
        <p:spPr>
          <a:xfrm>
            <a:off x="-1" y="92979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FAAA8-ACA4-450D-B497-11D52277FE0A}"/>
              </a:ext>
            </a:extLst>
          </p:cNvPr>
          <p:cNvSpPr/>
          <p:nvPr/>
        </p:nvSpPr>
        <p:spPr>
          <a:xfrm>
            <a:off x="-2" y="1276976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7D11F-FA75-47A5-B182-3E9560EDCD5A}"/>
              </a:ext>
            </a:extLst>
          </p:cNvPr>
          <p:cNvSpPr/>
          <p:nvPr/>
        </p:nvSpPr>
        <p:spPr>
          <a:xfrm>
            <a:off x="-4" y="2422604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D92E9-62F4-4362-BB01-D453D2896E8D}"/>
              </a:ext>
            </a:extLst>
          </p:cNvPr>
          <p:cNvSpPr/>
          <p:nvPr/>
        </p:nvSpPr>
        <p:spPr>
          <a:xfrm>
            <a:off x="0" y="4298383"/>
            <a:ext cx="30449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Should Be Baptized?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9BC13-412C-4B30-B7DB-9CFF97E9D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6698" y="122795"/>
            <a:ext cx="5486400" cy="4720234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EA188DB5-C0F6-458F-9601-7CD07F330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62" y="5250350"/>
            <a:ext cx="5989437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8000"/>
                </a:solidFill>
              </a:rPr>
              <a:t>Who should be baptized? All those who want to obey the gospel (the word of God)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3108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sp>
        <p:nvSpPr>
          <p:cNvPr id="18" name="Text Box 4">
            <a:extLst>
              <a:ext uri="{FF2B5EF4-FFF2-40B4-BE49-F238E27FC236}">
                <a16:creationId xmlns:a16="http://schemas.microsoft.com/office/drawing/2014/main" id="{3B7149B8-0737-40C6-AF59-E07C86C01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947" y="0"/>
            <a:ext cx="6099049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Baptism is a transliteration of a Greek word, </a:t>
            </a:r>
            <a:r>
              <a:rPr lang="en-US" i="1" cap="all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baptizo</a:t>
            </a:r>
            <a:r>
              <a:rPr lang="en-US" i="1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(G907).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i="1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Strong’s (G907) </a:t>
            </a: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says, “to make whelmed (that is, fully wet); to immerse.”</a:t>
            </a:r>
          </a:p>
          <a:p>
            <a:pPr marL="571500" lvl="0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Thayer says: </a:t>
            </a:r>
          </a:p>
          <a:p>
            <a:pPr marL="857250" lvl="1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1) to dip repeatedly, to immerse, to submerge (of vessels sunk)</a:t>
            </a:r>
          </a:p>
          <a:p>
            <a:pPr marL="857250" lvl="1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2) to cleanse by dipping or submerging, to wash, to make clean with water, to wash one’s self, bathe</a:t>
            </a:r>
          </a:p>
          <a:p>
            <a:pPr marL="857250" lvl="1" indent="-342900" eaLnBrk="1" hangingPunct="1">
              <a:lnSpc>
                <a:spcPct val="120000"/>
              </a:lnSpc>
              <a:spcAft>
                <a:spcPts val="600"/>
              </a:spcAft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en-US" cap="all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3) to overwhelm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4533" y="6553200"/>
            <a:ext cx="3933093" cy="265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Baptism Part 2: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itchFamily="18" charset="0"/>
              </a:rPr>
              <a:t>WWW?Baptism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7C414-3A4E-4CE9-9DDC-88850A930FFB}"/>
              </a:ext>
            </a:extLst>
          </p:cNvPr>
          <p:cNvSpPr/>
          <p:nvPr/>
        </p:nvSpPr>
        <p:spPr>
          <a:xfrm>
            <a:off x="-1" y="0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FAAA8-ACA4-450D-B497-11D52277FE0A}"/>
              </a:ext>
            </a:extLst>
          </p:cNvPr>
          <p:cNvSpPr/>
          <p:nvPr/>
        </p:nvSpPr>
        <p:spPr>
          <a:xfrm>
            <a:off x="-2" y="1212271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7D11F-FA75-47A5-B182-3E9560EDCD5A}"/>
              </a:ext>
            </a:extLst>
          </p:cNvPr>
          <p:cNvSpPr/>
          <p:nvPr/>
        </p:nvSpPr>
        <p:spPr>
          <a:xfrm>
            <a:off x="-4" y="2422604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3D92E9-62F4-4362-BB01-D453D2896E8D}"/>
              </a:ext>
            </a:extLst>
          </p:cNvPr>
          <p:cNvSpPr/>
          <p:nvPr/>
        </p:nvSpPr>
        <p:spPr>
          <a:xfrm>
            <a:off x="0" y="5129936"/>
            <a:ext cx="30449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Is Baptism (How)?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4B6D02-6C7A-4CE9-B446-18E7642DB339}"/>
              </a:ext>
            </a:extLst>
          </p:cNvPr>
          <p:cNvSpPr/>
          <p:nvPr/>
        </p:nvSpPr>
        <p:spPr>
          <a:xfrm>
            <a:off x="-34533" y="3629496"/>
            <a:ext cx="304495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48A8D0">
                    <a:lumMod val="40000"/>
                    <a:lumOff val="6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9966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und rectangle bevel">
  <a:themeElements>
    <a:clrScheme name="round rectangle beve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1256</Words>
  <Application>Microsoft Office PowerPoint</Application>
  <PresentationFormat>On-screen Show (4:3)</PresentationFormat>
  <Paragraphs>131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Ameretto</vt:lpstr>
      <vt:lpstr>Arial</vt:lpstr>
      <vt:lpstr>Calisto MT</vt:lpstr>
      <vt:lpstr>Tahoma</vt:lpstr>
      <vt:lpstr>Times New Roman</vt:lpstr>
      <vt:lpstr>Tw Cen MT</vt:lpstr>
      <vt:lpstr>Wingdings</vt:lpstr>
      <vt:lpstr>round rectangle bevel</vt:lpstr>
      <vt:lpstr>1_Droplet</vt:lpstr>
      <vt:lpstr>Droplet</vt:lpstr>
      <vt:lpstr>Baptism Part 2:  WWW?Baptism  Text: Ephesians 4:4-6</vt:lpstr>
      <vt:lpstr>Intro</vt:lpstr>
      <vt:lpstr>Intro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Conclusion</vt:lpstr>
      <vt:lpstr>“What Must I Do To Be Saved?”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Baptism Part 2: WWW?Baptism</dc:title>
  <dc:subject>07/28/2019</dc:subject>
  <dc:creator>DarkWolf</dc:creator>
  <dc:description>Adapted from a chart by Kyle Coe</dc:description>
  <cp:lastModifiedBy>Nathan Morrison</cp:lastModifiedBy>
  <cp:revision>22</cp:revision>
  <dcterms:created xsi:type="dcterms:W3CDTF">2019-07-04T22:36:14Z</dcterms:created>
  <dcterms:modified xsi:type="dcterms:W3CDTF">2019-07-30T17:24:08Z</dcterms:modified>
</cp:coreProperties>
</file>