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3" r:id="rId1"/>
  </p:sldMasterIdLst>
  <p:notesMasterIdLst>
    <p:notesMasterId r:id="rId31"/>
  </p:notesMasterIdLst>
  <p:handoutMasterIdLst>
    <p:handoutMasterId r:id="rId32"/>
  </p:handoutMasterIdLst>
  <p:sldIdLst>
    <p:sldId id="256" r:id="rId2"/>
    <p:sldId id="289" r:id="rId3"/>
    <p:sldId id="427" r:id="rId4"/>
    <p:sldId id="349" r:id="rId5"/>
    <p:sldId id="385" r:id="rId6"/>
    <p:sldId id="429" r:id="rId7"/>
    <p:sldId id="358" r:id="rId8"/>
    <p:sldId id="399" r:id="rId9"/>
    <p:sldId id="431" r:id="rId10"/>
    <p:sldId id="401" r:id="rId11"/>
    <p:sldId id="403" r:id="rId12"/>
    <p:sldId id="405" r:id="rId13"/>
    <p:sldId id="433" r:id="rId14"/>
    <p:sldId id="407" r:id="rId15"/>
    <p:sldId id="435" r:id="rId16"/>
    <p:sldId id="409" r:id="rId17"/>
    <p:sldId id="413" r:id="rId18"/>
    <p:sldId id="415" r:id="rId19"/>
    <p:sldId id="416" r:id="rId20"/>
    <p:sldId id="421" r:id="rId21"/>
    <p:sldId id="422" r:id="rId22"/>
    <p:sldId id="423" r:id="rId23"/>
    <p:sldId id="437" r:id="rId24"/>
    <p:sldId id="387" r:id="rId25"/>
    <p:sldId id="439" r:id="rId26"/>
    <p:sldId id="395" r:id="rId27"/>
    <p:sldId id="373" r:id="rId28"/>
    <p:sldId id="425" r:id="rId29"/>
    <p:sldId id="260" r:id="rId30"/>
  </p:sldIdLst>
  <p:sldSz cx="9144000" cy="6858000" type="screen4x3"/>
  <p:notesSz cx="6858000" cy="9144000"/>
  <p:defaultTextStyle>
    <a:defPPr>
      <a:defRPr lang="en-US"/>
    </a:defPPr>
    <a:lvl1pPr algn="l" rtl="0" fontAlgn="base">
      <a:spcBef>
        <a:spcPct val="0"/>
      </a:spcBef>
      <a:spcAft>
        <a:spcPct val="0"/>
      </a:spcAft>
      <a:buClr>
        <a:schemeClr val="hlink"/>
      </a:buClr>
      <a:buSzPct val="115000"/>
      <a:buFont typeface="Wingdings" panose="05000000000000000000" pitchFamily="2" charset="2"/>
      <a:buChar char="Ø"/>
      <a:defRPr sz="2000" kern="1200">
        <a:solidFill>
          <a:schemeClr val="folHlink"/>
        </a:solidFill>
        <a:latin typeface="Tahoma" panose="020B0604030504040204" pitchFamily="34" charset="0"/>
        <a:ea typeface="+mn-ea"/>
        <a:cs typeface="Times New Roman" panose="02020603050405020304" pitchFamily="18" charset="0"/>
      </a:defRPr>
    </a:lvl1pPr>
    <a:lvl2pPr marL="457200" algn="l" rtl="0" fontAlgn="base">
      <a:spcBef>
        <a:spcPct val="0"/>
      </a:spcBef>
      <a:spcAft>
        <a:spcPct val="0"/>
      </a:spcAft>
      <a:buClr>
        <a:schemeClr val="hlink"/>
      </a:buClr>
      <a:buSzPct val="115000"/>
      <a:buFont typeface="Wingdings" panose="05000000000000000000" pitchFamily="2" charset="2"/>
      <a:buChar char="Ø"/>
      <a:defRPr sz="2000" kern="1200">
        <a:solidFill>
          <a:schemeClr val="folHlink"/>
        </a:solidFill>
        <a:latin typeface="Tahoma" panose="020B0604030504040204" pitchFamily="34" charset="0"/>
        <a:ea typeface="+mn-ea"/>
        <a:cs typeface="Times New Roman" panose="02020603050405020304" pitchFamily="18" charset="0"/>
      </a:defRPr>
    </a:lvl2pPr>
    <a:lvl3pPr marL="914400" algn="l" rtl="0" fontAlgn="base">
      <a:spcBef>
        <a:spcPct val="0"/>
      </a:spcBef>
      <a:spcAft>
        <a:spcPct val="0"/>
      </a:spcAft>
      <a:buClr>
        <a:schemeClr val="hlink"/>
      </a:buClr>
      <a:buSzPct val="115000"/>
      <a:buFont typeface="Wingdings" panose="05000000000000000000" pitchFamily="2" charset="2"/>
      <a:buChar char="Ø"/>
      <a:defRPr sz="2000" kern="1200">
        <a:solidFill>
          <a:schemeClr val="folHlink"/>
        </a:solidFill>
        <a:latin typeface="Tahoma" panose="020B0604030504040204" pitchFamily="34" charset="0"/>
        <a:ea typeface="+mn-ea"/>
        <a:cs typeface="Times New Roman" panose="02020603050405020304" pitchFamily="18" charset="0"/>
      </a:defRPr>
    </a:lvl3pPr>
    <a:lvl4pPr marL="1371600" algn="l" rtl="0" fontAlgn="base">
      <a:spcBef>
        <a:spcPct val="0"/>
      </a:spcBef>
      <a:spcAft>
        <a:spcPct val="0"/>
      </a:spcAft>
      <a:buClr>
        <a:schemeClr val="hlink"/>
      </a:buClr>
      <a:buSzPct val="115000"/>
      <a:buFont typeface="Wingdings" panose="05000000000000000000" pitchFamily="2" charset="2"/>
      <a:buChar char="Ø"/>
      <a:defRPr sz="2000" kern="1200">
        <a:solidFill>
          <a:schemeClr val="folHlink"/>
        </a:solidFill>
        <a:latin typeface="Tahoma" panose="020B0604030504040204" pitchFamily="34" charset="0"/>
        <a:ea typeface="+mn-ea"/>
        <a:cs typeface="Times New Roman" panose="02020603050405020304" pitchFamily="18" charset="0"/>
      </a:defRPr>
    </a:lvl4pPr>
    <a:lvl5pPr marL="1828800" algn="l" rtl="0" fontAlgn="base">
      <a:spcBef>
        <a:spcPct val="0"/>
      </a:spcBef>
      <a:spcAft>
        <a:spcPct val="0"/>
      </a:spcAft>
      <a:buClr>
        <a:schemeClr val="hlink"/>
      </a:buClr>
      <a:buSzPct val="115000"/>
      <a:buFont typeface="Wingdings" panose="05000000000000000000" pitchFamily="2" charset="2"/>
      <a:buChar char="Ø"/>
      <a:defRPr sz="2000" kern="1200">
        <a:solidFill>
          <a:schemeClr val="folHlink"/>
        </a:solidFill>
        <a:latin typeface="Tahoma" panose="020B0604030504040204" pitchFamily="34" charset="0"/>
        <a:ea typeface="+mn-ea"/>
        <a:cs typeface="Times New Roman" panose="02020603050405020304" pitchFamily="18" charset="0"/>
      </a:defRPr>
    </a:lvl5pPr>
    <a:lvl6pPr marL="2286000" algn="l" defTabSz="914400" rtl="0" eaLnBrk="1" latinLnBrk="0" hangingPunct="1">
      <a:defRPr sz="2000" kern="1200">
        <a:solidFill>
          <a:schemeClr val="folHlink"/>
        </a:solidFill>
        <a:latin typeface="Tahoma" panose="020B0604030504040204" pitchFamily="34" charset="0"/>
        <a:ea typeface="+mn-ea"/>
        <a:cs typeface="Times New Roman" panose="02020603050405020304" pitchFamily="18" charset="0"/>
      </a:defRPr>
    </a:lvl6pPr>
    <a:lvl7pPr marL="2743200" algn="l" defTabSz="914400" rtl="0" eaLnBrk="1" latinLnBrk="0" hangingPunct="1">
      <a:defRPr sz="2000" kern="1200">
        <a:solidFill>
          <a:schemeClr val="folHlink"/>
        </a:solidFill>
        <a:latin typeface="Tahoma" panose="020B0604030504040204" pitchFamily="34" charset="0"/>
        <a:ea typeface="+mn-ea"/>
        <a:cs typeface="Times New Roman" panose="02020603050405020304" pitchFamily="18" charset="0"/>
      </a:defRPr>
    </a:lvl7pPr>
    <a:lvl8pPr marL="3200400" algn="l" defTabSz="914400" rtl="0" eaLnBrk="1" latinLnBrk="0" hangingPunct="1">
      <a:defRPr sz="2000" kern="1200">
        <a:solidFill>
          <a:schemeClr val="folHlink"/>
        </a:solidFill>
        <a:latin typeface="Tahoma" panose="020B0604030504040204" pitchFamily="34" charset="0"/>
        <a:ea typeface="+mn-ea"/>
        <a:cs typeface="Times New Roman" panose="02020603050405020304" pitchFamily="18" charset="0"/>
      </a:defRPr>
    </a:lvl8pPr>
    <a:lvl9pPr marL="3657600" algn="l" defTabSz="914400" rtl="0" eaLnBrk="1" latinLnBrk="0" hangingPunct="1">
      <a:defRPr sz="2000" kern="1200">
        <a:solidFill>
          <a:schemeClr val="folHlink"/>
        </a:solidFill>
        <a:latin typeface="Tahoma" panose="020B0604030504040204" pitchFamily="34" charset="0"/>
        <a:ea typeface="+mn-ea"/>
        <a:cs typeface="Times New Roman" panose="02020603050405020304" pitchFamily="18"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000000"/>
    <a:srgbClr val="FFFF00"/>
    <a:srgbClr val="66FFFF"/>
    <a:srgbClr val="FF0066"/>
    <a:srgbClr val="FFFFFF"/>
    <a:srgbClr val="CCFF33"/>
    <a:srgbClr val="FFCC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4" autoAdjust="0"/>
    <p:restoredTop sz="86409" autoAdjust="0"/>
  </p:normalViewPr>
  <p:slideViewPr>
    <p:cSldViewPr snapToObjects="1">
      <p:cViewPr varScale="1">
        <p:scale>
          <a:sx n="95" d="100"/>
          <a:sy n="95" d="100"/>
        </p:scale>
        <p:origin x="158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54" d="100"/>
          <a:sy n="54" d="100"/>
        </p:scale>
        <p:origin x="-1902"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AB7ABB35-1BF0-4E8F-8B37-666F082313B4}"/>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ClrTx/>
              <a:buSzTx/>
              <a:buFontTx/>
              <a:buNone/>
              <a:defRPr sz="1200" dirty="0">
                <a:solidFill>
                  <a:schemeClr val="tx1"/>
                </a:solidFill>
                <a:latin typeface="Times New Roman" pitchFamily="18" charset="0"/>
              </a:defRPr>
            </a:lvl1pPr>
          </a:lstStyle>
          <a:p>
            <a:pPr>
              <a:defRPr/>
            </a:pPr>
            <a:r>
              <a:rPr lang="en-US"/>
              <a:t>A Specific Request</a:t>
            </a:r>
          </a:p>
        </p:txBody>
      </p:sp>
      <p:sp>
        <p:nvSpPr>
          <p:cNvPr id="22531" name="Rectangle 3">
            <a:extLst>
              <a:ext uri="{FF2B5EF4-FFF2-40B4-BE49-F238E27FC236}">
                <a16:creationId xmlns:a16="http://schemas.microsoft.com/office/drawing/2014/main" id="{DE57DFF7-492A-4A1C-A2E4-2B120439CE43}"/>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ClrTx/>
              <a:buSzTx/>
              <a:buFontTx/>
              <a:buNone/>
              <a:defRPr sz="1200" dirty="0">
                <a:solidFill>
                  <a:schemeClr val="tx1"/>
                </a:solidFill>
                <a:latin typeface="Times New Roman" pitchFamily="18" charset="0"/>
              </a:defRPr>
            </a:lvl1pPr>
          </a:lstStyle>
          <a:p>
            <a:pPr>
              <a:defRPr/>
            </a:pPr>
            <a:endParaRPr lang="en-US"/>
          </a:p>
        </p:txBody>
      </p:sp>
      <p:sp>
        <p:nvSpPr>
          <p:cNvPr id="22532" name="Rectangle 4">
            <a:extLst>
              <a:ext uri="{FF2B5EF4-FFF2-40B4-BE49-F238E27FC236}">
                <a16:creationId xmlns:a16="http://schemas.microsoft.com/office/drawing/2014/main" id="{1707F4A9-4A83-4BDE-8E4D-1042C28612B9}"/>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buClrTx/>
              <a:buSzTx/>
              <a:buFontTx/>
              <a:buNone/>
              <a:defRPr sz="1200" dirty="0">
                <a:solidFill>
                  <a:schemeClr val="tx1"/>
                </a:solidFill>
                <a:latin typeface="Times New Roman" pitchFamily="18" charset="0"/>
              </a:defRPr>
            </a:lvl1pPr>
          </a:lstStyle>
          <a:p>
            <a:pPr>
              <a:defRPr/>
            </a:pPr>
            <a:r>
              <a:rPr lang="en-US"/>
              <a:t>Prepared by Nathan L Morrison / 05-14-06</a:t>
            </a:r>
          </a:p>
        </p:txBody>
      </p:sp>
      <p:sp>
        <p:nvSpPr>
          <p:cNvPr id="22533" name="Rectangle 5">
            <a:extLst>
              <a:ext uri="{FF2B5EF4-FFF2-40B4-BE49-F238E27FC236}">
                <a16:creationId xmlns:a16="http://schemas.microsoft.com/office/drawing/2014/main" id="{3BFCF1B5-69D4-4377-ACC9-6C0987ABF907}"/>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ClrTx/>
              <a:buSzTx/>
              <a:buFontTx/>
              <a:buNone/>
              <a:defRPr sz="1200">
                <a:solidFill>
                  <a:schemeClr val="tx1"/>
                </a:solidFill>
                <a:latin typeface="Times New Roman" panose="02020603050405020304" pitchFamily="18" charset="0"/>
              </a:defRPr>
            </a:lvl1pPr>
          </a:lstStyle>
          <a:p>
            <a:fld id="{A1B236D4-48D2-4E81-9EB0-46FFDCF95ABF}"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A6CEDB1-EC57-461A-857A-F4068F6A2DC9}"/>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buClrTx/>
              <a:buSzTx/>
              <a:buFontTx/>
              <a:buNone/>
              <a:defRPr sz="1200" dirty="0">
                <a:solidFill>
                  <a:schemeClr val="tx1"/>
                </a:solidFill>
                <a:latin typeface="Times New Roman" pitchFamily="18" charset="0"/>
              </a:defRPr>
            </a:lvl1pPr>
          </a:lstStyle>
          <a:p>
            <a:pPr>
              <a:defRPr/>
            </a:pPr>
            <a:r>
              <a:rPr lang="en-US"/>
              <a:t>A Specific Request</a:t>
            </a:r>
          </a:p>
        </p:txBody>
      </p:sp>
      <p:sp>
        <p:nvSpPr>
          <p:cNvPr id="3075" name="Rectangle 3">
            <a:extLst>
              <a:ext uri="{FF2B5EF4-FFF2-40B4-BE49-F238E27FC236}">
                <a16:creationId xmlns:a16="http://schemas.microsoft.com/office/drawing/2014/main" id="{3456BFD9-0D22-4157-9215-6187E7F0EFD8}"/>
              </a:ext>
            </a:extLst>
          </p:cNvPr>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buClrTx/>
              <a:buSzTx/>
              <a:buFontTx/>
              <a:buNone/>
              <a:defRPr sz="1200" dirty="0">
                <a:solidFill>
                  <a:schemeClr val="tx1"/>
                </a:solidFill>
                <a:latin typeface="Times New Roman" pitchFamily="18" charset="0"/>
              </a:defRPr>
            </a:lvl1pPr>
          </a:lstStyle>
          <a:p>
            <a:pPr>
              <a:defRPr/>
            </a:pPr>
            <a:endParaRPr lang="en-US"/>
          </a:p>
        </p:txBody>
      </p:sp>
      <p:sp>
        <p:nvSpPr>
          <p:cNvPr id="23556" name="Rectangle 4">
            <a:extLst>
              <a:ext uri="{FF2B5EF4-FFF2-40B4-BE49-F238E27FC236}">
                <a16:creationId xmlns:a16="http://schemas.microsoft.com/office/drawing/2014/main" id="{AE167E32-23F7-4CC3-A3DC-1712DD0EE7C7}"/>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ABDDD5C6-6291-4A40-9E5D-8CC59C9E8D10}"/>
              </a:ext>
            </a:extLst>
          </p:cNvPr>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5D9C3FF1-7F62-4875-93A0-2201562F84F2}"/>
              </a:ext>
            </a:extLst>
          </p:cNvPr>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buClrTx/>
              <a:buSzTx/>
              <a:buFontTx/>
              <a:buNone/>
              <a:defRPr sz="1200" dirty="0">
                <a:solidFill>
                  <a:schemeClr val="tx1"/>
                </a:solidFill>
                <a:latin typeface="Times New Roman" pitchFamily="18" charset="0"/>
              </a:defRPr>
            </a:lvl1pPr>
          </a:lstStyle>
          <a:p>
            <a:pPr>
              <a:defRPr/>
            </a:pPr>
            <a:r>
              <a:rPr lang="en-US"/>
              <a:t>Prepared by Nathan L Morrison / 05-14-06</a:t>
            </a:r>
          </a:p>
        </p:txBody>
      </p:sp>
      <p:sp>
        <p:nvSpPr>
          <p:cNvPr id="3079" name="Rectangle 7">
            <a:extLst>
              <a:ext uri="{FF2B5EF4-FFF2-40B4-BE49-F238E27FC236}">
                <a16:creationId xmlns:a16="http://schemas.microsoft.com/office/drawing/2014/main" id="{F9EDC5F5-B5D6-4B1D-BCE7-8FCDF51FF25C}"/>
              </a:ext>
            </a:extLst>
          </p:cNvPr>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ClrTx/>
              <a:buSzTx/>
              <a:buFontTx/>
              <a:buNone/>
              <a:defRPr sz="1200">
                <a:solidFill>
                  <a:schemeClr val="tx1"/>
                </a:solidFill>
                <a:latin typeface="Times New Roman" panose="02020603050405020304" pitchFamily="18" charset="0"/>
              </a:defRPr>
            </a:lvl1pPr>
          </a:lstStyle>
          <a:p>
            <a:fld id="{20901802-C726-4B24-B3F9-0AE823B2A483}" type="slidenum">
              <a:rPr lang="en-US" altLang="en-US"/>
              <a:pPr/>
              <a:t>‹#›</a:t>
            </a:fld>
            <a:endParaRPr lang="en-US" altLang="en-US"/>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today.msnbc.msn.com/id/43316213/ns/today-books/t/clark-kent-lois-lanes-marriage-rocks/"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6E5C81EF-C7C7-4288-A37A-182D09E7A4C1}"/>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r>
              <a:rPr lang="en-US" altLang="en-US" sz="1200">
                <a:solidFill>
                  <a:schemeClr val="tx1"/>
                </a:solidFill>
                <a:latin typeface="Times New Roman" panose="02020603050405020304" pitchFamily="18" charset="0"/>
              </a:rPr>
              <a:t>A Specific Request</a:t>
            </a:r>
          </a:p>
        </p:txBody>
      </p:sp>
      <p:sp>
        <p:nvSpPr>
          <p:cNvPr id="24579" name="Rectangle 6">
            <a:extLst>
              <a:ext uri="{FF2B5EF4-FFF2-40B4-BE49-F238E27FC236}">
                <a16:creationId xmlns:a16="http://schemas.microsoft.com/office/drawing/2014/main" id="{CFF0ED26-BCCF-48B4-A541-28144BD87CB6}"/>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r>
              <a:rPr lang="en-US" altLang="en-US" sz="1200">
                <a:solidFill>
                  <a:schemeClr val="tx1"/>
                </a:solidFill>
                <a:latin typeface="Times New Roman" panose="02020603050405020304" pitchFamily="18" charset="0"/>
              </a:rPr>
              <a:t>Prepared by Nathan L Morrison / 05-14-06</a:t>
            </a:r>
          </a:p>
        </p:txBody>
      </p:sp>
      <p:sp>
        <p:nvSpPr>
          <p:cNvPr id="24580" name="Rectangle 7">
            <a:extLst>
              <a:ext uri="{FF2B5EF4-FFF2-40B4-BE49-F238E27FC236}">
                <a16:creationId xmlns:a16="http://schemas.microsoft.com/office/drawing/2014/main" id="{177EA08B-A59F-4ED4-9774-FB8B2FDDA2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fld id="{11085A96-B530-47E9-BF85-8BF54D8079FC}" type="slidenum">
              <a:rPr lang="en-US" altLang="en-US" sz="1200">
                <a:solidFill>
                  <a:schemeClr val="tx1"/>
                </a:solidFill>
                <a:latin typeface="Times New Roman" panose="02020603050405020304" pitchFamily="18" charset="0"/>
              </a:rPr>
              <a:pPr eaLnBrk="1" hangingPunct="1"/>
              <a:t>1</a:t>
            </a:fld>
            <a:endParaRPr lang="en-US" altLang="en-US" sz="1200">
              <a:solidFill>
                <a:schemeClr val="tx1"/>
              </a:solidFill>
              <a:latin typeface="Times New Roman" panose="02020603050405020304" pitchFamily="18" charset="0"/>
            </a:endParaRPr>
          </a:p>
        </p:txBody>
      </p:sp>
      <p:sp>
        <p:nvSpPr>
          <p:cNvPr id="24581" name="Rectangle 2">
            <a:extLst>
              <a:ext uri="{FF2B5EF4-FFF2-40B4-BE49-F238E27FC236}">
                <a16:creationId xmlns:a16="http://schemas.microsoft.com/office/drawing/2014/main" id="{FA9B37D0-98B0-4C91-BBA8-B346B31CFD2D}"/>
              </a:ext>
            </a:extLst>
          </p:cNvPr>
          <p:cNvSpPr>
            <a:spLocks noGrp="1" noRot="1" noChangeAspect="1" noChangeArrowheads="1" noTextEdit="1"/>
          </p:cNvSpPr>
          <p:nvPr>
            <p:ph type="sldImg"/>
          </p:nvPr>
        </p:nvSpPr>
        <p:spPr>
          <a:ln/>
        </p:spPr>
      </p:sp>
      <p:sp>
        <p:nvSpPr>
          <p:cNvPr id="24582" name="Rectangle 3">
            <a:extLst>
              <a:ext uri="{FF2B5EF4-FFF2-40B4-BE49-F238E27FC236}">
                <a16:creationId xmlns:a16="http://schemas.microsoft.com/office/drawing/2014/main" id="{E28B62C5-B5C4-4596-BF9C-F685BF66D6F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t>By Nathan L Morrison </a:t>
            </a:r>
          </a:p>
          <a:p>
            <a:pPr eaLnBrk="1" hangingPunct="1"/>
            <a:r>
              <a:rPr lang="en-US" altLang="en-US" dirty="0"/>
              <a:t>All Scripture given is from NASU unless otherwise stated</a:t>
            </a:r>
          </a:p>
          <a:p>
            <a:pPr eaLnBrk="1" hangingPunct="1"/>
            <a:endParaRPr lang="en-US" altLang="en-US"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a:solidFill>
                  <a:schemeClr val="tx1"/>
                </a:solidFill>
                <a:effectLst/>
                <a:latin typeface="Times New Roman" pitchFamily="18" charset="0"/>
                <a:ea typeface="+mn-ea"/>
                <a:cs typeface="+mn-cs"/>
              </a:rPr>
              <a:t>For further study, or if questions, please Call: 804-277-1983 or Visit www.courthousechurchofchrist.com</a:t>
            </a:r>
          </a:p>
          <a:p>
            <a:pPr eaLnBrk="1" hangingPunct="1"/>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Sources:</a:t>
            </a:r>
          </a:p>
          <a:p>
            <a:r>
              <a:rPr lang="en-US" sz="1200" kern="1200" dirty="0">
                <a:solidFill>
                  <a:schemeClr val="tx1"/>
                </a:solidFill>
                <a:effectLst/>
                <a:latin typeface="Times New Roman" pitchFamily="18" charset="0"/>
                <a:ea typeface="+mn-ea"/>
                <a:cs typeface="+mn-cs"/>
              </a:rPr>
              <a:t>Seen in changes to comic book heroes (Spiderman – 2008, Superman – 2011, etc.)</a:t>
            </a:r>
          </a:p>
          <a:p>
            <a:r>
              <a:rPr lang="en-US" sz="1200" kern="1200" dirty="0">
                <a:solidFill>
                  <a:schemeClr val="tx1"/>
                </a:solidFill>
                <a:effectLst/>
                <a:latin typeface="Times New Roman" pitchFamily="18" charset="0"/>
                <a:ea typeface="+mn-ea"/>
                <a:cs typeface="+mn-cs"/>
              </a:rPr>
              <a:t>An article, “Is Clark Kent &amp; Lois Lane’s Marriage On The Rocks?” </a:t>
            </a:r>
            <a:r>
              <a:rPr lang="en-US" sz="1200" kern="1200" dirty="0">
                <a:solidFill>
                  <a:srgbClr val="000000"/>
                </a:solidFill>
                <a:effectLst/>
                <a:latin typeface="Times New Roman" pitchFamily="18" charset="0"/>
                <a:ea typeface="+mn-ea"/>
                <a:cs typeface="+mn-cs"/>
              </a:rPr>
              <a:t>(</a:t>
            </a:r>
            <a:r>
              <a:rPr lang="en-US" sz="1200" u="sng" kern="1200" dirty="0">
                <a:solidFill>
                  <a:srgbClr val="000000"/>
                </a:solidFill>
                <a:effectLst/>
                <a:latin typeface="Times New Roman" pitchFamily="18" charset="0"/>
                <a:ea typeface="+mn-ea"/>
                <a:cs typeface="+mn-cs"/>
                <a:hlinkClick r:id="rId3">
                  <a:extLst>
                    <a:ext uri="{A12FA001-AC4F-418D-AE19-62706E023703}">
                      <ahyp:hlinkClr xmlns:ahyp="http://schemas.microsoft.com/office/drawing/2018/hyperlinkcolor" val="tx"/>
                    </a:ext>
                  </a:extLst>
                </a:hlinkClick>
              </a:rPr>
              <a:t>http://today.msnbc.msn.com/id/43316213/ns/today-books/t/clark-kent-lois-lanes-marriage-rocks/</a:t>
            </a:r>
            <a:r>
              <a:rPr lang="en-US" sz="1200" kern="1200" dirty="0">
                <a:solidFill>
                  <a:srgbClr val="000000"/>
                </a:solidFill>
                <a:effectLst/>
                <a:latin typeface="Times New Roman" pitchFamily="18" charset="0"/>
                <a:ea typeface="+mn-ea"/>
                <a:cs typeface="+mn-cs"/>
              </a:rPr>
              <a:t>) </a:t>
            </a:r>
            <a:r>
              <a:rPr lang="en-US" sz="1200" kern="1200" dirty="0">
                <a:solidFill>
                  <a:schemeClr val="tx1"/>
                </a:solidFill>
                <a:effectLst/>
                <a:latin typeface="Times New Roman" pitchFamily="18" charset="0"/>
                <a:ea typeface="+mn-ea"/>
                <a:cs typeface="+mn-cs"/>
              </a:rPr>
              <a:t>says, “Younger, modern crowds find married superheroes not as cool as single ones” so DC comics changed their heroes across the board in an event called The New 52 – marriages removed.</a:t>
            </a:r>
          </a:p>
          <a:p>
            <a:r>
              <a:rPr lang="en-US" sz="1200" kern="1200" dirty="0">
                <a:solidFill>
                  <a:schemeClr val="tx1"/>
                </a:solidFill>
                <a:effectLst/>
                <a:latin typeface="Times New Roman" pitchFamily="18" charset="0"/>
                <a:ea typeface="+mn-ea"/>
                <a:cs typeface="+mn-cs"/>
              </a:rPr>
              <a:t>It worked for Marvel Comics in 2008 – removed marriages of many heroes!</a:t>
            </a:r>
          </a:p>
          <a:p>
            <a:endParaRPr lang="en-US" sz="1200" kern="1200" dirty="0">
              <a:solidFill>
                <a:schemeClr val="tx1"/>
              </a:solidFill>
              <a:effectLst/>
              <a:latin typeface="Times New Roman" pitchFamily="18" charset="0"/>
              <a:ea typeface="+mn-ea"/>
              <a:cs typeface="+mn-cs"/>
            </a:endParaRPr>
          </a:p>
          <a:p>
            <a:r>
              <a:rPr lang="en-US" sz="1200" kern="1200" dirty="0">
                <a:solidFill>
                  <a:schemeClr val="tx1"/>
                </a:solidFill>
                <a:effectLst/>
                <a:latin typeface="Times New Roman" pitchFamily="18" charset="0"/>
                <a:ea typeface="+mn-ea"/>
                <a:cs typeface="+mn-cs"/>
              </a:rPr>
              <a:t>Images:</a:t>
            </a:r>
          </a:p>
          <a:p>
            <a:r>
              <a:rPr lang="en-US" sz="1200" kern="1200" dirty="0">
                <a:solidFill>
                  <a:schemeClr val="tx1"/>
                </a:solidFill>
                <a:effectLst/>
                <a:latin typeface="Times New Roman" pitchFamily="18" charset="0"/>
                <a:ea typeface="+mn-ea"/>
                <a:cs typeface="+mn-cs"/>
              </a:rPr>
              <a:t>The Amazing Spiderman Annual 21 (1987), Cover (The Wedding Issue)</a:t>
            </a:r>
          </a:p>
          <a:p>
            <a:r>
              <a:rPr lang="en-US" sz="1200" kern="1200" dirty="0">
                <a:solidFill>
                  <a:schemeClr val="tx1"/>
                </a:solidFill>
                <a:effectLst/>
                <a:latin typeface="Times New Roman" pitchFamily="18" charset="0"/>
                <a:ea typeface="+mn-ea"/>
                <a:cs typeface="+mn-cs"/>
              </a:rPr>
              <a:t>Superman Special 1 The Wedding Album (Dec. 1996), Last Page (The full fold-out page had a quote saying, “What God has joined together, let no one put asunder”)</a:t>
            </a:r>
          </a:p>
          <a:p>
            <a:endParaRPr lang="en-US" dirty="0"/>
          </a:p>
        </p:txBody>
      </p:sp>
      <p:sp>
        <p:nvSpPr>
          <p:cNvPr id="4" name="Header Placeholder 3"/>
          <p:cNvSpPr>
            <a:spLocks noGrp="1"/>
          </p:cNvSpPr>
          <p:nvPr>
            <p:ph type="hdr" sz="quarter"/>
          </p:nvPr>
        </p:nvSpPr>
        <p:spPr/>
        <p:txBody>
          <a:bodyPr/>
          <a:lstStyle/>
          <a:p>
            <a:pPr>
              <a:defRPr/>
            </a:pPr>
            <a:r>
              <a:rPr lang="en-US"/>
              <a:t>A Specific Request</a:t>
            </a:r>
          </a:p>
        </p:txBody>
      </p:sp>
      <p:sp>
        <p:nvSpPr>
          <p:cNvPr id="5" name="Footer Placeholder 4"/>
          <p:cNvSpPr>
            <a:spLocks noGrp="1"/>
          </p:cNvSpPr>
          <p:nvPr>
            <p:ph type="ftr" sz="quarter" idx="4"/>
          </p:nvPr>
        </p:nvSpPr>
        <p:spPr/>
        <p:txBody>
          <a:bodyPr/>
          <a:lstStyle/>
          <a:p>
            <a:pPr>
              <a:defRPr/>
            </a:pPr>
            <a:r>
              <a:rPr lang="en-US"/>
              <a:t>Prepared by Nathan L Morrison / 05-14-06</a:t>
            </a:r>
          </a:p>
        </p:txBody>
      </p:sp>
      <p:sp>
        <p:nvSpPr>
          <p:cNvPr id="6" name="Slide Number Placeholder 5"/>
          <p:cNvSpPr>
            <a:spLocks noGrp="1"/>
          </p:cNvSpPr>
          <p:nvPr>
            <p:ph type="sldNum" sz="quarter" idx="5"/>
          </p:nvPr>
        </p:nvSpPr>
        <p:spPr/>
        <p:txBody>
          <a:bodyPr/>
          <a:lstStyle/>
          <a:p>
            <a:fld id="{20901802-C726-4B24-B3F9-0AE823B2A483}" type="slidenum">
              <a:rPr lang="en-US" altLang="en-US" smtClean="0"/>
              <a:pPr/>
              <a:t>2</a:t>
            </a:fld>
            <a:endParaRPr lang="en-US" altLang="en-US"/>
          </a:p>
        </p:txBody>
      </p:sp>
    </p:spTree>
    <p:extLst>
      <p:ext uri="{BB962C8B-B14F-4D97-AF65-F5344CB8AC3E}">
        <p14:creationId xmlns:p14="http://schemas.microsoft.com/office/powerpoint/2010/main" val="2938972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35185BE5-C965-4C19-A0E0-3EA8423CEFA4}"/>
              </a:ext>
            </a:extLst>
          </p:cNvPr>
          <p:cNvSpPr>
            <a:spLocks noGrp="1" noRot="1" noChangeAspect="1" noTextEdit="1"/>
          </p:cNvSpPr>
          <p:nvPr>
            <p:ph type="sldImg"/>
          </p:nvPr>
        </p:nvSpPr>
        <p:spPr>
          <a:ln/>
        </p:spPr>
      </p:sp>
      <p:sp>
        <p:nvSpPr>
          <p:cNvPr id="25603" name="Notes Placeholder 2">
            <a:extLst>
              <a:ext uri="{FF2B5EF4-FFF2-40B4-BE49-F238E27FC236}">
                <a16:creationId xmlns:a16="http://schemas.microsoft.com/office/drawing/2014/main" id="{F4417E7A-CD47-40F5-91F5-9C3D520B20B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Sources: http://en.wikipedia.org/wiki/Pontius_pilate</a:t>
            </a:r>
          </a:p>
        </p:txBody>
      </p:sp>
      <p:sp>
        <p:nvSpPr>
          <p:cNvPr id="25604" name="Header Placeholder 3">
            <a:extLst>
              <a:ext uri="{FF2B5EF4-FFF2-40B4-BE49-F238E27FC236}">
                <a16:creationId xmlns:a16="http://schemas.microsoft.com/office/drawing/2014/main" id="{065AE368-39A0-4FFB-8D33-62EF94F86BD9}"/>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r>
              <a:rPr lang="en-US" altLang="en-US" sz="1200">
                <a:solidFill>
                  <a:schemeClr val="tx1"/>
                </a:solidFill>
                <a:latin typeface="Times New Roman" panose="02020603050405020304" pitchFamily="18" charset="0"/>
              </a:rPr>
              <a:t>A Specific Request</a:t>
            </a:r>
          </a:p>
        </p:txBody>
      </p:sp>
      <p:sp>
        <p:nvSpPr>
          <p:cNvPr id="25605" name="Footer Placeholder 4">
            <a:extLst>
              <a:ext uri="{FF2B5EF4-FFF2-40B4-BE49-F238E27FC236}">
                <a16:creationId xmlns:a16="http://schemas.microsoft.com/office/drawing/2014/main" id="{338A9603-C4D4-46AC-97B4-BFCB722FFAB9}"/>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r>
              <a:rPr lang="en-US" altLang="en-US" sz="1200">
                <a:solidFill>
                  <a:schemeClr val="tx1"/>
                </a:solidFill>
                <a:latin typeface="Times New Roman" panose="02020603050405020304" pitchFamily="18" charset="0"/>
              </a:rPr>
              <a:t>Prepared by Nathan L Morrison / 05-14-06</a:t>
            </a:r>
          </a:p>
        </p:txBody>
      </p:sp>
      <p:sp>
        <p:nvSpPr>
          <p:cNvPr id="25606" name="Slide Number Placeholder 5">
            <a:extLst>
              <a:ext uri="{FF2B5EF4-FFF2-40B4-BE49-F238E27FC236}">
                <a16:creationId xmlns:a16="http://schemas.microsoft.com/office/drawing/2014/main" id="{EF7FB057-996C-4D82-A516-65CF020FD4A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fld id="{E59DDD69-AA6C-476A-B8B5-D7A1DCC392D4}" type="slidenum">
              <a:rPr lang="en-US" altLang="en-US" sz="1200">
                <a:solidFill>
                  <a:schemeClr val="tx1"/>
                </a:solidFill>
                <a:latin typeface="Times New Roman" panose="02020603050405020304" pitchFamily="18" charset="0"/>
              </a:rPr>
              <a:pPr eaLnBrk="1" hangingPunct="1"/>
              <a:t>21</a:t>
            </a:fld>
            <a:endParaRPr lang="en-US" altLang="en-US" sz="1200">
              <a:solidFill>
                <a:schemeClr val="tx1"/>
              </a:solidFill>
              <a:latin typeface="Times New Roman" panose="02020603050405020304"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237D23C7-50AD-45F0-8C5F-CFD143068DF7}"/>
              </a:ext>
            </a:extLst>
          </p:cNvPr>
          <p:cNvSpPr>
            <a:spLocks noGrp="1" noRot="1" noChangeAspect="1" noTextEdit="1"/>
          </p:cNvSpPr>
          <p:nvPr>
            <p:ph type="sldImg"/>
          </p:nvPr>
        </p:nvSpPr>
        <p:spPr>
          <a:ln/>
        </p:spPr>
      </p:sp>
      <p:sp>
        <p:nvSpPr>
          <p:cNvPr id="26627" name="Notes Placeholder 2">
            <a:extLst>
              <a:ext uri="{FF2B5EF4-FFF2-40B4-BE49-F238E27FC236}">
                <a16:creationId xmlns:a16="http://schemas.microsoft.com/office/drawing/2014/main" id="{30FEAAF7-0340-48FD-9818-3086849820F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6628" name="Header Placeholder 3">
            <a:extLst>
              <a:ext uri="{FF2B5EF4-FFF2-40B4-BE49-F238E27FC236}">
                <a16:creationId xmlns:a16="http://schemas.microsoft.com/office/drawing/2014/main" id="{BB13594C-775D-4757-891A-1B5D796F0424}"/>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r>
              <a:rPr lang="en-US" altLang="en-US" sz="1200">
                <a:solidFill>
                  <a:schemeClr val="tx1"/>
                </a:solidFill>
                <a:latin typeface="Times New Roman" panose="02020603050405020304" pitchFamily="18" charset="0"/>
              </a:rPr>
              <a:t>A Specific Request</a:t>
            </a:r>
          </a:p>
        </p:txBody>
      </p:sp>
      <p:sp>
        <p:nvSpPr>
          <p:cNvPr id="26629" name="Footer Placeholder 4">
            <a:extLst>
              <a:ext uri="{FF2B5EF4-FFF2-40B4-BE49-F238E27FC236}">
                <a16:creationId xmlns:a16="http://schemas.microsoft.com/office/drawing/2014/main" id="{708896C4-CB94-4988-B232-5A5C8F22D7DB}"/>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r>
              <a:rPr lang="en-US" altLang="en-US" sz="1200">
                <a:solidFill>
                  <a:schemeClr val="tx1"/>
                </a:solidFill>
                <a:latin typeface="Times New Roman" panose="02020603050405020304" pitchFamily="18" charset="0"/>
              </a:rPr>
              <a:t>Prepared by Nathan L Morrison / 05-14-06</a:t>
            </a:r>
          </a:p>
        </p:txBody>
      </p:sp>
      <p:sp>
        <p:nvSpPr>
          <p:cNvPr id="26630" name="Slide Number Placeholder 5">
            <a:extLst>
              <a:ext uri="{FF2B5EF4-FFF2-40B4-BE49-F238E27FC236}">
                <a16:creationId xmlns:a16="http://schemas.microsoft.com/office/drawing/2014/main" id="{5373A3B2-E60A-405B-B7F5-C290862554D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fld id="{1CB3B738-49A5-4724-AC78-B76D0CA5E2FF}" type="slidenum">
              <a:rPr lang="en-US" altLang="en-US" sz="1200">
                <a:solidFill>
                  <a:schemeClr val="tx1"/>
                </a:solidFill>
                <a:latin typeface="Times New Roman" panose="02020603050405020304" pitchFamily="18" charset="0"/>
              </a:rPr>
              <a:pPr eaLnBrk="1" hangingPunct="1"/>
              <a:t>24</a:t>
            </a:fld>
            <a:endParaRPr lang="en-US" altLang="en-US" sz="1200">
              <a:solidFill>
                <a:schemeClr val="tx1"/>
              </a:solidFill>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237D23C7-50AD-45F0-8C5F-CFD143068DF7}"/>
              </a:ext>
            </a:extLst>
          </p:cNvPr>
          <p:cNvSpPr>
            <a:spLocks noGrp="1" noRot="1" noChangeAspect="1" noTextEdit="1"/>
          </p:cNvSpPr>
          <p:nvPr>
            <p:ph type="sldImg"/>
          </p:nvPr>
        </p:nvSpPr>
        <p:spPr>
          <a:ln/>
        </p:spPr>
      </p:sp>
      <p:sp>
        <p:nvSpPr>
          <p:cNvPr id="26627" name="Notes Placeholder 2">
            <a:extLst>
              <a:ext uri="{FF2B5EF4-FFF2-40B4-BE49-F238E27FC236}">
                <a16:creationId xmlns:a16="http://schemas.microsoft.com/office/drawing/2014/main" id="{30FEAAF7-0340-48FD-9818-3086849820F6}"/>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 DC Comics Article: http://today.msnbc.msn.com/id/43316213/ns/today-books/t/clark-kent-lois-lanes-marriage-rocks/</a:t>
            </a:r>
          </a:p>
        </p:txBody>
      </p:sp>
      <p:sp>
        <p:nvSpPr>
          <p:cNvPr id="26628" name="Header Placeholder 3">
            <a:extLst>
              <a:ext uri="{FF2B5EF4-FFF2-40B4-BE49-F238E27FC236}">
                <a16:creationId xmlns:a16="http://schemas.microsoft.com/office/drawing/2014/main" id="{BB13594C-775D-4757-891A-1B5D796F0424}"/>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r>
              <a:rPr lang="en-US" altLang="en-US" sz="1200">
                <a:solidFill>
                  <a:schemeClr val="tx1"/>
                </a:solidFill>
                <a:latin typeface="Times New Roman" panose="02020603050405020304" pitchFamily="18" charset="0"/>
              </a:rPr>
              <a:t>A Specific Request</a:t>
            </a:r>
          </a:p>
        </p:txBody>
      </p:sp>
      <p:sp>
        <p:nvSpPr>
          <p:cNvPr id="26629" name="Footer Placeholder 4">
            <a:extLst>
              <a:ext uri="{FF2B5EF4-FFF2-40B4-BE49-F238E27FC236}">
                <a16:creationId xmlns:a16="http://schemas.microsoft.com/office/drawing/2014/main" id="{708896C4-CB94-4988-B232-5A5C8F22D7DB}"/>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r>
              <a:rPr lang="en-US" altLang="en-US" sz="1200">
                <a:solidFill>
                  <a:schemeClr val="tx1"/>
                </a:solidFill>
                <a:latin typeface="Times New Roman" panose="02020603050405020304" pitchFamily="18" charset="0"/>
              </a:rPr>
              <a:t>Prepared by Nathan L Morrison / 05-14-06</a:t>
            </a:r>
          </a:p>
        </p:txBody>
      </p:sp>
      <p:sp>
        <p:nvSpPr>
          <p:cNvPr id="26630" name="Slide Number Placeholder 5">
            <a:extLst>
              <a:ext uri="{FF2B5EF4-FFF2-40B4-BE49-F238E27FC236}">
                <a16:creationId xmlns:a16="http://schemas.microsoft.com/office/drawing/2014/main" id="{5373A3B2-E60A-405B-B7F5-C290862554D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fld id="{1CB3B738-49A5-4724-AC78-B76D0CA5E2FF}" type="slidenum">
              <a:rPr lang="en-US" altLang="en-US" sz="1200">
                <a:solidFill>
                  <a:schemeClr val="tx1"/>
                </a:solidFill>
                <a:latin typeface="Times New Roman" panose="02020603050405020304" pitchFamily="18" charset="0"/>
              </a:rPr>
              <a:pPr eaLnBrk="1" hangingPunct="1"/>
              <a:t>25</a:t>
            </a:fld>
            <a:endParaRPr lang="en-US" altLang="en-US" sz="120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566203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CA56929-04EA-4D56-B721-08B52E09F4C2}" type="slidenum">
              <a:rPr lang="en-US" smtClean="0">
                <a:cs typeface="Arial" pitchFamily="34" charset="0"/>
              </a:rPr>
              <a:pPr/>
              <a:t>29</a:t>
            </a:fld>
            <a:endParaRPr lang="en-US">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2818"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162819"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a:extLst>
              <a:ext uri="{FF2B5EF4-FFF2-40B4-BE49-F238E27FC236}">
                <a16:creationId xmlns:a16="http://schemas.microsoft.com/office/drawing/2014/main" id="{195BC214-AB98-4852-97B5-C14E0C5397E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2D51AC1-CDE0-4DFE-9BD0-280A05B0B77E}"/>
              </a:ext>
            </a:extLst>
          </p:cNvPr>
          <p:cNvSpPr>
            <a:spLocks noGrp="1" noChangeArrowheads="1"/>
          </p:cNvSpPr>
          <p:nvPr>
            <p:ph type="ftr" sz="quarter" idx="11"/>
          </p:nvPr>
        </p:nvSpPr>
        <p:spPr>
          <a:ln/>
        </p:spPr>
        <p:txBody>
          <a:bodyPr/>
          <a:lstStyle>
            <a:lvl1pPr>
              <a:defRPr/>
            </a:lvl1pPr>
          </a:lstStyle>
          <a:p>
            <a:pPr>
              <a:defRPr/>
            </a:pPr>
            <a:r>
              <a:rPr lang="en-US"/>
              <a:t>Popularity Contest</a:t>
            </a:r>
          </a:p>
        </p:txBody>
      </p:sp>
      <p:sp>
        <p:nvSpPr>
          <p:cNvPr id="6" name="Rectangle 6">
            <a:extLst>
              <a:ext uri="{FF2B5EF4-FFF2-40B4-BE49-F238E27FC236}">
                <a16:creationId xmlns:a16="http://schemas.microsoft.com/office/drawing/2014/main" id="{BE6C6905-DCB9-44A3-9604-8CD0716150D6}"/>
              </a:ext>
            </a:extLst>
          </p:cNvPr>
          <p:cNvSpPr>
            <a:spLocks noGrp="1" noChangeArrowheads="1"/>
          </p:cNvSpPr>
          <p:nvPr>
            <p:ph type="sldNum" sz="quarter" idx="12"/>
          </p:nvPr>
        </p:nvSpPr>
        <p:spPr>
          <a:ln/>
        </p:spPr>
        <p:txBody>
          <a:bodyPr/>
          <a:lstStyle>
            <a:lvl1pPr>
              <a:defRPr/>
            </a:lvl1pPr>
          </a:lstStyle>
          <a:p>
            <a:fld id="{87CAF3E0-B984-4F7E-9C26-878AC118CD2A}" type="slidenum">
              <a:rPr lang="en-US" altLang="en-US"/>
              <a:pPr/>
              <a:t>‹#›</a:t>
            </a:fld>
            <a:endParaRPr lang="en-US" altLang="en-US"/>
          </a:p>
        </p:txBody>
      </p:sp>
    </p:spTree>
    <p:extLst>
      <p:ext uri="{BB962C8B-B14F-4D97-AF65-F5344CB8AC3E}">
        <p14:creationId xmlns:p14="http://schemas.microsoft.com/office/powerpoint/2010/main" val="1270947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1758E6E-593A-47F6-8A0A-2BA74DFD136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9BA6D34-1166-4781-9FF5-BCE310216AF1}"/>
              </a:ext>
            </a:extLst>
          </p:cNvPr>
          <p:cNvSpPr>
            <a:spLocks noGrp="1" noChangeArrowheads="1"/>
          </p:cNvSpPr>
          <p:nvPr>
            <p:ph type="ftr" sz="quarter" idx="11"/>
          </p:nvPr>
        </p:nvSpPr>
        <p:spPr>
          <a:ln/>
        </p:spPr>
        <p:txBody>
          <a:bodyPr/>
          <a:lstStyle>
            <a:lvl1pPr>
              <a:defRPr/>
            </a:lvl1pPr>
          </a:lstStyle>
          <a:p>
            <a:pPr>
              <a:defRPr/>
            </a:pPr>
            <a:r>
              <a:rPr lang="en-US"/>
              <a:t>Popularity Contest</a:t>
            </a:r>
          </a:p>
        </p:txBody>
      </p:sp>
      <p:sp>
        <p:nvSpPr>
          <p:cNvPr id="6" name="Rectangle 6">
            <a:extLst>
              <a:ext uri="{FF2B5EF4-FFF2-40B4-BE49-F238E27FC236}">
                <a16:creationId xmlns:a16="http://schemas.microsoft.com/office/drawing/2014/main" id="{B9F008D9-3106-42E4-AD8D-24BBC637A522}"/>
              </a:ext>
            </a:extLst>
          </p:cNvPr>
          <p:cNvSpPr>
            <a:spLocks noGrp="1" noChangeArrowheads="1"/>
          </p:cNvSpPr>
          <p:nvPr>
            <p:ph type="sldNum" sz="quarter" idx="12"/>
          </p:nvPr>
        </p:nvSpPr>
        <p:spPr>
          <a:ln/>
        </p:spPr>
        <p:txBody>
          <a:bodyPr/>
          <a:lstStyle>
            <a:lvl1pPr>
              <a:defRPr/>
            </a:lvl1pPr>
          </a:lstStyle>
          <a:p>
            <a:fld id="{E3AA496F-5285-4AF4-8B1B-2F70590195D4}" type="slidenum">
              <a:rPr lang="en-US" altLang="en-US"/>
              <a:pPr/>
              <a:t>‹#›</a:t>
            </a:fld>
            <a:endParaRPr lang="en-US" altLang="en-US"/>
          </a:p>
        </p:txBody>
      </p:sp>
    </p:spTree>
    <p:extLst>
      <p:ext uri="{BB962C8B-B14F-4D97-AF65-F5344CB8AC3E}">
        <p14:creationId xmlns:p14="http://schemas.microsoft.com/office/powerpoint/2010/main" val="3167392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D2535C6-8F68-400F-90DB-4284267286C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38893EA-03E5-4211-9000-B8CCE1AA2D2B}"/>
              </a:ext>
            </a:extLst>
          </p:cNvPr>
          <p:cNvSpPr>
            <a:spLocks noGrp="1" noChangeArrowheads="1"/>
          </p:cNvSpPr>
          <p:nvPr>
            <p:ph type="ftr" sz="quarter" idx="11"/>
          </p:nvPr>
        </p:nvSpPr>
        <p:spPr>
          <a:ln/>
        </p:spPr>
        <p:txBody>
          <a:bodyPr/>
          <a:lstStyle>
            <a:lvl1pPr>
              <a:defRPr/>
            </a:lvl1pPr>
          </a:lstStyle>
          <a:p>
            <a:pPr>
              <a:defRPr/>
            </a:pPr>
            <a:r>
              <a:rPr lang="en-US"/>
              <a:t>Popularity Contest</a:t>
            </a:r>
          </a:p>
        </p:txBody>
      </p:sp>
      <p:sp>
        <p:nvSpPr>
          <p:cNvPr id="6" name="Rectangle 6">
            <a:extLst>
              <a:ext uri="{FF2B5EF4-FFF2-40B4-BE49-F238E27FC236}">
                <a16:creationId xmlns:a16="http://schemas.microsoft.com/office/drawing/2014/main" id="{7977FE03-4A61-4A58-9A1A-7773CBF3E5F4}"/>
              </a:ext>
            </a:extLst>
          </p:cNvPr>
          <p:cNvSpPr>
            <a:spLocks noGrp="1" noChangeArrowheads="1"/>
          </p:cNvSpPr>
          <p:nvPr>
            <p:ph type="sldNum" sz="quarter" idx="12"/>
          </p:nvPr>
        </p:nvSpPr>
        <p:spPr>
          <a:ln/>
        </p:spPr>
        <p:txBody>
          <a:bodyPr/>
          <a:lstStyle>
            <a:lvl1pPr>
              <a:defRPr/>
            </a:lvl1pPr>
          </a:lstStyle>
          <a:p>
            <a:fld id="{AC82F875-B7BD-4E8B-875B-FD81C09432F7}" type="slidenum">
              <a:rPr lang="en-US" altLang="en-US"/>
              <a:pPr/>
              <a:t>‹#›</a:t>
            </a:fld>
            <a:endParaRPr lang="en-US" altLang="en-US"/>
          </a:p>
        </p:txBody>
      </p:sp>
    </p:spTree>
    <p:extLst>
      <p:ext uri="{BB962C8B-B14F-4D97-AF65-F5344CB8AC3E}">
        <p14:creationId xmlns:p14="http://schemas.microsoft.com/office/powerpoint/2010/main" val="620470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25E4013-C5E4-46AA-9E6A-04368D0FBC7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47A34E2-1EEE-4E8A-BB39-1E7D182346B0}"/>
              </a:ext>
            </a:extLst>
          </p:cNvPr>
          <p:cNvSpPr>
            <a:spLocks noGrp="1" noChangeArrowheads="1"/>
          </p:cNvSpPr>
          <p:nvPr>
            <p:ph type="ftr" sz="quarter" idx="11"/>
          </p:nvPr>
        </p:nvSpPr>
        <p:spPr>
          <a:ln/>
        </p:spPr>
        <p:txBody>
          <a:bodyPr/>
          <a:lstStyle>
            <a:lvl1pPr>
              <a:defRPr/>
            </a:lvl1pPr>
          </a:lstStyle>
          <a:p>
            <a:pPr>
              <a:defRPr/>
            </a:pPr>
            <a:r>
              <a:rPr lang="en-US"/>
              <a:t>Popularity Contest</a:t>
            </a:r>
          </a:p>
        </p:txBody>
      </p:sp>
      <p:sp>
        <p:nvSpPr>
          <p:cNvPr id="6" name="Rectangle 6">
            <a:extLst>
              <a:ext uri="{FF2B5EF4-FFF2-40B4-BE49-F238E27FC236}">
                <a16:creationId xmlns:a16="http://schemas.microsoft.com/office/drawing/2014/main" id="{C70D71A2-F1C6-4773-BC93-F756DD705312}"/>
              </a:ext>
            </a:extLst>
          </p:cNvPr>
          <p:cNvSpPr>
            <a:spLocks noGrp="1" noChangeArrowheads="1"/>
          </p:cNvSpPr>
          <p:nvPr>
            <p:ph type="sldNum" sz="quarter" idx="12"/>
          </p:nvPr>
        </p:nvSpPr>
        <p:spPr>
          <a:ln/>
        </p:spPr>
        <p:txBody>
          <a:bodyPr/>
          <a:lstStyle>
            <a:lvl1pPr>
              <a:defRPr/>
            </a:lvl1pPr>
          </a:lstStyle>
          <a:p>
            <a:fld id="{3CD2977B-8681-402C-9E9D-023700DF520A}" type="slidenum">
              <a:rPr lang="en-US" altLang="en-US"/>
              <a:pPr/>
              <a:t>‹#›</a:t>
            </a:fld>
            <a:endParaRPr lang="en-US" altLang="en-US"/>
          </a:p>
        </p:txBody>
      </p:sp>
    </p:spTree>
    <p:extLst>
      <p:ext uri="{BB962C8B-B14F-4D97-AF65-F5344CB8AC3E}">
        <p14:creationId xmlns:p14="http://schemas.microsoft.com/office/powerpoint/2010/main" val="3332889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52C32804-90B8-4D10-9ED7-A1BD2A69D33A}"/>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2D18BE6-801A-4AA4-88E2-EDF415AFA8B9}"/>
              </a:ext>
            </a:extLst>
          </p:cNvPr>
          <p:cNvSpPr>
            <a:spLocks noGrp="1" noChangeArrowheads="1"/>
          </p:cNvSpPr>
          <p:nvPr>
            <p:ph type="ftr" sz="quarter" idx="11"/>
          </p:nvPr>
        </p:nvSpPr>
        <p:spPr>
          <a:ln/>
        </p:spPr>
        <p:txBody>
          <a:bodyPr/>
          <a:lstStyle>
            <a:lvl1pPr>
              <a:defRPr/>
            </a:lvl1pPr>
          </a:lstStyle>
          <a:p>
            <a:pPr>
              <a:defRPr/>
            </a:pPr>
            <a:r>
              <a:rPr lang="en-US"/>
              <a:t>Popularity Contest</a:t>
            </a:r>
          </a:p>
        </p:txBody>
      </p:sp>
      <p:sp>
        <p:nvSpPr>
          <p:cNvPr id="6" name="Rectangle 6">
            <a:extLst>
              <a:ext uri="{FF2B5EF4-FFF2-40B4-BE49-F238E27FC236}">
                <a16:creationId xmlns:a16="http://schemas.microsoft.com/office/drawing/2014/main" id="{72C4A04A-0D6D-4434-9466-9956A0D3DC2D}"/>
              </a:ext>
            </a:extLst>
          </p:cNvPr>
          <p:cNvSpPr>
            <a:spLocks noGrp="1" noChangeArrowheads="1"/>
          </p:cNvSpPr>
          <p:nvPr>
            <p:ph type="sldNum" sz="quarter" idx="12"/>
          </p:nvPr>
        </p:nvSpPr>
        <p:spPr>
          <a:ln/>
        </p:spPr>
        <p:txBody>
          <a:bodyPr/>
          <a:lstStyle>
            <a:lvl1pPr>
              <a:defRPr/>
            </a:lvl1pPr>
          </a:lstStyle>
          <a:p>
            <a:fld id="{2D132F4A-4087-4624-9732-38980A99870A}" type="slidenum">
              <a:rPr lang="en-US" altLang="en-US"/>
              <a:pPr/>
              <a:t>‹#›</a:t>
            </a:fld>
            <a:endParaRPr lang="en-US" altLang="en-US"/>
          </a:p>
        </p:txBody>
      </p:sp>
    </p:spTree>
    <p:extLst>
      <p:ext uri="{BB962C8B-B14F-4D97-AF65-F5344CB8AC3E}">
        <p14:creationId xmlns:p14="http://schemas.microsoft.com/office/powerpoint/2010/main" val="4051848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7B6F4564-6469-4CFC-9CD6-283CEA6C434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C3CDFCE-8EC4-4E09-B818-FA601D79FAC4}"/>
              </a:ext>
            </a:extLst>
          </p:cNvPr>
          <p:cNvSpPr>
            <a:spLocks noGrp="1" noChangeArrowheads="1"/>
          </p:cNvSpPr>
          <p:nvPr>
            <p:ph type="ftr" sz="quarter" idx="11"/>
          </p:nvPr>
        </p:nvSpPr>
        <p:spPr>
          <a:ln/>
        </p:spPr>
        <p:txBody>
          <a:bodyPr/>
          <a:lstStyle>
            <a:lvl1pPr>
              <a:defRPr/>
            </a:lvl1pPr>
          </a:lstStyle>
          <a:p>
            <a:pPr>
              <a:defRPr/>
            </a:pPr>
            <a:r>
              <a:rPr lang="en-US"/>
              <a:t>Popularity Contest</a:t>
            </a:r>
          </a:p>
        </p:txBody>
      </p:sp>
      <p:sp>
        <p:nvSpPr>
          <p:cNvPr id="7" name="Rectangle 6">
            <a:extLst>
              <a:ext uri="{FF2B5EF4-FFF2-40B4-BE49-F238E27FC236}">
                <a16:creationId xmlns:a16="http://schemas.microsoft.com/office/drawing/2014/main" id="{1B3699D7-F35B-4700-BF80-5A3C2132E59D}"/>
              </a:ext>
            </a:extLst>
          </p:cNvPr>
          <p:cNvSpPr>
            <a:spLocks noGrp="1" noChangeArrowheads="1"/>
          </p:cNvSpPr>
          <p:nvPr>
            <p:ph type="sldNum" sz="quarter" idx="12"/>
          </p:nvPr>
        </p:nvSpPr>
        <p:spPr>
          <a:ln/>
        </p:spPr>
        <p:txBody>
          <a:bodyPr/>
          <a:lstStyle>
            <a:lvl1pPr>
              <a:defRPr/>
            </a:lvl1pPr>
          </a:lstStyle>
          <a:p>
            <a:fld id="{21F07E11-DFCE-4369-94A3-46F9D2188607}" type="slidenum">
              <a:rPr lang="en-US" altLang="en-US"/>
              <a:pPr/>
              <a:t>‹#›</a:t>
            </a:fld>
            <a:endParaRPr lang="en-US" altLang="en-US"/>
          </a:p>
        </p:txBody>
      </p:sp>
    </p:spTree>
    <p:extLst>
      <p:ext uri="{BB962C8B-B14F-4D97-AF65-F5344CB8AC3E}">
        <p14:creationId xmlns:p14="http://schemas.microsoft.com/office/powerpoint/2010/main" val="3930478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2664D9E-F866-4046-BD7E-C27A975D4D74}"/>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C30E866B-6505-413A-9415-DF9A8ED4F00E}"/>
              </a:ext>
            </a:extLst>
          </p:cNvPr>
          <p:cNvSpPr>
            <a:spLocks noGrp="1" noChangeArrowheads="1"/>
          </p:cNvSpPr>
          <p:nvPr>
            <p:ph type="ftr" sz="quarter" idx="11"/>
          </p:nvPr>
        </p:nvSpPr>
        <p:spPr>
          <a:ln/>
        </p:spPr>
        <p:txBody>
          <a:bodyPr/>
          <a:lstStyle>
            <a:lvl1pPr>
              <a:defRPr/>
            </a:lvl1pPr>
          </a:lstStyle>
          <a:p>
            <a:pPr>
              <a:defRPr/>
            </a:pPr>
            <a:r>
              <a:rPr lang="en-US"/>
              <a:t>Popularity Contest</a:t>
            </a:r>
          </a:p>
        </p:txBody>
      </p:sp>
      <p:sp>
        <p:nvSpPr>
          <p:cNvPr id="9" name="Rectangle 6">
            <a:extLst>
              <a:ext uri="{FF2B5EF4-FFF2-40B4-BE49-F238E27FC236}">
                <a16:creationId xmlns:a16="http://schemas.microsoft.com/office/drawing/2014/main" id="{A7268385-98CB-4A52-B840-C755AA695DBF}"/>
              </a:ext>
            </a:extLst>
          </p:cNvPr>
          <p:cNvSpPr>
            <a:spLocks noGrp="1" noChangeArrowheads="1"/>
          </p:cNvSpPr>
          <p:nvPr>
            <p:ph type="sldNum" sz="quarter" idx="12"/>
          </p:nvPr>
        </p:nvSpPr>
        <p:spPr>
          <a:ln/>
        </p:spPr>
        <p:txBody>
          <a:bodyPr/>
          <a:lstStyle>
            <a:lvl1pPr>
              <a:defRPr/>
            </a:lvl1pPr>
          </a:lstStyle>
          <a:p>
            <a:fld id="{95117A9A-673D-424A-8B53-4EC52A0F22CE}" type="slidenum">
              <a:rPr lang="en-US" altLang="en-US"/>
              <a:pPr/>
              <a:t>‹#›</a:t>
            </a:fld>
            <a:endParaRPr lang="en-US" altLang="en-US"/>
          </a:p>
        </p:txBody>
      </p:sp>
    </p:spTree>
    <p:extLst>
      <p:ext uri="{BB962C8B-B14F-4D97-AF65-F5344CB8AC3E}">
        <p14:creationId xmlns:p14="http://schemas.microsoft.com/office/powerpoint/2010/main" val="1610607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051A1E0F-616E-4C79-9D83-2E1893209F2A}"/>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AC371547-1361-4128-9221-13848B80087C}"/>
              </a:ext>
            </a:extLst>
          </p:cNvPr>
          <p:cNvSpPr>
            <a:spLocks noGrp="1" noChangeArrowheads="1"/>
          </p:cNvSpPr>
          <p:nvPr>
            <p:ph type="ftr" sz="quarter" idx="11"/>
          </p:nvPr>
        </p:nvSpPr>
        <p:spPr>
          <a:ln/>
        </p:spPr>
        <p:txBody>
          <a:bodyPr/>
          <a:lstStyle>
            <a:lvl1pPr>
              <a:defRPr/>
            </a:lvl1pPr>
          </a:lstStyle>
          <a:p>
            <a:pPr>
              <a:defRPr/>
            </a:pPr>
            <a:r>
              <a:rPr lang="en-US"/>
              <a:t>Popularity Contest</a:t>
            </a:r>
          </a:p>
        </p:txBody>
      </p:sp>
      <p:sp>
        <p:nvSpPr>
          <p:cNvPr id="5" name="Rectangle 6">
            <a:extLst>
              <a:ext uri="{FF2B5EF4-FFF2-40B4-BE49-F238E27FC236}">
                <a16:creationId xmlns:a16="http://schemas.microsoft.com/office/drawing/2014/main" id="{4EEA7EE5-77C1-4EFE-8C7C-4BCAEB2FF704}"/>
              </a:ext>
            </a:extLst>
          </p:cNvPr>
          <p:cNvSpPr>
            <a:spLocks noGrp="1" noChangeArrowheads="1"/>
          </p:cNvSpPr>
          <p:nvPr>
            <p:ph type="sldNum" sz="quarter" idx="12"/>
          </p:nvPr>
        </p:nvSpPr>
        <p:spPr>
          <a:ln/>
        </p:spPr>
        <p:txBody>
          <a:bodyPr/>
          <a:lstStyle>
            <a:lvl1pPr>
              <a:defRPr/>
            </a:lvl1pPr>
          </a:lstStyle>
          <a:p>
            <a:fld id="{7EB9EDC2-7373-42FD-847F-2EDED7BDDF5D}" type="slidenum">
              <a:rPr lang="en-US" altLang="en-US"/>
              <a:pPr/>
              <a:t>‹#›</a:t>
            </a:fld>
            <a:endParaRPr lang="en-US" altLang="en-US"/>
          </a:p>
        </p:txBody>
      </p:sp>
    </p:spTree>
    <p:extLst>
      <p:ext uri="{BB962C8B-B14F-4D97-AF65-F5344CB8AC3E}">
        <p14:creationId xmlns:p14="http://schemas.microsoft.com/office/powerpoint/2010/main" val="3715734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B8F1CDC-D91A-46B9-AE64-C511BA67E205}"/>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847C137C-5BC1-4958-AD8F-BFAA2C17606F}"/>
              </a:ext>
            </a:extLst>
          </p:cNvPr>
          <p:cNvSpPr>
            <a:spLocks noGrp="1" noChangeArrowheads="1"/>
          </p:cNvSpPr>
          <p:nvPr>
            <p:ph type="ftr" sz="quarter" idx="11"/>
          </p:nvPr>
        </p:nvSpPr>
        <p:spPr>
          <a:ln/>
        </p:spPr>
        <p:txBody>
          <a:bodyPr/>
          <a:lstStyle>
            <a:lvl1pPr>
              <a:defRPr/>
            </a:lvl1pPr>
          </a:lstStyle>
          <a:p>
            <a:pPr>
              <a:defRPr/>
            </a:pPr>
            <a:r>
              <a:rPr lang="en-US"/>
              <a:t>Popularity Contest</a:t>
            </a:r>
          </a:p>
        </p:txBody>
      </p:sp>
      <p:sp>
        <p:nvSpPr>
          <p:cNvPr id="4" name="Rectangle 6">
            <a:extLst>
              <a:ext uri="{FF2B5EF4-FFF2-40B4-BE49-F238E27FC236}">
                <a16:creationId xmlns:a16="http://schemas.microsoft.com/office/drawing/2014/main" id="{2A55FC38-0B8C-40C8-A391-BF2BCC4316B0}"/>
              </a:ext>
            </a:extLst>
          </p:cNvPr>
          <p:cNvSpPr>
            <a:spLocks noGrp="1" noChangeArrowheads="1"/>
          </p:cNvSpPr>
          <p:nvPr>
            <p:ph type="sldNum" sz="quarter" idx="12"/>
          </p:nvPr>
        </p:nvSpPr>
        <p:spPr>
          <a:ln/>
        </p:spPr>
        <p:txBody>
          <a:bodyPr/>
          <a:lstStyle>
            <a:lvl1pPr>
              <a:defRPr/>
            </a:lvl1pPr>
          </a:lstStyle>
          <a:p>
            <a:fld id="{CBF8F987-F14C-4D99-BCD1-EB08A479A141}" type="slidenum">
              <a:rPr lang="en-US" altLang="en-US"/>
              <a:pPr/>
              <a:t>‹#›</a:t>
            </a:fld>
            <a:endParaRPr lang="en-US" altLang="en-US"/>
          </a:p>
        </p:txBody>
      </p:sp>
    </p:spTree>
    <p:extLst>
      <p:ext uri="{BB962C8B-B14F-4D97-AF65-F5344CB8AC3E}">
        <p14:creationId xmlns:p14="http://schemas.microsoft.com/office/powerpoint/2010/main" val="457064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83FEC75-0476-4536-9D71-AF247BACDB5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412CB07-4293-46E0-B786-BB8FF967B232}"/>
              </a:ext>
            </a:extLst>
          </p:cNvPr>
          <p:cNvSpPr>
            <a:spLocks noGrp="1" noChangeArrowheads="1"/>
          </p:cNvSpPr>
          <p:nvPr>
            <p:ph type="ftr" sz="quarter" idx="11"/>
          </p:nvPr>
        </p:nvSpPr>
        <p:spPr>
          <a:ln/>
        </p:spPr>
        <p:txBody>
          <a:bodyPr/>
          <a:lstStyle>
            <a:lvl1pPr>
              <a:defRPr/>
            </a:lvl1pPr>
          </a:lstStyle>
          <a:p>
            <a:pPr>
              <a:defRPr/>
            </a:pPr>
            <a:r>
              <a:rPr lang="en-US"/>
              <a:t>Popularity Contest</a:t>
            </a:r>
          </a:p>
        </p:txBody>
      </p:sp>
      <p:sp>
        <p:nvSpPr>
          <p:cNvPr id="7" name="Rectangle 6">
            <a:extLst>
              <a:ext uri="{FF2B5EF4-FFF2-40B4-BE49-F238E27FC236}">
                <a16:creationId xmlns:a16="http://schemas.microsoft.com/office/drawing/2014/main" id="{8339CE66-3D48-4714-90DF-5D800F2343D0}"/>
              </a:ext>
            </a:extLst>
          </p:cNvPr>
          <p:cNvSpPr>
            <a:spLocks noGrp="1" noChangeArrowheads="1"/>
          </p:cNvSpPr>
          <p:nvPr>
            <p:ph type="sldNum" sz="quarter" idx="12"/>
          </p:nvPr>
        </p:nvSpPr>
        <p:spPr>
          <a:ln/>
        </p:spPr>
        <p:txBody>
          <a:bodyPr/>
          <a:lstStyle>
            <a:lvl1pPr>
              <a:defRPr/>
            </a:lvl1pPr>
          </a:lstStyle>
          <a:p>
            <a:fld id="{52C43D7B-9AE4-4F3D-A181-08AA8F332164}" type="slidenum">
              <a:rPr lang="en-US" altLang="en-US"/>
              <a:pPr/>
              <a:t>‹#›</a:t>
            </a:fld>
            <a:endParaRPr lang="en-US" altLang="en-US"/>
          </a:p>
        </p:txBody>
      </p:sp>
    </p:spTree>
    <p:extLst>
      <p:ext uri="{BB962C8B-B14F-4D97-AF65-F5344CB8AC3E}">
        <p14:creationId xmlns:p14="http://schemas.microsoft.com/office/powerpoint/2010/main" val="11002349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DD7C655F-BB57-407E-A946-98372C65F2B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950F548-B5BA-4990-B6D9-B28B7E396AD3}"/>
              </a:ext>
            </a:extLst>
          </p:cNvPr>
          <p:cNvSpPr>
            <a:spLocks noGrp="1" noChangeArrowheads="1"/>
          </p:cNvSpPr>
          <p:nvPr>
            <p:ph type="ftr" sz="quarter" idx="11"/>
          </p:nvPr>
        </p:nvSpPr>
        <p:spPr>
          <a:ln/>
        </p:spPr>
        <p:txBody>
          <a:bodyPr/>
          <a:lstStyle>
            <a:lvl1pPr>
              <a:defRPr/>
            </a:lvl1pPr>
          </a:lstStyle>
          <a:p>
            <a:pPr>
              <a:defRPr/>
            </a:pPr>
            <a:r>
              <a:rPr lang="en-US"/>
              <a:t>Popularity Contest</a:t>
            </a:r>
          </a:p>
        </p:txBody>
      </p:sp>
      <p:sp>
        <p:nvSpPr>
          <p:cNvPr id="7" name="Rectangle 6">
            <a:extLst>
              <a:ext uri="{FF2B5EF4-FFF2-40B4-BE49-F238E27FC236}">
                <a16:creationId xmlns:a16="http://schemas.microsoft.com/office/drawing/2014/main" id="{335F8CB5-FB97-460B-9A55-722AD2A27ED4}"/>
              </a:ext>
            </a:extLst>
          </p:cNvPr>
          <p:cNvSpPr>
            <a:spLocks noGrp="1" noChangeArrowheads="1"/>
          </p:cNvSpPr>
          <p:nvPr>
            <p:ph type="sldNum" sz="quarter" idx="12"/>
          </p:nvPr>
        </p:nvSpPr>
        <p:spPr>
          <a:ln/>
        </p:spPr>
        <p:txBody>
          <a:bodyPr/>
          <a:lstStyle>
            <a:lvl1pPr>
              <a:defRPr/>
            </a:lvl1pPr>
          </a:lstStyle>
          <a:p>
            <a:fld id="{653FCF00-28AD-4F94-9ACB-59259B84DFE8}" type="slidenum">
              <a:rPr lang="en-US" altLang="en-US"/>
              <a:pPr/>
              <a:t>‹#›</a:t>
            </a:fld>
            <a:endParaRPr lang="en-US" altLang="en-US"/>
          </a:p>
        </p:txBody>
      </p:sp>
    </p:spTree>
    <p:extLst>
      <p:ext uri="{BB962C8B-B14F-4D97-AF65-F5344CB8AC3E}">
        <p14:creationId xmlns:p14="http://schemas.microsoft.com/office/powerpoint/2010/main" val="632050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61794" name="Rectangle 2">
            <a:extLst>
              <a:ext uri="{FF2B5EF4-FFF2-40B4-BE49-F238E27FC236}">
                <a16:creationId xmlns:a16="http://schemas.microsoft.com/office/drawing/2014/main" id="{FED227F2-70B9-46D2-8742-0C1B089519FC}"/>
              </a:ext>
            </a:extLst>
          </p:cNvPr>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61795" name="Rectangle 3">
            <a:extLst>
              <a:ext uri="{FF2B5EF4-FFF2-40B4-BE49-F238E27FC236}">
                <a16:creationId xmlns:a16="http://schemas.microsoft.com/office/drawing/2014/main" id="{236FC495-4469-412E-AA4B-80D06ABFC733}"/>
              </a:ext>
            </a:extLst>
          </p:cNvPr>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1796" name="Rectangle 4">
            <a:extLst>
              <a:ext uri="{FF2B5EF4-FFF2-40B4-BE49-F238E27FC236}">
                <a16:creationId xmlns:a16="http://schemas.microsoft.com/office/drawing/2014/main" id="{65B4BF2C-726B-4940-B0C4-D296F8896CFF}"/>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buClrTx/>
              <a:buSzTx/>
              <a:buFontTx/>
              <a:buNone/>
              <a:defRPr sz="1400" dirty="0">
                <a:solidFill>
                  <a:schemeClr val="tx1"/>
                </a:solidFill>
                <a:effectLst>
                  <a:outerShdw blurRad="38100" dist="38100" dir="2700000" algn="tl">
                    <a:srgbClr val="000000"/>
                  </a:outerShdw>
                </a:effectLst>
                <a:latin typeface="Arial" charset="0"/>
              </a:defRPr>
            </a:lvl1pPr>
          </a:lstStyle>
          <a:p>
            <a:pPr>
              <a:defRPr/>
            </a:pPr>
            <a:endParaRPr lang="en-US"/>
          </a:p>
        </p:txBody>
      </p:sp>
      <p:sp>
        <p:nvSpPr>
          <p:cNvPr id="161797" name="Rectangle 5">
            <a:extLst>
              <a:ext uri="{FF2B5EF4-FFF2-40B4-BE49-F238E27FC236}">
                <a16:creationId xmlns:a16="http://schemas.microsoft.com/office/drawing/2014/main" id="{97F85D17-AF40-4F74-9378-7B98C309AFB5}"/>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buClrTx/>
              <a:buSzTx/>
              <a:buFontTx/>
              <a:buNone/>
              <a:defRPr sz="1400" dirty="0" smtClean="0">
                <a:solidFill>
                  <a:schemeClr val="tx1"/>
                </a:solidFill>
                <a:effectLst>
                  <a:outerShdw blurRad="38100" dist="38100" dir="2700000" algn="tl">
                    <a:srgbClr val="000000"/>
                  </a:outerShdw>
                </a:effectLst>
                <a:latin typeface="Arial" charset="0"/>
              </a:defRPr>
            </a:lvl1pPr>
          </a:lstStyle>
          <a:p>
            <a:pPr>
              <a:defRPr/>
            </a:pPr>
            <a:r>
              <a:rPr lang="en-US"/>
              <a:t>Popularity Contest</a:t>
            </a:r>
          </a:p>
        </p:txBody>
      </p:sp>
      <p:sp>
        <p:nvSpPr>
          <p:cNvPr id="161798" name="Rectangle 6">
            <a:extLst>
              <a:ext uri="{FF2B5EF4-FFF2-40B4-BE49-F238E27FC236}">
                <a16:creationId xmlns:a16="http://schemas.microsoft.com/office/drawing/2014/main" id="{B912EB56-5F16-4280-885C-8F878E9F44E8}"/>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buClrTx/>
              <a:buSzTx/>
              <a:buFontTx/>
              <a:buNone/>
              <a:defRPr sz="1400">
                <a:solidFill>
                  <a:schemeClr val="tx1"/>
                </a:solidFill>
                <a:effectLst>
                  <a:outerShdw blurRad="38100" dist="38100" dir="2700000" algn="tl">
                    <a:srgbClr val="000000"/>
                  </a:outerShdw>
                </a:effectLst>
                <a:latin typeface="Arial" panose="020B0604020202020204" pitchFamily="34" charset="0"/>
              </a:defRPr>
            </a:lvl1pPr>
          </a:lstStyle>
          <a:p>
            <a:fld id="{B3BADB30-2118-465A-A8E4-06445F01ECAA}"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jpg"/></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F852FFE-F0BA-466C-9E78-85DB51153042}"/>
              </a:ext>
            </a:extLst>
          </p:cNvPr>
          <p:cNvSpPr>
            <a:spLocks noGrp="1" noChangeArrowheads="1"/>
          </p:cNvSpPr>
          <p:nvPr>
            <p:ph type="ctrTitle"/>
          </p:nvPr>
        </p:nvSpPr>
        <p:spPr>
          <a:xfrm>
            <a:off x="-3349" y="320581"/>
            <a:ext cx="9144000" cy="914400"/>
          </a:xfrm>
        </p:spPr>
        <p:txBody>
          <a:bodyPr/>
          <a:lstStyle/>
          <a:p>
            <a:pPr eaLnBrk="1" hangingPunct="1">
              <a:defRPr/>
            </a:pPr>
            <a:r>
              <a:rPr lang="en-US" sz="7200" b="1" u="sng" dirty="0">
                <a:solidFill>
                  <a:srgbClr val="66FFFF"/>
                </a:solidFill>
                <a:cs typeface="Times New Roman" pitchFamily="18" charset="0"/>
              </a:rPr>
              <a:t>Popularity Contest</a:t>
            </a:r>
          </a:p>
        </p:txBody>
      </p:sp>
      <p:sp>
        <p:nvSpPr>
          <p:cNvPr id="2051" name="Rectangle 3">
            <a:extLst>
              <a:ext uri="{FF2B5EF4-FFF2-40B4-BE49-F238E27FC236}">
                <a16:creationId xmlns:a16="http://schemas.microsoft.com/office/drawing/2014/main" id="{1EE7A59B-7808-4C66-B823-2084D3D7CACD}"/>
              </a:ext>
            </a:extLst>
          </p:cNvPr>
          <p:cNvSpPr>
            <a:spLocks noGrp="1" noChangeArrowheads="1"/>
          </p:cNvSpPr>
          <p:nvPr>
            <p:ph type="subTitle" idx="1"/>
          </p:nvPr>
        </p:nvSpPr>
        <p:spPr>
          <a:xfrm>
            <a:off x="0" y="1676400"/>
            <a:ext cx="9144000" cy="1295400"/>
          </a:xfrm>
        </p:spPr>
        <p:txBody>
          <a:bodyPr/>
          <a:lstStyle/>
          <a:p>
            <a:pPr eaLnBrk="1" hangingPunct="1">
              <a:defRPr/>
            </a:pPr>
            <a:r>
              <a:rPr lang="en-US" sz="3600" b="1" dirty="0"/>
              <a:t>Text: </a:t>
            </a:r>
            <a:r>
              <a:rPr lang="en-US" sz="3600" b="1" dirty="0">
                <a:cs typeface="Times New Roman" pitchFamily="18" charset="0"/>
              </a:rPr>
              <a:t>Mt. 7:13-14</a:t>
            </a:r>
          </a:p>
        </p:txBody>
      </p:sp>
      <p:grpSp>
        <p:nvGrpSpPr>
          <p:cNvPr id="2052" name="Group 4">
            <a:extLst>
              <a:ext uri="{FF2B5EF4-FFF2-40B4-BE49-F238E27FC236}">
                <a16:creationId xmlns:a16="http://schemas.microsoft.com/office/drawing/2014/main" id="{BC09BA81-02F0-4BB8-9468-3577DE754C92}"/>
              </a:ext>
            </a:extLst>
          </p:cNvPr>
          <p:cNvGrpSpPr>
            <a:grpSpLocks/>
          </p:cNvGrpSpPr>
          <p:nvPr/>
        </p:nvGrpSpPr>
        <p:grpSpPr bwMode="auto">
          <a:xfrm>
            <a:off x="3119437" y="2232801"/>
            <a:ext cx="2905125" cy="4576762"/>
            <a:chOff x="3352800" y="2434640"/>
            <a:chExt cx="2904426" cy="4423359"/>
          </a:xfrm>
        </p:grpSpPr>
        <p:pic>
          <p:nvPicPr>
            <p:cNvPr id="2053" name="Picture 7" descr="C:\Users\DarkWolf\AppData\Local\Microsoft\Windows\Temporary Internet Files\Content.IE5\H16UEF2S\MC900318652[1].wmf">
              <a:extLst>
                <a:ext uri="{FF2B5EF4-FFF2-40B4-BE49-F238E27FC236}">
                  <a16:creationId xmlns:a16="http://schemas.microsoft.com/office/drawing/2014/main" id="{79AA7584-6291-42D7-9639-CDE9E2B7AC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2434640"/>
              <a:ext cx="2904426" cy="44233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4" name="TextBox 3">
              <a:extLst>
                <a:ext uri="{FF2B5EF4-FFF2-40B4-BE49-F238E27FC236}">
                  <a16:creationId xmlns:a16="http://schemas.microsoft.com/office/drawing/2014/main" id="{8248067B-7FD2-4A01-9796-1740B00B4BD1}"/>
                </a:ext>
              </a:extLst>
            </p:cNvPr>
            <p:cNvSpPr txBox="1">
              <a:spLocks noChangeArrowheads="1"/>
            </p:cNvSpPr>
            <p:nvPr/>
          </p:nvSpPr>
          <p:spPr bwMode="auto">
            <a:xfrm rot="-1415170">
              <a:off x="4755628" y="4229381"/>
              <a:ext cx="126147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Font typeface="Wingdings" panose="05000000000000000000" pitchFamily="2" charset="2"/>
                <a:buNone/>
              </a:pPr>
              <a:r>
                <a:rPr lang="en-US" altLang="en-US" b="1">
                  <a:solidFill>
                    <a:srgbClr val="FF0000"/>
                  </a:solidFill>
                </a:rPr>
                <a:t>Popular</a:t>
              </a: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426BDC60-5935-426E-AC77-C83A27A0092D}"/>
              </a:ext>
            </a:extLst>
          </p:cNvPr>
          <p:cNvSpPr>
            <a:spLocks noGrp="1"/>
          </p:cNvSpPr>
          <p:nvPr>
            <p:ph type="ftr" sz="quarter" idx="11"/>
          </p:nvPr>
        </p:nvSpPr>
        <p:spPr>
          <a:xfrm>
            <a:off x="3124200" y="6378575"/>
            <a:ext cx="2895600" cy="476250"/>
          </a:xfrm>
        </p:spPr>
        <p:txBody>
          <a:bodyPr/>
          <a:lstStyle/>
          <a:p>
            <a:pPr>
              <a:defRPr/>
            </a:pPr>
            <a:r>
              <a:rPr lang="en-US"/>
              <a:t>Popularity Contest</a:t>
            </a:r>
          </a:p>
        </p:txBody>
      </p:sp>
      <p:sp>
        <p:nvSpPr>
          <p:cNvPr id="164866" name="Rectangle 2">
            <a:extLst>
              <a:ext uri="{FF2B5EF4-FFF2-40B4-BE49-F238E27FC236}">
                <a16:creationId xmlns:a16="http://schemas.microsoft.com/office/drawing/2014/main" id="{CDE867C1-63F5-48E4-ABE7-EB795168BAD9}"/>
              </a:ext>
            </a:extLst>
          </p:cNvPr>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Popularity Contestants</a:t>
            </a:r>
            <a:endParaRPr lang="en-US" sz="3600" b="1" u="sng" dirty="0">
              <a:solidFill>
                <a:srgbClr val="66FFFF"/>
              </a:solidFill>
            </a:endParaRPr>
          </a:p>
        </p:txBody>
      </p:sp>
      <p:sp>
        <p:nvSpPr>
          <p:cNvPr id="6" name="Text Box 3">
            <a:extLst>
              <a:ext uri="{FF2B5EF4-FFF2-40B4-BE49-F238E27FC236}">
                <a16:creationId xmlns:a16="http://schemas.microsoft.com/office/drawing/2014/main" id="{E7C4E287-61D2-4150-88E4-AB906F25BEFE}"/>
              </a:ext>
            </a:extLst>
          </p:cNvPr>
          <p:cNvSpPr txBox="1">
            <a:spLocks noChangeArrowheads="1"/>
          </p:cNvSpPr>
          <p:nvPr/>
        </p:nvSpPr>
        <p:spPr bwMode="auto">
          <a:xfrm>
            <a:off x="0" y="933433"/>
            <a:ext cx="914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dirty="0">
                <a:solidFill>
                  <a:schemeClr val="tx1"/>
                </a:solidFill>
              </a:rPr>
              <a:t>Jeroboam</a:t>
            </a:r>
          </a:p>
        </p:txBody>
      </p:sp>
      <p:sp>
        <p:nvSpPr>
          <p:cNvPr id="7" name="Text Box 3">
            <a:extLst>
              <a:ext uri="{FF2B5EF4-FFF2-40B4-BE49-F238E27FC236}">
                <a16:creationId xmlns:a16="http://schemas.microsoft.com/office/drawing/2014/main" id="{57780535-2431-43F1-A927-43A15839CA3D}"/>
              </a:ext>
            </a:extLst>
          </p:cNvPr>
          <p:cNvSpPr txBox="1">
            <a:spLocks noChangeArrowheads="1"/>
          </p:cNvSpPr>
          <p:nvPr/>
        </p:nvSpPr>
        <p:spPr bwMode="auto">
          <a:xfrm>
            <a:off x="0" y="1768440"/>
            <a:ext cx="9144000" cy="2616101"/>
          </a:xfrm>
          <a:prstGeom prst="rect">
            <a:avLst/>
          </a:prstGeom>
          <a:solidFill>
            <a:srgbClr val="FFFFFF"/>
          </a:solidFill>
          <a:ln w="9525">
            <a:solidFill>
              <a:srgbClr val="002060"/>
            </a:solidFill>
            <a:miter lim="800000"/>
            <a:headEnd/>
            <a:tailEnd/>
          </a:ln>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dirty="0">
                <a:solidFill>
                  <a:srgbClr val="000000"/>
                </a:solidFill>
              </a:rPr>
              <a:t>II Chr. 13:1-3</a:t>
            </a:r>
          </a:p>
          <a:p>
            <a:pPr eaLnBrk="1" hangingPunct="1">
              <a:buClrTx/>
              <a:buSzTx/>
              <a:buFontTx/>
              <a:buNone/>
            </a:pPr>
            <a:r>
              <a:rPr lang="en-US" altLang="en-US" dirty="0">
                <a:solidFill>
                  <a:srgbClr val="002060"/>
                </a:solidFill>
              </a:rPr>
              <a:t>1.   In the eighteenth year of King Jeroboam, Abijah became king over Judah. </a:t>
            </a:r>
          </a:p>
          <a:p>
            <a:pPr eaLnBrk="1" hangingPunct="1">
              <a:buClrTx/>
              <a:buSzTx/>
              <a:buFontTx/>
              <a:buNone/>
            </a:pPr>
            <a:r>
              <a:rPr lang="en-US" altLang="en-US" dirty="0">
                <a:solidFill>
                  <a:srgbClr val="002060"/>
                </a:solidFill>
              </a:rPr>
              <a:t>2.   He reigned three years in Jerusalem; and his mother's name was Micaiah the daughter of Uriel of Gibeah. Now there was war between Abijah and Jeroboam. </a:t>
            </a:r>
          </a:p>
          <a:p>
            <a:pPr eaLnBrk="1" hangingPunct="1">
              <a:buClrTx/>
              <a:buSzTx/>
              <a:buFontTx/>
              <a:buNone/>
            </a:pPr>
            <a:r>
              <a:rPr lang="en-US" altLang="en-US" dirty="0">
                <a:solidFill>
                  <a:srgbClr val="002060"/>
                </a:solidFill>
              </a:rPr>
              <a:t>3.   Abijah began the battle with an army of valiant warriors, 400,000 chosen men, while Jeroboam drew up in battle formation against him with 800,000 chosen men who were valiant warriors. </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96BBC8A5-6D52-4261-A2BE-BC89330EFCD3}"/>
              </a:ext>
            </a:extLst>
          </p:cNvPr>
          <p:cNvSpPr>
            <a:spLocks noGrp="1"/>
          </p:cNvSpPr>
          <p:nvPr>
            <p:ph type="ftr" sz="quarter" idx="11"/>
          </p:nvPr>
        </p:nvSpPr>
        <p:spPr>
          <a:xfrm>
            <a:off x="3124200" y="6381750"/>
            <a:ext cx="2895600" cy="476250"/>
          </a:xfrm>
        </p:spPr>
        <p:txBody>
          <a:bodyPr/>
          <a:lstStyle/>
          <a:p>
            <a:pPr>
              <a:defRPr/>
            </a:pPr>
            <a:r>
              <a:rPr lang="en-US"/>
              <a:t>Popularity Contest</a:t>
            </a:r>
          </a:p>
        </p:txBody>
      </p:sp>
      <p:sp>
        <p:nvSpPr>
          <p:cNvPr id="174082" name="Rectangle 2">
            <a:extLst>
              <a:ext uri="{FF2B5EF4-FFF2-40B4-BE49-F238E27FC236}">
                <a16:creationId xmlns:a16="http://schemas.microsoft.com/office/drawing/2014/main" id="{12DCAD02-9F97-4B77-BD8E-9E565B8E898A}"/>
              </a:ext>
            </a:extLst>
          </p:cNvPr>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Popularity Contestants</a:t>
            </a:r>
          </a:p>
        </p:txBody>
      </p:sp>
      <p:sp>
        <p:nvSpPr>
          <p:cNvPr id="9220" name="Text Box 3">
            <a:extLst>
              <a:ext uri="{FF2B5EF4-FFF2-40B4-BE49-F238E27FC236}">
                <a16:creationId xmlns:a16="http://schemas.microsoft.com/office/drawing/2014/main" id="{0072AEEE-8DE4-42B2-8949-FE9139B33F67}"/>
              </a:ext>
            </a:extLst>
          </p:cNvPr>
          <p:cNvSpPr txBox="1">
            <a:spLocks noChangeArrowheads="1"/>
          </p:cNvSpPr>
          <p:nvPr/>
        </p:nvSpPr>
        <p:spPr bwMode="auto">
          <a:xfrm>
            <a:off x="0" y="91440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a:solidFill>
                  <a:schemeClr val="tx1"/>
                </a:solidFill>
              </a:rPr>
              <a:t>Rehoboam – II Chr. 10:6-14</a:t>
            </a:r>
          </a:p>
        </p:txBody>
      </p:sp>
      <p:sp>
        <p:nvSpPr>
          <p:cNvPr id="6" name="Text Box 3">
            <a:extLst>
              <a:ext uri="{FF2B5EF4-FFF2-40B4-BE49-F238E27FC236}">
                <a16:creationId xmlns:a16="http://schemas.microsoft.com/office/drawing/2014/main" id="{13BEDE26-B509-4D7B-B3C2-5FFEAC9773A0}"/>
              </a:ext>
            </a:extLst>
          </p:cNvPr>
          <p:cNvSpPr txBox="1">
            <a:spLocks noChangeArrowheads="1"/>
          </p:cNvSpPr>
          <p:nvPr/>
        </p:nvSpPr>
        <p:spPr bwMode="auto">
          <a:xfrm>
            <a:off x="0" y="167640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a:solidFill>
                  <a:schemeClr val="tx1"/>
                </a:solidFill>
              </a:rPr>
              <a:t>Jeroboam – I Kings 12:25-33; II Chr. 13:1-3</a:t>
            </a:r>
          </a:p>
        </p:txBody>
      </p:sp>
      <p:sp>
        <p:nvSpPr>
          <p:cNvPr id="7" name="Text Box 3">
            <a:extLst>
              <a:ext uri="{FF2B5EF4-FFF2-40B4-BE49-F238E27FC236}">
                <a16:creationId xmlns:a16="http://schemas.microsoft.com/office/drawing/2014/main" id="{5EC2BBC4-9697-46CB-8AF9-4B55CE4AA2D7}"/>
              </a:ext>
            </a:extLst>
          </p:cNvPr>
          <p:cNvSpPr txBox="1">
            <a:spLocks noChangeArrowheads="1"/>
          </p:cNvSpPr>
          <p:nvPr/>
        </p:nvSpPr>
        <p:spPr bwMode="auto">
          <a:xfrm>
            <a:off x="0" y="2152650"/>
            <a:ext cx="914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algn="ctr" eaLnBrk="1" hangingPunct="1">
              <a:buClrTx/>
              <a:buSzTx/>
              <a:buFontTx/>
              <a:buNone/>
            </a:pPr>
            <a:r>
              <a:rPr lang="en-US" altLang="en-US" sz="2400" b="1" dirty="0">
                <a:solidFill>
                  <a:srgbClr val="FFC000"/>
                </a:solidFill>
              </a:rPr>
              <a:t>He chose popularity with the people over obeying God,</a:t>
            </a:r>
          </a:p>
          <a:p>
            <a:pPr algn="ctr" eaLnBrk="1" hangingPunct="1">
              <a:buClrTx/>
              <a:buSzTx/>
              <a:buFontTx/>
              <a:buNone/>
            </a:pPr>
            <a:r>
              <a:rPr lang="en-US" altLang="en-US" sz="2400" b="1" dirty="0">
                <a:solidFill>
                  <a:srgbClr val="FFC000"/>
                </a:solidFill>
              </a:rPr>
              <a:t>who made him king! </a:t>
            </a:r>
            <a:r>
              <a:rPr lang="en-US" altLang="en-US" sz="2400" b="1" i="1" dirty="0">
                <a:solidFill>
                  <a:srgbClr val="FFC000"/>
                </a:solidFill>
              </a:rPr>
              <a:t>(I Kings 14:7-10)</a:t>
            </a:r>
          </a:p>
        </p:txBody>
      </p:sp>
      <p:pic>
        <p:nvPicPr>
          <p:cNvPr id="4" name="Picture 3">
            <a:extLst>
              <a:ext uri="{FF2B5EF4-FFF2-40B4-BE49-F238E27FC236}">
                <a16:creationId xmlns:a16="http://schemas.microsoft.com/office/drawing/2014/main" id="{91961EA9-4CF1-44A0-BE78-5F98D19FCE5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2982913"/>
            <a:ext cx="3013075"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nodeType="afterGroup">
                            <p:stCondLst>
                              <p:cond delay="0"/>
                            </p:stCondLst>
                            <p:childTnLst>
                              <p:par>
                                <p:cTn id="8" presetID="9" presetClass="entr" presetSubtype="0" fill="hold" grpId="0" nodeType="after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childTnLst>
                          </p:cTn>
                        </p:par>
                        <p:par>
                          <p:cTn id="11" fill="hold" nodeType="afterGroup">
                            <p:stCondLst>
                              <p:cond delay="500"/>
                            </p:stCondLst>
                            <p:childTnLst>
                              <p:par>
                                <p:cTn id="12" presetID="53" presetClass="entr" presetSubtype="16" fill="hold" nodeType="after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6A521C86-AA50-4679-BC35-6B8E5D0F6AA1}"/>
              </a:ext>
            </a:extLst>
          </p:cNvPr>
          <p:cNvSpPr>
            <a:spLocks noGrp="1"/>
          </p:cNvSpPr>
          <p:nvPr>
            <p:ph type="ftr" sz="quarter" idx="11"/>
          </p:nvPr>
        </p:nvSpPr>
        <p:spPr>
          <a:xfrm>
            <a:off x="3124200" y="6378575"/>
            <a:ext cx="2895600" cy="476250"/>
          </a:xfrm>
        </p:spPr>
        <p:txBody>
          <a:bodyPr/>
          <a:lstStyle/>
          <a:p>
            <a:pPr>
              <a:defRPr/>
            </a:pPr>
            <a:r>
              <a:rPr lang="en-US"/>
              <a:t>Popularity Contest</a:t>
            </a:r>
          </a:p>
        </p:txBody>
      </p:sp>
      <p:sp>
        <p:nvSpPr>
          <p:cNvPr id="164866" name="Rectangle 2">
            <a:extLst>
              <a:ext uri="{FF2B5EF4-FFF2-40B4-BE49-F238E27FC236}">
                <a16:creationId xmlns:a16="http://schemas.microsoft.com/office/drawing/2014/main" id="{08D6FEAC-67C0-458A-9F44-57BF7E68B88F}"/>
              </a:ext>
            </a:extLst>
          </p:cNvPr>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Popularity Contestants</a:t>
            </a:r>
            <a:endParaRPr lang="en-US" sz="3600" b="1" u="sng" dirty="0">
              <a:solidFill>
                <a:srgbClr val="66FFFF"/>
              </a:solidFill>
            </a:endParaRPr>
          </a:p>
        </p:txBody>
      </p:sp>
      <p:sp>
        <p:nvSpPr>
          <p:cNvPr id="6" name="Text Box 3">
            <a:extLst>
              <a:ext uri="{FF2B5EF4-FFF2-40B4-BE49-F238E27FC236}">
                <a16:creationId xmlns:a16="http://schemas.microsoft.com/office/drawing/2014/main" id="{1A76813D-7126-4ECB-8465-89E48022E920}"/>
              </a:ext>
            </a:extLst>
          </p:cNvPr>
          <p:cNvSpPr txBox="1">
            <a:spLocks noChangeArrowheads="1"/>
          </p:cNvSpPr>
          <p:nvPr/>
        </p:nvSpPr>
        <p:spPr bwMode="auto">
          <a:xfrm>
            <a:off x="0" y="878855"/>
            <a:ext cx="914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dirty="0">
                <a:solidFill>
                  <a:schemeClr val="tx1"/>
                </a:solidFill>
              </a:rPr>
              <a:t>Pilate</a:t>
            </a:r>
          </a:p>
        </p:txBody>
      </p:sp>
      <p:sp>
        <p:nvSpPr>
          <p:cNvPr id="7" name="Text Box 3">
            <a:extLst>
              <a:ext uri="{FF2B5EF4-FFF2-40B4-BE49-F238E27FC236}">
                <a16:creationId xmlns:a16="http://schemas.microsoft.com/office/drawing/2014/main" id="{DE1A3878-6943-4BFF-B2C7-5FA33061A20E}"/>
              </a:ext>
            </a:extLst>
          </p:cNvPr>
          <p:cNvSpPr txBox="1">
            <a:spLocks noChangeArrowheads="1"/>
          </p:cNvSpPr>
          <p:nvPr/>
        </p:nvSpPr>
        <p:spPr bwMode="auto">
          <a:xfrm>
            <a:off x="0" y="1659285"/>
            <a:ext cx="9144000" cy="3539430"/>
          </a:xfrm>
          <a:prstGeom prst="rect">
            <a:avLst/>
          </a:prstGeom>
          <a:solidFill>
            <a:srgbClr val="FFFFFF"/>
          </a:solidFill>
          <a:ln w="9525">
            <a:solidFill>
              <a:srgbClr val="002060"/>
            </a:solidFill>
            <a:miter lim="800000"/>
            <a:headEnd/>
            <a:tailEnd/>
          </a:ln>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dirty="0">
                <a:solidFill>
                  <a:srgbClr val="000000"/>
                </a:solidFill>
              </a:rPr>
              <a:t>Mk. 15:6-15 (vss. 6-10)</a:t>
            </a:r>
          </a:p>
          <a:p>
            <a:pPr eaLnBrk="1" hangingPunct="1">
              <a:buClrTx/>
              <a:buSzTx/>
              <a:buFontTx/>
              <a:buNone/>
            </a:pPr>
            <a:r>
              <a:rPr lang="en-US" altLang="en-US" dirty="0">
                <a:solidFill>
                  <a:srgbClr val="002060"/>
                </a:solidFill>
              </a:rPr>
              <a:t>6.   Now at the feast he used to release for them any one prisoner whom they requested. </a:t>
            </a:r>
          </a:p>
          <a:p>
            <a:pPr eaLnBrk="1" hangingPunct="1">
              <a:buClrTx/>
              <a:buSzTx/>
              <a:buFontTx/>
              <a:buNone/>
            </a:pPr>
            <a:r>
              <a:rPr lang="en-US" altLang="en-US" dirty="0">
                <a:solidFill>
                  <a:srgbClr val="002060"/>
                </a:solidFill>
              </a:rPr>
              <a:t>7.   The man named Barabbas had been imprisoned with the insurrectionists who had committed murder in the insurrection. </a:t>
            </a:r>
          </a:p>
          <a:p>
            <a:pPr eaLnBrk="1" hangingPunct="1">
              <a:buClrTx/>
              <a:buSzTx/>
              <a:buFontTx/>
              <a:buNone/>
            </a:pPr>
            <a:r>
              <a:rPr lang="en-US" altLang="en-US" dirty="0">
                <a:solidFill>
                  <a:srgbClr val="002060"/>
                </a:solidFill>
              </a:rPr>
              <a:t>8.   The crowd went up and began asking him to do as he had been accustomed to do for them. </a:t>
            </a:r>
          </a:p>
          <a:p>
            <a:pPr eaLnBrk="1" hangingPunct="1">
              <a:buClrTx/>
              <a:buSzTx/>
              <a:buFontTx/>
              <a:buNone/>
            </a:pPr>
            <a:r>
              <a:rPr lang="en-US" altLang="en-US" dirty="0">
                <a:solidFill>
                  <a:srgbClr val="002060"/>
                </a:solidFill>
              </a:rPr>
              <a:t>9.   Pilate answered them, saying, "Do you want me to release for you the King of the Jews?" </a:t>
            </a:r>
          </a:p>
          <a:p>
            <a:pPr eaLnBrk="1" hangingPunct="1">
              <a:buClrTx/>
              <a:buSzTx/>
              <a:buFontTx/>
              <a:buNone/>
            </a:pPr>
            <a:r>
              <a:rPr lang="en-US" altLang="en-US" dirty="0">
                <a:solidFill>
                  <a:srgbClr val="002060"/>
                </a:solidFill>
              </a:rPr>
              <a:t>10.  For he was aware that the chief priests had handed Him over because of envy. </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6A521C86-AA50-4679-BC35-6B8E5D0F6AA1}"/>
              </a:ext>
            </a:extLst>
          </p:cNvPr>
          <p:cNvSpPr>
            <a:spLocks noGrp="1"/>
          </p:cNvSpPr>
          <p:nvPr>
            <p:ph type="ftr" sz="quarter" idx="11"/>
          </p:nvPr>
        </p:nvSpPr>
        <p:spPr>
          <a:xfrm>
            <a:off x="3124200" y="6378575"/>
            <a:ext cx="2895600" cy="476250"/>
          </a:xfrm>
        </p:spPr>
        <p:txBody>
          <a:bodyPr/>
          <a:lstStyle/>
          <a:p>
            <a:pPr>
              <a:defRPr/>
            </a:pPr>
            <a:r>
              <a:rPr lang="en-US"/>
              <a:t>Popularity Contest</a:t>
            </a:r>
          </a:p>
        </p:txBody>
      </p:sp>
      <p:sp>
        <p:nvSpPr>
          <p:cNvPr id="164866" name="Rectangle 2">
            <a:extLst>
              <a:ext uri="{FF2B5EF4-FFF2-40B4-BE49-F238E27FC236}">
                <a16:creationId xmlns:a16="http://schemas.microsoft.com/office/drawing/2014/main" id="{08D6FEAC-67C0-458A-9F44-57BF7E68B88F}"/>
              </a:ext>
            </a:extLst>
          </p:cNvPr>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Popularity Contestants</a:t>
            </a:r>
            <a:endParaRPr lang="en-US" sz="3600" b="1" u="sng" dirty="0">
              <a:solidFill>
                <a:srgbClr val="66FFFF"/>
              </a:solidFill>
            </a:endParaRPr>
          </a:p>
        </p:txBody>
      </p:sp>
      <p:sp>
        <p:nvSpPr>
          <p:cNvPr id="6" name="Text Box 3">
            <a:extLst>
              <a:ext uri="{FF2B5EF4-FFF2-40B4-BE49-F238E27FC236}">
                <a16:creationId xmlns:a16="http://schemas.microsoft.com/office/drawing/2014/main" id="{1A76813D-7126-4ECB-8465-89E48022E920}"/>
              </a:ext>
            </a:extLst>
          </p:cNvPr>
          <p:cNvSpPr txBox="1">
            <a:spLocks noChangeArrowheads="1"/>
          </p:cNvSpPr>
          <p:nvPr/>
        </p:nvSpPr>
        <p:spPr bwMode="auto">
          <a:xfrm>
            <a:off x="0" y="860550"/>
            <a:ext cx="914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dirty="0">
                <a:solidFill>
                  <a:schemeClr val="tx1"/>
                </a:solidFill>
              </a:rPr>
              <a:t>Pilate</a:t>
            </a:r>
          </a:p>
        </p:txBody>
      </p:sp>
      <p:sp>
        <p:nvSpPr>
          <p:cNvPr id="7" name="Text Box 3">
            <a:extLst>
              <a:ext uri="{FF2B5EF4-FFF2-40B4-BE49-F238E27FC236}">
                <a16:creationId xmlns:a16="http://schemas.microsoft.com/office/drawing/2014/main" id="{DE1A3878-6943-4BFF-B2C7-5FA33061A20E}"/>
              </a:ext>
            </a:extLst>
          </p:cNvPr>
          <p:cNvSpPr txBox="1">
            <a:spLocks noChangeArrowheads="1"/>
          </p:cNvSpPr>
          <p:nvPr/>
        </p:nvSpPr>
        <p:spPr bwMode="auto">
          <a:xfrm>
            <a:off x="0" y="1622673"/>
            <a:ext cx="9144000" cy="3231654"/>
          </a:xfrm>
          <a:prstGeom prst="rect">
            <a:avLst/>
          </a:prstGeom>
          <a:solidFill>
            <a:srgbClr val="FFFFFF"/>
          </a:solidFill>
          <a:ln w="9525">
            <a:solidFill>
              <a:srgbClr val="002060"/>
            </a:solidFill>
            <a:miter lim="800000"/>
            <a:headEnd/>
            <a:tailEnd/>
          </a:ln>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dirty="0">
                <a:solidFill>
                  <a:srgbClr val="000000"/>
                </a:solidFill>
              </a:rPr>
              <a:t>Mk. 15:6-15 (vss. 11-15)</a:t>
            </a:r>
          </a:p>
          <a:p>
            <a:pPr eaLnBrk="1" hangingPunct="1">
              <a:buClrTx/>
              <a:buSzTx/>
              <a:buFontTx/>
              <a:buNone/>
            </a:pPr>
            <a:r>
              <a:rPr lang="en-US" altLang="en-US" dirty="0">
                <a:solidFill>
                  <a:srgbClr val="002060"/>
                </a:solidFill>
              </a:rPr>
              <a:t>11.  But the chief priests stirred up the crowd to ask him to release Barabbas for them instead. </a:t>
            </a:r>
          </a:p>
          <a:p>
            <a:pPr eaLnBrk="1" hangingPunct="1">
              <a:buClrTx/>
              <a:buSzTx/>
              <a:buFontTx/>
              <a:buNone/>
            </a:pPr>
            <a:r>
              <a:rPr lang="en-US" altLang="en-US" dirty="0">
                <a:solidFill>
                  <a:srgbClr val="002060"/>
                </a:solidFill>
              </a:rPr>
              <a:t>12.  Answering again, Pilate said to them, "Then what shall I do with Him whom you call the King of the Jews?" </a:t>
            </a:r>
          </a:p>
          <a:p>
            <a:pPr eaLnBrk="1" hangingPunct="1">
              <a:buClrTx/>
              <a:buSzTx/>
              <a:buFontTx/>
              <a:buNone/>
            </a:pPr>
            <a:r>
              <a:rPr lang="en-US" altLang="en-US" dirty="0">
                <a:solidFill>
                  <a:srgbClr val="002060"/>
                </a:solidFill>
              </a:rPr>
              <a:t>13.  They shouted back, "Crucify Him!" </a:t>
            </a:r>
          </a:p>
          <a:p>
            <a:pPr eaLnBrk="1" hangingPunct="1">
              <a:buClrTx/>
              <a:buSzTx/>
              <a:buFontTx/>
              <a:buNone/>
            </a:pPr>
            <a:r>
              <a:rPr lang="en-US" altLang="en-US" dirty="0">
                <a:solidFill>
                  <a:srgbClr val="002060"/>
                </a:solidFill>
              </a:rPr>
              <a:t>14.  But Pilate said to them, "Why, what evil has He done?" But they shouted all the more, "Crucify Him!" </a:t>
            </a:r>
          </a:p>
          <a:p>
            <a:pPr eaLnBrk="1" hangingPunct="1">
              <a:buClrTx/>
              <a:buSzTx/>
              <a:buFontTx/>
              <a:buNone/>
            </a:pPr>
            <a:r>
              <a:rPr lang="en-US" altLang="en-US" dirty="0">
                <a:solidFill>
                  <a:srgbClr val="002060"/>
                </a:solidFill>
              </a:rPr>
              <a:t>15.  Wishing to satisfy the crowd, Pilate released Barabbas for them, and after having Jesus scourged, he handed Him over to be crucified.</a:t>
            </a:r>
          </a:p>
        </p:txBody>
      </p:sp>
    </p:spTree>
    <p:extLst>
      <p:ext uri="{BB962C8B-B14F-4D97-AF65-F5344CB8AC3E}">
        <p14:creationId xmlns:p14="http://schemas.microsoft.com/office/powerpoint/2010/main" val="66099295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1B95B0A-7FE2-4179-87D9-0E5AE6A31BF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18213" y="4167188"/>
            <a:ext cx="3067050" cy="240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a:extLst>
              <a:ext uri="{FF2B5EF4-FFF2-40B4-BE49-F238E27FC236}">
                <a16:creationId xmlns:a16="http://schemas.microsoft.com/office/drawing/2014/main" id="{1437A260-D41D-4C81-A3D8-87014800A319}"/>
              </a:ext>
            </a:extLst>
          </p:cNvPr>
          <p:cNvSpPr>
            <a:spLocks noGrp="1"/>
          </p:cNvSpPr>
          <p:nvPr>
            <p:ph type="ftr" sz="quarter" idx="11"/>
          </p:nvPr>
        </p:nvSpPr>
        <p:spPr>
          <a:xfrm>
            <a:off x="3124200" y="6381750"/>
            <a:ext cx="2895600" cy="476250"/>
          </a:xfrm>
        </p:spPr>
        <p:txBody>
          <a:bodyPr/>
          <a:lstStyle/>
          <a:p>
            <a:pPr>
              <a:defRPr/>
            </a:pPr>
            <a:r>
              <a:rPr lang="en-US"/>
              <a:t>Popularity Contest</a:t>
            </a:r>
          </a:p>
        </p:txBody>
      </p:sp>
      <p:sp>
        <p:nvSpPr>
          <p:cNvPr id="174082" name="Rectangle 2">
            <a:extLst>
              <a:ext uri="{FF2B5EF4-FFF2-40B4-BE49-F238E27FC236}">
                <a16:creationId xmlns:a16="http://schemas.microsoft.com/office/drawing/2014/main" id="{F5EB86DC-5B43-41C0-8C59-3141D1C278AD}"/>
              </a:ext>
            </a:extLst>
          </p:cNvPr>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Popularity Contestants</a:t>
            </a:r>
          </a:p>
        </p:txBody>
      </p:sp>
      <p:sp>
        <p:nvSpPr>
          <p:cNvPr id="11269" name="Text Box 3">
            <a:extLst>
              <a:ext uri="{FF2B5EF4-FFF2-40B4-BE49-F238E27FC236}">
                <a16:creationId xmlns:a16="http://schemas.microsoft.com/office/drawing/2014/main" id="{0A88C200-E7EC-43BD-AC28-459FD7B7A49E}"/>
              </a:ext>
            </a:extLst>
          </p:cNvPr>
          <p:cNvSpPr txBox="1">
            <a:spLocks noChangeArrowheads="1"/>
          </p:cNvSpPr>
          <p:nvPr/>
        </p:nvSpPr>
        <p:spPr bwMode="auto">
          <a:xfrm>
            <a:off x="0" y="91440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a:solidFill>
                  <a:schemeClr val="tx1"/>
                </a:solidFill>
              </a:rPr>
              <a:t>Rehoboam – II Chr. 10:6-14</a:t>
            </a:r>
          </a:p>
        </p:txBody>
      </p:sp>
      <p:sp>
        <p:nvSpPr>
          <p:cNvPr id="11270" name="Text Box 3">
            <a:extLst>
              <a:ext uri="{FF2B5EF4-FFF2-40B4-BE49-F238E27FC236}">
                <a16:creationId xmlns:a16="http://schemas.microsoft.com/office/drawing/2014/main" id="{F4B404FF-3ADD-4115-B05B-F4EE0DE5F705}"/>
              </a:ext>
            </a:extLst>
          </p:cNvPr>
          <p:cNvSpPr txBox="1">
            <a:spLocks noChangeArrowheads="1"/>
          </p:cNvSpPr>
          <p:nvPr/>
        </p:nvSpPr>
        <p:spPr bwMode="auto">
          <a:xfrm>
            <a:off x="-9525" y="1824038"/>
            <a:ext cx="914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a:solidFill>
                  <a:schemeClr val="tx1"/>
                </a:solidFill>
              </a:rPr>
              <a:t>Jeroboam – I Kings 12:25-33; II Chr. 13:1-3</a:t>
            </a:r>
          </a:p>
        </p:txBody>
      </p:sp>
      <p:sp>
        <p:nvSpPr>
          <p:cNvPr id="8" name="Text Box 3">
            <a:extLst>
              <a:ext uri="{FF2B5EF4-FFF2-40B4-BE49-F238E27FC236}">
                <a16:creationId xmlns:a16="http://schemas.microsoft.com/office/drawing/2014/main" id="{D9F694BC-1986-4CEB-8F84-4474354E7C04}"/>
              </a:ext>
            </a:extLst>
          </p:cNvPr>
          <p:cNvSpPr txBox="1">
            <a:spLocks noChangeArrowheads="1"/>
          </p:cNvSpPr>
          <p:nvPr/>
        </p:nvSpPr>
        <p:spPr bwMode="auto">
          <a:xfrm>
            <a:off x="-9525" y="266700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a:solidFill>
                  <a:schemeClr val="tx1"/>
                </a:solidFill>
              </a:rPr>
              <a:t>Pilate – Mk. 15:6-15</a:t>
            </a:r>
          </a:p>
        </p:txBody>
      </p:sp>
      <p:sp>
        <p:nvSpPr>
          <p:cNvPr id="9" name="Text Box 3">
            <a:extLst>
              <a:ext uri="{FF2B5EF4-FFF2-40B4-BE49-F238E27FC236}">
                <a16:creationId xmlns:a16="http://schemas.microsoft.com/office/drawing/2014/main" id="{7EECF76B-A8AF-416B-9584-ED8687CE4DAA}"/>
              </a:ext>
            </a:extLst>
          </p:cNvPr>
          <p:cNvSpPr txBox="1">
            <a:spLocks noChangeArrowheads="1"/>
          </p:cNvSpPr>
          <p:nvPr/>
        </p:nvSpPr>
        <p:spPr bwMode="auto">
          <a:xfrm>
            <a:off x="0" y="3276600"/>
            <a:ext cx="914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algn="ctr" eaLnBrk="1" hangingPunct="1">
              <a:buClrTx/>
              <a:buSzTx/>
              <a:buFontTx/>
              <a:buNone/>
            </a:pPr>
            <a:r>
              <a:rPr lang="en-US" altLang="en-US" sz="2400" b="1" dirty="0">
                <a:solidFill>
                  <a:srgbClr val="FFC000"/>
                </a:solidFill>
              </a:rPr>
              <a:t>Pilate knew Jesus was innocent </a:t>
            </a:r>
            <a:r>
              <a:rPr lang="en-US" altLang="en-US" sz="2400" b="1" i="1" dirty="0">
                <a:solidFill>
                  <a:srgbClr val="FFC000"/>
                </a:solidFill>
              </a:rPr>
              <a:t>(Jn. 18:38; 19:4-6), </a:t>
            </a:r>
            <a:r>
              <a:rPr lang="en-US" altLang="en-US" sz="2400" b="1" dirty="0">
                <a:solidFill>
                  <a:srgbClr val="FFC000"/>
                </a:solidFill>
              </a:rPr>
              <a:t>but</a:t>
            </a:r>
          </a:p>
          <a:p>
            <a:pPr algn="ctr" eaLnBrk="1" hangingPunct="1">
              <a:buClrTx/>
              <a:buSzTx/>
              <a:buFontTx/>
              <a:buNone/>
            </a:pPr>
            <a:r>
              <a:rPr lang="en-US" altLang="en-US" sz="2400" b="1" dirty="0">
                <a:solidFill>
                  <a:srgbClr val="FFC000"/>
                </a:solidFill>
              </a:rPr>
              <a:t>he chose popularity with the Jews over justice! </a:t>
            </a:r>
            <a:endParaRPr lang="en-US" altLang="en-US" sz="2400" b="1" i="1" dirty="0">
              <a:solidFill>
                <a:srgbClr val="FFC000"/>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nodeType="afterGroup">
                            <p:stCondLst>
                              <p:cond delay="0"/>
                            </p:stCondLst>
                            <p:childTnLst>
                              <p:par>
                                <p:cTn id="8" presetID="9" presetClass="entr" presetSubtype="0" fill="hold" grpId="0" nodeType="after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par>
                                <p:cTn id="11" presetID="53" presetClass="entr" presetSubtype="16" fill="hold" nodeType="with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1B95B0A-7FE2-4179-87D9-0E5AE6A31BF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429000" y="2514600"/>
            <a:ext cx="3067050" cy="240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a:extLst>
              <a:ext uri="{FF2B5EF4-FFF2-40B4-BE49-F238E27FC236}">
                <a16:creationId xmlns:a16="http://schemas.microsoft.com/office/drawing/2014/main" id="{1437A260-D41D-4C81-A3D8-87014800A319}"/>
              </a:ext>
            </a:extLst>
          </p:cNvPr>
          <p:cNvSpPr>
            <a:spLocks noGrp="1"/>
          </p:cNvSpPr>
          <p:nvPr>
            <p:ph type="ftr" sz="quarter" idx="11"/>
          </p:nvPr>
        </p:nvSpPr>
        <p:spPr>
          <a:xfrm>
            <a:off x="3124200" y="6381750"/>
            <a:ext cx="2895600" cy="476250"/>
          </a:xfrm>
        </p:spPr>
        <p:txBody>
          <a:bodyPr/>
          <a:lstStyle/>
          <a:p>
            <a:pPr>
              <a:defRPr/>
            </a:pPr>
            <a:r>
              <a:rPr lang="en-US"/>
              <a:t>Popularity Contest</a:t>
            </a:r>
          </a:p>
        </p:txBody>
      </p:sp>
      <p:sp>
        <p:nvSpPr>
          <p:cNvPr id="174082" name="Rectangle 2">
            <a:extLst>
              <a:ext uri="{FF2B5EF4-FFF2-40B4-BE49-F238E27FC236}">
                <a16:creationId xmlns:a16="http://schemas.microsoft.com/office/drawing/2014/main" id="{F5EB86DC-5B43-41C0-8C59-3141D1C278AD}"/>
              </a:ext>
            </a:extLst>
          </p:cNvPr>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Popularity Contestants</a:t>
            </a:r>
          </a:p>
        </p:txBody>
      </p:sp>
      <p:sp>
        <p:nvSpPr>
          <p:cNvPr id="11269" name="Text Box 3">
            <a:extLst>
              <a:ext uri="{FF2B5EF4-FFF2-40B4-BE49-F238E27FC236}">
                <a16:creationId xmlns:a16="http://schemas.microsoft.com/office/drawing/2014/main" id="{0A88C200-E7EC-43BD-AC28-459FD7B7A49E}"/>
              </a:ext>
            </a:extLst>
          </p:cNvPr>
          <p:cNvSpPr txBox="1">
            <a:spLocks noChangeArrowheads="1"/>
          </p:cNvSpPr>
          <p:nvPr/>
        </p:nvSpPr>
        <p:spPr bwMode="auto">
          <a:xfrm>
            <a:off x="0" y="91440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a:solidFill>
                  <a:schemeClr val="tx1"/>
                </a:solidFill>
              </a:rPr>
              <a:t>Rehoboam – II Chr. 10:6-14</a:t>
            </a:r>
          </a:p>
        </p:txBody>
      </p:sp>
      <p:sp>
        <p:nvSpPr>
          <p:cNvPr id="11270" name="Text Box 3">
            <a:extLst>
              <a:ext uri="{FF2B5EF4-FFF2-40B4-BE49-F238E27FC236}">
                <a16:creationId xmlns:a16="http://schemas.microsoft.com/office/drawing/2014/main" id="{F4B404FF-3ADD-4115-B05B-F4EE0DE5F705}"/>
              </a:ext>
            </a:extLst>
          </p:cNvPr>
          <p:cNvSpPr txBox="1">
            <a:spLocks noChangeArrowheads="1"/>
          </p:cNvSpPr>
          <p:nvPr/>
        </p:nvSpPr>
        <p:spPr bwMode="auto">
          <a:xfrm>
            <a:off x="-9525" y="1824038"/>
            <a:ext cx="914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a:solidFill>
                  <a:schemeClr val="tx1"/>
                </a:solidFill>
              </a:rPr>
              <a:t>Jeroboam – I Kings 12:25-33; II Chr. 13:1-3</a:t>
            </a:r>
          </a:p>
        </p:txBody>
      </p:sp>
      <p:sp>
        <p:nvSpPr>
          <p:cNvPr id="8" name="Text Box 3">
            <a:extLst>
              <a:ext uri="{FF2B5EF4-FFF2-40B4-BE49-F238E27FC236}">
                <a16:creationId xmlns:a16="http://schemas.microsoft.com/office/drawing/2014/main" id="{D9F694BC-1986-4CEB-8F84-4474354E7C04}"/>
              </a:ext>
            </a:extLst>
          </p:cNvPr>
          <p:cNvSpPr txBox="1">
            <a:spLocks noChangeArrowheads="1"/>
          </p:cNvSpPr>
          <p:nvPr/>
        </p:nvSpPr>
        <p:spPr bwMode="auto">
          <a:xfrm>
            <a:off x="-9525" y="266700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dirty="0">
                <a:solidFill>
                  <a:schemeClr val="tx1"/>
                </a:solidFill>
              </a:rPr>
              <a:t>Pilate – Mk. 15:6-15</a:t>
            </a:r>
          </a:p>
        </p:txBody>
      </p:sp>
      <p:sp>
        <p:nvSpPr>
          <p:cNvPr id="20" name="Text Box 5">
            <a:extLst>
              <a:ext uri="{FF2B5EF4-FFF2-40B4-BE49-F238E27FC236}">
                <a16:creationId xmlns:a16="http://schemas.microsoft.com/office/drawing/2014/main" id="{D84F6A69-37E2-491C-881D-8249A26381FE}"/>
              </a:ext>
            </a:extLst>
          </p:cNvPr>
          <p:cNvSpPr txBox="1">
            <a:spLocks noChangeArrowheads="1"/>
          </p:cNvSpPr>
          <p:nvPr/>
        </p:nvSpPr>
        <p:spPr bwMode="auto">
          <a:xfrm>
            <a:off x="40481" y="5083175"/>
            <a:ext cx="9063037" cy="830263"/>
          </a:xfrm>
          <a:prstGeom prst="rect">
            <a:avLst/>
          </a:prstGeom>
          <a:solidFill>
            <a:schemeClr val="bg1">
              <a:lumMod val="20000"/>
              <a:lumOff val="80000"/>
            </a:schemeClr>
          </a:solidFill>
          <a:ln w="9525">
            <a:solidFill>
              <a:srgbClr val="FF0066"/>
            </a:solidFill>
            <a:miter lim="800000"/>
            <a:headEnd/>
            <a:tailEnd/>
          </a:ln>
        </p:spPr>
        <p:txBody>
          <a:bodyPr>
            <a:spAutoFit/>
          </a:bodyPr>
          <a:lstStyle/>
          <a:p>
            <a:pPr marL="457200" indent="-457200" algn="ctr">
              <a:buClrTx/>
              <a:buSzTx/>
              <a:buFontTx/>
              <a:buNone/>
              <a:defRPr/>
            </a:pPr>
            <a:r>
              <a:rPr lang="en-US" sz="2400" b="1" dirty="0">
                <a:solidFill>
                  <a:srgbClr val="FF0000"/>
                </a:solidFill>
              </a:rPr>
              <a:t>These individuals were willing to change what they knew</a:t>
            </a:r>
          </a:p>
          <a:p>
            <a:pPr marL="457200" indent="-457200" algn="ctr">
              <a:buClrTx/>
              <a:buSzTx/>
              <a:buFontTx/>
              <a:buNone/>
              <a:defRPr/>
            </a:pPr>
            <a:r>
              <a:rPr lang="en-US" sz="2400" b="1" dirty="0">
                <a:solidFill>
                  <a:srgbClr val="FF0000"/>
                </a:solidFill>
              </a:rPr>
              <a:t>to be right to win the popularity contest!</a:t>
            </a:r>
          </a:p>
        </p:txBody>
      </p:sp>
    </p:spTree>
    <p:extLst>
      <p:ext uri="{BB962C8B-B14F-4D97-AF65-F5344CB8AC3E}">
        <p14:creationId xmlns:p14="http://schemas.microsoft.com/office/powerpoint/2010/main" val="315869022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0-#ppt_w/2"/>
                                          </p:val>
                                        </p:tav>
                                        <p:tav tm="100000">
                                          <p:val>
                                            <p:strVal val="#ppt_x"/>
                                          </p:val>
                                        </p:tav>
                                      </p:tavLst>
                                    </p:anim>
                                    <p:anim calcmode="lin" valueType="num">
                                      <p:cBhvr additive="base">
                                        <p:cTn id="8" dur="500" fill="hold"/>
                                        <p:tgtEl>
                                          <p:spTgt spid="20"/>
                                        </p:tgtEl>
                                        <p:attrNameLst>
                                          <p:attrName>ppt_y</p:attrName>
                                        </p:attrNameLst>
                                      </p:cBhvr>
                                      <p:tavLst>
                                        <p:tav tm="0">
                                          <p:val>
                                            <p:strVal val="1+#ppt_h/2"/>
                                          </p:val>
                                        </p:tav>
                                        <p:tav tm="100000">
                                          <p:val>
                                            <p:strVal val="#ppt_y"/>
                                          </p:val>
                                        </p:tav>
                                      </p:tavLst>
                                    </p:anim>
                                  </p:childTnLst>
                                </p:cTn>
                              </p:par>
                              <p:par>
                                <p:cTn id="9" presetID="53" presetClass="entr" presetSubtype="16"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6BA91E45-6081-4EAC-9F12-9A1758B49B09}"/>
              </a:ext>
            </a:extLst>
          </p:cNvPr>
          <p:cNvSpPr>
            <a:spLocks noGrp="1"/>
          </p:cNvSpPr>
          <p:nvPr>
            <p:ph type="ftr" sz="quarter" idx="11"/>
          </p:nvPr>
        </p:nvSpPr>
        <p:spPr>
          <a:xfrm>
            <a:off x="3124200" y="6372225"/>
            <a:ext cx="2895600" cy="476250"/>
          </a:xfrm>
        </p:spPr>
        <p:txBody>
          <a:bodyPr/>
          <a:lstStyle/>
          <a:p>
            <a:pPr>
              <a:defRPr/>
            </a:pPr>
            <a:r>
              <a:rPr lang="en-US"/>
              <a:t>Popularity Contest</a:t>
            </a:r>
          </a:p>
        </p:txBody>
      </p:sp>
      <p:sp>
        <p:nvSpPr>
          <p:cNvPr id="164866" name="Rectangle 2">
            <a:extLst>
              <a:ext uri="{FF2B5EF4-FFF2-40B4-BE49-F238E27FC236}">
                <a16:creationId xmlns:a16="http://schemas.microsoft.com/office/drawing/2014/main" id="{18544606-7810-4F7B-B54E-6DCAE632A02F}"/>
              </a:ext>
            </a:extLst>
          </p:cNvPr>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Popularity Consequences</a:t>
            </a:r>
            <a:endParaRPr lang="en-US" sz="3600" b="1" u="sng" dirty="0">
              <a:solidFill>
                <a:srgbClr val="66FFFF"/>
              </a:solidFill>
            </a:endParaRPr>
          </a:p>
        </p:txBody>
      </p:sp>
      <p:sp>
        <p:nvSpPr>
          <p:cNvPr id="6" name="Text Box 3">
            <a:extLst>
              <a:ext uri="{FF2B5EF4-FFF2-40B4-BE49-F238E27FC236}">
                <a16:creationId xmlns:a16="http://schemas.microsoft.com/office/drawing/2014/main" id="{80EFC8A5-A131-434C-8C00-2C30C6B4D36A}"/>
              </a:ext>
            </a:extLst>
          </p:cNvPr>
          <p:cNvSpPr txBox="1">
            <a:spLocks noChangeArrowheads="1"/>
          </p:cNvSpPr>
          <p:nvPr/>
        </p:nvSpPr>
        <p:spPr bwMode="auto">
          <a:xfrm>
            <a:off x="0" y="54958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dirty="0">
                <a:solidFill>
                  <a:schemeClr val="tx1"/>
                </a:solidFill>
              </a:rPr>
              <a:t>Rehoboam</a:t>
            </a:r>
          </a:p>
        </p:txBody>
      </p:sp>
      <p:sp>
        <p:nvSpPr>
          <p:cNvPr id="7" name="Text Box 3">
            <a:extLst>
              <a:ext uri="{FF2B5EF4-FFF2-40B4-BE49-F238E27FC236}">
                <a16:creationId xmlns:a16="http://schemas.microsoft.com/office/drawing/2014/main" id="{FA9729D2-F3CD-4177-A8F7-83DF4D951F97}"/>
              </a:ext>
            </a:extLst>
          </p:cNvPr>
          <p:cNvSpPr txBox="1">
            <a:spLocks noChangeArrowheads="1"/>
          </p:cNvSpPr>
          <p:nvPr/>
        </p:nvSpPr>
        <p:spPr bwMode="auto">
          <a:xfrm>
            <a:off x="0" y="1000204"/>
            <a:ext cx="9144000" cy="4462760"/>
          </a:xfrm>
          <a:prstGeom prst="rect">
            <a:avLst/>
          </a:prstGeom>
          <a:solidFill>
            <a:srgbClr val="FFFFFF"/>
          </a:solidFill>
          <a:ln w="9525">
            <a:solidFill>
              <a:srgbClr val="002060"/>
            </a:solidFill>
            <a:miter lim="800000"/>
            <a:headEnd/>
            <a:tailEnd/>
          </a:ln>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dirty="0">
                <a:solidFill>
                  <a:srgbClr val="000000"/>
                </a:solidFill>
              </a:rPr>
              <a:t>II Chr. 10:15-19</a:t>
            </a:r>
          </a:p>
          <a:p>
            <a:pPr eaLnBrk="1" hangingPunct="1">
              <a:buClrTx/>
              <a:buSzTx/>
              <a:buFontTx/>
              <a:buNone/>
            </a:pPr>
            <a:r>
              <a:rPr lang="en-US" altLang="en-US" dirty="0">
                <a:solidFill>
                  <a:srgbClr val="002060"/>
                </a:solidFill>
              </a:rPr>
              <a:t>15.  So the king did not listen to the people, for it was a turn of events from God that the LORD might establish His word, which He spoke through </a:t>
            </a:r>
            <a:r>
              <a:rPr lang="en-US" altLang="en-US" dirty="0" err="1">
                <a:solidFill>
                  <a:srgbClr val="002060"/>
                </a:solidFill>
              </a:rPr>
              <a:t>Ahijah</a:t>
            </a:r>
            <a:r>
              <a:rPr lang="en-US" altLang="en-US" dirty="0">
                <a:solidFill>
                  <a:srgbClr val="002060"/>
                </a:solidFill>
              </a:rPr>
              <a:t> the Shilonite to Jeroboam the son of </a:t>
            </a:r>
            <a:r>
              <a:rPr lang="en-US" altLang="en-US" dirty="0" err="1">
                <a:solidFill>
                  <a:srgbClr val="002060"/>
                </a:solidFill>
              </a:rPr>
              <a:t>Nebat</a:t>
            </a:r>
            <a:r>
              <a:rPr lang="en-US" altLang="en-US" dirty="0">
                <a:solidFill>
                  <a:srgbClr val="002060"/>
                </a:solidFill>
              </a:rPr>
              <a:t>. </a:t>
            </a:r>
          </a:p>
          <a:p>
            <a:pPr eaLnBrk="1" hangingPunct="1">
              <a:buClrTx/>
              <a:buSzTx/>
              <a:buFontTx/>
              <a:buNone/>
            </a:pPr>
            <a:r>
              <a:rPr lang="en-US" altLang="en-US" dirty="0">
                <a:solidFill>
                  <a:srgbClr val="002060"/>
                </a:solidFill>
              </a:rPr>
              <a:t>16.  When all Israel saw that the king did not listen to them the people answered the king, saying, "What portion do we have in David? We have no inheritance in the son of Jesse. Every man to your tents, O Israel; Now look after your own house, David." So all Israel departed to their tents. </a:t>
            </a:r>
          </a:p>
          <a:p>
            <a:pPr eaLnBrk="1" hangingPunct="1">
              <a:buClrTx/>
              <a:buSzTx/>
              <a:buFontTx/>
              <a:buNone/>
            </a:pPr>
            <a:r>
              <a:rPr lang="en-US" altLang="en-US" dirty="0">
                <a:solidFill>
                  <a:srgbClr val="002060"/>
                </a:solidFill>
              </a:rPr>
              <a:t>17.  But as for the sons of Israel who lived in the cities of Judah, Rehoboam reigned over them. </a:t>
            </a:r>
          </a:p>
          <a:p>
            <a:pPr eaLnBrk="1" hangingPunct="1">
              <a:buClrTx/>
              <a:buSzTx/>
              <a:buFontTx/>
              <a:buNone/>
            </a:pPr>
            <a:r>
              <a:rPr lang="en-US" altLang="en-US" dirty="0">
                <a:solidFill>
                  <a:srgbClr val="002060"/>
                </a:solidFill>
              </a:rPr>
              <a:t>18.  Then King Rehoboam sent </a:t>
            </a:r>
            <a:r>
              <a:rPr lang="en-US" altLang="en-US" dirty="0" err="1">
                <a:solidFill>
                  <a:srgbClr val="002060"/>
                </a:solidFill>
              </a:rPr>
              <a:t>Hadoram</a:t>
            </a:r>
            <a:r>
              <a:rPr lang="en-US" altLang="en-US" dirty="0">
                <a:solidFill>
                  <a:srgbClr val="002060"/>
                </a:solidFill>
              </a:rPr>
              <a:t>, who was over the forced labor, and the sons of Israel stoned him to death. And King Rehoboam made haste to mount his chariot to flee to Jerusalem. </a:t>
            </a:r>
          </a:p>
          <a:p>
            <a:pPr eaLnBrk="1" hangingPunct="1">
              <a:buClrTx/>
              <a:buSzTx/>
              <a:buFontTx/>
              <a:buNone/>
            </a:pPr>
            <a:r>
              <a:rPr lang="en-US" altLang="en-US" dirty="0">
                <a:solidFill>
                  <a:srgbClr val="002060"/>
                </a:solidFill>
              </a:rPr>
              <a:t>19.  So Israel has been in rebellion against the house of David to this day. </a:t>
            </a:r>
          </a:p>
        </p:txBody>
      </p:sp>
      <p:sp>
        <p:nvSpPr>
          <p:cNvPr id="8" name="Text Box 3">
            <a:extLst>
              <a:ext uri="{FF2B5EF4-FFF2-40B4-BE49-F238E27FC236}">
                <a16:creationId xmlns:a16="http://schemas.microsoft.com/office/drawing/2014/main" id="{35A32220-28FB-4D78-BF41-3FF768FA6CB9}"/>
              </a:ext>
            </a:extLst>
          </p:cNvPr>
          <p:cNvSpPr txBox="1">
            <a:spLocks noChangeArrowheads="1"/>
          </p:cNvSpPr>
          <p:nvPr/>
        </p:nvSpPr>
        <p:spPr bwMode="auto">
          <a:xfrm>
            <a:off x="0" y="5595641"/>
            <a:ext cx="914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algn="ctr" eaLnBrk="1" hangingPunct="1">
              <a:buClrTx/>
              <a:buSzTx/>
              <a:buFontTx/>
              <a:buNone/>
            </a:pPr>
            <a:r>
              <a:rPr lang="en-US" altLang="en-US" sz="2400" b="1" dirty="0">
                <a:solidFill>
                  <a:srgbClr val="FFC000"/>
                </a:solidFill>
              </a:rPr>
              <a:t>There was a civil war and the kingdom was divided, </a:t>
            </a:r>
          </a:p>
          <a:p>
            <a:pPr algn="ctr" eaLnBrk="1" hangingPunct="1">
              <a:buClrTx/>
              <a:buSzTx/>
              <a:buFontTx/>
              <a:buNone/>
            </a:pPr>
            <a:r>
              <a:rPr lang="en-US" altLang="en-US" sz="2400" b="1" dirty="0">
                <a:solidFill>
                  <a:srgbClr val="FFC000"/>
                </a:solidFill>
              </a:rPr>
              <a:t>ten tribes to the north, Judah to the south</a:t>
            </a:r>
            <a:endParaRPr lang="en-US" altLang="en-US" sz="2400" b="1" i="1" dirty="0">
              <a:solidFill>
                <a:srgbClr val="FFC000"/>
              </a:solidFill>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269B2559-C8CE-487C-A6D4-138DD40A78E3}"/>
              </a:ext>
            </a:extLst>
          </p:cNvPr>
          <p:cNvSpPr>
            <a:spLocks noGrp="1"/>
          </p:cNvSpPr>
          <p:nvPr>
            <p:ph type="ftr" sz="quarter" idx="11"/>
          </p:nvPr>
        </p:nvSpPr>
        <p:spPr>
          <a:xfrm>
            <a:off x="3124200" y="6381750"/>
            <a:ext cx="2895600" cy="476250"/>
          </a:xfrm>
        </p:spPr>
        <p:txBody>
          <a:bodyPr/>
          <a:lstStyle/>
          <a:p>
            <a:pPr>
              <a:defRPr/>
            </a:pPr>
            <a:r>
              <a:rPr lang="en-US"/>
              <a:t>Popularity Contest</a:t>
            </a:r>
          </a:p>
        </p:txBody>
      </p:sp>
      <p:sp>
        <p:nvSpPr>
          <p:cNvPr id="174082" name="Rectangle 2">
            <a:extLst>
              <a:ext uri="{FF2B5EF4-FFF2-40B4-BE49-F238E27FC236}">
                <a16:creationId xmlns:a16="http://schemas.microsoft.com/office/drawing/2014/main" id="{8AD2563C-0AC4-4D97-9C9C-7955466AFFBC}"/>
              </a:ext>
            </a:extLst>
          </p:cNvPr>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Popularity Consequences</a:t>
            </a:r>
          </a:p>
        </p:txBody>
      </p:sp>
      <p:sp>
        <p:nvSpPr>
          <p:cNvPr id="174083" name="Text Box 3">
            <a:extLst>
              <a:ext uri="{FF2B5EF4-FFF2-40B4-BE49-F238E27FC236}">
                <a16:creationId xmlns:a16="http://schemas.microsoft.com/office/drawing/2014/main" id="{F02E9ADD-C724-4112-8ECB-9C676754BF58}"/>
              </a:ext>
            </a:extLst>
          </p:cNvPr>
          <p:cNvSpPr txBox="1">
            <a:spLocks noChangeArrowheads="1"/>
          </p:cNvSpPr>
          <p:nvPr/>
        </p:nvSpPr>
        <p:spPr bwMode="auto">
          <a:xfrm>
            <a:off x="0" y="91440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a:solidFill>
                  <a:schemeClr val="tx1"/>
                </a:solidFill>
              </a:rPr>
              <a:t>Rehoboam – II Chr. 10:15-19</a:t>
            </a:r>
          </a:p>
        </p:txBody>
      </p:sp>
      <p:sp>
        <p:nvSpPr>
          <p:cNvPr id="12" name="Text Box 3">
            <a:extLst>
              <a:ext uri="{FF2B5EF4-FFF2-40B4-BE49-F238E27FC236}">
                <a16:creationId xmlns:a16="http://schemas.microsoft.com/office/drawing/2014/main" id="{07C0D5AA-97F5-4ED4-A252-7BF7E36ED1F1}"/>
              </a:ext>
            </a:extLst>
          </p:cNvPr>
          <p:cNvSpPr txBox="1">
            <a:spLocks noChangeArrowheads="1"/>
          </p:cNvSpPr>
          <p:nvPr/>
        </p:nvSpPr>
        <p:spPr bwMode="auto">
          <a:xfrm>
            <a:off x="0" y="1376363"/>
            <a:ext cx="9144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algn="ctr" eaLnBrk="1" hangingPunct="1">
              <a:buClrTx/>
              <a:buSzTx/>
              <a:buFontTx/>
              <a:buNone/>
            </a:pPr>
            <a:r>
              <a:rPr lang="en-US" altLang="en-US" sz="2400" b="1" dirty="0">
                <a:solidFill>
                  <a:srgbClr val="FFC000"/>
                </a:solidFill>
              </a:rPr>
              <a:t>He is remembered for losing the united kingdom of Israel,</a:t>
            </a:r>
          </a:p>
          <a:p>
            <a:pPr algn="ctr" eaLnBrk="1" hangingPunct="1">
              <a:buClrTx/>
              <a:buSzTx/>
              <a:buFontTx/>
              <a:buNone/>
            </a:pPr>
            <a:r>
              <a:rPr lang="en-US" altLang="en-US" sz="2400" b="1" dirty="0">
                <a:solidFill>
                  <a:srgbClr val="FFC000"/>
                </a:solidFill>
              </a:rPr>
              <a:t>just as God said he would! </a:t>
            </a:r>
            <a:r>
              <a:rPr lang="en-US" altLang="en-US" sz="2400" b="1" i="1" dirty="0">
                <a:solidFill>
                  <a:srgbClr val="FFC000"/>
                </a:solidFill>
              </a:rPr>
              <a:t>(I Kings 11:29-39)</a:t>
            </a:r>
          </a:p>
        </p:txBody>
      </p:sp>
      <p:pic>
        <p:nvPicPr>
          <p:cNvPr id="3" name="Picture 2" descr="A close up of a piece of paper&#10;&#10;Description automatically generated">
            <a:extLst>
              <a:ext uri="{FF2B5EF4-FFF2-40B4-BE49-F238E27FC236}">
                <a16:creationId xmlns:a16="http://schemas.microsoft.com/office/drawing/2014/main" id="{1456864A-E1CC-4DA6-B2B6-22148F55680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32280" y="2500312"/>
            <a:ext cx="5079439" cy="382428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74083"/>
                                        </p:tgtEl>
                                        <p:attrNameLst>
                                          <p:attrName>style.visibility</p:attrName>
                                        </p:attrNameLst>
                                      </p:cBhvr>
                                      <p:to>
                                        <p:strVal val="visible"/>
                                      </p:to>
                                    </p:set>
                                  </p:childTnLst>
                                </p:cTn>
                              </p:par>
                            </p:childTnLst>
                          </p:cTn>
                        </p:par>
                        <p:par>
                          <p:cTn id="7" fill="hold" nodeType="afterGroup">
                            <p:stCondLst>
                              <p:cond delay="0"/>
                            </p:stCondLst>
                            <p:childTnLst>
                              <p:par>
                                <p:cTn id="8" presetID="9" presetClass="entr" presetSubtype="0" fill="hold" grpId="0" nodeType="after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dissolve">
                                      <p:cBhvr>
                                        <p:cTn id="10" dur="500"/>
                                        <p:tgtEl>
                                          <p:spTgt spid="12"/>
                                        </p:tgtEl>
                                      </p:cBhvr>
                                    </p:animEffect>
                                  </p:childTnLst>
                                </p:cTn>
                              </p:par>
                            </p:childTnLst>
                          </p:cTn>
                        </p:par>
                        <p:par>
                          <p:cTn id="11" fill="hold">
                            <p:stCondLst>
                              <p:cond delay="500"/>
                            </p:stCondLst>
                            <p:childTnLst>
                              <p:par>
                                <p:cTn id="12" presetID="53" presetClass="entr" presetSubtype="16" fill="hold" nodeType="after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p:bldP spid="1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D9D41124-17B4-4326-813B-592E40F444A4}"/>
              </a:ext>
            </a:extLst>
          </p:cNvPr>
          <p:cNvSpPr>
            <a:spLocks noGrp="1"/>
          </p:cNvSpPr>
          <p:nvPr>
            <p:ph type="ftr" sz="quarter" idx="11"/>
          </p:nvPr>
        </p:nvSpPr>
        <p:spPr>
          <a:xfrm>
            <a:off x="3124200" y="6378575"/>
            <a:ext cx="2895600" cy="476250"/>
          </a:xfrm>
        </p:spPr>
        <p:txBody>
          <a:bodyPr/>
          <a:lstStyle/>
          <a:p>
            <a:pPr>
              <a:defRPr/>
            </a:pPr>
            <a:r>
              <a:rPr lang="en-US"/>
              <a:t>Popularity Contest</a:t>
            </a:r>
          </a:p>
        </p:txBody>
      </p:sp>
      <p:sp>
        <p:nvSpPr>
          <p:cNvPr id="164866" name="Rectangle 2">
            <a:extLst>
              <a:ext uri="{FF2B5EF4-FFF2-40B4-BE49-F238E27FC236}">
                <a16:creationId xmlns:a16="http://schemas.microsoft.com/office/drawing/2014/main" id="{39C35E94-DAA7-48F9-B6AC-206B76A9EA7C}"/>
              </a:ext>
            </a:extLst>
          </p:cNvPr>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Popularity Consequences</a:t>
            </a:r>
            <a:endParaRPr lang="en-US" sz="3600" b="1" u="sng" dirty="0">
              <a:solidFill>
                <a:srgbClr val="66FFFF"/>
              </a:solidFill>
            </a:endParaRPr>
          </a:p>
        </p:txBody>
      </p:sp>
      <p:sp>
        <p:nvSpPr>
          <p:cNvPr id="6" name="Text Box 3">
            <a:extLst>
              <a:ext uri="{FF2B5EF4-FFF2-40B4-BE49-F238E27FC236}">
                <a16:creationId xmlns:a16="http://schemas.microsoft.com/office/drawing/2014/main" id="{229850CF-8D18-48D0-9270-F8254A6FF635}"/>
              </a:ext>
            </a:extLst>
          </p:cNvPr>
          <p:cNvSpPr txBox="1">
            <a:spLocks noChangeArrowheads="1"/>
          </p:cNvSpPr>
          <p:nvPr/>
        </p:nvSpPr>
        <p:spPr bwMode="auto">
          <a:xfrm>
            <a:off x="0" y="560388"/>
            <a:ext cx="914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dirty="0">
                <a:solidFill>
                  <a:schemeClr val="tx1"/>
                </a:solidFill>
              </a:rPr>
              <a:t>Jeroboam</a:t>
            </a:r>
          </a:p>
        </p:txBody>
      </p:sp>
      <p:sp>
        <p:nvSpPr>
          <p:cNvPr id="7" name="Text Box 3">
            <a:extLst>
              <a:ext uri="{FF2B5EF4-FFF2-40B4-BE49-F238E27FC236}">
                <a16:creationId xmlns:a16="http://schemas.microsoft.com/office/drawing/2014/main" id="{5C424628-E8ED-4F83-83BD-8A5605C2F7DD}"/>
              </a:ext>
            </a:extLst>
          </p:cNvPr>
          <p:cNvSpPr txBox="1">
            <a:spLocks noChangeArrowheads="1"/>
          </p:cNvSpPr>
          <p:nvPr/>
        </p:nvSpPr>
        <p:spPr bwMode="auto">
          <a:xfrm>
            <a:off x="0" y="1006475"/>
            <a:ext cx="9144000" cy="5386090"/>
          </a:xfrm>
          <a:prstGeom prst="rect">
            <a:avLst/>
          </a:prstGeom>
          <a:solidFill>
            <a:srgbClr val="FFFFFF"/>
          </a:solidFill>
          <a:ln w="9525">
            <a:solidFill>
              <a:srgbClr val="002060"/>
            </a:solidFill>
            <a:miter lim="800000"/>
            <a:headEnd/>
            <a:tailEnd/>
          </a:ln>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dirty="0">
                <a:solidFill>
                  <a:srgbClr val="000000"/>
                </a:solidFill>
              </a:rPr>
              <a:t>II Chr. 13:4-9</a:t>
            </a:r>
          </a:p>
          <a:p>
            <a:pPr eaLnBrk="1" hangingPunct="1">
              <a:buClrTx/>
              <a:buSzTx/>
              <a:buFontTx/>
              <a:buNone/>
            </a:pPr>
            <a:r>
              <a:rPr lang="en-US" altLang="en-US" dirty="0">
                <a:solidFill>
                  <a:srgbClr val="002060"/>
                </a:solidFill>
              </a:rPr>
              <a:t>4.   Then Abijah stood on Mount </a:t>
            </a:r>
            <a:r>
              <a:rPr lang="en-US" altLang="en-US" dirty="0" err="1">
                <a:solidFill>
                  <a:srgbClr val="002060"/>
                </a:solidFill>
              </a:rPr>
              <a:t>Zemaraim</a:t>
            </a:r>
            <a:r>
              <a:rPr lang="en-US" altLang="en-US" dirty="0">
                <a:solidFill>
                  <a:srgbClr val="002060"/>
                </a:solidFill>
              </a:rPr>
              <a:t>, which is in the hill country of Ephraim, and said, "Listen to me, Jeroboam and all Israel: </a:t>
            </a:r>
          </a:p>
          <a:p>
            <a:pPr eaLnBrk="1" hangingPunct="1">
              <a:buClrTx/>
              <a:buSzTx/>
              <a:buFontTx/>
              <a:buNone/>
            </a:pPr>
            <a:r>
              <a:rPr lang="en-US" altLang="en-US" dirty="0">
                <a:solidFill>
                  <a:srgbClr val="002060"/>
                </a:solidFill>
              </a:rPr>
              <a:t>5.   "Do you not know that the LORD God of Israel gave the rule over Israel forever to David and his sons by a covenant of salt? </a:t>
            </a:r>
          </a:p>
          <a:p>
            <a:pPr eaLnBrk="1" hangingPunct="1">
              <a:buClrTx/>
              <a:buSzTx/>
              <a:buFontTx/>
              <a:buNone/>
            </a:pPr>
            <a:r>
              <a:rPr lang="en-US" altLang="en-US" dirty="0">
                <a:solidFill>
                  <a:srgbClr val="002060"/>
                </a:solidFill>
              </a:rPr>
              <a:t>6.   "Yet Jeroboam the son of </a:t>
            </a:r>
            <a:r>
              <a:rPr lang="en-US" altLang="en-US" dirty="0" err="1">
                <a:solidFill>
                  <a:srgbClr val="002060"/>
                </a:solidFill>
              </a:rPr>
              <a:t>Nebat</a:t>
            </a:r>
            <a:r>
              <a:rPr lang="en-US" altLang="en-US" dirty="0">
                <a:solidFill>
                  <a:srgbClr val="002060"/>
                </a:solidFill>
              </a:rPr>
              <a:t>, the servant of Solomon the son of David, rose up and rebelled against his master, </a:t>
            </a:r>
          </a:p>
          <a:p>
            <a:pPr eaLnBrk="1" hangingPunct="1">
              <a:buClrTx/>
              <a:buSzTx/>
              <a:buFontTx/>
              <a:buNone/>
            </a:pPr>
            <a:r>
              <a:rPr lang="en-US" altLang="en-US" dirty="0">
                <a:solidFill>
                  <a:srgbClr val="002060"/>
                </a:solidFill>
              </a:rPr>
              <a:t>7.   and worthless men gathered about him, scoundrels, who proved too strong for Rehoboam, the son of Solomon, when he was young and timid and could not hold his own against them. </a:t>
            </a:r>
          </a:p>
          <a:p>
            <a:pPr eaLnBrk="1" hangingPunct="1">
              <a:buClrTx/>
              <a:buSzTx/>
              <a:buFontTx/>
              <a:buNone/>
            </a:pPr>
            <a:r>
              <a:rPr lang="en-US" altLang="en-US" dirty="0">
                <a:solidFill>
                  <a:srgbClr val="002060"/>
                </a:solidFill>
              </a:rPr>
              <a:t>8.   "So now you intend to resist the kingdom of the LORD through the sons of David, being a great multitude and having with you the golden calves which Jeroboam made for gods for you. </a:t>
            </a:r>
          </a:p>
          <a:p>
            <a:pPr eaLnBrk="1" hangingPunct="1">
              <a:buClrTx/>
              <a:buSzTx/>
              <a:buFontTx/>
              <a:buNone/>
            </a:pPr>
            <a:r>
              <a:rPr lang="en-US" altLang="en-US" dirty="0">
                <a:solidFill>
                  <a:srgbClr val="002060"/>
                </a:solidFill>
              </a:rPr>
              <a:t>9.   "Have you not driven out the priests of the LORD, the sons of Aaron and the Levites, and made for yourselves priests like the peoples of other lands? Whoever comes to consecrate himself with a young bull and seven rams, even he may become a priest of what are no gods. </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F8409286-7DF9-4E1D-B022-61A2917915E9}"/>
              </a:ext>
            </a:extLst>
          </p:cNvPr>
          <p:cNvSpPr>
            <a:spLocks noGrp="1"/>
          </p:cNvSpPr>
          <p:nvPr>
            <p:ph type="ftr" sz="quarter" idx="11"/>
          </p:nvPr>
        </p:nvSpPr>
        <p:spPr>
          <a:xfrm>
            <a:off x="3124200" y="6378575"/>
            <a:ext cx="2895600" cy="476250"/>
          </a:xfrm>
        </p:spPr>
        <p:txBody>
          <a:bodyPr/>
          <a:lstStyle/>
          <a:p>
            <a:pPr>
              <a:defRPr/>
            </a:pPr>
            <a:r>
              <a:rPr lang="en-US"/>
              <a:t>Popularity Contest</a:t>
            </a:r>
          </a:p>
        </p:txBody>
      </p:sp>
      <p:sp>
        <p:nvSpPr>
          <p:cNvPr id="164866" name="Rectangle 2">
            <a:extLst>
              <a:ext uri="{FF2B5EF4-FFF2-40B4-BE49-F238E27FC236}">
                <a16:creationId xmlns:a16="http://schemas.microsoft.com/office/drawing/2014/main" id="{27A0E0CA-46AC-46B4-94B7-BD10EA22AF46}"/>
              </a:ext>
            </a:extLst>
          </p:cNvPr>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Popularity Consequences</a:t>
            </a:r>
            <a:endParaRPr lang="en-US" sz="3600" b="1" u="sng" dirty="0">
              <a:solidFill>
                <a:srgbClr val="66FFFF"/>
              </a:solidFill>
            </a:endParaRPr>
          </a:p>
        </p:txBody>
      </p:sp>
      <p:sp>
        <p:nvSpPr>
          <p:cNvPr id="6" name="Text Box 3">
            <a:extLst>
              <a:ext uri="{FF2B5EF4-FFF2-40B4-BE49-F238E27FC236}">
                <a16:creationId xmlns:a16="http://schemas.microsoft.com/office/drawing/2014/main" id="{279D3852-0A81-49B5-A95E-01CCB6FE6BE1}"/>
              </a:ext>
            </a:extLst>
          </p:cNvPr>
          <p:cNvSpPr txBox="1">
            <a:spLocks noChangeArrowheads="1"/>
          </p:cNvSpPr>
          <p:nvPr/>
        </p:nvSpPr>
        <p:spPr bwMode="auto">
          <a:xfrm>
            <a:off x="0" y="560388"/>
            <a:ext cx="914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dirty="0">
                <a:solidFill>
                  <a:schemeClr val="tx1"/>
                </a:solidFill>
              </a:rPr>
              <a:t>Jeroboam</a:t>
            </a:r>
          </a:p>
        </p:txBody>
      </p:sp>
      <p:sp>
        <p:nvSpPr>
          <p:cNvPr id="7" name="Text Box 3">
            <a:extLst>
              <a:ext uri="{FF2B5EF4-FFF2-40B4-BE49-F238E27FC236}">
                <a16:creationId xmlns:a16="http://schemas.microsoft.com/office/drawing/2014/main" id="{BBC51C2E-D4DB-4124-ABF9-6961FF504EA9}"/>
              </a:ext>
            </a:extLst>
          </p:cNvPr>
          <p:cNvSpPr txBox="1">
            <a:spLocks noChangeArrowheads="1"/>
          </p:cNvSpPr>
          <p:nvPr/>
        </p:nvSpPr>
        <p:spPr bwMode="auto">
          <a:xfrm>
            <a:off x="0" y="1022350"/>
            <a:ext cx="9144000" cy="3539430"/>
          </a:xfrm>
          <a:prstGeom prst="rect">
            <a:avLst/>
          </a:prstGeom>
          <a:solidFill>
            <a:srgbClr val="FFFFFF"/>
          </a:solidFill>
          <a:ln w="9525">
            <a:solidFill>
              <a:srgbClr val="002060"/>
            </a:solidFill>
            <a:miter lim="800000"/>
            <a:headEnd/>
            <a:tailEnd/>
          </a:ln>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dirty="0">
                <a:solidFill>
                  <a:srgbClr val="000000"/>
                </a:solidFill>
              </a:rPr>
              <a:t>II Chr. 13:10-12</a:t>
            </a:r>
          </a:p>
          <a:p>
            <a:pPr eaLnBrk="1" hangingPunct="1">
              <a:buClrTx/>
              <a:buSzTx/>
              <a:buFontTx/>
              <a:buNone/>
            </a:pPr>
            <a:r>
              <a:rPr lang="en-US" altLang="en-US" dirty="0">
                <a:solidFill>
                  <a:srgbClr val="002060"/>
                </a:solidFill>
              </a:rPr>
              <a:t>10.  "But as for us, the LORD is our God, and we have not forsaken Him; and the sons of Aaron are ministering to the LORD as priests, and the Levites attend to their work. </a:t>
            </a:r>
          </a:p>
          <a:p>
            <a:pPr eaLnBrk="1" hangingPunct="1">
              <a:buClrTx/>
              <a:buSzTx/>
              <a:buFontTx/>
              <a:buNone/>
            </a:pPr>
            <a:r>
              <a:rPr lang="en-US" altLang="en-US" dirty="0">
                <a:solidFill>
                  <a:srgbClr val="002060"/>
                </a:solidFill>
              </a:rPr>
              <a:t>11.  "Every morning and evening they burn to the LORD burnt offerings and fragrant incense, and the showbread is set on the clean table, and the golden lampstand with its lamps is ready to light every evening; for we keep the charge of the LORD our God, but you have forsaken Him. </a:t>
            </a:r>
          </a:p>
          <a:p>
            <a:pPr eaLnBrk="1" hangingPunct="1">
              <a:buClrTx/>
              <a:buSzTx/>
              <a:buFontTx/>
              <a:buNone/>
            </a:pPr>
            <a:r>
              <a:rPr lang="en-US" altLang="en-US" dirty="0">
                <a:solidFill>
                  <a:srgbClr val="002060"/>
                </a:solidFill>
              </a:rPr>
              <a:t>12.  "Now behold, God is with us at our head and His priests with the signal trumpets to sound the alarm against you. O sons of Israel, do not fight against the LORD God of your fathers, for you will not succeed." </a:t>
            </a:r>
          </a:p>
        </p:txBody>
      </p:sp>
      <p:sp>
        <p:nvSpPr>
          <p:cNvPr id="8" name="Text Box 3">
            <a:extLst>
              <a:ext uri="{FF2B5EF4-FFF2-40B4-BE49-F238E27FC236}">
                <a16:creationId xmlns:a16="http://schemas.microsoft.com/office/drawing/2014/main" id="{D5B6E3B0-A1E8-4A79-925E-1C467B8E56E0}"/>
              </a:ext>
            </a:extLst>
          </p:cNvPr>
          <p:cNvSpPr txBox="1">
            <a:spLocks noChangeArrowheads="1"/>
          </p:cNvSpPr>
          <p:nvPr/>
        </p:nvSpPr>
        <p:spPr bwMode="auto">
          <a:xfrm>
            <a:off x="0" y="4561780"/>
            <a:ext cx="9144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algn="ctr" eaLnBrk="1" hangingPunct="1">
              <a:buClrTx/>
              <a:buSzTx/>
              <a:buFontTx/>
              <a:buNone/>
            </a:pPr>
            <a:r>
              <a:rPr lang="en-US" altLang="en-US" sz="2400" b="1" dirty="0">
                <a:solidFill>
                  <a:srgbClr val="FFC000"/>
                </a:solidFill>
              </a:rPr>
              <a:t>For Jeroboam’s rebellion against God, he was defeated at </a:t>
            </a:r>
          </a:p>
          <a:p>
            <a:pPr algn="ctr" eaLnBrk="1" hangingPunct="1">
              <a:buClrTx/>
              <a:buSzTx/>
              <a:buFontTx/>
              <a:buNone/>
            </a:pPr>
            <a:r>
              <a:rPr lang="en-US" altLang="en-US" sz="2400" b="1" dirty="0">
                <a:solidFill>
                  <a:srgbClr val="FFC000"/>
                </a:solidFill>
              </a:rPr>
              <a:t>the hands of King Abijah, his army routed, and the Lord</a:t>
            </a:r>
          </a:p>
          <a:p>
            <a:pPr algn="ctr" eaLnBrk="1" hangingPunct="1">
              <a:buClrTx/>
              <a:buSzTx/>
              <a:buFontTx/>
              <a:buNone/>
            </a:pPr>
            <a:r>
              <a:rPr lang="en-US" altLang="en-US" sz="2400" b="1" dirty="0">
                <a:solidFill>
                  <a:srgbClr val="FFC000"/>
                </a:solidFill>
              </a:rPr>
              <a:t>struck Jeroboam that he died – </a:t>
            </a:r>
            <a:r>
              <a:rPr lang="en-US" altLang="en-US" sz="2400" b="1" i="1" dirty="0">
                <a:solidFill>
                  <a:srgbClr val="FFC000"/>
                </a:solidFill>
              </a:rPr>
              <a:t>II Chr. 13:13-20</a:t>
            </a:r>
          </a:p>
        </p:txBody>
      </p:sp>
      <p:sp>
        <p:nvSpPr>
          <p:cNvPr id="9" name="Text Box 3">
            <a:extLst>
              <a:ext uri="{FF2B5EF4-FFF2-40B4-BE49-F238E27FC236}">
                <a16:creationId xmlns:a16="http://schemas.microsoft.com/office/drawing/2014/main" id="{47C03821-1F33-4175-9762-8F842007CE36}"/>
              </a:ext>
            </a:extLst>
          </p:cNvPr>
          <p:cNvSpPr txBox="1">
            <a:spLocks noChangeArrowheads="1"/>
          </p:cNvSpPr>
          <p:nvPr/>
        </p:nvSpPr>
        <p:spPr bwMode="auto">
          <a:xfrm>
            <a:off x="0" y="5763637"/>
            <a:ext cx="9144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algn="ctr" eaLnBrk="1" hangingPunct="1">
              <a:buClrTx/>
              <a:buSzTx/>
              <a:buFontTx/>
              <a:buNone/>
            </a:pPr>
            <a:r>
              <a:rPr lang="en-US" altLang="en-US" sz="2400" b="1" dirty="0">
                <a:solidFill>
                  <a:srgbClr val="FFC000"/>
                </a:solidFill>
              </a:rPr>
              <a:t>His house was destroyed and all his descendants cut off –</a:t>
            </a:r>
          </a:p>
          <a:p>
            <a:pPr algn="ctr" eaLnBrk="1" hangingPunct="1">
              <a:buClrTx/>
              <a:buSzTx/>
              <a:buFontTx/>
              <a:buNone/>
            </a:pPr>
            <a:r>
              <a:rPr lang="en-US" altLang="en-US" sz="2400" b="1" i="1" dirty="0">
                <a:solidFill>
                  <a:srgbClr val="FFC000"/>
                </a:solidFill>
              </a:rPr>
              <a:t>I Kings 14:7-16; 15:27-30</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ssolv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82AC4AE8-ECA9-4A43-A3D8-01FB290EF917}"/>
              </a:ext>
            </a:extLst>
          </p:cNvPr>
          <p:cNvSpPr>
            <a:spLocks noGrp="1"/>
          </p:cNvSpPr>
          <p:nvPr>
            <p:ph type="ftr" sz="quarter" idx="11"/>
          </p:nvPr>
        </p:nvSpPr>
        <p:spPr>
          <a:xfrm>
            <a:off x="3200400" y="6381750"/>
            <a:ext cx="2895600" cy="476250"/>
          </a:xfrm>
        </p:spPr>
        <p:txBody>
          <a:bodyPr/>
          <a:lstStyle/>
          <a:p>
            <a:pPr>
              <a:defRPr/>
            </a:pPr>
            <a:r>
              <a:rPr lang="en-US"/>
              <a:t>Popularity Contest</a:t>
            </a:r>
          </a:p>
        </p:txBody>
      </p:sp>
      <p:sp>
        <p:nvSpPr>
          <p:cNvPr id="90114" name="Rectangle 2">
            <a:extLst>
              <a:ext uri="{FF2B5EF4-FFF2-40B4-BE49-F238E27FC236}">
                <a16:creationId xmlns:a16="http://schemas.microsoft.com/office/drawing/2014/main" id="{53A294F9-5F0E-4D36-91BB-3CBCDB3EE4C8}"/>
              </a:ext>
            </a:extLst>
          </p:cNvPr>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Intro</a:t>
            </a:r>
            <a:r>
              <a:rPr lang="en-US" sz="3600" b="1" u="sng" dirty="0">
                <a:solidFill>
                  <a:srgbClr val="66FFFF"/>
                </a:solidFill>
              </a:rPr>
              <a:t> </a:t>
            </a:r>
          </a:p>
        </p:txBody>
      </p:sp>
      <p:sp>
        <p:nvSpPr>
          <p:cNvPr id="3076" name="Text Box 11">
            <a:extLst>
              <a:ext uri="{FF2B5EF4-FFF2-40B4-BE49-F238E27FC236}">
                <a16:creationId xmlns:a16="http://schemas.microsoft.com/office/drawing/2014/main" id="{C6C50200-ACCA-44D2-989F-4051D9BC2A86}"/>
              </a:ext>
            </a:extLst>
          </p:cNvPr>
          <p:cNvSpPr txBox="1">
            <a:spLocks noChangeArrowheads="1"/>
          </p:cNvSpPr>
          <p:nvPr/>
        </p:nvSpPr>
        <p:spPr bwMode="auto">
          <a:xfrm>
            <a:off x="0" y="738902"/>
            <a:ext cx="914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algn="ctr" eaLnBrk="1" hangingPunct="1">
              <a:buClrTx/>
              <a:buSzTx/>
              <a:buFontTx/>
              <a:buNone/>
            </a:pPr>
            <a:r>
              <a:rPr lang="en-US" altLang="en-US" sz="2400" b="1" dirty="0">
                <a:solidFill>
                  <a:schemeClr val="tx1"/>
                </a:solidFill>
              </a:rPr>
              <a:t>Society (in general) has the attitude that if a thing is </a:t>
            </a:r>
          </a:p>
          <a:p>
            <a:pPr algn="ctr" eaLnBrk="1" hangingPunct="1">
              <a:buClrTx/>
              <a:buSzTx/>
              <a:buFontTx/>
              <a:buNone/>
            </a:pPr>
            <a:r>
              <a:rPr lang="en-US" altLang="en-US" sz="2400" b="1" dirty="0">
                <a:solidFill>
                  <a:schemeClr val="tx1"/>
                </a:solidFill>
              </a:rPr>
              <a:t>popular it must be right!</a:t>
            </a:r>
          </a:p>
        </p:txBody>
      </p:sp>
      <p:sp>
        <p:nvSpPr>
          <p:cNvPr id="7" name="Text Box 11">
            <a:extLst>
              <a:ext uri="{FF2B5EF4-FFF2-40B4-BE49-F238E27FC236}">
                <a16:creationId xmlns:a16="http://schemas.microsoft.com/office/drawing/2014/main" id="{8C219F7D-0CFC-494B-B0CB-ED8FB4DF2F40}"/>
              </a:ext>
            </a:extLst>
          </p:cNvPr>
          <p:cNvSpPr txBox="1">
            <a:spLocks noChangeArrowheads="1"/>
          </p:cNvSpPr>
          <p:nvPr/>
        </p:nvSpPr>
        <p:spPr bwMode="auto">
          <a:xfrm>
            <a:off x="0" y="5920085"/>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algn="ctr" eaLnBrk="1" hangingPunct="1">
              <a:buClrTx/>
              <a:buSzTx/>
              <a:buFontTx/>
              <a:buNone/>
            </a:pPr>
            <a:r>
              <a:rPr lang="en-US" altLang="en-US" sz="2400" b="1" dirty="0">
                <a:solidFill>
                  <a:schemeClr val="tx1"/>
                </a:solidFill>
              </a:rPr>
              <a:t>To comic book writers and fans, “Marriage is not cool!”</a:t>
            </a:r>
          </a:p>
        </p:txBody>
      </p:sp>
      <p:pic>
        <p:nvPicPr>
          <p:cNvPr id="3" name="Picture 2" descr="A picture containing text, book&#10;&#10;Description automatically generated">
            <a:extLst>
              <a:ext uri="{FF2B5EF4-FFF2-40B4-BE49-F238E27FC236}">
                <a16:creationId xmlns:a16="http://schemas.microsoft.com/office/drawing/2014/main" id="{1A249E14-AE9A-490F-9DF9-2DA29B79FE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0600" y="1644773"/>
            <a:ext cx="2819400" cy="4278661"/>
          </a:xfrm>
          <a:prstGeom prst="rect">
            <a:avLst/>
          </a:prstGeom>
        </p:spPr>
      </p:pic>
      <p:pic>
        <p:nvPicPr>
          <p:cNvPr id="12" name="Picture 11" descr="A picture containing text&#10;&#10;Description automatically generated">
            <a:extLst>
              <a:ext uri="{FF2B5EF4-FFF2-40B4-BE49-F238E27FC236}">
                <a16:creationId xmlns:a16="http://schemas.microsoft.com/office/drawing/2014/main" id="{CD63899D-EFBE-4CCB-BA9F-332E14C85E4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2" y="1644773"/>
            <a:ext cx="2865882" cy="4298823"/>
          </a:xfrm>
          <a:prstGeom prst="rect">
            <a:avLst/>
          </a:prstGeom>
        </p:spPr>
      </p:pic>
      <p:pic>
        <p:nvPicPr>
          <p:cNvPr id="14" name="Picture 13" descr="A picture containing object&#10;&#10;Description automatically generated">
            <a:extLst>
              <a:ext uri="{FF2B5EF4-FFF2-40B4-BE49-F238E27FC236}">
                <a16:creationId xmlns:a16="http://schemas.microsoft.com/office/drawing/2014/main" id="{B3B3188F-61D4-47B5-A0F5-B4E278141E8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2400" y="1606846"/>
            <a:ext cx="4316588" cy="4316588"/>
          </a:xfrm>
          <a:prstGeom prst="rect">
            <a:avLst/>
          </a:prstGeom>
        </p:spPr>
      </p:pic>
      <p:pic>
        <p:nvPicPr>
          <p:cNvPr id="17" name="Picture 16" descr="A picture containing object&#10;&#10;Description automatically generated">
            <a:extLst>
              <a:ext uri="{FF2B5EF4-FFF2-40B4-BE49-F238E27FC236}">
                <a16:creationId xmlns:a16="http://schemas.microsoft.com/office/drawing/2014/main" id="{782EB83C-69C8-4D60-B991-EFE4D2C2FEC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572000" y="1644773"/>
            <a:ext cx="4316588" cy="4316588"/>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307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par>
                          <p:cTn id="11" fill="hold">
                            <p:stCondLst>
                              <p:cond delay="0"/>
                            </p:stCondLst>
                            <p:childTnLst>
                              <p:par>
                                <p:cTn id="12" presetID="31" presetClass="entr" presetSubtype="0" fill="hold" nodeType="after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fltVal val="0"/>
                                          </p:val>
                                        </p:tav>
                                        <p:tav tm="100000">
                                          <p:val>
                                            <p:strVal val="#ppt_w"/>
                                          </p:val>
                                        </p:tav>
                                      </p:tavLst>
                                    </p:anim>
                                    <p:anim calcmode="lin" valueType="num">
                                      <p:cBhvr>
                                        <p:cTn id="15" dur="1000" fill="hold"/>
                                        <p:tgtEl>
                                          <p:spTgt spid="3"/>
                                        </p:tgtEl>
                                        <p:attrNameLst>
                                          <p:attrName>ppt_h</p:attrName>
                                        </p:attrNameLst>
                                      </p:cBhvr>
                                      <p:tavLst>
                                        <p:tav tm="0">
                                          <p:val>
                                            <p:fltVal val="0"/>
                                          </p:val>
                                        </p:tav>
                                        <p:tav tm="100000">
                                          <p:val>
                                            <p:strVal val="#ppt_h"/>
                                          </p:val>
                                        </p:tav>
                                      </p:tavLst>
                                    </p:anim>
                                    <p:anim calcmode="lin" valueType="num">
                                      <p:cBhvr>
                                        <p:cTn id="16" dur="1000" fill="hold"/>
                                        <p:tgtEl>
                                          <p:spTgt spid="3"/>
                                        </p:tgtEl>
                                        <p:attrNameLst>
                                          <p:attrName>style.rotation</p:attrName>
                                        </p:attrNameLst>
                                      </p:cBhvr>
                                      <p:tavLst>
                                        <p:tav tm="0">
                                          <p:val>
                                            <p:fltVal val="90"/>
                                          </p:val>
                                        </p:tav>
                                        <p:tav tm="100000">
                                          <p:val>
                                            <p:fltVal val="0"/>
                                          </p:val>
                                        </p:tav>
                                      </p:tavLst>
                                    </p:anim>
                                    <p:animEffect transition="in" filter="fade">
                                      <p:cBhvr>
                                        <p:cTn id="17" dur="1000"/>
                                        <p:tgtEl>
                                          <p:spTgt spid="3"/>
                                        </p:tgtEl>
                                      </p:cBhvr>
                                    </p:animEffect>
                                  </p:childTnLst>
                                </p:cTn>
                              </p:par>
                            </p:childTnLst>
                          </p:cTn>
                        </p:par>
                        <p:par>
                          <p:cTn id="18" fill="hold">
                            <p:stCondLst>
                              <p:cond delay="1000"/>
                            </p:stCondLst>
                            <p:childTnLst>
                              <p:par>
                                <p:cTn id="19" presetID="31" presetClass="entr" presetSubtype="0" fill="hold" nodeType="after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p:cTn id="21" dur="1000" fill="hold"/>
                                        <p:tgtEl>
                                          <p:spTgt spid="12"/>
                                        </p:tgtEl>
                                        <p:attrNameLst>
                                          <p:attrName>ppt_w</p:attrName>
                                        </p:attrNameLst>
                                      </p:cBhvr>
                                      <p:tavLst>
                                        <p:tav tm="0">
                                          <p:val>
                                            <p:fltVal val="0"/>
                                          </p:val>
                                        </p:tav>
                                        <p:tav tm="100000">
                                          <p:val>
                                            <p:strVal val="#ppt_w"/>
                                          </p:val>
                                        </p:tav>
                                      </p:tavLst>
                                    </p:anim>
                                    <p:anim calcmode="lin" valueType="num">
                                      <p:cBhvr>
                                        <p:cTn id="22" dur="1000" fill="hold"/>
                                        <p:tgtEl>
                                          <p:spTgt spid="12"/>
                                        </p:tgtEl>
                                        <p:attrNameLst>
                                          <p:attrName>ppt_h</p:attrName>
                                        </p:attrNameLst>
                                      </p:cBhvr>
                                      <p:tavLst>
                                        <p:tav tm="0">
                                          <p:val>
                                            <p:fltVal val="0"/>
                                          </p:val>
                                        </p:tav>
                                        <p:tav tm="100000">
                                          <p:val>
                                            <p:strVal val="#ppt_h"/>
                                          </p:val>
                                        </p:tav>
                                      </p:tavLst>
                                    </p:anim>
                                    <p:anim calcmode="lin" valueType="num">
                                      <p:cBhvr>
                                        <p:cTn id="23" dur="1000" fill="hold"/>
                                        <p:tgtEl>
                                          <p:spTgt spid="12"/>
                                        </p:tgtEl>
                                        <p:attrNameLst>
                                          <p:attrName>style.rotation</p:attrName>
                                        </p:attrNameLst>
                                      </p:cBhvr>
                                      <p:tavLst>
                                        <p:tav tm="0">
                                          <p:val>
                                            <p:fltVal val="90"/>
                                          </p:val>
                                        </p:tav>
                                        <p:tav tm="100000">
                                          <p:val>
                                            <p:fltVal val="0"/>
                                          </p:val>
                                        </p:tav>
                                      </p:tavLst>
                                    </p:anim>
                                    <p:animEffect transition="in" filter="fade">
                                      <p:cBhvr>
                                        <p:cTn id="24" dur="1000"/>
                                        <p:tgtEl>
                                          <p:spTgt spid="12"/>
                                        </p:tgtEl>
                                      </p:cBhvr>
                                    </p:animEffect>
                                  </p:childTnLst>
                                </p:cTn>
                              </p:par>
                            </p:childTnLst>
                          </p:cTn>
                        </p:par>
                        <p:par>
                          <p:cTn id="25" fill="hold">
                            <p:stCondLst>
                              <p:cond delay="2000"/>
                            </p:stCondLst>
                            <p:childTnLst>
                              <p:par>
                                <p:cTn id="26" presetID="21" presetClass="entr" presetSubtype="1" fill="hold" nodeType="after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wheel(1)">
                                      <p:cBhvr>
                                        <p:cTn id="28" dur="2000"/>
                                        <p:tgtEl>
                                          <p:spTgt spid="14"/>
                                        </p:tgtEl>
                                      </p:cBhvr>
                                    </p:animEffect>
                                  </p:childTnLst>
                                </p:cTn>
                              </p:par>
                            </p:childTnLst>
                          </p:cTn>
                        </p:par>
                        <p:par>
                          <p:cTn id="29" fill="hold">
                            <p:stCondLst>
                              <p:cond delay="4000"/>
                            </p:stCondLst>
                            <p:childTnLst>
                              <p:par>
                                <p:cTn id="30" presetID="21" presetClass="entr" presetSubtype="1" fill="hold" nodeType="afterEffect">
                                  <p:stCondLst>
                                    <p:cond delay="0"/>
                                  </p:stCondLst>
                                  <p:childTnLst>
                                    <p:set>
                                      <p:cBhvr>
                                        <p:cTn id="31" dur="1" fill="hold">
                                          <p:stCondLst>
                                            <p:cond delay="0"/>
                                          </p:stCondLst>
                                        </p:cTn>
                                        <p:tgtEl>
                                          <p:spTgt spid="17"/>
                                        </p:tgtEl>
                                        <p:attrNameLst>
                                          <p:attrName>style.visibility</p:attrName>
                                        </p:attrNameLst>
                                      </p:cBhvr>
                                      <p:to>
                                        <p:strVal val="visible"/>
                                      </p:to>
                                    </p:set>
                                    <p:animEffect transition="in" filter="wheel(1)">
                                      <p:cBhvr>
                                        <p:cTn id="32"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728D51F1-7E52-4670-9811-56CEF843DE62}"/>
              </a:ext>
            </a:extLst>
          </p:cNvPr>
          <p:cNvSpPr>
            <a:spLocks noGrp="1"/>
          </p:cNvSpPr>
          <p:nvPr>
            <p:ph type="ftr" sz="quarter" idx="11"/>
          </p:nvPr>
        </p:nvSpPr>
        <p:spPr>
          <a:xfrm>
            <a:off x="3124200" y="6381750"/>
            <a:ext cx="2895600" cy="476250"/>
          </a:xfrm>
        </p:spPr>
        <p:txBody>
          <a:bodyPr/>
          <a:lstStyle/>
          <a:p>
            <a:pPr>
              <a:defRPr/>
            </a:pPr>
            <a:r>
              <a:rPr lang="en-US"/>
              <a:t>Popularity Contest</a:t>
            </a:r>
          </a:p>
        </p:txBody>
      </p:sp>
      <p:sp>
        <p:nvSpPr>
          <p:cNvPr id="174082" name="Rectangle 2">
            <a:extLst>
              <a:ext uri="{FF2B5EF4-FFF2-40B4-BE49-F238E27FC236}">
                <a16:creationId xmlns:a16="http://schemas.microsoft.com/office/drawing/2014/main" id="{75775B87-4B82-4DEF-A00C-42B9A0855594}"/>
              </a:ext>
            </a:extLst>
          </p:cNvPr>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Popularity Consequences</a:t>
            </a:r>
          </a:p>
        </p:txBody>
      </p:sp>
      <p:sp>
        <p:nvSpPr>
          <p:cNvPr id="16388" name="Text Box 3">
            <a:extLst>
              <a:ext uri="{FF2B5EF4-FFF2-40B4-BE49-F238E27FC236}">
                <a16:creationId xmlns:a16="http://schemas.microsoft.com/office/drawing/2014/main" id="{A07D0131-79B9-47F9-803F-36C6DF6641FB}"/>
              </a:ext>
            </a:extLst>
          </p:cNvPr>
          <p:cNvSpPr txBox="1">
            <a:spLocks noChangeArrowheads="1"/>
          </p:cNvSpPr>
          <p:nvPr/>
        </p:nvSpPr>
        <p:spPr bwMode="auto">
          <a:xfrm>
            <a:off x="0" y="91440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a:solidFill>
                  <a:schemeClr val="tx1"/>
                </a:solidFill>
              </a:rPr>
              <a:t>Rehoboam – II Chr. 10:15-19</a:t>
            </a:r>
          </a:p>
        </p:txBody>
      </p:sp>
      <p:sp>
        <p:nvSpPr>
          <p:cNvPr id="6" name="Text Box 3">
            <a:extLst>
              <a:ext uri="{FF2B5EF4-FFF2-40B4-BE49-F238E27FC236}">
                <a16:creationId xmlns:a16="http://schemas.microsoft.com/office/drawing/2014/main" id="{28BC43B3-2810-40F7-99F3-BC420D172ED5}"/>
              </a:ext>
            </a:extLst>
          </p:cNvPr>
          <p:cNvSpPr txBox="1">
            <a:spLocks noChangeArrowheads="1"/>
          </p:cNvSpPr>
          <p:nvPr/>
        </p:nvSpPr>
        <p:spPr bwMode="auto">
          <a:xfrm>
            <a:off x="0" y="167640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a:solidFill>
                  <a:schemeClr val="tx1"/>
                </a:solidFill>
              </a:rPr>
              <a:t>Jeroboam – II Chr. 13:4-12</a:t>
            </a:r>
          </a:p>
        </p:txBody>
      </p:sp>
      <p:sp>
        <p:nvSpPr>
          <p:cNvPr id="7" name="Text Box 3">
            <a:extLst>
              <a:ext uri="{FF2B5EF4-FFF2-40B4-BE49-F238E27FC236}">
                <a16:creationId xmlns:a16="http://schemas.microsoft.com/office/drawing/2014/main" id="{7B179E1B-F5C8-4DA3-B680-45C3B9E73E7F}"/>
              </a:ext>
            </a:extLst>
          </p:cNvPr>
          <p:cNvSpPr txBox="1">
            <a:spLocks noChangeArrowheads="1"/>
          </p:cNvSpPr>
          <p:nvPr/>
        </p:nvSpPr>
        <p:spPr bwMode="auto">
          <a:xfrm>
            <a:off x="0" y="2152650"/>
            <a:ext cx="9144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algn="ctr" eaLnBrk="1" hangingPunct="1">
              <a:buClrTx/>
              <a:buSzTx/>
              <a:buFontTx/>
              <a:buNone/>
            </a:pPr>
            <a:r>
              <a:rPr lang="en-US" altLang="en-US" sz="2400" b="1" dirty="0">
                <a:solidFill>
                  <a:srgbClr val="FFC000"/>
                </a:solidFill>
              </a:rPr>
              <a:t>He will always be remembered as the man that caused</a:t>
            </a:r>
          </a:p>
          <a:p>
            <a:pPr algn="ctr" eaLnBrk="1" hangingPunct="1">
              <a:buClrTx/>
              <a:buSzTx/>
              <a:buFontTx/>
              <a:buNone/>
            </a:pPr>
            <a:r>
              <a:rPr lang="en-US" altLang="en-US" sz="2400" b="1" dirty="0">
                <a:solidFill>
                  <a:srgbClr val="FFC000"/>
                </a:solidFill>
              </a:rPr>
              <a:t>Israel to sin and be destroyed, never to return as a nation!</a:t>
            </a:r>
          </a:p>
          <a:p>
            <a:pPr algn="ctr" eaLnBrk="1" hangingPunct="1">
              <a:buClrTx/>
              <a:buSzTx/>
              <a:buFontTx/>
              <a:buNone/>
            </a:pPr>
            <a:r>
              <a:rPr lang="en-US" altLang="en-US" sz="2400" b="1" i="1" dirty="0">
                <a:solidFill>
                  <a:srgbClr val="FFC000"/>
                </a:solidFill>
              </a:rPr>
              <a:t>(II Kings 17:20-23)</a:t>
            </a:r>
          </a:p>
        </p:txBody>
      </p:sp>
      <p:pic>
        <p:nvPicPr>
          <p:cNvPr id="8" name="Picture 7" descr="A picture containing sky&#10;&#10;Description automatically generated">
            <a:extLst>
              <a:ext uri="{FF2B5EF4-FFF2-40B4-BE49-F238E27FC236}">
                <a16:creationId xmlns:a16="http://schemas.microsoft.com/office/drawing/2014/main" id="{5F92A9E1-0C31-4F05-96D0-385A4CC144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0035" y="3429000"/>
            <a:ext cx="3803929" cy="3114467"/>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par>
                          <p:cTn id="7" fill="hold" nodeType="afterGroup">
                            <p:stCondLst>
                              <p:cond delay="0"/>
                            </p:stCondLst>
                            <p:childTnLst>
                              <p:par>
                                <p:cTn id="8" presetID="9" presetClass="entr" presetSubtype="0" fill="hold" grpId="0" nodeType="after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dissolve">
                                      <p:cBhvr>
                                        <p:cTn id="10" dur="500"/>
                                        <p:tgtEl>
                                          <p:spTgt spid="7"/>
                                        </p:tgtEl>
                                      </p:cBhvr>
                                    </p:animEffect>
                                  </p:childTnLst>
                                </p:cTn>
                              </p:par>
                            </p:childTnLst>
                          </p:cTn>
                        </p:par>
                        <p:par>
                          <p:cTn id="11" fill="hold">
                            <p:stCondLst>
                              <p:cond delay="500"/>
                            </p:stCondLst>
                            <p:childTnLst>
                              <p:par>
                                <p:cTn id="12" presetID="53" presetClass="entr" presetSubtype="16" fill="hold" nodeType="after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500" fill="hold"/>
                                        <p:tgtEl>
                                          <p:spTgt spid="8"/>
                                        </p:tgtEl>
                                        <p:attrNameLst>
                                          <p:attrName>ppt_w</p:attrName>
                                        </p:attrNameLst>
                                      </p:cBhvr>
                                      <p:tavLst>
                                        <p:tav tm="0">
                                          <p:val>
                                            <p:fltVal val="0"/>
                                          </p:val>
                                        </p:tav>
                                        <p:tav tm="100000">
                                          <p:val>
                                            <p:strVal val="#ppt_w"/>
                                          </p:val>
                                        </p:tav>
                                      </p:tavLst>
                                    </p:anim>
                                    <p:anim calcmode="lin" valueType="num">
                                      <p:cBhvr>
                                        <p:cTn id="15" dur="500" fill="hold"/>
                                        <p:tgtEl>
                                          <p:spTgt spid="8"/>
                                        </p:tgtEl>
                                        <p:attrNameLst>
                                          <p:attrName>ppt_h</p:attrName>
                                        </p:attrNameLst>
                                      </p:cBhvr>
                                      <p:tavLst>
                                        <p:tav tm="0">
                                          <p:val>
                                            <p:fltVal val="0"/>
                                          </p:val>
                                        </p:tav>
                                        <p:tav tm="100000">
                                          <p:val>
                                            <p:strVal val="#ppt_h"/>
                                          </p:val>
                                        </p:tav>
                                      </p:tavLst>
                                    </p:anim>
                                    <p:animEffect transition="in" filter="fade">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503EDDB9-1E01-4986-9FAB-5FEE3D2F7E9F}"/>
              </a:ext>
            </a:extLst>
          </p:cNvPr>
          <p:cNvSpPr>
            <a:spLocks noGrp="1"/>
          </p:cNvSpPr>
          <p:nvPr>
            <p:ph type="ftr" sz="quarter" idx="11"/>
          </p:nvPr>
        </p:nvSpPr>
        <p:spPr>
          <a:xfrm>
            <a:off x="3124200" y="6378575"/>
            <a:ext cx="2895600" cy="476250"/>
          </a:xfrm>
        </p:spPr>
        <p:txBody>
          <a:bodyPr/>
          <a:lstStyle/>
          <a:p>
            <a:pPr>
              <a:defRPr/>
            </a:pPr>
            <a:r>
              <a:rPr lang="en-US"/>
              <a:t>Popularity Contest</a:t>
            </a:r>
          </a:p>
        </p:txBody>
      </p:sp>
      <p:sp>
        <p:nvSpPr>
          <p:cNvPr id="164866" name="Rectangle 2">
            <a:extLst>
              <a:ext uri="{FF2B5EF4-FFF2-40B4-BE49-F238E27FC236}">
                <a16:creationId xmlns:a16="http://schemas.microsoft.com/office/drawing/2014/main" id="{9351E358-90A7-4BF9-AA67-36B5F0C0330C}"/>
              </a:ext>
            </a:extLst>
          </p:cNvPr>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Popularity Consequences</a:t>
            </a:r>
            <a:endParaRPr lang="en-US" sz="3600" b="1" u="sng" dirty="0">
              <a:solidFill>
                <a:srgbClr val="66FFFF"/>
              </a:solidFill>
            </a:endParaRPr>
          </a:p>
        </p:txBody>
      </p:sp>
      <p:sp>
        <p:nvSpPr>
          <p:cNvPr id="6" name="Text Box 3">
            <a:extLst>
              <a:ext uri="{FF2B5EF4-FFF2-40B4-BE49-F238E27FC236}">
                <a16:creationId xmlns:a16="http://schemas.microsoft.com/office/drawing/2014/main" id="{5E3AD25E-80F1-463A-8DEB-C4BAAA9A1240}"/>
              </a:ext>
            </a:extLst>
          </p:cNvPr>
          <p:cNvSpPr txBox="1">
            <a:spLocks noChangeArrowheads="1"/>
          </p:cNvSpPr>
          <p:nvPr/>
        </p:nvSpPr>
        <p:spPr bwMode="auto">
          <a:xfrm>
            <a:off x="0" y="560388"/>
            <a:ext cx="914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dirty="0">
                <a:solidFill>
                  <a:schemeClr val="tx1"/>
                </a:solidFill>
              </a:rPr>
              <a:t>Pilate (26-36 AD)</a:t>
            </a:r>
          </a:p>
        </p:txBody>
      </p:sp>
      <p:sp>
        <p:nvSpPr>
          <p:cNvPr id="7" name="Text Box 3">
            <a:extLst>
              <a:ext uri="{FF2B5EF4-FFF2-40B4-BE49-F238E27FC236}">
                <a16:creationId xmlns:a16="http://schemas.microsoft.com/office/drawing/2014/main" id="{377C6D38-5148-41BB-B556-69DDB71169B3}"/>
              </a:ext>
            </a:extLst>
          </p:cNvPr>
          <p:cNvSpPr txBox="1">
            <a:spLocks noChangeArrowheads="1"/>
          </p:cNvSpPr>
          <p:nvPr/>
        </p:nvSpPr>
        <p:spPr bwMode="auto">
          <a:xfrm>
            <a:off x="0" y="1022350"/>
            <a:ext cx="9144000" cy="2923877"/>
          </a:xfrm>
          <a:prstGeom prst="rect">
            <a:avLst/>
          </a:prstGeom>
          <a:solidFill>
            <a:srgbClr val="FFFFFF"/>
          </a:solidFill>
          <a:ln w="9525">
            <a:solidFill>
              <a:srgbClr val="002060"/>
            </a:solidFill>
            <a:miter lim="800000"/>
            <a:headEnd/>
            <a:tailEnd/>
          </a:ln>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dirty="0">
                <a:solidFill>
                  <a:srgbClr val="000000"/>
                </a:solidFill>
              </a:rPr>
              <a:t>Jn. 19:19-22</a:t>
            </a:r>
          </a:p>
          <a:p>
            <a:pPr eaLnBrk="1" hangingPunct="1">
              <a:buClrTx/>
              <a:buSzTx/>
              <a:buFontTx/>
              <a:buNone/>
            </a:pPr>
            <a:r>
              <a:rPr lang="en-US" altLang="en-US" dirty="0">
                <a:solidFill>
                  <a:srgbClr val="002060"/>
                </a:solidFill>
              </a:rPr>
              <a:t>19.  Pilate also wrote an inscription and put it on the cross. It was written, "JESUS THE NAZARENE, THE KING OF THE JEWS." </a:t>
            </a:r>
          </a:p>
          <a:p>
            <a:pPr eaLnBrk="1" hangingPunct="1">
              <a:buClrTx/>
              <a:buSzTx/>
              <a:buFontTx/>
              <a:buNone/>
            </a:pPr>
            <a:r>
              <a:rPr lang="en-US" altLang="en-US" dirty="0">
                <a:solidFill>
                  <a:srgbClr val="002060"/>
                </a:solidFill>
              </a:rPr>
              <a:t>20.  Therefore many of the Jews read this inscription, for the place where Jesus was crucified was near the city; and it was written in Hebrew, Latin and in Greek. </a:t>
            </a:r>
          </a:p>
          <a:p>
            <a:pPr eaLnBrk="1" hangingPunct="1">
              <a:buClrTx/>
              <a:buSzTx/>
              <a:buFontTx/>
              <a:buNone/>
            </a:pPr>
            <a:r>
              <a:rPr lang="en-US" altLang="en-US" dirty="0">
                <a:solidFill>
                  <a:srgbClr val="002060"/>
                </a:solidFill>
              </a:rPr>
              <a:t>21.  So the chief priests of the Jews were saying to Pilate, "Do not write, 'The King of the Jews'; but that He said, 'I am King of the Jews.'" </a:t>
            </a:r>
          </a:p>
          <a:p>
            <a:pPr eaLnBrk="1" hangingPunct="1">
              <a:buClrTx/>
              <a:buSzTx/>
              <a:buFontTx/>
              <a:buNone/>
            </a:pPr>
            <a:r>
              <a:rPr lang="en-US" altLang="en-US" dirty="0">
                <a:solidFill>
                  <a:srgbClr val="002060"/>
                </a:solidFill>
              </a:rPr>
              <a:t>22.  Pilate answered, "What I have written I have written." </a:t>
            </a:r>
          </a:p>
        </p:txBody>
      </p:sp>
      <p:sp>
        <p:nvSpPr>
          <p:cNvPr id="8" name="Text Box 3">
            <a:extLst>
              <a:ext uri="{FF2B5EF4-FFF2-40B4-BE49-F238E27FC236}">
                <a16:creationId xmlns:a16="http://schemas.microsoft.com/office/drawing/2014/main" id="{996D74E2-05CB-4DB3-8B9F-879A59E49641}"/>
              </a:ext>
            </a:extLst>
          </p:cNvPr>
          <p:cNvSpPr txBox="1">
            <a:spLocks noChangeArrowheads="1"/>
          </p:cNvSpPr>
          <p:nvPr/>
        </p:nvSpPr>
        <p:spPr bwMode="auto">
          <a:xfrm>
            <a:off x="-5024" y="3946227"/>
            <a:ext cx="9144000" cy="2646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itchFamily="34" charset="0"/>
                <a:cs typeface="Times New Roman" pitchFamily="18" charset="0"/>
              </a:defRPr>
            </a:lvl1pPr>
            <a:lvl2pPr marL="742950" indent="-285750" eaLnBrk="0" hangingPunct="0">
              <a:defRPr sz="2000">
                <a:solidFill>
                  <a:schemeClr val="folHlink"/>
                </a:solidFill>
                <a:latin typeface="Tahoma" pitchFamily="34" charset="0"/>
                <a:cs typeface="Times New Roman" pitchFamily="18" charset="0"/>
              </a:defRPr>
            </a:lvl2pPr>
            <a:lvl3pPr marL="1143000" indent="-228600" eaLnBrk="0" hangingPunct="0">
              <a:defRPr sz="2000">
                <a:solidFill>
                  <a:schemeClr val="folHlink"/>
                </a:solidFill>
                <a:latin typeface="Tahoma" pitchFamily="34" charset="0"/>
                <a:cs typeface="Times New Roman" pitchFamily="18" charset="0"/>
              </a:defRPr>
            </a:lvl3pPr>
            <a:lvl4pPr marL="1600200" indent="-228600" eaLnBrk="0" hangingPunct="0">
              <a:defRPr sz="2000">
                <a:solidFill>
                  <a:schemeClr val="folHlink"/>
                </a:solidFill>
                <a:latin typeface="Tahoma" pitchFamily="34" charset="0"/>
                <a:cs typeface="Times New Roman" pitchFamily="18" charset="0"/>
              </a:defRPr>
            </a:lvl4pPr>
            <a:lvl5pPr marL="2057400" indent="-228600" eaLnBrk="0" hangingPunct="0">
              <a:defRPr sz="2000">
                <a:solidFill>
                  <a:schemeClr val="folHlink"/>
                </a:solidFill>
                <a:latin typeface="Tahoma" pitchFamily="34" charset="0"/>
                <a:cs typeface="Times New Roman" pitchFamily="18" charset="0"/>
              </a:defRPr>
            </a:lvl5pPr>
            <a:lvl6pPr marL="25146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6pPr>
            <a:lvl7pPr marL="29718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7pPr>
            <a:lvl8pPr marL="34290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8pPr>
            <a:lvl9pPr marL="3886200" indent="-228600" eaLnBrk="0" fontAlgn="base" hangingPunct="0">
              <a:spcBef>
                <a:spcPct val="0"/>
              </a:spcBef>
              <a:spcAft>
                <a:spcPct val="0"/>
              </a:spcAft>
              <a:buClr>
                <a:schemeClr val="hlink"/>
              </a:buClr>
              <a:buSzPct val="115000"/>
              <a:buFont typeface="Wingdings" pitchFamily="2" charset="2"/>
              <a:buChar char="Ø"/>
              <a:defRPr sz="2000">
                <a:solidFill>
                  <a:schemeClr val="folHlink"/>
                </a:solidFill>
                <a:latin typeface="Tahoma" pitchFamily="34" charset="0"/>
                <a:cs typeface="Times New Roman" pitchFamily="18" charset="0"/>
              </a:defRPr>
            </a:lvl9pPr>
          </a:lstStyle>
          <a:p>
            <a:pPr eaLnBrk="1" hangingPunct="1">
              <a:buClrTx/>
              <a:buSzTx/>
              <a:buFontTx/>
              <a:buNone/>
              <a:defRPr/>
            </a:pPr>
            <a:r>
              <a:rPr lang="en-US" b="1" dirty="0">
                <a:solidFill>
                  <a:schemeClr val="tx1"/>
                </a:solidFill>
              </a:rPr>
              <a:t>His popularity with the Jews didn’t last long – he already had two</a:t>
            </a:r>
          </a:p>
          <a:p>
            <a:pPr eaLnBrk="1" hangingPunct="1">
              <a:buClrTx/>
              <a:buSzTx/>
              <a:buFontTx/>
              <a:buNone/>
              <a:defRPr/>
            </a:pPr>
            <a:r>
              <a:rPr lang="en-US" b="1" dirty="0">
                <a:solidFill>
                  <a:schemeClr val="tx1"/>
                </a:solidFill>
              </a:rPr>
              <a:t>strikes against him from Caesar Tiberius (14-37 AD) re: Jews  </a:t>
            </a:r>
          </a:p>
          <a:p>
            <a:pPr eaLnBrk="1" hangingPunct="1">
              <a:defRPr/>
            </a:pPr>
            <a:r>
              <a:rPr lang="en-US" sz="1800" dirty="0">
                <a:solidFill>
                  <a:srgbClr val="FFFF00"/>
                </a:solidFill>
              </a:rPr>
              <a:t>Josephus tells us of a bloody encounter with Samaritans not long after Jesus’ trial. The Samaritans lodged a complaint and the Roman Governor Vitellius, of Syria, deposed Pilate and sent him to Caesar. He arrived just after Tiberius’ death and answered to Caligula (37-41 AD) for his conduct.</a:t>
            </a:r>
            <a:endParaRPr lang="en-US" sz="1800" dirty="0"/>
          </a:p>
          <a:p>
            <a:pPr eaLnBrk="1" hangingPunct="1">
              <a:defRPr/>
            </a:pPr>
            <a:r>
              <a:rPr lang="en-US" sz="1800" dirty="0">
                <a:solidFill>
                  <a:srgbClr val="FFFF00"/>
                </a:solidFill>
              </a:rPr>
              <a:t>The 10</a:t>
            </a:r>
            <a:r>
              <a:rPr lang="en-US" sz="1800" baseline="30000" dirty="0">
                <a:solidFill>
                  <a:srgbClr val="FFFF00"/>
                </a:solidFill>
              </a:rPr>
              <a:t>th</a:t>
            </a:r>
            <a:r>
              <a:rPr lang="en-US" sz="1800" dirty="0">
                <a:solidFill>
                  <a:srgbClr val="FFFF00"/>
                </a:solidFill>
              </a:rPr>
              <a:t> century historian Agapius of Hierapolis, in his Universal History, says that Pilate, after being exiled to Gaul, committed suicide during the first year of Caligula's reign (37/38 AD). Eusebius says it was in Vienne (SE France).</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35E9947A-34C8-430B-B3A1-78BB775D4B3D}"/>
              </a:ext>
            </a:extLst>
          </p:cNvPr>
          <p:cNvSpPr>
            <a:spLocks noGrp="1"/>
          </p:cNvSpPr>
          <p:nvPr>
            <p:ph type="ftr" sz="quarter" idx="11"/>
          </p:nvPr>
        </p:nvSpPr>
        <p:spPr>
          <a:xfrm>
            <a:off x="3124200" y="6381750"/>
            <a:ext cx="2895600" cy="476250"/>
          </a:xfrm>
        </p:spPr>
        <p:txBody>
          <a:bodyPr/>
          <a:lstStyle/>
          <a:p>
            <a:pPr>
              <a:defRPr/>
            </a:pPr>
            <a:r>
              <a:rPr lang="en-US"/>
              <a:t>Popularity Contest</a:t>
            </a:r>
          </a:p>
        </p:txBody>
      </p:sp>
      <p:sp>
        <p:nvSpPr>
          <p:cNvPr id="174082" name="Rectangle 2">
            <a:extLst>
              <a:ext uri="{FF2B5EF4-FFF2-40B4-BE49-F238E27FC236}">
                <a16:creationId xmlns:a16="http://schemas.microsoft.com/office/drawing/2014/main" id="{378DBDD9-D9E3-4B26-8496-717CC01BFBF5}"/>
              </a:ext>
            </a:extLst>
          </p:cNvPr>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Popularity Consequences</a:t>
            </a:r>
          </a:p>
        </p:txBody>
      </p:sp>
      <p:sp>
        <p:nvSpPr>
          <p:cNvPr id="18436" name="Text Box 3">
            <a:extLst>
              <a:ext uri="{FF2B5EF4-FFF2-40B4-BE49-F238E27FC236}">
                <a16:creationId xmlns:a16="http://schemas.microsoft.com/office/drawing/2014/main" id="{04CEF4E3-12A2-429C-A9EF-2CE7A746696B}"/>
              </a:ext>
            </a:extLst>
          </p:cNvPr>
          <p:cNvSpPr txBox="1">
            <a:spLocks noChangeArrowheads="1"/>
          </p:cNvSpPr>
          <p:nvPr/>
        </p:nvSpPr>
        <p:spPr bwMode="auto">
          <a:xfrm>
            <a:off x="0" y="91440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a:solidFill>
                  <a:schemeClr val="tx1"/>
                </a:solidFill>
              </a:rPr>
              <a:t>Rehoboam – II Chr. 10:15-19</a:t>
            </a:r>
          </a:p>
        </p:txBody>
      </p:sp>
      <p:sp>
        <p:nvSpPr>
          <p:cNvPr id="18437" name="Text Box 3">
            <a:extLst>
              <a:ext uri="{FF2B5EF4-FFF2-40B4-BE49-F238E27FC236}">
                <a16:creationId xmlns:a16="http://schemas.microsoft.com/office/drawing/2014/main" id="{8F479D27-66F5-4CA2-9B03-59C165CF96D7}"/>
              </a:ext>
            </a:extLst>
          </p:cNvPr>
          <p:cNvSpPr txBox="1">
            <a:spLocks noChangeArrowheads="1"/>
          </p:cNvSpPr>
          <p:nvPr/>
        </p:nvSpPr>
        <p:spPr bwMode="auto">
          <a:xfrm>
            <a:off x="-9525" y="1824038"/>
            <a:ext cx="914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a:solidFill>
                  <a:schemeClr val="tx1"/>
                </a:solidFill>
              </a:rPr>
              <a:t>Jeroboam – II Chr. 13:4-12</a:t>
            </a:r>
          </a:p>
        </p:txBody>
      </p:sp>
      <p:sp>
        <p:nvSpPr>
          <p:cNvPr id="8" name="Text Box 3">
            <a:extLst>
              <a:ext uri="{FF2B5EF4-FFF2-40B4-BE49-F238E27FC236}">
                <a16:creationId xmlns:a16="http://schemas.microsoft.com/office/drawing/2014/main" id="{4F3ED92F-5543-44F2-AA09-8B138E37752F}"/>
              </a:ext>
            </a:extLst>
          </p:cNvPr>
          <p:cNvSpPr txBox="1">
            <a:spLocks noChangeArrowheads="1"/>
          </p:cNvSpPr>
          <p:nvPr/>
        </p:nvSpPr>
        <p:spPr bwMode="auto">
          <a:xfrm>
            <a:off x="-9525" y="266700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a:solidFill>
                  <a:schemeClr val="tx1"/>
                </a:solidFill>
              </a:rPr>
              <a:t>Pilate – Jn. 19:19-22</a:t>
            </a:r>
          </a:p>
        </p:txBody>
      </p:sp>
      <p:sp>
        <p:nvSpPr>
          <p:cNvPr id="9" name="Text Box 3">
            <a:extLst>
              <a:ext uri="{FF2B5EF4-FFF2-40B4-BE49-F238E27FC236}">
                <a16:creationId xmlns:a16="http://schemas.microsoft.com/office/drawing/2014/main" id="{A003110E-C870-4C03-8EF4-F915A349E39B}"/>
              </a:ext>
            </a:extLst>
          </p:cNvPr>
          <p:cNvSpPr txBox="1">
            <a:spLocks noChangeArrowheads="1"/>
          </p:cNvSpPr>
          <p:nvPr/>
        </p:nvSpPr>
        <p:spPr bwMode="auto">
          <a:xfrm>
            <a:off x="0" y="4339768"/>
            <a:ext cx="9144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algn="ctr" eaLnBrk="1" hangingPunct="1">
              <a:buClrTx/>
              <a:buSzTx/>
              <a:buFontTx/>
              <a:buNone/>
            </a:pPr>
            <a:r>
              <a:rPr lang="en-US" altLang="en-US" sz="2400" b="1" dirty="0">
                <a:solidFill>
                  <a:srgbClr val="FFC000"/>
                </a:solidFill>
              </a:rPr>
              <a:t>He will always be remembered as the man who gave in to</a:t>
            </a:r>
          </a:p>
          <a:p>
            <a:pPr algn="ctr" eaLnBrk="1" hangingPunct="1">
              <a:buClrTx/>
              <a:buSzTx/>
              <a:buFontTx/>
              <a:buNone/>
            </a:pPr>
            <a:r>
              <a:rPr lang="en-US" altLang="en-US" sz="2400" b="1" dirty="0">
                <a:solidFill>
                  <a:srgbClr val="FFC000"/>
                </a:solidFill>
              </a:rPr>
              <a:t>his cowardice and compromised justice to conform </a:t>
            </a:r>
          </a:p>
          <a:p>
            <a:pPr algn="ctr" eaLnBrk="1" hangingPunct="1">
              <a:buClrTx/>
              <a:buSzTx/>
              <a:buFontTx/>
              <a:buNone/>
            </a:pPr>
            <a:r>
              <a:rPr lang="en-US" altLang="en-US" sz="2400" b="1" dirty="0">
                <a:solidFill>
                  <a:srgbClr val="FFC000"/>
                </a:solidFill>
              </a:rPr>
              <a:t>to the will of the people!</a:t>
            </a:r>
            <a:endParaRPr lang="en-US" altLang="en-US" sz="2400" b="1" i="1" dirty="0">
              <a:solidFill>
                <a:srgbClr val="FFC000"/>
              </a:solidFill>
            </a:endParaRPr>
          </a:p>
        </p:txBody>
      </p:sp>
      <p:pic>
        <p:nvPicPr>
          <p:cNvPr id="3" name="Picture 2" descr="A group of people standing in a room&#10;&#10;Description automatically generated">
            <a:extLst>
              <a:ext uri="{FF2B5EF4-FFF2-40B4-BE49-F238E27FC236}">
                <a16:creationId xmlns:a16="http://schemas.microsoft.com/office/drawing/2014/main" id="{B5BC4794-A7E1-4240-BD1B-E56D62106C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8200" y="1421374"/>
            <a:ext cx="4503336" cy="289714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par>
                          <p:cTn id="7" fill="hold" nodeType="afterGroup">
                            <p:stCondLst>
                              <p:cond delay="0"/>
                            </p:stCondLst>
                            <p:childTnLst>
                              <p:par>
                                <p:cTn id="8" presetID="9" presetClass="entr" presetSubtype="0" fill="hold" grpId="0" nodeType="after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childTnLst>
                          </p:cTn>
                        </p:par>
                        <p:par>
                          <p:cTn id="11" fill="hold">
                            <p:stCondLst>
                              <p:cond delay="500"/>
                            </p:stCondLst>
                            <p:childTnLst>
                              <p:par>
                                <p:cTn id="12" presetID="53" presetClass="entr" presetSubtype="16" fill="hold" nodeType="after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35E9947A-34C8-430B-B3A1-78BB775D4B3D}"/>
              </a:ext>
            </a:extLst>
          </p:cNvPr>
          <p:cNvSpPr>
            <a:spLocks noGrp="1"/>
          </p:cNvSpPr>
          <p:nvPr>
            <p:ph type="ftr" sz="quarter" idx="11"/>
          </p:nvPr>
        </p:nvSpPr>
        <p:spPr>
          <a:xfrm>
            <a:off x="3124200" y="6381750"/>
            <a:ext cx="2895600" cy="476250"/>
          </a:xfrm>
        </p:spPr>
        <p:txBody>
          <a:bodyPr/>
          <a:lstStyle/>
          <a:p>
            <a:pPr>
              <a:defRPr/>
            </a:pPr>
            <a:r>
              <a:rPr lang="en-US"/>
              <a:t>Popularity Contest</a:t>
            </a:r>
          </a:p>
        </p:txBody>
      </p:sp>
      <p:sp>
        <p:nvSpPr>
          <p:cNvPr id="174082" name="Rectangle 2">
            <a:extLst>
              <a:ext uri="{FF2B5EF4-FFF2-40B4-BE49-F238E27FC236}">
                <a16:creationId xmlns:a16="http://schemas.microsoft.com/office/drawing/2014/main" id="{378DBDD9-D9E3-4B26-8496-717CC01BFBF5}"/>
              </a:ext>
            </a:extLst>
          </p:cNvPr>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Popularity Consequences</a:t>
            </a:r>
          </a:p>
        </p:txBody>
      </p:sp>
      <p:sp>
        <p:nvSpPr>
          <p:cNvPr id="18436" name="Text Box 3">
            <a:extLst>
              <a:ext uri="{FF2B5EF4-FFF2-40B4-BE49-F238E27FC236}">
                <a16:creationId xmlns:a16="http://schemas.microsoft.com/office/drawing/2014/main" id="{04CEF4E3-12A2-429C-A9EF-2CE7A746696B}"/>
              </a:ext>
            </a:extLst>
          </p:cNvPr>
          <p:cNvSpPr txBox="1">
            <a:spLocks noChangeArrowheads="1"/>
          </p:cNvSpPr>
          <p:nvPr/>
        </p:nvSpPr>
        <p:spPr bwMode="auto">
          <a:xfrm>
            <a:off x="0" y="91440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a:solidFill>
                  <a:schemeClr val="tx1"/>
                </a:solidFill>
              </a:rPr>
              <a:t>Rehoboam – II Chr. 10:15-19</a:t>
            </a:r>
          </a:p>
        </p:txBody>
      </p:sp>
      <p:sp>
        <p:nvSpPr>
          <p:cNvPr id="18437" name="Text Box 3">
            <a:extLst>
              <a:ext uri="{FF2B5EF4-FFF2-40B4-BE49-F238E27FC236}">
                <a16:creationId xmlns:a16="http://schemas.microsoft.com/office/drawing/2014/main" id="{8F479D27-66F5-4CA2-9B03-59C165CF96D7}"/>
              </a:ext>
            </a:extLst>
          </p:cNvPr>
          <p:cNvSpPr txBox="1">
            <a:spLocks noChangeArrowheads="1"/>
          </p:cNvSpPr>
          <p:nvPr/>
        </p:nvSpPr>
        <p:spPr bwMode="auto">
          <a:xfrm>
            <a:off x="-9525" y="1824038"/>
            <a:ext cx="914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a:solidFill>
                  <a:schemeClr val="tx1"/>
                </a:solidFill>
              </a:rPr>
              <a:t>Jeroboam – II Chr. 13:4-12</a:t>
            </a:r>
          </a:p>
        </p:txBody>
      </p:sp>
      <p:sp>
        <p:nvSpPr>
          <p:cNvPr id="8" name="Text Box 3">
            <a:extLst>
              <a:ext uri="{FF2B5EF4-FFF2-40B4-BE49-F238E27FC236}">
                <a16:creationId xmlns:a16="http://schemas.microsoft.com/office/drawing/2014/main" id="{4F3ED92F-5543-44F2-AA09-8B138E37752F}"/>
              </a:ext>
            </a:extLst>
          </p:cNvPr>
          <p:cNvSpPr txBox="1">
            <a:spLocks noChangeArrowheads="1"/>
          </p:cNvSpPr>
          <p:nvPr/>
        </p:nvSpPr>
        <p:spPr bwMode="auto">
          <a:xfrm>
            <a:off x="-9525" y="266700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dirty="0">
                <a:solidFill>
                  <a:schemeClr val="tx1"/>
                </a:solidFill>
              </a:rPr>
              <a:t>Pilate – Jn. 19:19-22</a:t>
            </a:r>
          </a:p>
        </p:txBody>
      </p:sp>
      <p:sp>
        <p:nvSpPr>
          <p:cNvPr id="10" name="Text Box 5">
            <a:extLst>
              <a:ext uri="{FF2B5EF4-FFF2-40B4-BE49-F238E27FC236}">
                <a16:creationId xmlns:a16="http://schemas.microsoft.com/office/drawing/2014/main" id="{AE2E684A-0334-4A22-90F8-8712F4DB9446}"/>
              </a:ext>
            </a:extLst>
          </p:cNvPr>
          <p:cNvSpPr txBox="1">
            <a:spLocks noChangeArrowheads="1"/>
          </p:cNvSpPr>
          <p:nvPr/>
        </p:nvSpPr>
        <p:spPr bwMode="auto">
          <a:xfrm>
            <a:off x="30163" y="4648200"/>
            <a:ext cx="9063037" cy="830263"/>
          </a:xfrm>
          <a:prstGeom prst="rect">
            <a:avLst/>
          </a:prstGeom>
          <a:solidFill>
            <a:schemeClr val="bg1">
              <a:lumMod val="20000"/>
              <a:lumOff val="80000"/>
            </a:schemeClr>
          </a:solidFill>
          <a:ln w="9525">
            <a:solidFill>
              <a:srgbClr val="FF0066"/>
            </a:solidFill>
            <a:miter lim="800000"/>
            <a:headEnd/>
            <a:tailEnd/>
          </a:ln>
        </p:spPr>
        <p:txBody>
          <a:bodyPr>
            <a:spAutoFit/>
          </a:bodyPr>
          <a:lstStyle/>
          <a:p>
            <a:pPr marL="457200" indent="-457200" algn="ctr">
              <a:buClrTx/>
              <a:buSzTx/>
              <a:buFontTx/>
              <a:buNone/>
              <a:defRPr/>
            </a:pPr>
            <a:r>
              <a:rPr lang="en-US" sz="2400" b="1" dirty="0">
                <a:solidFill>
                  <a:srgbClr val="FF0000"/>
                </a:solidFill>
              </a:rPr>
              <a:t>These individuals, to win the popularity contest, lost </a:t>
            </a:r>
          </a:p>
          <a:p>
            <a:pPr marL="457200" indent="-457200" algn="ctr">
              <a:buClrTx/>
              <a:buSzTx/>
              <a:buFontTx/>
              <a:buNone/>
              <a:defRPr/>
            </a:pPr>
            <a:r>
              <a:rPr lang="en-US" sz="2400" b="1" dirty="0">
                <a:solidFill>
                  <a:srgbClr val="FF0000"/>
                </a:solidFill>
              </a:rPr>
              <a:t>the moral/faithfulness test before God!</a:t>
            </a:r>
          </a:p>
        </p:txBody>
      </p:sp>
    </p:spTree>
    <p:extLst>
      <p:ext uri="{BB962C8B-B14F-4D97-AF65-F5344CB8AC3E}">
        <p14:creationId xmlns:p14="http://schemas.microsoft.com/office/powerpoint/2010/main" val="24730936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FCA9C9B-E154-4D25-97AE-2F921F6F6B67}"/>
              </a:ext>
            </a:extLst>
          </p:cNvPr>
          <p:cNvSpPr>
            <a:spLocks noGrp="1"/>
          </p:cNvSpPr>
          <p:nvPr>
            <p:ph type="ftr" sz="quarter" idx="11"/>
          </p:nvPr>
        </p:nvSpPr>
        <p:spPr/>
        <p:txBody>
          <a:bodyPr/>
          <a:lstStyle/>
          <a:p>
            <a:pPr>
              <a:defRPr/>
            </a:pPr>
            <a:r>
              <a:rPr lang="en-US"/>
              <a:t>Popularity Contest</a:t>
            </a:r>
          </a:p>
        </p:txBody>
      </p:sp>
      <p:sp>
        <p:nvSpPr>
          <p:cNvPr id="174082" name="Rectangle 2">
            <a:extLst>
              <a:ext uri="{FF2B5EF4-FFF2-40B4-BE49-F238E27FC236}">
                <a16:creationId xmlns:a16="http://schemas.microsoft.com/office/drawing/2014/main" id="{2792ADD2-41FB-4EE3-976B-FC2F7E91A49F}"/>
              </a:ext>
            </a:extLst>
          </p:cNvPr>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Conclusion</a:t>
            </a:r>
          </a:p>
        </p:txBody>
      </p:sp>
      <p:sp>
        <p:nvSpPr>
          <p:cNvPr id="174083" name="Text Box 3">
            <a:extLst>
              <a:ext uri="{FF2B5EF4-FFF2-40B4-BE49-F238E27FC236}">
                <a16:creationId xmlns:a16="http://schemas.microsoft.com/office/drawing/2014/main" id="{09D68795-5BFF-491C-BB3F-AD1F69126C01}"/>
              </a:ext>
            </a:extLst>
          </p:cNvPr>
          <p:cNvSpPr txBox="1">
            <a:spLocks noChangeArrowheads="1"/>
          </p:cNvSpPr>
          <p:nvPr/>
        </p:nvSpPr>
        <p:spPr bwMode="auto">
          <a:xfrm>
            <a:off x="-152400" y="715010"/>
            <a:ext cx="914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algn="ctr" eaLnBrk="1" hangingPunct="1">
              <a:buClrTx/>
              <a:buSzTx/>
              <a:buFontTx/>
              <a:buNone/>
            </a:pPr>
            <a:r>
              <a:rPr lang="en-US" altLang="en-US" sz="2400" b="1" dirty="0">
                <a:solidFill>
                  <a:schemeClr val="tx1"/>
                </a:solidFill>
              </a:rPr>
              <a:t>Just because something/someone is popular, it doesn’t</a:t>
            </a:r>
          </a:p>
          <a:p>
            <a:pPr algn="ctr" eaLnBrk="1" hangingPunct="1">
              <a:buClrTx/>
              <a:buSzTx/>
              <a:buFontTx/>
              <a:buNone/>
            </a:pPr>
            <a:r>
              <a:rPr lang="en-US" altLang="en-US" sz="2400" b="1" dirty="0">
                <a:solidFill>
                  <a:schemeClr val="tx1"/>
                </a:solidFill>
              </a:rPr>
              <a:t>mean it is right or right thing to do!  </a:t>
            </a:r>
          </a:p>
        </p:txBody>
      </p:sp>
      <p:pic>
        <p:nvPicPr>
          <p:cNvPr id="3" name="Picture 2" descr="A picture containing outdoor, mountain, ground, grass&#10;&#10;Description automatically generated">
            <a:extLst>
              <a:ext uri="{FF2B5EF4-FFF2-40B4-BE49-F238E27FC236}">
                <a16:creationId xmlns:a16="http://schemas.microsoft.com/office/drawing/2014/main" id="{79399EFC-C69B-40B4-A51A-84E64C421B7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33018" y="2667000"/>
            <a:ext cx="6077964" cy="3698875"/>
          </a:xfrm>
          <a:prstGeom prst="rect">
            <a:avLst/>
          </a:prstGeom>
        </p:spPr>
      </p:pic>
      <p:sp>
        <p:nvSpPr>
          <p:cNvPr id="11" name="Text Box 5">
            <a:extLst>
              <a:ext uri="{FF2B5EF4-FFF2-40B4-BE49-F238E27FC236}">
                <a16:creationId xmlns:a16="http://schemas.microsoft.com/office/drawing/2014/main" id="{5B1DDC7D-FCCD-4987-BA3E-C803ADF30C86}"/>
              </a:ext>
            </a:extLst>
          </p:cNvPr>
          <p:cNvSpPr txBox="1">
            <a:spLocks noChangeArrowheads="1"/>
          </p:cNvSpPr>
          <p:nvPr/>
        </p:nvSpPr>
        <p:spPr bwMode="auto">
          <a:xfrm>
            <a:off x="0" y="1604962"/>
            <a:ext cx="9144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r>
              <a:rPr lang="en-US" altLang="en-US" b="1" dirty="0">
                <a:solidFill>
                  <a:srgbClr val="FFFF00"/>
                </a:solidFill>
              </a:rPr>
              <a:t>I Chr. 13:1-4: </a:t>
            </a:r>
            <a:r>
              <a:rPr lang="en-US" altLang="en-US" dirty="0">
                <a:solidFill>
                  <a:srgbClr val="FFFF00"/>
                </a:solidFill>
              </a:rPr>
              <a:t>David’s plan to move the ark was popular with all people, inlcuding the priests and Levites, but its outcome resulted in the death of Uzza </a:t>
            </a:r>
            <a:r>
              <a:rPr lang="en-US" altLang="en-US" b="1" dirty="0">
                <a:solidFill>
                  <a:srgbClr val="FFFF00"/>
                </a:solidFill>
              </a:rPr>
              <a:t>(I Chr. 13:9-10)</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7408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1"/>
                                        </p:tgtEl>
                                        <p:attrNameLst>
                                          <p:attrName>style.visibility</p:attrName>
                                        </p:attrNameLst>
                                      </p:cBhvr>
                                      <p:to>
                                        <p:strVal val="visible"/>
                                      </p:to>
                                    </p:set>
                                  </p:childTnLst>
                                </p:cTn>
                              </p:par>
                            </p:childTnLst>
                          </p:cTn>
                        </p:par>
                        <p:par>
                          <p:cTn id="11" fill="hold">
                            <p:stCondLst>
                              <p:cond delay="500"/>
                            </p:stCondLst>
                            <p:childTnLst>
                              <p:par>
                                <p:cTn id="12" presetID="53" presetClass="entr" presetSubtype="16" fill="hold" nodeType="after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p:bldP spid="11"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FCA9C9B-E154-4D25-97AE-2F921F6F6B67}"/>
              </a:ext>
            </a:extLst>
          </p:cNvPr>
          <p:cNvSpPr>
            <a:spLocks noGrp="1"/>
          </p:cNvSpPr>
          <p:nvPr>
            <p:ph type="ftr" sz="quarter" idx="11"/>
          </p:nvPr>
        </p:nvSpPr>
        <p:spPr/>
        <p:txBody>
          <a:bodyPr/>
          <a:lstStyle/>
          <a:p>
            <a:pPr>
              <a:defRPr/>
            </a:pPr>
            <a:r>
              <a:rPr lang="en-US"/>
              <a:t>Popularity Contest</a:t>
            </a:r>
          </a:p>
        </p:txBody>
      </p:sp>
      <p:sp>
        <p:nvSpPr>
          <p:cNvPr id="174082" name="Rectangle 2">
            <a:extLst>
              <a:ext uri="{FF2B5EF4-FFF2-40B4-BE49-F238E27FC236}">
                <a16:creationId xmlns:a16="http://schemas.microsoft.com/office/drawing/2014/main" id="{2792ADD2-41FB-4EE3-976B-FC2F7E91A49F}"/>
              </a:ext>
            </a:extLst>
          </p:cNvPr>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Conclusion</a:t>
            </a:r>
          </a:p>
        </p:txBody>
      </p:sp>
      <p:sp>
        <p:nvSpPr>
          <p:cNvPr id="10" name="Text Box 3">
            <a:extLst>
              <a:ext uri="{FF2B5EF4-FFF2-40B4-BE49-F238E27FC236}">
                <a16:creationId xmlns:a16="http://schemas.microsoft.com/office/drawing/2014/main" id="{74DDEDB0-AED4-43E1-BFFB-479C336B1F9A}"/>
              </a:ext>
            </a:extLst>
          </p:cNvPr>
          <p:cNvSpPr txBox="1">
            <a:spLocks noChangeArrowheads="1"/>
          </p:cNvSpPr>
          <p:nvPr/>
        </p:nvSpPr>
        <p:spPr bwMode="auto">
          <a:xfrm>
            <a:off x="0" y="1275538"/>
            <a:ext cx="91440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dirty="0">
                <a:solidFill>
                  <a:schemeClr val="tx1"/>
                </a:solidFill>
              </a:rPr>
              <a:t>Also, changing for the sake of popularity (young, modern </a:t>
            </a:r>
          </a:p>
          <a:p>
            <a:pPr eaLnBrk="1" hangingPunct="1">
              <a:buClrTx/>
              <a:buSzTx/>
              <a:buFontTx/>
              <a:buNone/>
            </a:pPr>
            <a:r>
              <a:rPr lang="en-US" altLang="en-US" sz="2400" b="1" dirty="0">
                <a:solidFill>
                  <a:schemeClr val="tx1"/>
                </a:solidFill>
              </a:rPr>
              <a:t>crowd) doesn’t mean their tastes are right (Rehoboam’s </a:t>
            </a:r>
          </a:p>
          <a:p>
            <a:pPr eaLnBrk="1" hangingPunct="1">
              <a:buClrTx/>
              <a:buSzTx/>
              <a:buFontTx/>
              <a:buNone/>
            </a:pPr>
            <a:r>
              <a:rPr lang="en-US" altLang="en-US" sz="2400" b="1" dirty="0">
                <a:solidFill>
                  <a:schemeClr val="tx1"/>
                </a:solidFill>
              </a:rPr>
              <a:t>friends, Jewish lynch mob)</a:t>
            </a:r>
          </a:p>
          <a:p>
            <a:pPr eaLnBrk="1" hangingPunct="1"/>
            <a:r>
              <a:rPr lang="en-US" altLang="en-US" dirty="0">
                <a:solidFill>
                  <a:srgbClr val="FFFF00"/>
                </a:solidFill>
              </a:rPr>
              <a:t>The DC Comics article says, “Younger, modern crowds find married superheroes not as cool as single ones” so DC comics is changing majority of their heroes this summer.</a:t>
            </a:r>
          </a:p>
        </p:txBody>
      </p:sp>
      <p:sp>
        <p:nvSpPr>
          <p:cNvPr id="8" name="Text Box 5">
            <a:extLst>
              <a:ext uri="{FF2B5EF4-FFF2-40B4-BE49-F238E27FC236}">
                <a16:creationId xmlns:a16="http://schemas.microsoft.com/office/drawing/2014/main" id="{436C9DA9-D204-4D1F-982D-DB08214AAE70}"/>
              </a:ext>
            </a:extLst>
          </p:cNvPr>
          <p:cNvSpPr txBox="1">
            <a:spLocks noChangeArrowheads="1"/>
          </p:cNvSpPr>
          <p:nvPr/>
        </p:nvSpPr>
        <p:spPr bwMode="auto">
          <a:xfrm>
            <a:off x="0" y="3424446"/>
            <a:ext cx="9144000"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r>
              <a:rPr lang="en-US" altLang="en-US" dirty="0">
                <a:solidFill>
                  <a:srgbClr val="FFFF00"/>
                </a:solidFill>
              </a:rPr>
              <a:t>Denominations constantly seek “fresh, more modern” ways of drawing in younger crowds.</a:t>
            </a:r>
          </a:p>
        </p:txBody>
      </p:sp>
      <p:sp>
        <p:nvSpPr>
          <p:cNvPr id="9" name="Text Box 3">
            <a:extLst>
              <a:ext uri="{FF2B5EF4-FFF2-40B4-BE49-F238E27FC236}">
                <a16:creationId xmlns:a16="http://schemas.microsoft.com/office/drawing/2014/main" id="{CD77D99A-44C1-41FB-81F1-B7FE95151935}"/>
              </a:ext>
            </a:extLst>
          </p:cNvPr>
          <p:cNvSpPr txBox="1">
            <a:spLocks noChangeArrowheads="1"/>
          </p:cNvSpPr>
          <p:nvPr/>
        </p:nvSpPr>
        <p:spPr bwMode="auto">
          <a:xfrm>
            <a:off x="0" y="4794389"/>
            <a:ext cx="9144000" cy="830263"/>
          </a:xfrm>
          <a:prstGeom prst="rect">
            <a:avLst/>
          </a:prstGeom>
          <a:solidFill>
            <a:srgbClr val="FFCCFF"/>
          </a:solidFill>
          <a:ln>
            <a:noFill/>
          </a:ln>
          <a:extLst/>
        </p:spPr>
        <p:style>
          <a:lnRef idx="0">
            <a:scrgbClr r="0" g="0" b="0"/>
          </a:lnRef>
          <a:fillRef idx="0">
            <a:scrgbClr r="0" g="0" b="0"/>
          </a:fillRef>
          <a:effectRef idx="0">
            <a:scrgbClr r="0" g="0" b="0"/>
          </a:effectRef>
          <a:fontRef idx="minor">
            <a:schemeClr val="lt1"/>
          </a:fontRef>
        </p:style>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algn="ctr" eaLnBrk="1" hangingPunct="1">
              <a:buClrTx/>
              <a:buSzTx/>
              <a:buFontTx/>
              <a:buNone/>
            </a:pPr>
            <a:r>
              <a:rPr lang="en-US" altLang="en-US" sz="2400" b="1" dirty="0">
                <a:solidFill>
                  <a:srgbClr val="FF0000"/>
                </a:solidFill>
              </a:rPr>
              <a:t>Maybe the younger crowd’s attitudes/perceptions are</a:t>
            </a:r>
          </a:p>
          <a:p>
            <a:pPr algn="ctr" eaLnBrk="1" hangingPunct="1">
              <a:buClrTx/>
              <a:buSzTx/>
              <a:buFontTx/>
              <a:buNone/>
            </a:pPr>
            <a:r>
              <a:rPr lang="en-US" altLang="en-US" sz="2400" b="1" dirty="0">
                <a:solidFill>
                  <a:srgbClr val="FF0000"/>
                </a:solidFill>
              </a:rPr>
              <a:t>wrong and need to be told as such!</a:t>
            </a:r>
            <a:endParaRPr lang="en-US" altLang="en-US" sz="2400" b="1" i="1" dirty="0">
              <a:solidFill>
                <a:srgbClr val="FF0000"/>
              </a:solidFill>
            </a:endParaRPr>
          </a:p>
        </p:txBody>
      </p:sp>
    </p:spTree>
    <p:extLst>
      <p:ext uri="{BB962C8B-B14F-4D97-AF65-F5344CB8AC3E}">
        <p14:creationId xmlns:p14="http://schemas.microsoft.com/office/powerpoint/2010/main" val="25980910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9"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dissolv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8" grpId="0" autoUpdateAnimBg="0"/>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D0BA9FBB-2F01-43DC-AD51-8E7ACD72A9F0}"/>
              </a:ext>
            </a:extLst>
          </p:cNvPr>
          <p:cNvSpPr>
            <a:spLocks noGrp="1"/>
          </p:cNvSpPr>
          <p:nvPr>
            <p:ph type="ftr" sz="quarter" idx="11"/>
          </p:nvPr>
        </p:nvSpPr>
        <p:spPr/>
        <p:txBody>
          <a:bodyPr/>
          <a:lstStyle/>
          <a:p>
            <a:pPr>
              <a:defRPr/>
            </a:pPr>
            <a:r>
              <a:rPr lang="en-US"/>
              <a:t>Popularity Contest</a:t>
            </a:r>
          </a:p>
        </p:txBody>
      </p:sp>
      <p:sp>
        <p:nvSpPr>
          <p:cNvPr id="174082" name="Rectangle 2">
            <a:extLst>
              <a:ext uri="{FF2B5EF4-FFF2-40B4-BE49-F238E27FC236}">
                <a16:creationId xmlns:a16="http://schemas.microsoft.com/office/drawing/2014/main" id="{D80DC747-C0B2-4240-BF27-9D1EE756444D}"/>
              </a:ext>
            </a:extLst>
          </p:cNvPr>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Conclusion</a:t>
            </a:r>
          </a:p>
        </p:txBody>
      </p:sp>
      <p:sp>
        <p:nvSpPr>
          <p:cNvPr id="7" name="Text Box 3">
            <a:extLst>
              <a:ext uri="{FF2B5EF4-FFF2-40B4-BE49-F238E27FC236}">
                <a16:creationId xmlns:a16="http://schemas.microsoft.com/office/drawing/2014/main" id="{BE15E2F5-C4EA-423D-95F2-C60C43D64C53}"/>
              </a:ext>
            </a:extLst>
          </p:cNvPr>
          <p:cNvSpPr txBox="1">
            <a:spLocks noChangeArrowheads="1"/>
          </p:cNvSpPr>
          <p:nvPr/>
        </p:nvSpPr>
        <p:spPr bwMode="auto">
          <a:xfrm>
            <a:off x="0" y="830263"/>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algn="ctr" eaLnBrk="1" hangingPunct="1">
              <a:buClrTx/>
              <a:buSzTx/>
              <a:buFontTx/>
              <a:buNone/>
            </a:pPr>
            <a:r>
              <a:rPr lang="en-US" altLang="en-US" sz="2400" b="1" dirty="0">
                <a:solidFill>
                  <a:schemeClr val="tx1"/>
                </a:solidFill>
              </a:rPr>
              <a:t>Conforming to the world to please it is never the right </a:t>
            </a:r>
          </a:p>
          <a:p>
            <a:pPr algn="ctr" eaLnBrk="1" hangingPunct="1">
              <a:buClrTx/>
              <a:buSzTx/>
              <a:buFontTx/>
              <a:buNone/>
            </a:pPr>
            <a:r>
              <a:rPr lang="en-US" altLang="en-US" sz="2400" b="1" dirty="0">
                <a:solidFill>
                  <a:schemeClr val="tx1"/>
                </a:solidFill>
              </a:rPr>
              <a:t>course, for it is fickle as to what it wants in the first place!</a:t>
            </a:r>
          </a:p>
        </p:txBody>
      </p:sp>
      <p:sp>
        <p:nvSpPr>
          <p:cNvPr id="9" name="Text Box 3">
            <a:extLst>
              <a:ext uri="{FF2B5EF4-FFF2-40B4-BE49-F238E27FC236}">
                <a16:creationId xmlns:a16="http://schemas.microsoft.com/office/drawing/2014/main" id="{AC0D5A6D-DEB4-4C1D-B1CD-1BC7BD00C8E7}"/>
              </a:ext>
            </a:extLst>
          </p:cNvPr>
          <p:cNvSpPr txBox="1">
            <a:spLocks noChangeArrowheads="1"/>
          </p:cNvSpPr>
          <p:nvPr/>
        </p:nvSpPr>
        <p:spPr bwMode="auto">
          <a:xfrm>
            <a:off x="0" y="1828800"/>
            <a:ext cx="9144000" cy="2308324"/>
          </a:xfrm>
          <a:prstGeom prst="rect">
            <a:avLst/>
          </a:prstGeom>
          <a:solidFill>
            <a:srgbClr val="FFFFFF"/>
          </a:solidFill>
          <a:ln w="9525">
            <a:solidFill>
              <a:srgbClr val="002060"/>
            </a:solidFill>
            <a:miter lim="800000"/>
            <a:headEnd/>
            <a:tailEnd/>
          </a:ln>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dirty="0">
                <a:solidFill>
                  <a:srgbClr val="000000"/>
                </a:solidFill>
              </a:rPr>
              <a:t>Rom. 12:1-2</a:t>
            </a:r>
          </a:p>
          <a:p>
            <a:pPr eaLnBrk="1" hangingPunct="1">
              <a:buClrTx/>
              <a:buSzTx/>
              <a:buFontTx/>
              <a:buNone/>
            </a:pPr>
            <a:r>
              <a:rPr lang="en-US" altLang="en-US" dirty="0">
                <a:solidFill>
                  <a:srgbClr val="002060"/>
                </a:solidFill>
              </a:rPr>
              <a:t>1.  Therefore I urge you, brethren, by the mercies of God, to present your bodies a living and holy sacrifice, acceptable to God, which is your spiritual service of worship. </a:t>
            </a:r>
          </a:p>
          <a:p>
            <a:pPr eaLnBrk="1" hangingPunct="1">
              <a:buClrTx/>
              <a:buSzTx/>
              <a:buFontTx/>
              <a:buNone/>
            </a:pPr>
            <a:r>
              <a:rPr lang="en-US" altLang="en-US" dirty="0">
                <a:solidFill>
                  <a:srgbClr val="002060"/>
                </a:solidFill>
              </a:rPr>
              <a:t>2.  And do not be conformed to this world, but be transformed by the renewing of your mind, so that you may prove what the will of God is, that which is good and acceptable and perfect. </a:t>
            </a:r>
          </a:p>
        </p:txBody>
      </p:sp>
      <p:sp>
        <p:nvSpPr>
          <p:cNvPr id="11" name="Text Box 3">
            <a:extLst>
              <a:ext uri="{FF2B5EF4-FFF2-40B4-BE49-F238E27FC236}">
                <a16:creationId xmlns:a16="http://schemas.microsoft.com/office/drawing/2014/main" id="{EF8F2313-171F-4BFD-A1C1-88DD45692CD7}"/>
              </a:ext>
            </a:extLst>
          </p:cNvPr>
          <p:cNvSpPr txBox="1">
            <a:spLocks noChangeArrowheads="1"/>
          </p:cNvSpPr>
          <p:nvPr/>
        </p:nvSpPr>
        <p:spPr bwMode="auto">
          <a:xfrm>
            <a:off x="0" y="4363244"/>
            <a:ext cx="9144000" cy="1384995"/>
          </a:xfrm>
          <a:prstGeom prst="rect">
            <a:avLst/>
          </a:prstGeom>
          <a:solidFill>
            <a:srgbClr val="FFFFFF"/>
          </a:solidFill>
          <a:ln w="9525">
            <a:solidFill>
              <a:srgbClr val="002060"/>
            </a:solidFill>
            <a:miter lim="800000"/>
            <a:headEnd/>
            <a:tailEnd/>
          </a:ln>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dirty="0">
                <a:solidFill>
                  <a:srgbClr val="000000"/>
                </a:solidFill>
              </a:rPr>
              <a:t>Rom. 8:29</a:t>
            </a:r>
          </a:p>
          <a:p>
            <a:pPr eaLnBrk="1" hangingPunct="1">
              <a:buClrTx/>
              <a:buSzTx/>
              <a:buFontTx/>
              <a:buNone/>
            </a:pPr>
            <a:r>
              <a:rPr lang="en-US" altLang="en-US" dirty="0">
                <a:solidFill>
                  <a:srgbClr val="002060"/>
                </a:solidFill>
              </a:rPr>
              <a:t>29.  For those whom He foreknew, He also predestined to become conformed to the image of His Son, so that He would be the firstborn among many brethren;</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par>
                          <p:cTn id="7" fill="hold" nodeType="afterGroup">
                            <p:stCondLst>
                              <p:cond delay="0"/>
                            </p:stCondLst>
                            <p:childTnLst>
                              <p:par>
                                <p:cTn id="8" presetID="1" presetClass="entr" presetSubtype="0" fill="hold" grpId="0" nodeType="afterEffect">
                                  <p:stCondLst>
                                    <p:cond delay="0"/>
                                  </p:stCondLst>
                                  <p:childTnLst>
                                    <p:set>
                                      <p:cBhvr>
                                        <p:cTn id="9" dur="1" fill="hold">
                                          <p:stCondLst>
                                            <p:cond delay="0"/>
                                          </p:stCondLst>
                                        </p:cTn>
                                        <p:tgtEl>
                                          <p:spTgt spid="9"/>
                                        </p:tgtEl>
                                        <p:attrNameLst>
                                          <p:attrName>style.visibility</p:attrName>
                                        </p:attrNameLst>
                                      </p:cBhvr>
                                      <p:to>
                                        <p:strVal val="visible"/>
                                      </p:to>
                                    </p:set>
                                  </p:childTnLst>
                                </p:cTn>
                              </p:par>
                            </p:childTnLst>
                          </p:cTn>
                        </p:par>
                        <p:par>
                          <p:cTn id="10" fill="hold" nodeType="afterGroup">
                            <p:stCondLst>
                              <p:cond delay="0"/>
                            </p:stCondLst>
                            <p:childTnLst>
                              <p:par>
                                <p:cTn id="11" presetID="1" presetClass="entr" presetSubtype="0"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animBg="1"/>
      <p:bldP spid="11"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EB87EA27-1981-4301-BF85-CAECCEC8E05A}"/>
              </a:ext>
            </a:extLst>
          </p:cNvPr>
          <p:cNvSpPr>
            <a:spLocks noGrp="1"/>
          </p:cNvSpPr>
          <p:nvPr>
            <p:ph type="ftr" sz="quarter" idx="11"/>
          </p:nvPr>
        </p:nvSpPr>
        <p:spPr>
          <a:xfrm>
            <a:off x="3124200" y="6381750"/>
            <a:ext cx="2895600" cy="476250"/>
          </a:xfrm>
        </p:spPr>
        <p:txBody>
          <a:bodyPr/>
          <a:lstStyle/>
          <a:p>
            <a:pPr>
              <a:defRPr/>
            </a:pPr>
            <a:r>
              <a:rPr lang="en-US"/>
              <a:t>Popularity Contest</a:t>
            </a:r>
          </a:p>
        </p:txBody>
      </p:sp>
      <p:sp>
        <p:nvSpPr>
          <p:cNvPr id="189442" name="Rectangle 2">
            <a:extLst>
              <a:ext uri="{FF2B5EF4-FFF2-40B4-BE49-F238E27FC236}">
                <a16:creationId xmlns:a16="http://schemas.microsoft.com/office/drawing/2014/main" id="{D110131C-9C69-47DC-9800-0E760CA057B3}"/>
              </a:ext>
            </a:extLst>
          </p:cNvPr>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Conclusion </a:t>
            </a:r>
          </a:p>
        </p:txBody>
      </p:sp>
      <p:sp>
        <p:nvSpPr>
          <p:cNvPr id="189445" name="Text Box 5">
            <a:extLst>
              <a:ext uri="{FF2B5EF4-FFF2-40B4-BE49-F238E27FC236}">
                <a16:creationId xmlns:a16="http://schemas.microsoft.com/office/drawing/2014/main" id="{5CCDC028-716E-441C-ADBC-2EA99568FEEC}"/>
              </a:ext>
            </a:extLst>
          </p:cNvPr>
          <p:cNvSpPr txBox="1">
            <a:spLocks noChangeArrowheads="1"/>
          </p:cNvSpPr>
          <p:nvPr/>
        </p:nvSpPr>
        <p:spPr bwMode="auto">
          <a:xfrm>
            <a:off x="0" y="1066800"/>
            <a:ext cx="9144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algn="ctr" eaLnBrk="1" hangingPunct="1">
              <a:buClrTx/>
              <a:buSzTx/>
              <a:buFontTx/>
              <a:buNone/>
            </a:pPr>
            <a:r>
              <a:rPr lang="en-US" altLang="en-US" sz="2400" b="1" dirty="0">
                <a:solidFill>
                  <a:schemeClr val="tx1"/>
                </a:solidFill>
              </a:rPr>
              <a:t>You may not always please the crowd or win the </a:t>
            </a:r>
          </a:p>
          <a:p>
            <a:pPr algn="ctr" eaLnBrk="1" hangingPunct="1">
              <a:buClrTx/>
              <a:buSzTx/>
              <a:buFontTx/>
              <a:buNone/>
            </a:pPr>
            <a:r>
              <a:rPr lang="en-US" altLang="en-US" sz="2400" b="1" dirty="0">
                <a:solidFill>
                  <a:schemeClr val="tx1"/>
                </a:solidFill>
              </a:rPr>
              <a:t>popularity contest, but in remaining faithful to God you </a:t>
            </a:r>
          </a:p>
          <a:p>
            <a:pPr algn="ctr" eaLnBrk="1" hangingPunct="1">
              <a:buClrTx/>
              <a:buSzTx/>
              <a:buFontTx/>
              <a:buNone/>
            </a:pPr>
            <a:r>
              <a:rPr lang="en-US" altLang="en-US" sz="2400" b="1" dirty="0">
                <a:solidFill>
                  <a:schemeClr val="tx1"/>
                </a:solidFill>
              </a:rPr>
              <a:t>will win the crown of life! </a:t>
            </a:r>
            <a:r>
              <a:rPr lang="en-US" altLang="en-US" sz="2400" b="1" i="1" dirty="0">
                <a:solidFill>
                  <a:schemeClr val="tx1"/>
                </a:solidFill>
              </a:rPr>
              <a:t>(II Tim. 4:6-8; Rev. 2:10) </a:t>
            </a:r>
          </a:p>
        </p:txBody>
      </p:sp>
      <p:grpSp>
        <p:nvGrpSpPr>
          <p:cNvPr id="3" name="Group 2">
            <a:extLst>
              <a:ext uri="{FF2B5EF4-FFF2-40B4-BE49-F238E27FC236}">
                <a16:creationId xmlns:a16="http://schemas.microsoft.com/office/drawing/2014/main" id="{D7B3985E-7031-43D5-BFB6-E80A0AE9EEF0}"/>
              </a:ext>
            </a:extLst>
          </p:cNvPr>
          <p:cNvGrpSpPr>
            <a:grpSpLocks/>
          </p:cNvGrpSpPr>
          <p:nvPr/>
        </p:nvGrpSpPr>
        <p:grpSpPr bwMode="auto">
          <a:xfrm>
            <a:off x="2447925" y="2473325"/>
            <a:ext cx="4343400" cy="3635375"/>
            <a:chOff x="2743200" y="2666999"/>
            <a:chExt cx="4343400" cy="3636133"/>
          </a:xfrm>
        </p:grpSpPr>
        <p:pic>
          <p:nvPicPr>
            <p:cNvPr id="21510" name="Picture 6" descr="C:\Users\DarkWolf\AppData\Local\Microsoft\Windows\Temporary Internet Files\Content.IE5\H16UEF2S\MC900242883[1].wmf">
              <a:extLst>
                <a:ext uri="{FF2B5EF4-FFF2-40B4-BE49-F238E27FC236}">
                  <a16:creationId xmlns:a16="http://schemas.microsoft.com/office/drawing/2014/main" id="{78D3DE6C-DDF2-4EBE-8A74-74D7D080B4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2666999"/>
              <a:ext cx="4343400" cy="363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11" name="TextBox 1">
              <a:extLst>
                <a:ext uri="{FF2B5EF4-FFF2-40B4-BE49-F238E27FC236}">
                  <a16:creationId xmlns:a16="http://schemas.microsoft.com/office/drawing/2014/main" id="{F16A7D81-2CEA-446E-A3EB-1250DAAC6949}"/>
                </a:ext>
              </a:extLst>
            </p:cNvPr>
            <p:cNvSpPr txBox="1">
              <a:spLocks noChangeArrowheads="1"/>
            </p:cNvSpPr>
            <p:nvPr/>
          </p:nvSpPr>
          <p:spPr bwMode="auto">
            <a:xfrm rot="-944142">
              <a:off x="3630037" y="4553200"/>
              <a:ext cx="198002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Font typeface="Wingdings" panose="05000000000000000000" pitchFamily="2" charset="2"/>
                <a:buNone/>
              </a:pPr>
              <a:r>
                <a:rPr lang="en-US" altLang="en-US" sz="1600" b="1">
                  <a:solidFill>
                    <a:srgbClr val="000000"/>
                  </a:solidFill>
                </a:rPr>
                <a:t>RIGHTEOUSNESS</a:t>
              </a:r>
            </a:p>
          </p:txBody>
        </p:sp>
        <p:sp>
          <p:nvSpPr>
            <p:cNvPr id="21512" name="TextBox 8">
              <a:extLst>
                <a:ext uri="{FF2B5EF4-FFF2-40B4-BE49-F238E27FC236}">
                  <a16:creationId xmlns:a16="http://schemas.microsoft.com/office/drawing/2014/main" id="{C0A67BB0-5865-4E89-8E1B-73E287D16443}"/>
                </a:ext>
              </a:extLst>
            </p:cNvPr>
            <p:cNvSpPr txBox="1">
              <a:spLocks noChangeArrowheads="1"/>
            </p:cNvSpPr>
            <p:nvPr/>
          </p:nvSpPr>
          <p:spPr bwMode="auto">
            <a:xfrm rot="4449779">
              <a:off x="3926385" y="3722636"/>
              <a:ext cx="1111202"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Font typeface="Wingdings" panose="05000000000000000000" pitchFamily="2" charset="2"/>
                <a:buNone/>
              </a:pPr>
              <a:r>
                <a:rPr lang="en-US" altLang="en-US" sz="3200" b="1">
                  <a:solidFill>
                    <a:srgbClr val="000000"/>
                  </a:solidFill>
                </a:rPr>
                <a:t>LIFE</a:t>
              </a:r>
            </a:p>
          </p:txBody>
        </p:sp>
      </p:gr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89445"/>
                                        </p:tgtEl>
                                        <p:attrNameLst>
                                          <p:attrName>style.visibility</p:attrName>
                                        </p:attrNameLst>
                                      </p:cBhvr>
                                      <p:to>
                                        <p:strVal val="visible"/>
                                      </p:to>
                                    </p:set>
                                  </p:childTnLst>
                                </p:cTn>
                              </p:par>
                            </p:childTnLst>
                          </p:cTn>
                        </p:par>
                        <p:par>
                          <p:cTn id="7" fill="hold" nodeType="afterGroup">
                            <p:stCondLst>
                              <p:cond delay="0"/>
                            </p:stCondLst>
                            <p:childTnLst>
                              <p:par>
                                <p:cTn id="8" presetID="53" presetClass="entr" presetSubtype="16" fill="hold" nodeType="afterEffect">
                                  <p:stCondLst>
                                    <p:cond delay="0"/>
                                  </p:stCondLst>
                                  <p:childTnLst>
                                    <p:set>
                                      <p:cBhvr>
                                        <p:cTn id="9" dur="1" fill="hold">
                                          <p:stCondLst>
                                            <p:cond delay="0"/>
                                          </p:stCondLst>
                                        </p:cTn>
                                        <p:tgtEl>
                                          <p:spTgt spid="3"/>
                                        </p:tgtEl>
                                        <p:attrNameLst>
                                          <p:attrName>style.visibility</p:attrName>
                                        </p:attrNameLst>
                                      </p:cBhvr>
                                      <p:to>
                                        <p:strVal val="visible"/>
                                      </p:to>
                                    </p:set>
                                    <p:anim calcmode="lin" valueType="num">
                                      <p:cBhvr>
                                        <p:cTn id="10" dur="500" fill="hold"/>
                                        <p:tgtEl>
                                          <p:spTgt spid="3"/>
                                        </p:tgtEl>
                                        <p:attrNameLst>
                                          <p:attrName>ppt_w</p:attrName>
                                        </p:attrNameLst>
                                      </p:cBhvr>
                                      <p:tavLst>
                                        <p:tav tm="0">
                                          <p:val>
                                            <p:fltVal val="0"/>
                                          </p:val>
                                        </p:tav>
                                        <p:tav tm="100000">
                                          <p:val>
                                            <p:strVal val="#ppt_w"/>
                                          </p:val>
                                        </p:tav>
                                      </p:tavLst>
                                    </p:anim>
                                    <p:anim calcmode="lin" valueType="num">
                                      <p:cBhvr>
                                        <p:cTn id="11" dur="500" fill="hold"/>
                                        <p:tgtEl>
                                          <p:spTgt spid="3"/>
                                        </p:tgtEl>
                                        <p:attrNameLst>
                                          <p:attrName>ppt_h</p:attrName>
                                        </p:attrNameLst>
                                      </p:cBhvr>
                                      <p:tavLst>
                                        <p:tav tm="0">
                                          <p:val>
                                            <p:fltVal val="0"/>
                                          </p:val>
                                        </p:tav>
                                        <p:tav tm="100000">
                                          <p:val>
                                            <p:strVal val="#ppt_h"/>
                                          </p:val>
                                        </p:tav>
                                      </p:tavLst>
                                    </p:anim>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5"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0008B9FC-3A85-413F-AF23-7F3A19837600}"/>
              </a:ext>
            </a:extLst>
          </p:cNvPr>
          <p:cNvSpPr>
            <a:spLocks noGrp="1"/>
          </p:cNvSpPr>
          <p:nvPr>
            <p:ph type="ftr" sz="quarter" idx="11"/>
          </p:nvPr>
        </p:nvSpPr>
        <p:spPr>
          <a:xfrm>
            <a:off x="3124200" y="6381750"/>
            <a:ext cx="2895600" cy="476250"/>
          </a:xfrm>
        </p:spPr>
        <p:txBody>
          <a:bodyPr/>
          <a:lstStyle/>
          <a:p>
            <a:pPr>
              <a:defRPr/>
            </a:pPr>
            <a:r>
              <a:rPr lang="en-US"/>
              <a:t>Popularity Contest</a:t>
            </a:r>
          </a:p>
        </p:txBody>
      </p:sp>
      <p:sp>
        <p:nvSpPr>
          <p:cNvPr id="189442" name="Rectangle 2">
            <a:extLst>
              <a:ext uri="{FF2B5EF4-FFF2-40B4-BE49-F238E27FC236}">
                <a16:creationId xmlns:a16="http://schemas.microsoft.com/office/drawing/2014/main" id="{5D7B3077-D607-4E76-8144-75F25AD4F0E3}"/>
              </a:ext>
            </a:extLst>
          </p:cNvPr>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Conclusion </a:t>
            </a:r>
          </a:p>
        </p:txBody>
      </p:sp>
      <p:sp>
        <p:nvSpPr>
          <p:cNvPr id="14" name="Text Box 5">
            <a:extLst>
              <a:ext uri="{FF2B5EF4-FFF2-40B4-BE49-F238E27FC236}">
                <a16:creationId xmlns:a16="http://schemas.microsoft.com/office/drawing/2014/main" id="{0DAECAA0-1A55-416A-A034-99A775579108}"/>
              </a:ext>
            </a:extLst>
          </p:cNvPr>
          <p:cNvSpPr txBox="1">
            <a:spLocks noChangeArrowheads="1"/>
          </p:cNvSpPr>
          <p:nvPr/>
        </p:nvSpPr>
        <p:spPr bwMode="auto">
          <a:xfrm>
            <a:off x="4763" y="990600"/>
            <a:ext cx="91440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dirty="0">
                <a:solidFill>
                  <a:schemeClr val="tx1"/>
                </a:solidFill>
              </a:rPr>
              <a:t>The majority, those on the broad road that leads to </a:t>
            </a:r>
          </a:p>
          <a:p>
            <a:pPr eaLnBrk="1" hangingPunct="1">
              <a:buClrTx/>
              <a:buSzTx/>
              <a:buFontTx/>
              <a:buNone/>
            </a:pPr>
            <a:r>
              <a:rPr lang="en-US" altLang="en-US" sz="2400" b="1" dirty="0">
                <a:solidFill>
                  <a:schemeClr val="tx1"/>
                </a:solidFill>
              </a:rPr>
              <a:t>destruction </a:t>
            </a:r>
            <a:r>
              <a:rPr lang="en-US" altLang="en-US" sz="2400" b="1" i="1" dirty="0">
                <a:solidFill>
                  <a:schemeClr val="tx1"/>
                </a:solidFill>
              </a:rPr>
              <a:t>(Mt. 7:13-14), </a:t>
            </a:r>
            <a:r>
              <a:rPr lang="en-US" altLang="en-US" sz="2400" b="1" dirty="0">
                <a:solidFill>
                  <a:schemeClr val="tx1"/>
                </a:solidFill>
              </a:rPr>
              <a:t>are in rebellion to God and they</a:t>
            </a:r>
          </a:p>
          <a:p>
            <a:pPr eaLnBrk="1" hangingPunct="1">
              <a:buClrTx/>
              <a:buSzTx/>
              <a:buFontTx/>
              <a:buNone/>
            </a:pPr>
            <a:r>
              <a:rPr lang="en-US" altLang="en-US" sz="2400" b="1" dirty="0">
                <a:solidFill>
                  <a:schemeClr val="tx1"/>
                </a:solidFill>
              </a:rPr>
              <a:t> will only find retribution:</a:t>
            </a:r>
          </a:p>
          <a:p>
            <a:pPr eaLnBrk="1" hangingPunct="1"/>
            <a:r>
              <a:rPr lang="en-US" altLang="en-US" b="1" dirty="0">
                <a:solidFill>
                  <a:srgbClr val="FFFF00"/>
                </a:solidFill>
              </a:rPr>
              <a:t>II Thess. 1:7-10: </a:t>
            </a:r>
            <a:r>
              <a:rPr lang="en-US" altLang="en-US" dirty="0">
                <a:solidFill>
                  <a:srgbClr val="FFFF00"/>
                </a:solidFill>
              </a:rPr>
              <a:t>When Christ comes again; retribution will be dealt out to those who do not know God, and to those who have not obeyed the gospel.</a:t>
            </a:r>
          </a:p>
        </p:txBody>
      </p:sp>
      <p:sp>
        <p:nvSpPr>
          <p:cNvPr id="6" name="Text Box 5">
            <a:extLst>
              <a:ext uri="{FF2B5EF4-FFF2-40B4-BE49-F238E27FC236}">
                <a16:creationId xmlns:a16="http://schemas.microsoft.com/office/drawing/2014/main" id="{2D44EB01-C0BE-4A96-BCA0-3784D6E79F8A}"/>
              </a:ext>
            </a:extLst>
          </p:cNvPr>
          <p:cNvSpPr txBox="1">
            <a:spLocks noChangeArrowheads="1"/>
          </p:cNvSpPr>
          <p:nvPr/>
        </p:nvSpPr>
        <p:spPr bwMode="auto">
          <a:xfrm>
            <a:off x="65088" y="3895598"/>
            <a:ext cx="5589587" cy="1569660"/>
          </a:xfrm>
          <a:prstGeom prst="rect">
            <a:avLst/>
          </a:prstGeom>
          <a:solidFill>
            <a:schemeClr val="bg1">
              <a:lumMod val="20000"/>
              <a:lumOff val="80000"/>
            </a:schemeClr>
          </a:solidFill>
          <a:ln w="9525">
            <a:solidFill>
              <a:srgbClr val="FF0066"/>
            </a:solidFill>
            <a:miter lim="800000"/>
            <a:headEnd/>
            <a:tailEnd/>
          </a:ln>
        </p:spPr>
        <p:txBody>
          <a:bodyPr wrap="square">
            <a:spAutoFit/>
          </a:bodyPr>
          <a:lstStyle/>
          <a:p>
            <a:pPr marL="457200" indent="-457200" algn="ctr">
              <a:buClrTx/>
              <a:buSzTx/>
              <a:buFontTx/>
              <a:buNone/>
              <a:defRPr/>
            </a:pPr>
            <a:r>
              <a:rPr lang="en-US" sz="2400" b="1" dirty="0">
                <a:solidFill>
                  <a:srgbClr val="FF0000"/>
                </a:solidFill>
              </a:rPr>
              <a:t>Let us not seek to win the “popularity contest” but seek</a:t>
            </a:r>
          </a:p>
          <a:p>
            <a:pPr marL="457200" indent="-457200" algn="ctr">
              <a:buClrTx/>
              <a:buSzTx/>
              <a:buFontTx/>
              <a:buNone/>
              <a:defRPr/>
            </a:pPr>
            <a:r>
              <a:rPr lang="en-US" sz="2400" b="1" dirty="0">
                <a:solidFill>
                  <a:srgbClr val="FF0000"/>
                </a:solidFill>
              </a:rPr>
              <a:t>to obey God and conform to His Son!</a:t>
            </a:r>
          </a:p>
        </p:txBody>
      </p:sp>
      <p:pic>
        <p:nvPicPr>
          <p:cNvPr id="30722" name="Picture 2" descr="C:\Users\DarkWolf\AppData\Local\Microsoft\Windows\Temporary Internet Files\Content.IE5\5ZA9N8VI\MC900367532[1].wmf">
            <a:extLst>
              <a:ext uri="{FF2B5EF4-FFF2-40B4-BE49-F238E27FC236}">
                <a16:creationId xmlns:a16="http://schemas.microsoft.com/office/drawing/2014/main" id="{8A418E3D-980B-4480-8292-B3EE09AB66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2895600"/>
            <a:ext cx="3424237" cy="3569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3"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1+#ppt_w/2"/>
                                          </p:val>
                                        </p:tav>
                                        <p:tav tm="100000">
                                          <p:val>
                                            <p:strVal val="#ppt_x"/>
                                          </p:val>
                                        </p:tav>
                                      </p:tavLst>
                                    </p:anim>
                                    <p:anim calcmode="lin" valueType="num">
                                      <p:cBhvr additive="base">
                                        <p:cTn id="12" dur="500" fill="hold"/>
                                        <p:tgtEl>
                                          <p:spTgt spid="6"/>
                                        </p:tgtEl>
                                        <p:attrNameLst>
                                          <p:attrName>ppt_y</p:attrName>
                                        </p:attrNameLst>
                                      </p:cBhvr>
                                      <p:tavLst>
                                        <p:tav tm="0">
                                          <p:val>
                                            <p:strVal val="0-#ppt_h/2"/>
                                          </p:val>
                                        </p:tav>
                                        <p:tav tm="100000">
                                          <p:val>
                                            <p:strVal val="#ppt_y"/>
                                          </p:val>
                                        </p:tav>
                                      </p:tavLst>
                                    </p:anim>
                                  </p:childTnLst>
                                </p:cTn>
                              </p:par>
                            </p:childTnLst>
                          </p:cTn>
                        </p:par>
                        <p:par>
                          <p:cTn id="13" fill="hold" nodeType="afterGroup">
                            <p:stCondLst>
                              <p:cond delay="500"/>
                            </p:stCondLst>
                            <p:childTnLst>
                              <p:par>
                                <p:cTn id="14" presetID="31" presetClass="entr" presetSubtype="0" fill="hold" nodeType="afterEffect">
                                  <p:stCondLst>
                                    <p:cond delay="0"/>
                                  </p:stCondLst>
                                  <p:childTnLst>
                                    <p:set>
                                      <p:cBhvr>
                                        <p:cTn id="15" dur="1" fill="hold">
                                          <p:stCondLst>
                                            <p:cond delay="0"/>
                                          </p:stCondLst>
                                        </p:cTn>
                                        <p:tgtEl>
                                          <p:spTgt spid="30722"/>
                                        </p:tgtEl>
                                        <p:attrNameLst>
                                          <p:attrName>style.visibility</p:attrName>
                                        </p:attrNameLst>
                                      </p:cBhvr>
                                      <p:to>
                                        <p:strVal val="visible"/>
                                      </p:to>
                                    </p:set>
                                    <p:anim calcmode="lin" valueType="num">
                                      <p:cBhvr>
                                        <p:cTn id="16" dur="1000" fill="hold"/>
                                        <p:tgtEl>
                                          <p:spTgt spid="30722"/>
                                        </p:tgtEl>
                                        <p:attrNameLst>
                                          <p:attrName>ppt_w</p:attrName>
                                        </p:attrNameLst>
                                      </p:cBhvr>
                                      <p:tavLst>
                                        <p:tav tm="0">
                                          <p:val>
                                            <p:fltVal val="0"/>
                                          </p:val>
                                        </p:tav>
                                        <p:tav tm="100000">
                                          <p:val>
                                            <p:strVal val="#ppt_w"/>
                                          </p:val>
                                        </p:tav>
                                      </p:tavLst>
                                    </p:anim>
                                    <p:anim calcmode="lin" valueType="num">
                                      <p:cBhvr>
                                        <p:cTn id="17" dur="1000" fill="hold"/>
                                        <p:tgtEl>
                                          <p:spTgt spid="30722"/>
                                        </p:tgtEl>
                                        <p:attrNameLst>
                                          <p:attrName>ppt_h</p:attrName>
                                        </p:attrNameLst>
                                      </p:cBhvr>
                                      <p:tavLst>
                                        <p:tav tm="0">
                                          <p:val>
                                            <p:fltVal val="0"/>
                                          </p:val>
                                        </p:tav>
                                        <p:tav tm="100000">
                                          <p:val>
                                            <p:strVal val="#ppt_h"/>
                                          </p:val>
                                        </p:tav>
                                      </p:tavLst>
                                    </p:anim>
                                    <p:anim calcmode="lin" valueType="num">
                                      <p:cBhvr>
                                        <p:cTn id="18" dur="1000" fill="hold"/>
                                        <p:tgtEl>
                                          <p:spTgt spid="30722"/>
                                        </p:tgtEl>
                                        <p:attrNameLst>
                                          <p:attrName>style.rotation</p:attrName>
                                        </p:attrNameLst>
                                      </p:cBhvr>
                                      <p:tavLst>
                                        <p:tav tm="0">
                                          <p:val>
                                            <p:fltVal val="90"/>
                                          </p:val>
                                        </p:tav>
                                        <p:tav tm="100000">
                                          <p:val>
                                            <p:fltVal val="0"/>
                                          </p:val>
                                        </p:tav>
                                      </p:tavLst>
                                    </p:anim>
                                    <p:animEffect transition="in" filter="fade">
                                      <p:cBhvr>
                                        <p:cTn id="19" dur="1000"/>
                                        <p:tgtEl>
                                          <p:spTgt spid="307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6" grpId="0" animBg="1"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7"/>
          <p:cNvSpPr>
            <a:spLocks noChangeArrowheads="1"/>
          </p:cNvSpPr>
          <p:nvPr/>
        </p:nvSpPr>
        <p:spPr bwMode="auto">
          <a:xfrm>
            <a:off x="-14235" y="4699819"/>
            <a:ext cx="9144000" cy="609600"/>
          </a:xfrm>
          <a:prstGeom prst="rect">
            <a:avLst/>
          </a:prstGeom>
          <a:solidFill>
            <a:srgbClr val="66FFFF"/>
          </a:solidFill>
          <a:ln w="9525">
            <a:solidFill>
              <a:schemeClr val="tx1"/>
            </a:solidFill>
            <a:miter lim="800000"/>
            <a:headEnd/>
            <a:tailEnd/>
          </a:ln>
        </p:spPr>
        <p:txBody>
          <a:bodyPr wrap="none" anchor="ctr"/>
          <a:lstStyle/>
          <a:p>
            <a:endParaRPr lang="en-US"/>
          </a:p>
        </p:txBody>
      </p:sp>
      <p:sp>
        <p:nvSpPr>
          <p:cNvPr id="11267" name="Rectangle 2"/>
          <p:cNvSpPr>
            <a:spLocks noGrp="1" noChangeArrowheads="1"/>
          </p:cNvSpPr>
          <p:nvPr>
            <p:ph type="title"/>
          </p:nvPr>
        </p:nvSpPr>
        <p:spPr>
          <a:xfrm>
            <a:off x="0" y="0"/>
            <a:ext cx="9144000" cy="990600"/>
          </a:xfrm>
          <a:solidFill>
            <a:srgbClr val="66FFFF"/>
          </a:solidFill>
        </p:spPr>
        <p:txBody>
          <a:bodyPr/>
          <a:lstStyle/>
          <a:p>
            <a:pPr eaLnBrk="1" hangingPunct="1"/>
            <a:r>
              <a:rPr lang="en-US" sz="4600" b="1" u="sng" dirty="0">
                <a:solidFill>
                  <a:srgbClr val="0000FF"/>
                </a:solidFill>
                <a:latin typeface="Ameretto"/>
              </a:rPr>
              <a:t>“What Must I Do To Be Saved?”</a:t>
            </a:r>
          </a:p>
        </p:txBody>
      </p:sp>
      <p:sp>
        <p:nvSpPr>
          <p:cNvPr id="6147" name="Text Box 3"/>
          <p:cNvSpPr txBox="1">
            <a:spLocks noChangeArrowheads="1"/>
          </p:cNvSpPr>
          <p:nvPr/>
        </p:nvSpPr>
        <p:spPr bwMode="auto">
          <a:xfrm>
            <a:off x="533400" y="990600"/>
            <a:ext cx="8382000" cy="3539430"/>
          </a:xfrm>
          <a:prstGeom prst="rect">
            <a:avLst/>
          </a:prstGeom>
          <a:noFill/>
          <a:ln w="9525">
            <a:noFill/>
            <a:miter lim="800000"/>
            <a:headEnd/>
            <a:tailEnd/>
          </a:ln>
          <a:effectLst/>
        </p:spPr>
        <p:txBody>
          <a:bodyPr>
            <a:spAutoFit/>
          </a:bodyPr>
          <a:lstStyle/>
          <a:p>
            <a:pPr algn="ctr">
              <a:spcBef>
                <a:spcPct val="20000"/>
              </a:spcBef>
              <a:buNone/>
              <a:defRPr/>
            </a:pPr>
            <a:r>
              <a:rPr lang="en-US" sz="3200" b="1" dirty="0">
                <a:solidFill>
                  <a:schemeClr val="tx1"/>
                </a:solidFill>
                <a:latin typeface="Tahoma" pitchFamily="34" charset="0"/>
                <a:ea typeface="Tahoma" pitchFamily="34" charset="0"/>
                <a:cs typeface="Tahoma" pitchFamily="34" charset="0"/>
              </a:rPr>
              <a:t>Hear The Gospel (Jn. 5:24; Rom. 10:17)</a:t>
            </a:r>
          </a:p>
          <a:p>
            <a:pPr algn="ctr">
              <a:spcBef>
                <a:spcPct val="20000"/>
              </a:spcBef>
              <a:buNone/>
              <a:defRPr/>
            </a:pPr>
            <a:r>
              <a:rPr lang="en-US" sz="3200" b="1" dirty="0">
                <a:solidFill>
                  <a:schemeClr val="tx1"/>
                </a:solidFill>
                <a:latin typeface="Tahoma" pitchFamily="34" charset="0"/>
                <a:ea typeface="Tahoma" pitchFamily="34" charset="0"/>
                <a:cs typeface="Tahoma" pitchFamily="34" charset="0"/>
              </a:rPr>
              <a:t>Believe In Christ (Jn. 3:16-18; Jn. 8:24)</a:t>
            </a:r>
          </a:p>
          <a:p>
            <a:pPr algn="ctr">
              <a:spcBef>
                <a:spcPct val="20000"/>
              </a:spcBef>
              <a:buNone/>
              <a:defRPr/>
            </a:pPr>
            <a:r>
              <a:rPr lang="en-US" sz="3200" b="1" dirty="0">
                <a:solidFill>
                  <a:schemeClr val="tx1"/>
                </a:solidFill>
                <a:latin typeface="Tahoma" pitchFamily="34" charset="0"/>
                <a:ea typeface="Tahoma" pitchFamily="34" charset="0"/>
                <a:cs typeface="Tahoma" pitchFamily="34" charset="0"/>
              </a:rPr>
              <a:t>Repent Of Sins (Lk. 13:35; Acts 2:38)</a:t>
            </a:r>
          </a:p>
          <a:p>
            <a:pPr algn="ctr">
              <a:spcBef>
                <a:spcPct val="20000"/>
              </a:spcBef>
              <a:buNone/>
              <a:defRPr/>
            </a:pPr>
            <a:r>
              <a:rPr lang="en-US" sz="3200" b="1" dirty="0">
                <a:solidFill>
                  <a:schemeClr val="tx1"/>
                </a:solidFill>
                <a:latin typeface="Tahoma" pitchFamily="34" charset="0"/>
                <a:ea typeface="Tahoma" pitchFamily="34" charset="0"/>
                <a:cs typeface="Tahoma" pitchFamily="34" charset="0"/>
              </a:rPr>
              <a:t>Confess Christ (Mt. 10:32; Rom. 10:10)</a:t>
            </a:r>
          </a:p>
          <a:p>
            <a:pPr algn="ctr">
              <a:spcBef>
                <a:spcPct val="20000"/>
              </a:spcBef>
              <a:buNone/>
              <a:defRPr/>
            </a:pPr>
            <a:r>
              <a:rPr lang="en-US" sz="3200" b="1" dirty="0">
                <a:solidFill>
                  <a:schemeClr val="tx1"/>
                </a:solidFill>
                <a:latin typeface="Tahoma" pitchFamily="34" charset="0"/>
                <a:ea typeface="Tahoma" pitchFamily="34" charset="0"/>
                <a:cs typeface="Tahoma" pitchFamily="34" charset="0"/>
              </a:rPr>
              <a:t>Be Baptized (Mk. 16:16; Acts 22:16)</a:t>
            </a:r>
          </a:p>
          <a:p>
            <a:pPr algn="ctr">
              <a:spcBef>
                <a:spcPct val="20000"/>
              </a:spcBef>
              <a:buNone/>
              <a:defRPr/>
            </a:pPr>
            <a:r>
              <a:rPr lang="en-US" sz="3200" b="1" dirty="0">
                <a:solidFill>
                  <a:schemeClr val="tx1"/>
                </a:solidFill>
                <a:latin typeface="Tahoma" pitchFamily="34" charset="0"/>
                <a:ea typeface="Tahoma" pitchFamily="34" charset="0"/>
                <a:cs typeface="Tahoma" pitchFamily="34" charset="0"/>
              </a:rPr>
              <a:t>Remain Faithful (Jn. 8:31; Rev. 2:10)</a:t>
            </a:r>
          </a:p>
        </p:txBody>
      </p:sp>
      <p:sp>
        <p:nvSpPr>
          <p:cNvPr id="6148" name="Text Box 4"/>
          <p:cNvSpPr txBox="1">
            <a:spLocks noChangeArrowheads="1"/>
          </p:cNvSpPr>
          <p:nvPr/>
        </p:nvSpPr>
        <p:spPr bwMode="auto">
          <a:xfrm>
            <a:off x="152400" y="4676564"/>
            <a:ext cx="8915400" cy="1816100"/>
          </a:xfrm>
          <a:prstGeom prst="rect">
            <a:avLst/>
          </a:prstGeom>
          <a:noFill/>
          <a:ln w="9525">
            <a:noFill/>
            <a:miter lim="800000"/>
            <a:headEnd/>
            <a:tailEnd/>
          </a:ln>
          <a:effectLst/>
        </p:spPr>
        <p:txBody>
          <a:bodyPr wrap="square">
            <a:spAutoFit/>
          </a:bodyPr>
          <a:lstStyle/>
          <a:p>
            <a:pPr algn="ctr" fontAlgn="auto">
              <a:spcBef>
                <a:spcPts val="0"/>
              </a:spcBef>
              <a:spcAft>
                <a:spcPts val="0"/>
              </a:spcAft>
              <a:defRPr/>
            </a:pPr>
            <a:r>
              <a:rPr lang="en-US" sz="4000" b="1" u="sng" dirty="0">
                <a:solidFill>
                  <a:srgbClr val="0000FF"/>
                </a:solidFill>
                <a:effectLst>
                  <a:outerShdw blurRad="38100" dist="38100" dir="2700000" algn="tl">
                    <a:srgbClr val="FFFFFF"/>
                  </a:outerShdw>
                </a:effectLst>
                <a:latin typeface="Calisto MT" pitchFamily="18" charset="0"/>
              </a:rPr>
              <a:t>For The Erring Child of God:</a:t>
            </a:r>
            <a:r>
              <a:rPr lang="en-US" sz="4000" b="1" dirty="0">
                <a:solidFill>
                  <a:srgbClr val="0000FF"/>
                </a:solidFill>
                <a:effectLst>
                  <a:outerShdw blurRad="38100" dist="38100" dir="2700000" algn="tl">
                    <a:srgbClr val="FFFFFF"/>
                  </a:outerShdw>
                </a:effectLst>
                <a:latin typeface="Calisto MT" pitchFamily="18" charset="0"/>
              </a:rPr>
              <a:t> </a:t>
            </a:r>
          </a:p>
          <a:p>
            <a:pPr algn="ctr" fontAlgn="auto">
              <a:spcBef>
                <a:spcPts val="0"/>
              </a:spcBef>
              <a:spcAft>
                <a:spcPts val="0"/>
              </a:spcAft>
              <a:defRPr/>
            </a:pPr>
            <a:r>
              <a:rPr lang="en-US" sz="3600" b="1" dirty="0">
                <a:solidFill>
                  <a:schemeClr val="tx1"/>
                </a:solidFill>
                <a:latin typeface="Calisto MT" pitchFamily="18" charset="0"/>
              </a:rPr>
              <a:t>Repent (Acts 8:22), Confess (I Jn. 1:9),</a:t>
            </a:r>
          </a:p>
          <a:p>
            <a:pPr algn="ctr" fontAlgn="auto">
              <a:spcBef>
                <a:spcPts val="0"/>
              </a:spcBef>
              <a:spcAft>
                <a:spcPts val="0"/>
              </a:spcAft>
              <a:defRPr/>
            </a:pPr>
            <a:r>
              <a:rPr lang="en-US" sz="3600" b="1" dirty="0">
                <a:solidFill>
                  <a:schemeClr val="tx1"/>
                </a:solidFill>
                <a:latin typeface="Calisto MT" pitchFamily="18" charset="0"/>
              </a:rPr>
              <a:t>Pray (Acts 8:22)</a:t>
            </a:r>
          </a:p>
        </p:txBody>
      </p:sp>
      <p:sp>
        <p:nvSpPr>
          <p:cNvPr id="11270" name="Line 5"/>
          <p:cNvSpPr>
            <a:spLocks noChangeShapeType="1"/>
          </p:cNvSpPr>
          <p:nvPr/>
        </p:nvSpPr>
        <p:spPr bwMode="auto">
          <a:xfrm>
            <a:off x="533400" y="838200"/>
            <a:ext cx="8153400" cy="0"/>
          </a:xfrm>
          <a:prstGeom prst="line">
            <a:avLst/>
          </a:prstGeom>
          <a:noFill/>
          <a:ln w="28575">
            <a:solidFill>
              <a:schemeClr val="tx1"/>
            </a:solidFill>
            <a:round/>
            <a:headEnd/>
            <a:tailEnd/>
          </a:ln>
        </p:spPr>
        <p:txBody>
          <a:bodyPr/>
          <a:lstStyle/>
          <a:p>
            <a:endParaRPr lang="en-US"/>
          </a:p>
        </p:txBody>
      </p:sp>
    </p:spTree>
    <p:extLst>
      <p:ext uri="{BB962C8B-B14F-4D97-AF65-F5344CB8AC3E}">
        <p14:creationId xmlns:p14="http://schemas.microsoft.com/office/powerpoint/2010/main" val="293693427"/>
      </p:ext>
    </p:extLst>
  </p:cSld>
  <p:clrMapOvr>
    <a:masterClrMapping/>
  </p:clrMapOvr>
  <mc:AlternateContent xmlns:mc="http://schemas.openxmlformats.org/markup-compatibility/2006" xmlns:p14="http://schemas.microsoft.com/office/powerpoint/2010/main">
    <mc:Choice Requires="p14">
      <p:transition spd="slow" p14:dur="3000" advTm="210000">
        <p14:shred/>
      </p:transition>
    </mc:Choice>
    <mc:Fallback xmlns="">
      <p:transition spd="slow" advTm="210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nodeType="after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circle(out)">
                                      <p:cBhvr>
                                        <p:cTn id="7" dur="1000"/>
                                        <p:tgtEl>
                                          <p:spTgt spid="6147">
                                            <p:txEl>
                                              <p:pRg st="0" end="0"/>
                                            </p:txEl>
                                          </p:spTgt>
                                        </p:tgtEl>
                                      </p:cBhvr>
                                    </p:animEffect>
                                  </p:childTnLst>
                                </p:cTn>
                              </p:par>
                            </p:childTnLst>
                          </p:cTn>
                        </p:par>
                        <p:par>
                          <p:cTn id="8" fill="hold">
                            <p:stCondLst>
                              <p:cond delay="1000"/>
                            </p:stCondLst>
                            <p:childTnLst>
                              <p:par>
                                <p:cTn id="9" presetID="6" presetClass="entr" presetSubtype="32" fill="hold" nodeType="afterEffect">
                                  <p:stCondLst>
                                    <p:cond delay="0"/>
                                  </p:stCondLst>
                                  <p:childTnLst>
                                    <p:set>
                                      <p:cBhvr>
                                        <p:cTn id="10" dur="1" fill="hold">
                                          <p:stCondLst>
                                            <p:cond delay="0"/>
                                          </p:stCondLst>
                                        </p:cTn>
                                        <p:tgtEl>
                                          <p:spTgt spid="6147">
                                            <p:txEl>
                                              <p:pRg st="1" end="1"/>
                                            </p:txEl>
                                          </p:spTgt>
                                        </p:tgtEl>
                                        <p:attrNameLst>
                                          <p:attrName>style.visibility</p:attrName>
                                        </p:attrNameLst>
                                      </p:cBhvr>
                                      <p:to>
                                        <p:strVal val="visible"/>
                                      </p:to>
                                    </p:set>
                                    <p:animEffect transition="in" filter="circle(out)">
                                      <p:cBhvr>
                                        <p:cTn id="11" dur="1000"/>
                                        <p:tgtEl>
                                          <p:spTgt spid="6147">
                                            <p:txEl>
                                              <p:pRg st="1" end="1"/>
                                            </p:txEl>
                                          </p:spTgt>
                                        </p:tgtEl>
                                      </p:cBhvr>
                                    </p:animEffect>
                                  </p:childTnLst>
                                </p:cTn>
                              </p:par>
                            </p:childTnLst>
                          </p:cTn>
                        </p:par>
                        <p:par>
                          <p:cTn id="12" fill="hold">
                            <p:stCondLst>
                              <p:cond delay="2000"/>
                            </p:stCondLst>
                            <p:childTnLst>
                              <p:par>
                                <p:cTn id="13" presetID="6" presetClass="entr" presetSubtype="32" fill="hold" nodeType="afterEffect">
                                  <p:stCondLst>
                                    <p:cond delay="0"/>
                                  </p:stCondLst>
                                  <p:childTnLst>
                                    <p:set>
                                      <p:cBhvr>
                                        <p:cTn id="14" dur="1" fill="hold">
                                          <p:stCondLst>
                                            <p:cond delay="0"/>
                                          </p:stCondLst>
                                        </p:cTn>
                                        <p:tgtEl>
                                          <p:spTgt spid="6147">
                                            <p:txEl>
                                              <p:pRg st="2" end="2"/>
                                            </p:txEl>
                                          </p:spTgt>
                                        </p:tgtEl>
                                        <p:attrNameLst>
                                          <p:attrName>style.visibility</p:attrName>
                                        </p:attrNameLst>
                                      </p:cBhvr>
                                      <p:to>
                                        <p:strVal val="visible"/>
                                      </p:to>
                                    </p:set>
                                    <p:animEffect transition="in" filter="circle(out)">
                                      <p:cBhvr>
                                        <p:cTn id="15" dur="1000"/>
                                        <p:tgtEl>
                                          <p:spTgt spid="6147">
                                            <p:txEl>
                                              <p:pRg st="2" end="2"/>
                                            </p:txEl>
                                          </p:spTgt>
                                        </p:tgtEl>
                                      </p:cBhvr>
                                    </p:animEffect>
                                  </p:childTnLst>
                                </p:cTn>
                              </p:par>
                            </p:childTnLst>
                          </p:cTn>
                        </p:par>
                        <p:par>
                          <p:cTn id="16" fill="hold">
                            <p:stCondLst>
                              <p:cond delay="3000"/>
                            </p:stCondLst>
                            <p:childTnLst>
                              <p:par>
                                <p:cTn id="17" presetID="6" presetClass="entr" presetSubtype="32" fill="hold" nodeType="afterEffect">
                                  <p:stCondLst>
                                    <p:cond delay="0"/>
                                  </p:stCondLst>
                                  <p:childTnLst>
                                    <p:set>
                                      <p:cBhvr>
                                        <p:cTn id="18" dur="1" fill="hold">
                                          <p:stCondLst>
                                            <p:cond delay="0"/>
                                          </p:stCondLst>
                                        </p:cTn>
                                        <p:tgtEl>
                                          <p:spTgt spid="6147">
                                            <p:txEl>
                                              <p:pRg st="3" end="3"/>
                                            </p:txEl>
                                          </p:spTgt>
                                        </p:tgtEl>
                                        <p:attrNameLst>
                                          <p:attrName>style.visibility</p:attrName>
                                        </p:attrNameLst>
                                      </p:cBhvr>
                                      <p:to>
                                        <p:strVal val="visible"/>
                                      </p:to>
                                    </p:set>
                                    <p:animEffect transition="in" filter="circle(out)">
                                      <p:cBhvr>
                                        <p:cTn id="19" dur="1000"/>
                                        <p:tgtEl>
                                          <p:spTgt spid="6147">
                                            <p:txEl>
                                              <p:pRg st="3" end="3"/>
                                            </p:txEl>
                                          </p:spTgt>
                                        </p:tgtEl>
                                      </p:cBhvr>
                                    </p:animEffect>
                                  </p:childTnLst>
                                </p:cTn>
                              </p:par>
                            </p:childTnLst>
                          </p:cTn>
                        </p:par>
                        <p:par>
                          <p:cTn id="20" fill="hold">
                            <p:stCondLst>
                              <p:cond delay="4000"/>
                            </p:stCondLst>
                            <p:childTnLst>
                              <p:par>
                                <p:cTn id="21" presetID="6" presetClass="entr" presetSubtype="32" fill="hold" nodeType="afterEffect">
                                  <p:stCondLst>
                                    <p:cond delay="0"/>
                                  </p:stCondLst>
                                  <p:childTnLst>
                                    <p:set>
                                      <p:cBhvr>
                                        <p:cTn id="22" dur="1" fill="hold">
                                          <p:stCondLst>
                                            <p:cond delay="0"/>
                                          </p:stCondLst>
                                        </p:cTn>
                                        <p:tgtEl>
                                          <p:spTgt spid="6147">
                                            <p:txEl>
                                              <p:pRg st="4" end="4"/>
                                            </p:txEl>
                                          </p:spTgt>
                                        </p:tgtEl>
                                        <p:attrNameLst>
                                          <p:attrName>style.visibility</p:attrName>
                                        </p:attrNameLst>
                                      </p:cBhvr>
                                      <p:to>
                                        <p:strVal val="visible"/>
                                      </p:to>
                                    </p:set>
                                    <p:animEffect transition="in" filter="circle(out)">
                                      <p:cBhvr>
                                        <p:cTn id="23" dur="1000"/>
                                        <p:tgtEl>
                                          <p:spTgt spid="6147">
                                            <p:txEl>
                                              <p:pRg st="4" end="4"/>
                                            </p:txEl>
                                          </p:spTgt>
                                        </p:tgtEl>
                                      </p:cBhvr>
                                    </p:animEffect>
                                  </p:childTnLst>
                                </p:cTn>
                              </p:par>
                            </p:childTnLst>
                          </p:cTn>
                        </p:par>
                        <p:par>
                          <p:cTn id="24" fill="hold">
                            <p:stCondLst>
                              <p:cond delay="5000"/>
                            </p:stCondLst>
                            <p:childTnLst>
                              <p:par>
                                <p:cTn id="25" presetID="6" presetClass="entr" presetSubtype="32" fill="hold" nodeType="after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circle(out)">
                                      <p:cBhvr>
                                        <p:cTn id="27" dur="1000"/>
                                        <p:tgtEl>
                                          <p:spTgt spid="6147">
                                            <p:txEl>
                                              <p:pRg st="5" end="5"/>
                                            </p:txEl>
                                          </p:spTgt>
                                        </p:tgtEl>
                                      </p:cBhvr>
                                    </p:animEffect>
                                  </p:childTnLst>
                                </p:cTn>
                              </p:par>
                            </p:childTnLst>
                          </p:cTn>
                        </p:par>
                        <p:par>
                          <p:cTn id="28" fill="hold">
                            <p:stCondLst>
                              <p:cond delay="6000"/>
                            </p:stCondLst>
                            <p:childTnLst>
                              <p:par>
                                <p:cTn id="29" presetID="6" presetClass="entr" presetSubtype="16" fill="hold" grpId="0" nodeType="afterEffect">
                                  <p:stCondLst>
                                    <p:cond delay="0"/>
                                  </p:stCondLst>
                                  <p:childTnLst>
                                    <p:set>
                                      <p:cBhvr>
                                        <p:cTn id="30" dur="1" fill="hold">
                                          <p:stCondLst>
                                            <p:cond delay="0"/>
                                          </p:stCondLst>
                                        </p:cTn>
                                        <p:tgtEl>
                                          <p:spTgt spid="11266"/>
                                        </p:tgtEl>
                                        <p:attrNameLst>
                                          <p:attrName>style.visibility</p:attrName>
                                        </p:attrNameLst>
                                      </p:cBhvr>
                                      <p:to>
                                        <p:strVal val="visible"/>
                                      </p:to>
                                    </p:set>
                                    <p:animEffect transition="in" filter="circle(in)">
                                      <p:cBhvr>
                                        <p:cTn id="31" dur="2000"/>
                                        <p:tgtEl>
                                          <p:spTgt spid="11266"/>
                                        </p:tgtEl>
                                      </p:cBhvr>
                                    </p:animEffect>
                                  </p:childTnLst>
                                </p:cTn>
                              </p:par>
                            </p:childTnLst>
                          </p:cTn>
                        </p:par>
                        <p:par>
                          <p:cTn id="32" fill="hold">
                            <p:stCondLst>
                              <p:cond delay="8000"/>
                            </p:stCondLst>
                            <p:childTnLst>
                              <p:par>
                                <p:cTn id="33" presetID="6" presetClass="entr" presetSubtype="32" fill="hold" grpId="0" nodeType="afterEffect">
                                  <p:stCondLst>
                                    <p:cond delay="0"/>
                                  </p:stCondLst>
                                  <p:childTnLst>
                                    <p:set>
                                      <p:cBhvr>
                                        <p:cTn id="34" dur="1" fill="hold">
                                          <p:stCondLst>
                                            <p:cond delay="0"/>
                                          </p:stCondLst>
                                        </p:cTn>
                                        <p:tgtEl>
                                          <p:spTgt spid="6148"/>
                                        </p:tgtEl>
                                        <p:attrNameLst>
                                          <p:attrName>style.visibility</p:attrName>
                                        </p:attrNameLst>
                                      </p:cBhvr>
                                      <p:to>
                                        <p:strVal val="visible"/>
                                      </p:to>
                                    </p:set>
                                    <p:animEffect transition="in" filter="circle(out)">
                                      <p:cBhvr>
                                        <p:cTn id="35" dur="10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animBg="1"/>
      <p:bldP spid="614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82AC4AE8-ECA9-4A43-A3D8-01FB290EF917}"/>
              </a:ext>
            </a:extLst>
          </p:cNvPr>
          <p:cNvSpPr>
            <a:spLocks noGrp="1"/>
          </p:cNvSpPr>
          <p:nvPr>
            <p:ph type="ftr" sz="quarter" idx="11"/>
          </p:nvPr>
        </p:nvSpPr>
        <p:spPr>
          <a:xfrm>
            <a:off x="3200400" y="6381750"/>
            <a:ext cx="2895600" cy="476250"/>
          </a:xfrm>
        </p:spPr>
        <p:txBody>
          <a:bodyPr/>
          <a:lstStyle/>
          <a:p>
            <a:pPr>
              <a:defRPr/>
            </a:pPr>
            <a:r>
              <a:rPr lang="en-US"/>
              <a:t>Popularity Contest</a:t>
            </a:r>
          </a:p>
        </p:txBody>
      </p:sp>
      <p:sp>
        <p:nvSpPr>
          <p:cNvPr id="90114" name="Rectangle 2">
            <a:extLst>
              <a:ext uri="{FF2B5EF4-FFF2-40B4-BE49-F238E27FC236}">
                <a16:creationId xmlns:a16="http://schemas.microsoft.com/office/drawing/2014/main" id="{53A294F9-5F0E-4D36-91BB-3CBCDB3EE4C8}"/>
              </a:ext>
            </a:extLst>
          </p:cNvPr>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Intro</a:t>
            </a:r>
            <a:r>
              <a:rPr lang="en-US" sz="3600" b="1" u="sng" dirty="0">
                <a:solidFill>
                  <a:srgbClr val="66FFFF"/>
                </a:solidFill>
              </a:rPr>
              <a:t> </a:t>
            </a:r>
          </a:p>
        </p:txBody>
      </p:sp>
      <p:sp>
        <p:nvSpPr>
          <p:cNvPr id="6" name="Text Box 11">
            <a:extLst>
              <a:ext uri="{FF2B5EF4-FFF2-40B4-BE49-F238E27FC236}">
                <a16:creationId xmlns:a16="http://schemas.microsoft.com/office/drawing/2014/main" id="{7F838587-62B3-4C97-8BCC-80E2A1C53E37}"/>
              </a:ext>
            </a:extLst>
          </p:cNvPr>
          <p:cNvSpPr txBox="1">
            <a:spLocks noChangeArrowheads="1"/>
          </p:cNvSpPr>
          <p:nvPr/>
        </p:nvSpPr>
        <p:spPr bwMode="auto">
          <a:xfrm>
            <a:off x="0" y="1114425"/>
            <a:ext cx="9144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algn="ctr" eaLnBrk="1" hangingPunct="1">
              <a:buClrTx/>
              <a:buSzTx/>
              <a:buFontTx/>
              <a:buNone/>
            </a:pPr>
            <a:r>
              <a:rPr lang="en-US" altLang="en-US" sz="2400" b="1" dirty="0">
                <a:solidFill>
                  <a:schemeClr val="tx1"/>
                </a:solidFill>
              </a:rPr>
              <a:t>Changes are made by companies based on making money </a:t>
            </a:r>
          </a:p>
          <a:p>
            <a:pPr algn="ctr" eaLnBrk="1" hangingPunct="1">
              <a:buClrTx/>
              <a:buSzTx/>
              <a:buFontTx/>
              <a:buNone/>
            </a:pPr>
            <a:r>
              <a:rPr lang="en-US" altLang="en-US" sz="2400" b="1" dirty="0">
                <a:solidFill>
                  <a:schemeClr val="tx1"/>
                </a:solidFill>
              </a:rPr>
              <a:t>off the popular choice, and by their chosen demographic: </a:t>
            </a:r>
          </a:p>
          <a:p>
            <a:pPr algn="ctr" eaLnBrk="1" hangingPunct="1">
              <a:buClrTx/>
              <a:buSzTx/>
              <a:buFontTx/>
              <a:buNone/>
            </a:pPr>
            <a:r>
              <a:rPr lang="en-US" altLang="en-US" sz="2400" b="1" dirty="0">
                <a:solidFill>
                  <a:schemeClr val="tx1"/>
                </a:solidFill>
              </a:rPr>
              <a:t>younger, modern audiences</a:t>
            </a:r>
          </a:p>
        </p:txBody>
      </p:sp>
      <p:sp>
        <p:nvSpPr>
          <p:cNvPr id="7" name="Text Box 11">
            <a:extLst>
              <a:ext uri="{FF2B5EF4-FFF2-40B4-BE49-F238E27FC236}">
                <a16:creationId xmlns:a16="http://schemas.microsoft.com/office/drawing/2014/main" id="{8C219F7D-0CFC-494B-B0CB-ED8FB4DF2F40}"/>
              </a:ext>
            </a:extLst>
          </p:cNvPr>
          <p:cNvSpPr txBox="1">
            <a:spLocks noChangeArrowheads="1"/>
          </p:cNvSpPr>
          <p:nvPr/>
        </p:nvSpPr>
        <p:spPr bwMode="auto">
          <a:xfrm>
            <a:off x="0" y="3057525"/>
            <a:ext cx="91440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algn="ctr" eaLnBrk="1" hangingPunct="1">
              <a:buClrTx/>
              <a:buSzTx/>
              <a:buFontTx/>
              <a:buNone/>
            </a:pPr>
            <a:r>
              <a:rPr lang="en-US" altLang="en-US" sz="2400" b="1" dirty="0">
                <a:solidFill>
                  <a:schemeClr val="tx1"/>
                </a:solidFill>
              </a:rPr>
              <a:t>Religious world sometimes adopts these practices: </a:t>
            </a:r>
          </a:p>
          <a:p>
            <a:pPr algn="ctr" eaLnBrk="1" hangingPunct="1">
              <a:buClrTx/>
              <a:buSzTx/>
              <a:buFontTx/>
              <a:buNone/>
            </a:pPr>
            <a:r>
              <a:rPr lang="en-US" altLang="en-US" sz="2400" b="1" dirty="0">
                <a:solidFill>
                  <a:schemeClr val="tx1"/>
                </a:solidFill>
              </a:rPr>
              <a:t>forsaking the “old paths” </a:t>
            </a:r>
            <a:r>
              <a:rPr lang="en-US" altLang="en-US" sz="2400" b="1" i="1" dirty="0">
                <a:solidFill>
                  <a:schemeClr val="tx1"/>
                </a:solidFill>
              </a:rPr>
              <a:t>(Jer. 6:16) </a:t>
            </a:r>
            <a:r>
              <a:rPr lang="en-US" altLang="en-US" sz="2400" b="1" dirty="0">
                <a:solidFill>
                  <a:schemeClr val="tx1"/>
                </a:solidFill>
              </a:rPr>
              <a:t>they go for </a:t>
            </a:r>
          </a:p>
          <a:p>
            <a:pPr algn="ctr" eaLnBrk="1" hangingPunct="1">
              <a:buClrTx/>
              <a:buSzTx/>
              <a:buFontTx/>
              <a:buNone/>
            </a:pPr>
            <a:r>
              <a:rPr lang="en-US" altLang="en-US" sz="2400" b="1" dirty="0">
                <a:solidFill>
                  <a:schemeClr val="tx1"/>
                </a:solidFill>
              </a:rPr>
              <a:t>something “cooler,” “more modern” to attract crowds and</a:t>
            </a:r>
          </a:p>
          <a:p>
            <a:pPr algn="ctr" eaLnBrk="1" hangingPunct="1">
              <a:buClrTx/>
              <a:buSzTx/>
              <a:buFontTx/>
              <a:buNone/>
            </a:pPr>
            <a:r>
              <a:rPr lang="en-US" altLang="en-US" sz="2400" b="1" dirty="0">
                <a:solidFill>
                  <a:schemeClr val="tx1"/>
                </a:solidFill>
              </a:rPr>
              <a:t>bring people in</a:t>
            </a:r>
          </a:p>
        </p:txBody>
      </p:sp>
    </p:spTree>
    <p:extLst>
      <p:ext uri="{BB962C8B-B14F-4D97-AF65-F5344CB8AC3E}">
        <p14:creationId xmlns:p14="http://schemas.microsoft.com/office/powerpoint/2010/main" val="77028478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5F77B9F6-5868-449E-B0CC-F9504278D309}"/>
              </a:ext>
            </a:extLst>
          </p:cNvPr>
          <p:cNvSpPr>
            <a:spLocks noGrp="1"/>
          </p:cNvSpPr>
          <p:nvPr>
            <p:ph type="ftr" sz="quarter" idx="11"/>
          </p:nvPr>
        </p:nvSpPr>
        <p:spPr>
          <a:xfrm>
            <a:off x="3124200" y="6381750"/>
            <a:ext cx="2895600" cy="476250"/>
          </a:xfrm>
        </p:spPr>
        <p:txBody>
          <a:bodyPr/>
          <a:lstStyle/>
          <a:p>
            <a:pPr>
              <a:defRPr/>
            </a:pPr>
            <a:r>
              <a:rPr lang="en-US"/>
              <a:t>Popularity Contest</a:t>
            </a:r>
          </a:p>
        </p:txBody>
      </p:sp>
      <p:sp>
        <p:nvSpPr>
          <p:cNvPr id="164866" name="Rectangle 2">
            <a:extLst>
              <a:ext uri="{FF2B5EF4-FFF2-40B4-BE49-F238E27FC236}">
                <a16:creationId xmlns:a16="http://schemas.microsoft.com/office/drawing/2014/main" id="{81FC5A44-FD0C-4E5F-8CD1-FE4AD3A0CBAB}"/>
              </a:ext>
            </a:extLst>
          </p:cNvPr>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Intro</a:t>
            </a:r>
            <a:r>
              <a:rPr lang="en-US" sz="3600" b="1" u="sng" dirty="0">
                <a:solidFill>
                  <a:srgbClr val="66FFFF"/>
                </a:solidFill>
              </a:rPr>
              <a:t> </a:t>
            </a:r>
          </a:p>
        </p:txBody>
      </p:sp>
      <p:sp>
        <p:nvSpPr>
          <p:cNvPr id="6" name="Text Box 3">
            <a:extLst>
              <a:ext uri="{FF2B5EF4-FFF2-40B4-BE49-F238E27FC236}">
                <a16:creationId xmlns:a16="http://schemas.microsoft.com/office/drawing/2014/main" id="{A5FB9983-7405-432B-9AB3-D7D74E6D5FC8}"/>
              </a:ext>
            </a:extLst>
          </p:cNvPr>
          <p:cNvSpPr txBox="1">
            <a:spLocks noChangeArrowheads="1"/>
          </p:cNvSpPr>
          <p:nvPr/>
        </p:nvSpPr>
        <p:spPr bwMode="auto">
          <a:xfrm>
            <a:off x="0" y="914400"/>
            <a:ext cx="914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algn="ctr" eaLnBrk="1" hangingPunct="1">
              <a:buClrTx/>
              <a:buSzTx/>
              <a:buFontTx/>
              <a:buNone/>
            </a:pPr>
            <a:r>
              <a:rPr lang="en-US" altLang="en-US" sz="2400" b="1" dirty="0">
                <a:solidFill>
                  <a:srgbClr val="FFC000"/>
                </a:solidFill>
              </a:rPr>
              <a:t>The word of God has never been decided by sales, </a:t>
            </a:r>
          </a:p>
          <a:p>
            <a:pPr algn="ctr" eaLnBrk="1" hangingPunct="1">
              <a:buClrTx/>
              <a:buSzTx/>
              <a:buFontTx/>
              <a:buNone/>
            </a:pPr>
            <a:r>
              <a:rPr lang="en-US" altLang="en-US" sz="2400" b="1" dirty="0">
                <a:solidFill>
                  <a:srgbClr val="FFC000"/>
                </a:solidFill>
              </a:rPr>
              <a:t>or by popular vote!</a:t>
            </a:r>
          </a:p>
        </p:txBody>
      </p:sp>
      <p:sp>
        <p:nvSpPr>
          <p:cNvPr id="7" name="Text Box 3">
            <a:extLst>
              <a:ext uri="{FF2B5EF4-FFF2-40B4-BE49-F238E27FC236}">
                <a16:creationId xmlns:a16="http://schemas.microsoft.com/office/drawing/2014/main" id="{521897A6-C8ED-4C98-8933-19DA8F240FF2}"/>
              </a:ext>
            </a:extLst>
          </p:cNvPr>
          <p:cNvSpPr txBox="1">
            <a:spLocks noChangeArrowheads="1"/>
          </p:cNvSpPr>
          <p:nvPr/>
        </p:nvSpPr>
        <p:spPr bwMode="auto">
          <a:xfrm>
            <a:off x="1570" y="2010569"/>
            <a:ext cx="91440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algn="ctr" eaLnBrk="1" hangingPunct="1">
              <a:buClrTx/>
              <a:buSzTx/>
              <a:buFontTx/>
              <a:buNone/>
            </a:pPr>
            <a:r>
              <a:rPr lang="en-US" altLang="en-US" sz="2400" b="1" dirty="0">
                <a:solidFill>
                  <a:srgbClr val="FFC000"/>
                </a:solidFill>
              </a:rPr>
              <a:t>Morality and the path of righteousness are not for sale, </a:t>
            </a:r>
          </a:p>
          <a:p>
            <a:pPr algn="ctr" eaLnBrk="1" hangingPunct="1">
              <a:buClrTx/>
              <a:buSzTx/>
              <a:buFontTx/>
              <a:buNone/>
            </a:pPr>
            <a:r>
              <a:rPr lang="en-US" altLang="en-US" sz="2400" b="1" dirty="0">
                <a:solidFill>
                  <a:srgbClr val="FFC000"/>
                </a:solidFill>
              </a:rPr>
              <a:t>nor will win the popularity contest!</a:t>
            </a:r>
          </a:p>
        </p:txBody>
      </p:sp>
      <p:sp>
        <p:nvSpPr>
          <p:cNvPr id="9" name="Text Box 3">
            <a:extLst>
              <a:ext uri="{FF2B5EF4-FFF2-40B4-BE49-F238E27FC236}">
                <a16:creationId xmlns:a16="http://schemas.microsoft.com/office/drawing/2014/main" id="{5DDEFDF0-6EF5-443E-BE3D-DED8054058F1}"/>
              </a:ext>
            </a:extLst>
          </p:cNvPr>
          <p:cNvSpPr txBox="1">
            <a:spLocks noChangeArrowheads="1"/>
          </p:cNvSpPr>
          <p:nvPr/>
        </p:nvSpPr>
        <p:spPr bwMode="auto">
          <a:xfrm>
            <a:off x="0" y="3333750"/>
            <a:ext cx="9144000" cy="1692771"/>
          </a:xfrm>
          <a:prstGeom prst="rect">
            <a:avLst/>
          </a:prstGeom>
          <a:solidFill>
            <a:srgbClr val="FFFFFF"/>
          </a:solidFill>
          <a:ln w="9525">
            <a:solidFill>
              <a:srgbClr val="002060"/>
            </a:solidFill>
            <a:miter lim="800000"/>
            <a:headEnd/>
            <a:tailEnd/>
          </a:ln>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dirty="0">
                <a:solidFill>
                  <a:srgbClr val="000000"/>
                </a:solidFill>
              </a:rPr>
              <a:t>Mt. 7:13-14</a:t>
            </a:r>
          </a:p>
          <a:p>
            <a:pPr eaLnBrk="1" hangingPunct="1">
              <a:buClrTx/>
              <a:buSzTx/>
              <a:buFontTx/>
              <a:buNone/>
            </a:pPr>
            <a:r>
              <a:rPr lang="en-US" altLang="en-US" dirty="0">
                <a:solidFill>
                  <a:srgbClr val="002060"/>
                </a:solidFill>
              </a:rPr>
              <a:t>13.  "Enter through the narrow gate; for the gate is wide and the way is broad that leads to destruction, and there are many who enter through it. </a:t>
            </a:r>
          </a:p>
          <a:p>
            <a:pPr eaLnBrk="1" hangingPunct="1">
              <a:buClrTx/>
              <a:buSzTx/>
              <a:buFontTx/>
              <a:buNone/>
            </a:pPr>
            <a:r>
              <a:rPr lang="en-US" altLang="en-US" dirty="0">
                <a:solidFill>
                  <a:srgbClr val="002060"/>
                </a:solidFill>
              </a:rPr>
              <a:t>14.  "For the gate is small and the way is narrow that leads to life, and there are few who find it. </a:t>
            </a:r>
          </a:p>
        </p:txBody>
      </p:sp>
      <p:sp>
        <p:nvSpPr>
          <p:cNvPr id="11" name="Text Box 5">
            <a:extLst>
              <a:ext uri="{FF2B5EF4-FFF2-40B4-BE49-F238E27FC236}">
                <a16:creationId xmlns:a16="http://schemas.microsoft.com/office/drawing/2014/main" id="{99AF8EAC-F9BB-4203-8818-C5CAED693C21}"/>
              </a:ext>
            </a:extLst>
          </p:cNvPr>
          <p:cNvSpPr txBox="1">
            <a:spLocks noChangeArrowheads="1"/>
          </p:cNvSpPr>
          <p:nvPr/>
        </p:nvSpPr>
        <p:spPr bwMode="auto">
          <a:xfrm>
            <a:off x="36478" y="5410200"/>
            <a:ext cx="9063037" cy="830262"/>
          </a:xfrm>
          <a:prstGeom prst="rect">
            <a:avLst/>
          </a:prstGeom>
          <a:solidFill>
            <a:schemeClr val="bg1">
              <a:lumMod val="20000"/>
              <a:lumOff val="80000"/>
            </a:schemeClr>
          </a:solidFill>
          <a:ln w="9525">
            <a:solidFill>
              <a:srgbClr val="FF0066"/>
            </a:solidFill>
            <a:miter lim="800000"/>
            <a:headEnd/>
            <a:tailEnd/>
          </a:ln>
        </p:spPr>
        <p:txBody>
          <a:bodyPr>
            <a:spAutoFit/>
          </a:bodyPr>
          <a:lstStyle/>
          <a:p>
            <a:pPr marL="457200" indent="-457200" algn="ctr">
              <a:buClrTx/>
              <a:buSzTx/>
              <a:buFontTx/>
              <a:buNone/>
              <a:defRPr/>
            </a:pPr>
            <a:r>
              <a:rPr lang="en-US" sz="2400" b="1" dirty="0">
                <a:solidFill>
                  <a:srgbClr val="FF0000"/>
                </a:solidFill>
              </a:rPr>
              <a:t>Someone or something may win the “Popularity Contest”</a:t>
            </a:r>
          </a:p>
          <a:p>
            <a:pPr marL="457200" indent="-457200" algn="ctr">
              <a:buClrTx/>
              <a:buSzTx/>
              <a:buFontTx/>
              <a:buNone/>
              <a:defRPr/>
            </a:pPr>
            <a:r>
              <a:rPr lang="en-US" sz="2400" b="1" dirty="0">
                <a:solidFill>
                  <a:srgbClr val="FF0000"/>
                </a:solidFill>
              </a:rPr>
              <a:t>but doesn’t mean they are right!</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ssolve">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ssolve">
                                      <p:cBhvr>
                                        <p:cTn id="12" dur="500"/>
                                        <p:tgtEl>
                                          <p:spTgt spid="7"/>
                                        </p:tgtEl>
                                      </p:cBhvr>
                                    </p:animEffect>
                                  </p:childTnLst>
                                </p:cTn>
                              </p:par>
                            </p:childTnLst>
                          </p:cTn>
                        </p:par>
                        <p:par>
                          <p:cTn id="13" fill="hold" nodeType="withGroup">
                            <p:stCondLst>
                              <p:cond delay="500"/>
                            </p:stCondLst>
                            <p:childTnLst>
                              <p:par>
                                <p:cTn id="14" presetID="1"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12" fill="hold" grpId="0" nodeType="click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additive="base">
                                        <p:cTn id="20" dur="500" fill="hold"/>
                                        <p:tgtEl>
                                          <p:spTgt spid="11"/>
                                        </p:tgtEl>
                                        <p:attrNameLst>
                                          <p:attrName>ppt_x</p:attrName>
                                        </p:attrNameLst>
                                      </p:cBhvr>
                                      <p:tavLst>
                                        <p:tav tm="0">
                                          <p:val>
                                            <p:strVal val="0-#ppt_w/2"/>
                                          </p:val>
                                        </p:tav>
                                        <p:tav tm="100000">
                                          <p:val>
                                            <p:strVal val="#ppt_x"/>
                                          </p:val>
                                        </p:tav>
                                      </p:tavLst>
                                    </p:anim>
                                    <p:anim calcmode="lin" valueType="num">
                                      <p:cBhvr additive="base">
                                        <p:cTn id="21"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9" grpId="0" animBg="1"/>
      <p:bldP spid="11"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FB91803F-6B1C-469D-B883-6070050E7F62}"/>
              </a:ext>
            </a:extLst>
          </p:cNvPr>
          <p:cNvSpPr>
            <a:spLocks noGrp="1"/>
          </p:cNvSpPr>
          <p:nvPr>
            <p:ph type="ftr" sz="quarter" idx="11"/>
          </p:nvPr>
        </p:nvSpPr>
        <p:spPr>
          <a:xfrm>
            <a:off x="3124200" y="6372225"/>
            <a:ext cx="2895600" cy="476250"/>
          </a:xfrm>
        </p:spPr>
        <p:txBody>
          <a:bodyPr/>
          <a:lstStyle/>
          <a:p>
            <a:pPr>
              <a:defRPr/>
            </a:pPr>
            <a:r>
              <a:rPr lang="en-US"/>
              <a:t>Popularity Contest</a:t>
            </a:r>
          </a:p>
        </p:txBody>
      </p:sp>
      <p:sp>
        <p:nvSpPr>
          <p:cNvPr id="164866" name="Rectangle 2">
            <a:extLst>
              <a:ext uri="{FF2B5EF4-FFF2-40B4-BE49-F238E27FC236}">
                <a16:creationId xmlns:a16="http://schemas.microsoft.com/office/drawing/2014/main" id="{3821B624-6DAA-4927-AE10-13B1C1434997}"/>
              </a:ext>
            </a:extLst>
          </p:cNvPr>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Popularity Contestants</a:t>
            </a:r>
            <a:endParaRPr lang="en-US" sz="3600" b="1" u="sng" dirty="0">
              <a:solidFill>
                <a:srgbClr val="66FFFF"/>
              </a:solidFill>
            </a:endParaRPr>
          </a:p>
        </p:txBody>
      </p:sp>
      <p:sp>
        <p:nvSpPr>
          <p:cNvPr id="6" name="Text Box 3">
            <a:extLst>
              <a:ext uri="{FF2B5EF4-FFF2-40B4-BE49-F238E27FC236}">
                <a16:creationId xmlns:a16="http://schemas.microsoft.com/office/drawing/2014/main" id="{27518428-132B-4785-9911-6A434BDEE5C0}"/>
              </a:ext>
            </a:extLst>
          </p:cNvPr>
          <p:cNvSpPr txBox="1">
            <a:spLocks noChangeArrowheads="1"/>
          </p:cNvSpPr>
          <p:nvPr/>
        </p:nvSpPr>
        <p:spPr bwMode="auto">
          <a:xfrm>
            <a:off x="0" y="76200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dirty="0">
                <a:solidFill>
                  <a:schemeClr val="tx1"/>
                </a:solidFill>
              </a:rPr>
              <a:t>Rehoboam</a:t>
            </a:r>
          </a:p>
        </p:txBody>
      </p:sp>
      <p:sp>
        <p:nvSpPr>
          <p:cNvPr id="7" name="Text Box 3">
            <a:extLst>
              <a:ext uri="{FF2B5EF4-FFF2-40B4-BE49-F238E27FC236}">
                <a16:creationId xmlns:a16="http://schemas.microsoft.com/office/drawing/2014/main" id="{34315A45-0691-495C-9F3A-DEA05C227825}"/>
              </a:ext>
            </a:extLst>
          </p:cNvPr>
          <p:cNvSpPr txBox="1">
            <a:spLocks noChangeArrowheads="1"/>
          </p:cNvSpPr>
          <p:nvPr/>
        </p:nvSpPr>
        <p:spPr bwMode="auto">
          <a:xfrm>
            <a:off x="0" y="1233488"/>
            <a:ext cx="9144000" cy="3847207"/>
          </a:xfrm>
          <a:prstGeom prst="rect">
            <a:avLst/>
          </a:prstGeom>
          <a:solidFill>
            <a:srgbClr val="FFFFFF"/>
          </a:solidFill>
          <a:ln w="9525">
            <a:solidFill>
              <a:srgbClr val="002060"/>
            </a:solidFill>
            <a:miter lim="800000"/>
            <a:headEnd/>
            <a:tailEnd/>
          </a:ln>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dirty="0">
                <a:solidFill>
                  <a:srgbClr val="000000"/>
                </a:solidFill>
              </a:rPr>
              <a:t>II Chr. 10:6-14 (vss. 6-9)</a:t>
            </a:r>
          </a:p>
          <a:p>
            <a:pPr eaLnBrk="1" hangingPunct="1">
              <a:buClrTx/>
              <a:buSzTx/>
              <a:buFontTx/>
              <a:buNone/>
            </a:pPr>
            <a:r>
              <a:rPr lang="en-US" altLang="en-US" dirty="0">
                <a:solidFill>
                  <a:srgbClr val="002060"/>
                </a:solidFill>
              </a:rPr>
              <a:t>6.    Then King Rehoboam consulted with the elders who had served his father Solomon while he was still alive, saying, "How do you counsel me to answer this people?" </a:t>
            </a:r>
          </a:p>
          <a:p>
            <a:pPr eaLnBrk="1" hangingPunct="1">
              <a:buClrTx/>
              <a:buSzTx/>
              <a:buFontTx/>
              <a:buNone/>
            </a:pPr>
            <a:r>
              <a:rPr lang="en-US" altLang="en-US" dirty="0">
                <a:solidFill>
                  <a:srgbClr val="002060"/>
                </a:solidFill>
              </a:rPr>
              <a:t>7.    They spoke to him, saying, "If you will be kind to this people and please them and speak good words to them, then they will be your servants forever." </a:t>
            </a:r>
          </a:p>
          <a:p>
            <a:pPr eaLnBrk="1" hangingPunct="1">
              <a:buClrTx/>
              <a:buSzTx/>
              <a:buFontTx/>
              <a:buNone/>
            </a:pPr>
            <a:r>
              <a:rPr lang="en-US" altLang="en-US" dirty="0">
                <a:solidFill>
                  <a:srgbClr val="002060"/>
                </a:solidFill>
              </a:rPr>
              <a:t>8.    But he forsook the counsel of the elders which they had given him, and consulted with the young men who grew up with him and served him. </a:t>
            </a:r>
          </a:p>
          <a:p>
            <a:pPr eaLnBrk="1" hangingPunct="1">
              <a:buClrTx/>
              <a:buSzTx/>
              <a:buFontTx/>
              <a:buNone/>
            </a:pPr>
            <a:r>
              <a:rPr lang="en-US" altLang="en-US" dirty="0">
                <a:solidFill>
                  <a:srgbClr val="002060"/>
                </a:solidFill>
              </a:rPr>
              <a:t>9.    So he said to them, "What counsel do you give that we may answer this people, who have spoken to me, saying, 'Lighten the yoke which your father put on us'?" </a:t>
            </a:r>
          </a:p>
        </p:txBody>
      </p:sp>
      <p:sp>
        <p:nvSpPr>
          <p:cNvPr id="8" name="Text Box 3">
            <a:extLst>
              <a:ext uri="{FF2B5EF4-FFF2-40B4-BE49-F238E27FC236}">
                <a16:creationId xmlns:a16="http://schemas.microsoft.com/office/drawing/2014/main" id="{4E15B775-D761-4A30-B463-D50B7133E70A}"/>
              </a:ext>
            </a:extLst>
          </p:cNvPr>
          <p:cNvSpPr txBox="1">
            <a:spLocks noChangeArrowheads="1"/>
          </p:cNvSpPr>
          <p:nvPr/>
        </p:nvSpPr>
        <p:spPr bwMode="auto">
          <a:xfrm>
            <a:off x="6699" y="5410200"/>
            <a:ext cx="9144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algn="ctr" eaLnBrk="1" hangingPunct="1">
              <a:buClrTx/>
              <a:buSzTx/>
              <a:buFontTx/>
              <a:buNone/>
            </a:pPr>
            <a:r>
              <a:rPr lang="en-US" altLang="en-US" sz="2400" b="1" i="1" dirty="0">
                <a:solidFill>
                  <a:srgbClr val="FFC000"/>
                </a:solidFill>
              </a:rPr>
              <a:t>See also Job 8:8-10; 12:12</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FB91803F-6B1C-469D-B883-6070050E7F62}"/>
              </a:ext>
            </a:extLst>
          </p:cNvPr>
          <p:cNvSpPr>
            <a:spLocks noGrp="1"/>
          </p:cNvSpPr>
          <p:nvPr>
            <p:ph type="ftr" sz="quarter" idx="11"/>
          </p:nvPr>
        </p:nvSpPr>
        <p:spPr>
          <a:xfrm>
            <a:off x="3124200" y="6372225"/>
            <a:ext cx="2895600" cy="476250"/>
          </a:xfrm>
        </p:spPr>
        <p:txBody>
          <a:bodyPr/>
          <a:lstStyle/>
          <a:p>
            <a:pPr>
              <a:defRPr/>
            </a:pPr>
            <a:r>
              <a:rPr lang="en-US"/>
              <a:t>Popularity Contest</a:t>
            </a:r>
          </a:p>
        </p:txBody>
      </p:sp>
      <p:sp>
        <p:nvSpPr>
          <p:cNvPr id="164866" name="Rectangle 2">
            <a:extLst>
              <a:ext uri="{FF2B5EF4-FFF2-40B4-BE49-F238E27FC236}">
                <a16:creationId xmlns:a16="http://schemas.microsoft.com/office/drawing/2014/main" id="{3821B624-6DAA-4927-AE10-13B1C1434997}"/>
              </a:ext>
            </a:extLst>
          </p:cNvPr>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Popularity Contestants</a:t>
            </a:r>
            <a:endParaRPr lang="en-US" sz="3600" b="1" u="sng" dirty="0">
              <a:solidFill>
                <a:srgbClr val="66FFFF"/>
              </a:solidFill>
            </a:endParaRPr>
          </a:p>
        </p:txBody>
      </p:sp>
      <p:sp>
        <p:nvSpPr>
          <p:cNvPr id="6" name="Text Box 3">
            <a:extLst>
              <a:ext uri="{FF2B5EF4-FFF2-40B4-BE49-F238E27FC236}">
                <a16:creationId xmlns:a16="http://schemas.microsoft.com/office/drawing/2014/main" id="{27518428-132B-4785-9911-6A434BDEE5C0}"/>
              </a:ext>
            </a:extLst>
          </p:cNvPr>
          <p:cNvSpPr txBox="1">
            <a:spLocks noChangeArrowheads="1"/>
          </p:cNvSpPr>
          <p:nvPr/>
        </p:nvSpPr>
        <p:spPr bwMode="auto">
          <a:xfrm>
            <a:off x="0" y="76200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dirty="0">
                <a:solidFill>
                  <a:schemeClr val="tx1"/>
                </a:solidFill>
              </a:rPr>
              <a:t>Rehoboam</a:t>
            </a:r>
          </a:p>
        </p:txBody>
      </p:sp>
      <p:sp>
        <p:nvSpPr>
          <p:cNvPr id="7" name="Text Box 3">
            <a:extLst>
              <a:ext uri="{FF2B5EF4-FFF2-40B4-BE49-F238E27FC236}">
                <a16:creationId xmlns:a16="http://schemas.microsoft.com/office/drawing/2014/main" id="{34315A45-0691-495C-9F3A-DEA05C227825}"/>
              </a:ext>
            </a:extLst>
          </p:cNvPr>
          <p:cNvSpPr txBox="1">
            <a:spLocks noChangeArrowheads="1"/>
          </p:cNvSpPr>
          <p:nvPr/>
        </p:nvSpPr>
        <p:spPr bwMode="auto">
          <a:xfrm>
            <a:off x="0" y="1233488"/>
            <a:ext cx="9144000" cy="4770537"/>
          </a:xfrm>
          <a:prstGeom prst="rect">
            <a:avLst/>
          </a:prstGeom>
          <a:solidFill>
            <a:srgbClr val="FFFFFF"/>
          </a:solidFill>
          <a:ln w="9525">
            <a:solidFill>
              <a:srgbClr val="002060"/>
            </a:solidFill>
            <a:miter lim="800000"/>
            <a:headEnd/>
            <a:tailEnd/>
          </a:ln>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dirty="0">
                <a:solidFill>
                  <a:srgbClr val="000000"/>
                </a:solidFill>
              </a:rPr>
              <a:t>II Chr. 10:6-14 (vss. 10-14)</a:t>
            </a:r>
          </a:p>
          <a:p>
            <a:pPr eaLnBrk="1" hangingPunct="1">
              <a:buClrTx/>
              <a:buSzTx/>
              <a:buFontTx/>
              <a:buNone/>
            </a:pPr>
            <a:r>
              <a:rPr lang="en-US" altLang="en-US" dirty="0">
                <a:solidFill>
                  <a:srgbClr val="002060"/>
                </a:solidFill>
              </a:rPr>
              <a:t>10.  The young men who grew up with him spoke to him, saying, "Thus you shall say to the people who spoke to you, saying, 'Your father made our yoke heavy, but you make it lighter for us.' Thus you shall say to them, 'My little finger is thicker than my father's loins! </a:t>
            </a:r>
          </a:p>
          <a:p>
            <a:pPr eaLnBrk="1" hangingPunct="1">
              <a:buClrTx/>
              <a:buSzTx/>
              <a:buFontTx/>
              <a:buNone/>
            </a:pPr>
            <a:r>
              <a:rPr lang="en-US" altLang="en-US" dirty="0">
                <a:solidFill>
                  <a:srgbClr val="002060"/>
                </a:solidFill>
              </a:rPr>
              <a:t>11.  'Whereas my father loaded you with a heavy yoke, I will add to your yoke; my father disciplined you with whips, but I will discipline you with scorpions.'" </a:t>
            </a:r>
          </a:p>
          <a:p>
            <a:pPr eaLnBrk="1" hangingPunct="1">
              <a:buClrTx/>
              <a:buSzTx/>
              <a:buFontTx/>
              <a:buNone/>
            </a:pPr>
            <a:r>
              <a:rPr lang="en-US" altLang="en-US" dirty="0">
                <a:solidFill>
                  <a:srgbClr val="002060"/>
                </a:solidFill>
              </a:rPr>
              <a:t>12.  So Jeroboam and all the people came to Rehoboam on the third day as the king had directed, saying, "Return to me on the third day." </a:t>
            </a:r>
          </a:p>
          <a:p>
            <a:pPr eaLnBrk="1" hangingPunct="1">
              <a:buClrTx/>
              <a:buSzTx/>
              <a:buFontTx/>
              <a:buNone/>
            </a:pPr>
            <a:r>
              <a:rPr lang="en-US" altLang="en-US" dirty="0">
                <a:solidFill>
                  <a:srgbClr val="002060"/>
                </a:solidFill>
              </a:rPr>
              <a:t>13.  The king answered them harshly, and King Rehoboam forsook the counsel of the elders. </a:t>
            </a:r>
          </a:p>
          <a:p>
            <a:pPr eaLnBrk="1" hangingPunct="1">
              <a:buClrTx/>
              <a:buSzTx/>
              <a:buFontTx/>
              <a:buNone/>
            </a:pPr>
            <a:r>
              <a:rPr lang="en-US" altLang="en-US" dirty="0">
                <a:solidFill>
                  <a:srgbClr val="002060"/>
                </a:solidFill>
              </a:rPr>
              <a:t>14.  He spoke to them according to the advice of the young men, saying, "My father made your yoke heavy, but I will add to it; my father disciplined you with whips, but I will discipline you with scorpions." </a:t>
            </a:r>
          </a:p>
        </p:txBody>
      </p:sp>
    </p:spTree>
    <p:extLst>
      <p:ext uri="{BB962C8B-B14F-4D97-AF65-F5344CB8AC3E}">
        <p14:creationId xmlns:p14="http://schemas.microsoft.com/office/powerpoint/2010/main" val="30011874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142DC23E-57A4-4709-A913-80B474B09587}"/>
              </a:ext>
            </a:extLst>
          </p:cNvPr>
          <p:cNvSpPr>
            <a:spLocks noGrp="1"/>
          </p:cNvSpPr>
          <p:nvPr>
            <p:ph type="ftr" sz="quarter" idx="11"/>
          </p:nvPr>
        </p:nvSpPr>
        <p:spPr>
          <a:xfrm>
            <a:off x="3124200" y="6381750"/>
            <a:ext cx="2895600" cy="476250"/>
          </a:xfrm>
        </p:spPr>
        <p:txBody>
          <a:bodyPr/>
          <a:lstStyle/>
          <a:p>
            <a:pPr>
              <a:defRPr/>
            </a:pPr>
            <a:r>
              <a:rPr lang="en-US"/>
              <a:t>Popularity Contest</a:t>
            </a:r>
          </a:p>
        </p:txBody>
      </p:sp>
      <p:sp>
        <p:nvSpPr>
          <p:cNvPr id="174082" name="Rectangle 2">
            <a:extLst>
              <a:ext uri="{FF2B5EF4-FFF2-40B4-BE49-F238E27FC236}">
                <a16:creationId xmlns:a16="http://schemas.microsoft.com/office/drawing/2014/main" id="{C6BB394E-F233-40BB-B911-7A31D2DED443}"/>
              </a:ext>
            </a:extLst>
          </p:cNvPr>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Popularity Contestants</a:t>
            </a:r>
          </a:p>
        </p:txBody>
      </p:sp>
      <p:sp>
        <p:nvSpPr>
          <p:cNvPr id="174083" name="Text Box 3">
            <a:extLst>
              <a:ext uri="{FF2B5EF4-FFF2-40B4-BE49-F238E27FC236}">
                <a16:creationId xmlns:a16="http://schemas.microsoft.com/office/drawing/2014/main" id="{0AC061A2-A813-4229-930F-B496EA7C2B8B}"/>
              </a:ext>
            </a:extLst>
          </p:cNvPr>
          <p:cNvSpPr txBox="1">
            <a:spLocks noChangeArrowheads="1"/>
          </p:cNvSpPr>
          <p:nvPr/>
        </p:nvSpPr>
        <p:spPr bwMode="auto">
          <a:xfrm>
            <a:off x="0" y="914400"/>
            <a:ext cx="9144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a:solidFill>
                  <a:schemeClr val="tx1"/>
                </a:solidFill>
              </a:rPr>
              <a:t>Rehoboam – II Chr. 10:6-14</a:t>
            </a:r>
          </a:p>
        </p:txBody>
      </p:sp>
      <p:sp>
        <p:nvSpPr>
          <p:cNvPr id="12" name="Text Box 3">
            <a:extLst>
              <a:ext uri="{FF2B5EF4-FFF2-40B4-BE49-F238E27FC236}">
                <a16:creationId xmlns:a16="http://schemas.microsoft.com/office/drawing/2014/main" id="{A17E9672-BDBA-4572-B63F-F7FB28B4E77F}"/>
              </a:ext>
            </a:extLst>
          </p:cNvPr>
          <p:cNvSpPr txBox="1">
            <a:spLocks noChangeArrowheads="1"/>
          </p:cNvSpPr>
          <p:nvPr/>
        </p:nvSpPr>
        <p:spPr bwMode="auto">
          <a:xfrm>
            <a:off x="0" y="1376363"/>
            <a:ext cx="91440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algn="ctr" eaLnBrk="1" hangingPunct="1">
              <a:buClrTx/>
              <a:buSzTx/>
              <a:buFontTx/>
              <a:buNone/>
            </a:pPr>
            <a:r>
              <a:rPr lang="en-US" altLang="en-US" sz="2400" b="1" dirty="0">
                <a:solidFill>
                  <a:srgbClr val="FFC000"/>
                </a:solidFill>
              </a:rPr>
              <a:t>He chose to be popular with his friends and treated</a:t>
            </a:r>
          </a:p>
          <a:p>
            <a:pPr algn="ctr" eaLnBrk="1" hangingPunct="1">
              <a:buClrTx/>
              <a:buSzTx/>
              <a:buFontTx/>
              <a:buNone/>
            </a:pPr>
            <a:r>
              <a:rPr lang="en-US" altLang="en-US" sz="2400" b="1" dirty="0">
                <a:solidFill>
                  <a:srgbClr val="FFC000"/>
                </a:solidFill>
              </a:rPr>
              <a:t>the people harshly!</a:t>
            </a:r>
          </a:p>
        </p:txBody>
      </p:sp>
      <p:pic>
        <p:nvPicPr>
          <p:cNvPr id="6155" name="Picture 11">
            <a:extLst>
              <a:ext uri="{FF2B5EF4-FFF2-40B4-BE49-F238E27FC236}">
                <a16:creationId xmlns:a16="http://schemas.microsoft.com/office/drawing/2014/main" id="{C7667581-4493-46E3-963C-472749BA816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64163" y="2185988"/>
            <a:ext cx="3036887" cy="2386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74083"/>
                                        </p:tgtEl>
                                        <p:attrNameLst>
                                          <p:attrName>style.visibility</p:attrName>
                                        </p:attrNameLst>
                                      </p:cBhvr>
                                      <p:to>
                                        <p:strVal val="visible"/>
                                      </p:to>
                                    </p:set>
                                  </p:childTnLst>
                                </p:cTn>
                              </p:par>
                            </p:childTnLst>
                          </p:cTn>
                        </p:par>
                        <p:par>
                          <p:cTn id="7" fill="hold" nodeType="afterGroup">
                            <p:stCondLst>
                              <p:cond delay="0"/>
                            </p:stCondLst>
                            <p:childTnLst>
                              <p:par>
                                <p:cTn id="8" presetID="9" presetClass="entr" presetSubtype="0" fill="hold" grpId="0" nodeType="after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dissolve">
                                      <p:cBhvr>
                                        <p:cTn id="10" dur="500"/>
                                        <p:tgtEl>
                                          <p:spTgt spid="12"/>
                                        </p:tgtEl>
                                      </p:cBhvr>
                                    </p:animEffect>
                                  </p:childTnLst>
                                </p:cTn>
                              </p:par>
                            </p:childTnLst>
                          </p:cTn>
                        </p:par>
                        <p:par>
                          <p:cTn id="11" fill="hold" nodeType="afterGroup">
                            <p:stCondLst>
                              <p:cond delay="500"/>
                            </p:stCondLst>
                            <p:childTnLst>
                              <p:par>
                                <p:cTn id="12" presetID="53" presetClass="entr" presetSubtype="16" fill="hold" nodeType="afterEffect">
                                  <p:stCondLst>
                                    <p:cond delay="0"/>
                                  </p:stCondLst>
                                  <p:childTnLst>
                                    <p:set>
                                      <p:cBhvr>
                                        <p:cTn id="13" dur="1" fill="hold">
                                          <p:stCondLst>
                                            <p:cond delay="0"/>
                                          </p:stCondLst>
                                        </p:cTn>
                                        <p:tgtEl>
                                          <p:spTgt spid="6155"/>
                                        </p:tgtEl>
                                        <p:attrNameLst>
                                          <p:attrName>style.visibility</p:attrName>
                                        </p:attrNameLst>
                                      </p:cBhvr>
                                      <p:to>
                                        <p:strVal val="visible"/>
                                      </p:to>
                                    </p:set>
                                    <p:anim calcmode="lin" valueType="num">
                                      <p:cBhvr>
                                        <p:cTn id="14" dur="500" fill="hold"/>
                                        <p:tgtEl>
                                          <p:spTgt spid="6155"/>
                                        </p:tgtEl>
                                        <p:attrNameLst>
                                          <p:attrName>ppt_w</p:attrName>
                                        </p:attrNameLst>
                                      </p:cBhvr>
                                      <p:tavLst>
                                        <p:tav tm="0">
                                          <p:val>
                                            <p:fltVal val="0"/>
                                          </p:val>
                                        </p:tav>
                                        <p:tav tm="100000">
                                          <p:val>
                                            <p:strVal val="#ppt_w"/>
                                          </p:val>
                                        </p:tav>
                                      </p:tavLst>
                                    </p:anim>
                                    <p:anim calcmode="lin" valueType="num">
                                      <p:cBhvr>
                                        <p:cTn id="15" dur="500" fill="hold"/>
                                        <p:tgtEl>
                                          <p:spTgt spid="6155"/>
                                        </p:tgtEl>
                                        <p:attrNameLst>
                                          <p:attrName>ppt_h</p:attrName>
                                        </p:attrNameLst>
                                      </p:cBhvr>
                                      <p:tavLst>
                                        <p:tav tm="0">
                                          <p:val>
                                            <p:fltVal val="0"/>
                                          </p:val>
                                        </p:tav>
                                        <p:tav tm="100000">
                                          <p:val>
                                            <p:strVal val="#ppt_h"/>
                                          </p:val>
                                        </p:tav>
                                      </p:tavLst>
                                    </p:anim>
                                    <p:animEffect transition="in" filter="fade">
                                      <p:cBhvr>
                                        <p:cTn id="16" dur="500"/>
                                        <p:tgtEl>
                                          <p:spTgt spid="6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83"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449009E4-B917-4784-9DCD-F9AF1C0FF580}"/>
              </a:ext>
            </a:extLst>
          </p:cNvPr>
          <p:cNvSpPr>
            <a:spLocks noGrp="1"/>
          </p:cNvSpPr>
          <p:nvPr>
            <p:ph type="ftr" sz="quarter" idx="11"/>
          </p:nvPr>
        </p:nvSpPr>
        <p:spPr>
          <a:xfrm>
            <a:off x="3124200" y="6378575"/>
            <a:ext cx="2895600" cy="476250"/>
          </a:xfrm>
        </p:spPr>
        <p:txBody>
          <a:bodyPr/>
          <a:lstStyle/>
          <a:p>
            <a:pPr>
              <a:defRPr/>
            </a:pPr>
            <a:r>
              <a:rPr lang="en-US"/>
              <a:t>Popularity Contest</a:t>
            </a:r>
          </a:p>
        </p:txBody>
      </p:sp>
      <p:sp>
        <p:nvSpPr>
          <p:cNvPr id="164866" name="Rectangle 2">
            <a:extLst>
              <a:ext uri="{FF2B5EF4-FFF2-40B4-BE49-F238E27FC236}">
                <a16:creationId xmlns:a16="http://schemas.microsoft.com/office/drawing/2014/main" id="{135E57A9-0896-4A00-82D3-C8CD37FCE11F}"/>
              </a:ext>
            </a:extLst>
          </p:cNvPr>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Popularity Contestants</a:t>
            </a:r>
            <a:endParaRPr lang="en-US" sz="3600" b="1" u="sng" dirty="0">
              <a:solidFill>
                <a:srgbClr val="66FFFF"/>
              </a:solidFill>
            </a:endParaRPr>
          </a:p>
        </p:txBody>
      </p:sp>
      <p:sp>
        <p:nvSpPr>
          <p:cNvPr id="6" name="Text Box 3">
            <a:extLst>
              <a:ext uri="{FF2B5EF4-FFF2-40B4-BE49-F238E27FC236}">
                <a16:creationId xmlns:a16="http://schemas.microsoft.com/office/drawing/2014/main" id="{C9BC4E6D-9DE5-4E52-8414-485544896E72}"/>
              </a:ext>
            </a:extLst>
          </p:cNvPr>
          <p:cNvSpPr txBox="1">
            <a:spLocks noChangeArrowheads="1"/>
          </p:cNvSpPr>
          <p:nvPr/>
        </p:nvSpPr>
        <p:spPr bwMode="auto">
          <a:xfrm>
            <a:off x="0" y="740430"/>
            <a:ext cx="914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dirty="0">
                <a:solidFill>
                  <a:schemeClr val="tx1"/>
                </a:solidFill>
              </a:rPr>
              <a:t>Jeroboam</a:t>
            </a:r>
          </a:p>
        </p:txBody>
      </p:sp>
      <p:sp>
        <p:nvSpPr>
          <p:cNvPr id="7" name="Text Box 3">
            <a:extLst>
              <a:ext uri="{FF2B5EF4-FFF2-40B4-BE49-F238E27FC236}">
                <a16:creationId xmlns:a16="http://schemas.microsoft.com/office/drawing/2014/main" id="{9EA52241-AA9B-4CF0-A5FA-86233E29C78A}"/>
              </a:ext>
            </a:extLst>
          </p:cNvPr>
          <p:cNvSpPr txBox="1">
            <a:spLocks noChangeArrowheads="1"/>
          </p:cNvSpPr>
          <p:nvPr/>
        </p:nvSpPr>
        <p:spPr bwMode="auto">
          <a:xfrm>
            <a:off x="0" y="1447800"/>
            <a:ext cx="9144000" cy="4154984"/>
          </a:xfrm>
          <a:prstGeom prst="rect">
            <a:avLst/>
          </a:prstGeom>
          <a:solidFill>
            <a:srgbClr val="FFFFFF"/>
          </a:solidFill>
          <a:ln w="9525">
            <a:solidFill>
              <a:srgbClr val="002060"/>
            </a:solidFill>
            <a:miter lim="800000"/>
            <a:headEnd/>
            <a:tailEnd/>
          </a:ln>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dirty="0">
                <a:solidFill>
                  <a:srgbClr val="000000"/>
                </a:solidFill>
              </a:rPr>
              <a:t>I Kings 12:25-33 (vss. 25-29)</a:t>
            </a:r>
          </a:p>
          <a:p>
            <a:pPr eaLnBrk="1" hangingPunct="1">
              <a:buClrTx/>
              <a:buSzTx/>
              <a:buFontTx/>
              <a:buNone/>
            </a:pPr>
            <a:r>
              <a:rPr lang="en-US" altLang="en-US" dirty="0">
                <a:solidFill>
                  <a:srgbClr val="002060"/>
                </a:solidFill>
              </a:rPr>
              <a:t>25.  Then Jeroboam built Shechem in the hill country of Ephraim, and lived there. And he went out from there and built Penuel. </a:t>
            </a:r>
          </a:p>
          <a:p>
            <a:pPr eaLnBrk="1" hangingPunct="1">
              <a:buClrTx/>
              <a:buSzTx/>
              <a:buFontTx/>
              <a:buNone/>
            </a:pPr>
            <a:r>
              <a:rPr lang="en-US" altLang="en-US" dirty="0">
                <a:solidFill>
                  <a:srgbClr val="002060"/>
                </a:solidFill>
              </a:rPr>
              <a:t>26.  Jeroboam said in his heart, "Now the kingdom will return to the house of David. </a:t>
            </a:r>
          </a:p>
          <a:p>
            <a:pPr eaLnBrk="1" hangingPunct="1">
              <a:buClrTx/>
              <a:buSzTx/>
              <a:buFontTx/>
              <a:buNone/>
            </a:pPr>
            <a:r>
              <a:rPr lang="en-US" altLang="en-US" dirty="0">
                <a:solidFill>
                  <a:srgbClr val="002060"/>
                </a:solidFill>
              </a:rPr>
              <a:t>27.  "If this people go up to offer sacrifices in the house of the LORD at Jerusalem, then the heart of this people will return to their lord, even to Rehoboam king of Judah; and they will kill me and return to Rehoboam king of Judah." </a:t>
            </a:r>
          </a:p>
          <a:p>
            <a:pPr eaLnBrk="1" hangingPunct="1">
              <a:buClrTx/>
              <a:buSzTx/>
              <a:buFontTx/>
              <a:buNone/>
            </a:pPr>
            <a:r>
              <a:rPr lang="en-US" altLang="en-US" dirty="0">
                <a:solidFill>
                  <a:srgbClr val="002060"/>
                </a:solidFill>
              </a:rPr>
              <a:t>28.  So the king consulted, and made two golden calves, and he said to them, "It is too much for you to go up to Jerusalem; behold your gods, O Israel, that brought you up from the land of Egypt." </a:t>
            </a:r>
          </a:p>
          <a:p>
            <a:pPr eaLnBrk="1" hangingPunct="1">
              <a:buClrTx/>
              <a:buSzTx/>
              <a:buFontTx/>
              <a:buNone/>
            </a:pPr>
            <a:r>
              <a:rPr lang="en-US" altLang="en-US" dirty="0">
                <a:solidFill>
                  <a:srgbClr val="002060"/>
                </a:solidFill>
              </a:rPr>
              <a:t>29.  He set one in Bethel, and the other he put in Dan. </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449009E4-B917-4784-9DCD-F9AF1C0FF580}"/>
              </a:ext>
            </a:extLst>
          </p:cNvPr>
          <p:cNvSpPr>
            <a:spLocks noGrp="1"/>
          </p:cNvSpPr>
          <p:nvPr>
            <p:ph type="ftr" sz="quarter" idx="11"/>
          </p:nvPr>
        </p:nvSpPr>
        <p:spPr>
          <a:xfrm>
            <a:off x="3124200" y="6378575"/>
            <a:ext cx="2895600" cy="476250"/>
          </a:xfrm>
        </p:spPr>
        <p:txBody>
          <a:bodyPr/>
          <a:lstStyle/>
          <a:p>
            <a:pPr>
              <a:defRPr/>
            </a:pPr>
            <a:r>
              <a:rPr lang="en-US"/>
              <a:t>Popularity Contest</a:t>
            </a:r>
          </a:p>
        </p:txBody>
      </p:sp>
      <p:sp>
        <p:nvSpPr>
          <p:cNvPr id="164866" name="Rectangle 2">
            <a:extLst>
              <a:ext uri="{FF2B5EF4-FFF2-40B4-BE49-F238E27FC236}">
                <a16:creationId xmlns:a16="http://schemas.microsoft.com/office/drawing/2014/main" id="{135E57A9-0896-4A00-82D3-C8CD37FCE11F}"/>
              </a:ext>
            </a:extLst>
          </p:cNvPr>
          <p:cNvSpPr>
            <a:spLocks noGrp="1" noChangeArrowheads="1"/>
          </p:cNvSpPr>
          <p:nvPr>
            <p:ph type="title"/>
          </p:nvPr>
        </p:nvSpPr>
        <p:spPr>
          <a:xfrm>
            <a:off x="152400" y="0"/>
            <a:ext cx="8991600" cy="560388"/>
          </a:xfrm>
        </p:spPr>
        <p:txBody>
          <a:bodyPr/>
          <a:lstStyle/>
          <a:p>
            <a:pPr eaLnBrk="1" hangingPunct="1">
              <a:defRPr/>
            </a:pPr>
            <a:r>
              <a:rPr lang="en-US" sz="3600" b="1" u="sng" dirty="0">
                <a:solidFill>
                  <a:srgbClr val="66FFFF"/>
                </a:solidFill>
                <a:cs typeface="Times New Roman" pitchFamily="18" charset="0"/>
              </a:rPr>
              <a:t>Popularity Contestants</a:t>
            </a:r>
            <a:endParaRPr lang="en-US" sz="3600" b="1" u="sng" dirty="0">
              <a:solidFill>
                <a:srgbClr val="66FFFF"/>
              </a:solidFill>
            </a:endParaRPr>
          </a:p>
        </p:txBody>
      </p:sp>
      <p:sp>
        <p:nvSpPr>
          <p:cNvPr id="6" name="Text Box 3">
            <a:extLst>
              <a:ext uri="{FF2B5EF4-FFF2-40B4-BE49-F238E27FC236}">
                <a16:creationId xmlns:a16="http://schemas.microsoft.com/office/drawing/2014/main" id="{C9BC4E6D-9DE5-4E52-8414-485544896E72}"/>
              </a:ext>
            </a:extLst>
          </p:cNvPr>
          <p:cNvSpPr txBox="1">
            <a:spLocks noChangeArrowheads="1"/>
          </p:cNvSpPr>
          <p:nvPr/>
        </p:nvSpPr>
        <p:spPr bwMode="auto">
          <a:xfrm>
            <a:off x="0" y="889297"/>
            <a:ext cx="9144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dirty="0">
                <a:solidFill>
                  <a:schemeClr val="tx1"/>
                </a:solidFill>
              </a:rPr>
              <a:t>Jeroboam</a:t>
            </a:r>
          </a:p>
        </p:txBody>
      </p:sp>
      <p:sp>
        <p:nvSpPr>
          <p:cNvPr id="7" name="Text Box 3">
            <a:extLst>
              <a:ext uri="{FF2B5EF4-FFF2-40B4-BE49-F238E27FC236}">
                <a16:creationId xmlns:a16="http://schemas.microsoft.com/office/drawing/2014/main" id="{9EA52241-AA9B-4CF0-A5FA-86233E29C78A}"/>
              </a:ext>
            </a:extLst>
          </p:cNvPr>
          <p:cNvSpPr txBox="1">
            <a:spLocks noChangeArrowheads="1"/>
          </p:cNvSpPr>
          <p:nvPr/>
        </p:nvSpPr>
        <p:spPr bwMode="auto">
          <a:xfrm>
            <a:off x="0" y="1582738"/>
            <a:ext cx="9144000" cy="4154984"/>
          </a:xfrm>
          <a:prstGeom prst="rect">
            <a:avLst/>
          </a:prstGeom>
          <a:solidFill>
            <a:srgbClr val="FFFFFF"/>
          </a:solidFill>
          <a:ln w="9525">
            <a:solidFill>
              <a:srgbClr val="002060"/>
            </a:solidFill>
            <a:miter lim="800000"/>
            <a:headEnd/>
            <a:tailEnd/>
          </a:ln>
        </p:spPr>
        <p:txBody>
          <a:bodyPr>
            <a:spAutoFit/>
          </a:bodyPr>
          <a:lstStyle>
            <a:lvl1pPr marL="457200" indent="-457200" eaLnBrk="0" hangingPunct="0">
              <a:defRPr sz="2000">
                <a:solidFill>
                  <a:schemeClr val="folHlink"/>
                </a:solidFill>
                <a:latin typeface="Tahoma" panose="020B0604030504040204" pitchFamily="34" charset="0"/>
                <a:cs typeface="Times New Roman" panose="02020603050405020304" pitchFamily="18" charset="0"/>
              </a:defRPr>
            </a:lvl1pPr>
            <a:lvl2pPr marL="742950" indent="-285750" eaLnBrk="0" hangingPunct="0">
              <a:defRPr sz="2000">
                <a:solidFill>
                  <a:schemeClr val="folHlink"/>
                </a:solidFill>
                <a:latin typeface="Tahoma" panose="020B0604030504040204" pitchFamily="34" charset="0"/>
                <a:cs typeface="Times New Roman" panose="02020603050405020304" pitchFamily="18" charset="0"/>
              </a:defRPr>
            </a:lvl2pPr>
            <a:lvl3pPr marL="1143000" indent="-228600" eaLnBrk="0" hangingPunct="0">
              <a:defRPr sz="2000">
                <a:solidFill>
                  <a:schemeClr val="folHlink"/>
                </a:solidFill>
                <a:latin typeface="Tahoma" panose="020B0604030504040204" pitchFamily="34" charset="0"/>
                <a:cs typeface="Times New Roman" panose="02020603050405020304" pitchFamily="18" charset="0"/>
              </a:defRPr>
            </a:lvl3pPr>
            <a:lvl4pPr marL="1600200" indent="-228600" eaLnBrk="0" hangingPunct="0">
              <a:defRPr sz="2000">
                <a:solidFill>
                  <a:schemeClr val="folHlink"/>
                </a:solidFill>
                <a:latin typeface="Tahoma" panose="020B0604030504040204" pitchFamily="34" charset="0"/>
                <a:cs typeface="Times New Roman" panose="02020603050405020304" pitchFamily="18" charset="0"/>
              </a:defRPr>
            </a:lvl4pPr>
            <a:lvl5pPr marL="2057400" indent="-228600" eaLnBrk="0" hangingPunct="0">
              <a:defRPr sz="2000">
                <a:solidFill>
                  <a:schemeClr val="folHlink"/>
                </a:solidFill>
                <a:latin typeface="Tahoma" panose="020B0604030504040204" pitchFamily="34" charset="0"/>
                <a:cs typeface="Times New Roman" panose="02020603050405020304" pitchFamily="18" charset="0"/>
              </a:defRPr>
            </a:lvl5pPr>
            <a:lvl6pPr marL="25146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6pPr>
            <a:lvl7pPr marL="29718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7pPr>
            <a:lvl8pPr marL="34290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8pPr>
            <a:lvl9pPr marL="3886200" indent="-228600" eaLnBrk="0" fontAlgn="base" hangingPunct="0">
              <a:spcBef>
                <a:spcPct val="0"/>
              </a:spcBef>
              <a:spcAft>
                <a:spcPct val="0"/>
              </a:spcAft>
              <a:buClr>
                <a:schemeClr val="hlink"/>
              </a:buClr>
              <a:buSzPct val="115000"/>
              <a:buFont typeface="Wingdings" panose="05000000000000000000" pitchFamily="2" charset="2"/>
              <a:buChar char="Ø"/>
              <a:defRPr sz="2000">
                <a:solidFill>
                  <a:schemeClr val="folHlink"/>
                </a:solidFill>
                <a:latin typeface="Tahoma" panose="020B0604030504040204" pitchFamily="34" charset="0"/>
                <a:cs typeface="Times New Roman" panose="02020603050405020304" pitchFamily="18" charset="0"/>
              </a:defRPr>
            </a:lvl9pPr>
          </a:lstStyle>
          <a:p>
            <a:pPr eaLnBrk="1" hangingPunct="1">
              <a:buClrTx/>
              <a:buSzTx/>
              <a:buFontTx/>
              <a:buNone/>
            </a:pPr>
            <a:r>
              <a:rPr lang="en-US" altLang="en-US" sz="2400" b="1" dirty="0">
                <a:solidFill>
                  <a:srgbClr val="000000"/>
                </a:solidFill>
              </a:rPr>
              <a:t>I Kings 12:25-33 (vss. 30-33)</a:t>
            </a:r>
          </a:p>
          <a:p>
            <a:pPr eaLnBrk="1" hangingPunct="1">
              <a:buClrTx/>
              <a:buSzTx/>
              <a:buFontTx/>
              <a:buNone/>
            </a:pPr>
            <a:r>
              <a:rPr lang="en-US" altLang="en-US" dirty="0">
                <a:solidFill>
                  <a:srgbClr val="002060"/>
                </a:solidFill>
              </a:rPr>
              <a:t>30.  Now this thing became a sin, for the people went to worship before the one as far as Dan. </a:t>
            </a:r>
          </a:p>
          <a:p>
            <a:pPr eaLnBrk="1" hangingPunct="1">
              <a:buClrTx/>
              <a:buSzTx/>
              <a:buFontTx/>
              <a:buNone/>
            </a:pPr>
            <a:r>
              <a:rPr lang="en-US" altLang="en-US" dirty="0">
                <a:solidFill>
                  <a:srgbClr val="002060"/>
                </a:solidFill>
              </a:rPr>
              <a:t>31.  And he made houses on high places, and made priests from among all the people who were not of the sons of Levi. </a:t>
            </a:r>
          </a:p>
          <a:p>
            <a:pPr eaLnBrk="1" hangingPunct="1">
              <a:buClrTx/>
              <a:buSzTx/>
              <a:buFontTx/>
              <a:buNone/>
            </a:pPr>
            <a:r>
              <a:rPr lang="en-US" altLang="en-US" dirty="0">
                <a:solidFill>
                  <a:srgbClr val="002060"/>
                </a:solidFill>
              </a:rPr>
              <a:t>32.  Jeroboam instituted a feast in the eighth month on the fifteenth day of the month, like the feast which is in Judah, and he went up to the altar; thus he did in Bethel, sacrificing to the calves which he had made. And he stationed in Bethel the priests of the high places which he had made. </a:t>
            </a:r>
          </a:p>
          <a:p>
            <a:pPr eaLnBrk="1" hangingPunct="1">
              <a:buClrTx/>
              <a:buSzTx/>
              <a:buFontTx/>
              <a:buNone/>
            </a:pPr>
            <a:r>
              <a:rPr lang="en-US" altLang="en-US" dirty="0">
                <a:solidFill>
                  <a:srgbClr val="002060"/>
                </a:solidFill>
              </a:rPr>
              <a:t>33.  Then he went up to the altar which he had made in Bethel on the fifteenth day in the eighth month, even in the month which he had devised in his own heart; and he instituted a feast for the sons of Israel and went up to the altar to burn incense. </a:t>
            </a:r>
          </a:p>
        </p:txBody>
      </p:sp>
    </p:spTree>
    <p:extLst>
      <p:ext uri="{BB962C8B-B14F-4D97-AF65-F5344CB8AC3E}">
        <p14:creationId xmlns:p14="http://schemas.microsoft.com/office/powerpoint/2010/main" val="116142688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457200" marR="0" indent="-457200" algn="l" defTabSz="914400" rtl="0" eaLnBrk="1" fontAlgn="base" latinLnBrk="0" hangingPunct="1">
          <a:lnSpc>
            <a:spcPct val="100000"/>
          </a:lnSpc>
          <a:spcBef>
            <a:spcPct val="0"/>
          </a:spcBef>
          <a:spcAft>
            <a:spcPct val="0"/>
          </a:spcAft>
          <a:buClr>
            <a:schemeClr val="hlink"/>
          </a:buClr>
          <a:buSzPct val="115000"/>
          <a:buFont typeface="Wingdings" pitchFamily="2" charset="2"/>
          <a:buChar char="Ø"/>
          <a:tabLst/>
          <a:defRPr kumimoji="0" lang="en-US" sz="2000" b="0" i="0" u="none" strike="noStrike" cap="none" normalizeH="0" baseline="0" smtClean="0">
            <a:ln>
              <a:noFill/>
            </a:ln>
            <a:solidFill>
              <a:schemeClr val="folHlink"/>
            </a:solidFill>
            <a:effectLst/>
            <a:latin typeface="Tahoma"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457200" marR="0" indent="-457200" algn="l" defTabSz="914400" rtl="0" eaLnBrk="1" fontAlgn="base" latinLnBrk="0" hangingPunct="1">
          <a:lnSpc>
            <a:spcPct val="100000"/>
          </a:lnSpc>
          <a:spcBef>
            <a:spcPct val="0"/>
          </a:spcBef>
          <a:spcAft>
            <a:spcPct val="0"/>
          </a:spcAft>
          <a:buClr>
            <a:schemeClr val="hlink"/>
          </a:buClr>
          <a:buSzPct val="115000"/>
          <a:buFont typeface="Wingdings" pitchFamily="2" charset="2"/>
          <a:buChar char="Ø"/>
          <a:tabLst/>
          <a:defRPr kumimoji="0" lang="en-US" sz="2000" b="0" i="0" u="none" strike="noStrike" cap="none" normalizeH="0" baseline="0" smtClean="0">
            <a:ln>
              <a:noFill/>
            </a:ln>
            <a:solidFill>
              <a:schemeClr val="folHlink"/>
            </a:solidFill>
            <a:effectLst/>
            <a:latin typeface="Tahoma" pitchFamily="34" charset="0"/>
            <a:cs typeface="Times New Roman" pitchFamily="18"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Designs\Textured.pot</Template>
  <TotalTime>3518</TotalTime>
  <Words>3343</Words>
  <Application>Microsoft Office PowerPoint</Application>
  <PresentationFormat>On-screen Show (4:3)</PresentationFormat>
  <Paragraphs>263</Paragraphs>
  <Slides>29</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Ameretto</vt:lpstr>
      <vt:lpstr>Arial</vt:lpstr>
      <vt:lpstr>Calisto MT</vt:lpstr>
      <vt:lpstr>Tahoma</vt:lpstr>
      <vt:lpstr>Times New Roman</vt:lpstr>
      <vt:lpstr>Wingdings</vt:lpstr>
      <vt:lpstr>Textured</vt:lpstr>
      <vt:lpstr>Popularity Contest</vt:lpstr>
      <vt:lpstr>Intro </vt:lpstr>
      <vt:lpstr>Intro </vt:lpstr>
      <vt:lpstr>Intro </vt:lpstr>
      <vt:lpstr>Popularity Contestants</vt:lpstr>
      <vt:lpstr>Popularity Contestants</vt:lpstr>
      <vt:lpstr>Popularity Contestants</vt:lpstr>
      <vt:lpstr>Popularity Contestants</vt:lpstr>
      <vt:lpstr>Popularity Contestants</vt:lpstr>
      <vt:lpstr>Popularity Contestants</vt:lpstr>
      <vt:lpstr>Popularity Contestants</vt:lpstr>
      <vt:lpstr>Popularity Contestants</vt:lpstr>
      <vt:lpstr>Popularity Contestants</vt:lpstr>
      <vt:lpstr>Popularity Contestants</vt:lpstr>
      <vt:lpstr>Popularity Contestants</vt:lpstr>
      <vt:lpstr>Popularity Consequences</vt:lpstr>
      <vt:lpstr>Popularity Consequences</vt:lpstr>
      <vt:lpstr>Popularity Consequences</vt:lpstr>
      <vt:lpstr>Popularity Consequences</vt:lpstr>
      <vt:lpstr>Popularity Consequences</vt:lpstr>
      <vt:lpstr>Popularity Consequences</vt:lpstr>
      <vt:lpstr>Popularity Consequences</vt:lpstr>
      <vt:lpstr>Popularity Consequences</vt:lpstr>
      <vt:lpstr>Conclusion</vt:lpstr>
      <vt:lpstr>Conclusion</vt:lpstr>
      <vt:lpstr>Conclusion</vt:lpstr>
      <vt:lpstr>Conclusion </vt:lpstr>
      <vt:lpstr>Conclusion </vt:lpstr>
      <vt:lpstr>“What Must I Do To Be Saved?”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Popularity Contest</dc:title>
  <dc:subject>02/24/2019</dc:subject>
  <dc:creator>DarkWolf</dc:creator>
  <cp:lastModifiedBy>Nathan Morrison</cp:lastModifiedBy>
  <cp:revision>15</cp:revision>
  <dcterms:created xsi:type="dcterms:W3CDTF">2005-06-04T23:49:02Z</dcterms:created>
  <dcterms:modified xsi:type="dcterms:W3CDTF">2019-02-24T06:38:30Z</dcterms:modified>
</cp:coreProperties>
</file>