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5" r:id="rId1"/>
  </p:sldMasterIdLst>
  <p:notesMasterIdLst>
    <p:notesMasterId r:id="rId9"/>
  </p:notesMasterIdLst>
  <p:handoutMasterIdLst>
    <p:handoutMasterId r:id="rId10"/>
  </p:handoutMasterIdLst>
  <p:sldIdLst>
    <p:sldId id="256" r:id="rId2"/>
    <p:sldId id="527" r:id="rId3"/>
    <p:sldId id="510" r:id="rId4"/>
    <p:sldId id="572" r:id="rId5"/>
    <p:sldId id="457" r:id="rId6"/>
    <p:sldId id="574" r:id="rId7"/>
    <p:sldId id="531" r:id="rId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00FF"/>
    <a:srgbClr val="FFCCFF"/>
    <a:srgbClr val="66FFFF"/>
    <a:srgbClr val="006600"/>
    <a:srgbClr val="FF0066"/>
    <a:srgbClr val="FFFFFF"/>
    <a:srgbClr val="FFCC00"/>
    <a:srgbClr val="CCFF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3" autoAdjust="0"/>
    <p:restoredTop sz="86391" autoAdjust="0"/>
  </p:normalViewPr>
  <p:slideViewPr>
    <p:cSldViewPr snapToObjects="1">
      <p:cViewPr varScale="1">
        <p:scale>
          <a:sx n="95" d="100"/>
          <a:sy n="95" d="100"/>
        </p:scale>
        <p:origin x="53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4" d="100"/>
          <a:sy n="54" d="100"/>
        </p:scale>
        <p:origin x="-190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cs typeface="+mn-cs"/>
              </a:defRPr>
            </a:lvl1pPr>
          </a:lstStyle>
          <a:p>
            <a:pPr>
              <a:defRPr/>
            </a:pPr>
            <a:r>
              <a:rPr lang="en-US"/>
              <a:t>A Specific Request</a:t>
            </a:r>
          </a:p>
        </p:txBody>
      </p:sp>
      <p:sp>
        <p:nvSpPr>
          <p:cNvPr id="2253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cs typeface="+mn-cs"/>
              </a:defRPr>
            </a:lvl1pPr>
          </a:lstStyle>
          <a:p>
            <a:pPr>
              <a:defRPr/>
            </a:pPr>
            <a:r>
              <a:rPr lang="en-US"/>
              <a:t>Prepared by Nathan L Morrison / 05-14-06</a:t>
            </a:r>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4162D817-5D5D-4DE6-931C-DC3C17584EA8}" type="slidenum">
              <a:rPr lang="en-US"/>
              <a:pPr>
                <a:defRPr/>
              </a:pPr>
              <a:t>‹#›</a:t>
            </a:fld>
            <a:endParaRPr lang="en-US"/>
          </a:p>
        </p:txBody>
      </p:sp>
    </p:spTree>
    <p:extLst>
      <p:ext uri="{BB962C8B-B14F-4D97-AF65-F5344CB8AC3E}">
        <p14:creationId xmlns:p14="http://schemas.microsoft.com/office/powerpoint/2010/main" val="4049058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cs typeface="+mn-cs"/>
              </a:defRPr>
            </a:lvl1pPr>
          </a:lstStyle>
          <a:p>
            <a:pPr>
              <a:defRPr/>
            </a:pPr>
            <a:r>
              <a:rPr lang="en-US"/>
              <a:t>A Specific Request</a:t>
            </a:r>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cs typeface="+mn-cs"/>
              </a:defRPr>
            </a:lvl1pPr>
          </a:lstStyle>
          <a:p>
            <a:pPr>
              <a:defRPr/>
            </a:pPr>
            <a:r>
              <a:rPr lang="en-US"/>
              <a:t>Prepared by Nathan L Morrison / 05-14-06</a:t>
            </a:r>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6E4354BE-CA62-4BE3-94F8-F4E4D20857CD}" type="slidenum">
              <a:rPr lang="en-US"/>
              <a:pPr>
                <a:defRPr/>
              </a:pPr>
              <a:t>‹#›</a:t>
            </a:fld>
            <a:endParaRPr lang="en-US"/>
          </a:p>
        </p:txBody>
      </p:sp>
    </p:spTree>
    <p:extLst>
      <p:ext uri="{BB962C8B-B14F-4D97-AF65-F5344CB8AC3E}">
        <p14:creationId xmlns:p14="http://schemas.microsoft.com/office/powerpoint/2010/main" val="2546643643"/>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atin typeface="Times New Roman" pitchFamily="18" charset="0"/>
              </a:rPr>
              <a:t>A Specific Request</a:t>
            </a:r>
          </a:p>
        </p:txBody>
      </p:sp>
      <p:sp>
        <p:nvSpPr>
          <p:cNvPr id="22531"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atin typeface="Times New Roman" pitchFamily="18" charset="0"/>
              </a:rPr>
              <a:t>Prepared by Nathan L Morrison / 05-14-06</a:t>
            </a:r>
          </a:p>
        </p:txBody>
      </p:sp>
      <p:sp>
        <p:nvSpPr>
          <p:cNvPr id="22532"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E693264C-7BA8-4702-BAC2-E6EBBC608269}" type="slidenum">
              <a:rPr lang="en-US" smtClean="0">
                <a:latin typeface="Times New Roman" pitchFamily="18" charset="0"/>
              </a:rPr>
              <a:pPr eaLnBrk="1" hangingPunct="1">
                <a:defRPr/>
              </a:pPr>
              <a:t>1</a:t>
            </a:fld>
            <a:endParaRPr lang="en-US">
              <a:latin typeface="Times New Roman" pitchFamily="18" charset="0"/>
            </a:endParaRPr>
          </a:p>
        </p:txBody>
      </p:sp>
      <p:sp>
        <p:nvSpPr>
          <p:cNvPr id="17413" name="Rectangle 2"/>
          <p:cNvSpPr>
            <a:spLocks noGrp="1" noRot="1" noChangeAspect="1" noChangeArrowheads="1" noTextEdit="1"/>
          </p:cNvSpPr>
          <p:nvPr>
            <p:ph type="sldImg"/>
          </p:nvPr>
        </p:nvSpPr>
        <p:spPr>
          <a:ln/>
        </p:spPr>
      </p:sp>
      <p:sp>
        <p:nvSpPr>
          <p:cNvPr id="17414" name="Rectangle 3"/>
          <p:cNvSpPr>
            <a:spLocks noGrp="1" noChangeArrowheads="1"/>
          </p:cNvSpPr>
          <p:nvPr>
            <p:ph type="body" idx="1"/>
          </p:nvPr>
        </p:nvSpPr>
        <p:spPr>
          <a:noFill/>
        </p:spPr>
        <p:txBody>
          <a:bodyPr/>
          <a:lstStyle/>
          <a:p>
            <a:pPr eaLnBrk="1" hangingPunct="1"/>
            <a:r>
              <a:rPr lang="en-US" dirty="0"/>
              <a:t>By Nathan L Morrison</a:t>
            </a:r>
          </a:p>
          <a:p>
            <a:pPr eaLnBrk="1" hangingPunct="1"/>
            <a:r>
              <a:rPr lang="en-US" dirty="0"/>
              <a:t>All Scripture given is from NASB unless otherwise stated</a:t>
            </a:r>
          </a:p>
          <a:p>
            <a:pPr eaLnBrk="1" hangingPunct="1"/>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For further study, or if questions, please Call: 804-277-1983 or Visit www.courthousechurchofchrist.com</a:t>
            </a:r>
            <a:endParaRPr lang="en-US" dirty="0"/>
          </a:p>
          <a:p>
            <a:pPr eaLnBrk="1" hangingPunct="1"/>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A Specific Request</a:t>
            </a:r>
          </a:p>
        </p:txBody>
      </p:sp>
      <p:sp>
        <p:nvSpPr>
          <p:cNvPr id="5" name="Footer Placeholder 4"/>
          <p:cNvSpPr>
            <a:spLocks noGrp="1"/>
          </p:cNvSpPr>
          <p:nvPr>
            <p:ph type="ftr" sz="quarter" idx="11"/>
          </p:nvPr>
        </p:nvSpPr>
        <p:spPr/>
        <p:txBody>
          <a:bodyPr/>
          <a:lstStyle/>
          <a:p>
            <a:pPr>
              <a:defRPr/>
            </a:pPr>
            <a:r>
              <a:rPr lang="en-US"/>
              <a:t>Prepared by Nathan L Morrison / 05-14-06</a:t>
            </a:r>
          </a:p>
        </p:txBody>
      </p:sp>
      <p:sp>
        <p:nvSpPr>
          <p:cNvPr id="6" name="Slide Number Placeholder 5"/>
          <p:cNvSpPr>
            <a:spLocks noGrp="1"/>
          </p:cNvSpPr>
          <p:nvPr>
            <p:ph type="sldNum" sz="quarter" idx="12"/>
          </p:nvPr>
        </p:nvSpPr>
        <p:spPr/>
        <p:txBody>
          <a:bodyPr/>
          <a:lstStyle/>
          <a:p>
            <a:pPr>
              <a:defRPr/>
            </a:pPr>
            <a:fld id="{6E4354BE-CA62-4BE3-94F8-F4E4D20857CD}" type="slidenum">
              <a:rPr lang="en-US" smtClean="0"/>
              <a:pPr>
                <a:defRPr/>
              </a:pPr>
              <a:t>2</a:t>
            </a:fld>
            <a:endParaRPr lang="en-US"/>
          </a:p>
        </p:txBody>
      </p:sp>
    </p:spTree>
    <p:extLst>
      <p:ext uri="{BB962C8B-B14F-4D97-AF65-F5344CB8AC3E}">
        <p14:creationId xmlns:p14="http://schemas.microsoft.com/office/powerpoint/2010/main" val="762891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atin typeface="Times New Roman" pitchFamily="18" charset="0"/>
              </a:rPr>
              <a:t>A Specific Request</a:t>
            </a:r>
          </a:p>
        </p:txBody>
      </p:sp>
      <p:sp>
        <p:nvSpPr>
          <p:cNvPr id="26627"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07CBC437-8BB8-4AAD-AA0A-62C2FBF45360}" type="slidenum">
              <a:rPr lang="en-US" smtClean="0">
                <a:latin typeface="Times New Roman" pitchFamily="18" charset="0"/>
              </a:rPr>
              <a:pPr eaLnBrk="1" hangingPunct="1">
                <a:defRPr/>
              </a:pPr>
              <a:t>3</a:t>
            </a:fld>
            <a:endParaRPr lang="en-US">
              <a:latin typeface="Times New Roman" pitchFamily="18" charset="0"/>
            </a:endParaRPr>
          </a:p>
        </p:txBody>
      </p:sp>
      <p:sp>
        <p:nvSpPr>
          <p:cNvPr id="23557" name="Rectangle 2"/>
          <p:cNvSpPr>
            <a:spLocks noGrp="1" noRot="1" noChangeAspect="1" noChangeArrowheads="1" noTextEdit="1"/>
          </p:cNvSpPr>
          <p:nvPr>
            <p:ph type="sldImg"/>
          </p:nvPr>
        </p:nvSpPr>
        <p:spPr>
          <a:ln/>
        </p:spPr>
      </p:sp>
      <p:sp>
        <p:nvSpPr>
          <p:cNvPr id="23558"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atin typeface="Times New Roman" pitchFamily="18" charset="0"/>
              </a:rPr>
              <a:t>A Specific Request</a:t>
            </a:r>
          </a:p>
        </p:txBody>
      </p:sp>
      <p:sp>
        <p:nvSpPr>
          <p:cNvPr id="26627"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07CBC437-8BB8-4AAD-AA0A-62C2FBF45360}" type="slidenum">
              <a:rPr lang="en-US" smtClean="0">
                <a:latin typeface="Times New Roman" pitchFamily="18" charset="0"/>
              </a:rPr>
              <a:pPr eaLnBrk="1" hangingPunct="1">
                <a:defRPr/>
              </a:pPr>
              <a:t>4</a:t>
            </a:fld>
            <a:endParaRPr lang="en-US">
              <a:latin typeface="Times New Roman" pitchFamily="18" charset="0"/>
            </a:endParaRPr>
          </a:p>
        </p:txBody>
      </p:sp>
      <p:sp>
        <p:nvSpPr>
          <p:cNvPr id="23557" name="Rectangle 2"/>
          <p:cNvSpPr>
            <a:spLocks noGrp="1" noRot="1" noChangeAspect="1" noChangeArrowheads="1" noTextEdit="1"/>
          </p:cNvSpPr>
          <p:nvPr>
            <p:ph type="sldImg"/>
          </p:nvPr>
        </p:nvSpPr>
        <p:spPr>
          <a:ln/>
        </p:spPr>
      </p:sp>
      <p:sp>
        <p:nvSpPr>
          <p:cNvPr id="23558"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atin typeface="Times New Roman" pitchFamily="18" charset="0"/>
              </a:rPr>
              <a:t>A Specific Request</a:t>
            </a:r>
          </a:p>
        </p:txBody>
      </p:sp>
      <p:sp>
        <p:nvSpPr>
          <p:cNvPr id="26627"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07CBC437-8BB8-4AAD-AA0A-62C2FBF45360}" type="slidenum">
              <a:rPr lang="en-US" smtClean="0">
                <a:latin typeface="Times New Roman" pitchFamily="18" charset="0"/>
              </a:rPr>
              <a:pPr eaLnBrk="1" hangingPunct="1">
                <a:defRPr/>
              </a:pPr>
              <a:t>5</a:t>
            </a:fld>
            <a:endParaRPr lang="en-US">
              <a:latin typeface="Times New Roman" pitchFamily="18" charset="0"/>
            </a:endParaRPr>
          </a:p>
        </p:txBody>
      </p:sp>
      <p:sp>
        <p:nvSpPr>
          <p:cNvPr id="23557" name="Rectangle 2"/>
          <p:cNvSpPr>
            <a:spLocks noGrp="1" noRot="1" noChangeAspect="1" noChangeArrowheads="1" noTextEdit="1"/>
          </p:cNvSpPr>
          <p:nvPr>
            <p:ph type="sldImg"/>
          </p:nvPr>
        </p:nvSpPr>
        <p:spPr>
          <a:ln/>
        </p:spPr>
      </p:sp>
      <p:sp>
        <p:nvSpPr>
          <p:cNvPr id="23558"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atin typeface="Times New Roman" pitchFamily="18" charset="0"/>
              </a:rPr>
              <a:t>A Specific Request</a:t>
            </a:r>
          </a:p>
        </p:txBody>
      </p:sp>
      <p:sp>
        <p:nvSpPr>
          <p:cNvPr id="26627"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07CBC437-8BB8-4AAD-AA0A-62C2FBF45360}" type="slidenum">
              <a:rPr lang="en-US" smtClean="0">
                <a:latin typeface="Times New Roman" pitchFamily="18" charset="0"/>
              </a:rPr>
              <a:pPr eaLnBrk="1" hangingPunct="1">
                <a:defRPr/>
              </a:pPr>
              <a:t>6</a:t>
            </a:fld>
            <a:endParaRPr lang="en-US">
              <a:latin typeface="Times New Roman" pitchFamily="18" charset="0"/>
            </a:endParaRPr>
          </a:p>
        </p:txBody>
      </p:sp>
      <p:sp>
        <p:nvSpPr>
          <p:cNvPr id="23557" name="Rectangle 2"/>
          <p:cNvSpPr>
            <a:spLocks noGrp="1" noRot="1" noChangeAspect="1" noChangeArrowheads="1" noTextEdit="1"/>
          </p:cNvSpPr>
          <p:nvPr>
            <p:ph type="sldImg"/>
          </p:nvPr>
        </p:nvSpPr>
        <p:spPr>
          <a:ln/>
        </p:spPr>
      </p:sp>
      <p:sp>
        <p:nvSpPr>
          <p:cNvPr id="23558"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A56929-04EA-4D56-B721-08B52E09F4C2}" type="slidenum">
              <a:rPr lang="en-US" smtClean="0">
                <a:cs typeface="Arial" pitchFamily="34" charset="0"/>
              </a:rPr>
              <a:pPr/>
              <a:t>7</a:t>
            </a:fld>
            <a:endParaRPr lang="en-US">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pPr>
              <a:defRPr/>
            </a:pPr>
            <a:endParaRPr lang="en-US"/>
          </a:p>
        </p:txBody>
      </p:sp>
      <p:sp>
        <p:nvSpPr>
          <p:cNvPr id="23" name="Slide Number Placeholder 22"/>
          <p:cNvSpPr>
            <a:spLocks noGrp="1"/>
          </p:cNvSpPr>
          <p:nvPr>
            <p:ph type="sldNum" sz="quarter" idx="11"/>
          </p:nvPr>
        </p:nvSpPr>
        <p:spPr/>
        <p:txBody>
          <a:bodyPr/>
          <a:lstStyle/>
          <a:p>
            <a:pPr>
              <a:defRPr/>
            </a:pPr>
            <a:fld id="{C9D93657-24CA-4F3E-A7E7-1B701F41C68B}" type="slidenum">
              <a:rPr lang="en-US" smtClean="0"/>
              <a:pPr>
                <a:defRPr/>
              </a:pPr>
              <a:t>‹#›</a:t>
            </a:fld>
            <a:endParaRPr lang="en-US"/>
          </a:p>
        </p:txBody>
      </p:sp>
      <p:sp>
        <p:nvSpPr>
          <p:cNvPr id="24" name="Footer Placeholder 23"/>
          <p:cNvSpPr>
            <a:spLocks noGrp="1"/>
          </p:cNvSpPr>
          <p:nvPr>
            <p:ph type="ftr" sz="quarter" idx="12"/>
          </p:nvPr>
        </p:nvSpPr>
        <p:spPr/>
        <p:txBody>
          <a:bodyPr/>
          <a:lstStyle/>
          <a:p>
            <a:pPr>
              <a:defRPr/>
            </a:pPr>
            <a:r>
              <a:rPr lang="en-US"/>
              <a:t>Apollos: “Mighty In The Scriptures”</a:t>
            </a:r>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Apollos: “Mighty In The Scriptures”</a:t>
            </a:r>
          </a:p>
        </p:txBody>
      </p:sp>
      <p:sp>
        <p:nvSpPr>
          <p:cNvPr id="6" name="Slide Number Placeholder 5"/>
          <p:cNvSpPr>
            <a:spLocks noGrp="1"/>
          </p:cNvSpPr>
          <p:nvPr>
            <p:ph type="sldNum" sz="quarter" idx="12"/>
          </p:nvPr>
        </p:nvSpPr>
        <p:spPr/>
        <p:txBody>
          <a:bodyPr/>
          <a:lstStyle/>
          <a:p>
            <a:pPr>
              <a:defRPr/>
            </a:pPr>
            <a:fld id="{E305473C-9096-4C77-8029-9B5BEB596512}"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Apollos: “Mighty In The Scriptures”</a:t>
            </a:r>
          </a:p>
        </p:txBody>
      </p:sp>
      <p:sp>
        <p:nvSpPr>
          <p:cNvPr id="6" name="Slide Number Placeholder 5"/>
          <p:cNvSpPr>
            <a:spLocks noGrp="1"/>
          </p:cNvSpPr>
          <p:nvPr>
            <p:ph type="sldNum" sz="quarter" idx="12"/>
          </p:nvPr>
        </p:nvSpPr>
        <p:spPr/>
        <p:txBody>
          <a:bodyPr/>
          <a:lstStyle/>
          <a:p>
            <a:pPr>
              <a:defRPr/>
            </a:pPr>
            <a:fld id="{9911AF69-7AFE-4044-99B2-AF9CC9654E69}"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p:cNvSpPr>
            <a:spLocks noGrp="1"/>
          </p:cNvSpPr>
          <p:nvPr>
            <p:ph type="dt" sz="half" idx="14"/>
          </p:nvPr>
        </p:nvSpPr>
        <p:spPr/>
        <p:txBody>
          <a:bodyPr/>
          <a:lstStyle/>
          <a:p>
            <a:pPr>
              <a:defRPr/>
            </a:pPr>
            <a:endParaRPr lang="en-US"/>
          </a:p>
        </p:txBody>
      </p:sp>
      <p:sp>
        <p:nvSpPr>
          <p:cNvPr id="19" name="Slide Number Placeholder 18"/>
          <p:cNvSpPr>
            <a:spLocks noGrp="1"/>
          </p:cNvSpPr>
          <p:nvPr>
            <p:ph type="sldNum" sz="quarter" idx="15"/>
          </p:nvPr>
        </p:nvSpPr>
        <p:spPr/>
        <p:txBody>
          <a:bodyPr/>
          <a:lstStyle/>
          <a:p>
            <a:pPr>
              <a:defRPr/>
            </a:pPr>
            <a:fld id="{FB1CAFFA-4BD8-4545-A94C-BBB238667436}" type="slidenum">
              <a:rPr lang="en-US" smtClean="0"/>
              <a:pPr>
                <a:defRPr/>
              </a:pPr>
              <a:t>‹#›</a:t>
            </a:fld>
            <a:endParaRPr lang="en-US"/>
          </a:p>
        </p:txBody>
      </p:sp>
      <p:sp>
        <p:nvSpPr>
          <p:cNvPr id="21" name="Footer Placeholder 20"/>
          <p:cNvSpPr>
            <a:spLocks noGrp="1"/>
          </p:cNvSpPr>
          <p:nvPr>
            <p:ph type="ftr" sz="quarter" idx="16"/>
          </p:nvPr>
        </p:nvSpPr>
        <p:spPr/>
        <p:txBody>
          <a:bodyPr/>
          <a:lstStyle/>
          <a:p>
            <a:pPr>
              <a:defRPr/>
            </a:pPr>
            <a:r>
              <a:rPr lang="en-US"/>
              <a:t>Apollos: “Mighty In The Scriptures”</a:t>
            </a:r>
          </a:p>
        </p:txBody>
      </p:sp>
      <p:sp>
        <p:nvSpPr>
          <p:cNvPr id="8" name="Title 7"/>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Date Placeholder 15"/>
          <p:cNvSpPr>
            <a:spLocks noGrp="1"/>
          </p:cNvSpPr>
          <p:nvPr>
            <p:ph type="dt" sz="half" idx="10"/>
          </p:nvPr>
        </p:nvSpPr>
        <p:spPr/>
        <p:txBody>
          <a:bodyPr/>
          <a:lstStyle/>
          <a:p>
            <a:pPr>
              <a:defRPr/>
            </a:pPr>
            <a:endParaRPr lang="en-US"/>
          </a:p>
        </p:txBody>
      </p:sp>
      <p:sp>
        <p:nvSpPr>
          <p:cNvPr id="20" name="Slide Number Placeholder 19"/>
          <p:cNvSpPr>
            <a:spLocks noGrp="1"/>
          </p:cNvSpPr>
          <p:nvPr>
            <p:ph type="sldNum" sz="quarter" idx="11"/>
          </p:nvPr>
        </p:nvSpPr>
        <p:spPr/>
        <p:txBody>
          <a:bodyPr/>
          <a:lstStyle/>
          <a:p>
            <a:pPr>
              <a:defRPr/>
            </a:pPr>
            <a:fld id="{B06937C0-3805-4F0B-A5CF-ABEEEFA075F6}" type="slidenum">
              <a:rPr lang="en-US" smtClean="0"/>
              <a:pPr>
                <a:defRPr/>
              </a:pPr>
              <a:t>‹#›</a:t>
            </a:fld>
            <a:endParaRPr lang="en-US"/>
          </a:p>
        </p:txBody>
      </p:sp>
      <p:sp>
        <p:nvSpPr>
          <p:cNvPr id="21" name="Footer Placeholder 20"/>
          <p:cNvSpPr>
            <a:spLocks noGrp="1"/>
          </p:cNvSpPr>
          <p:nvPr>
            <p:ph type="ftr" sz="quarter" idx="12"/>
          </p:nvPr>
        </p:nvSpPr>
        <p:spPr/>
        <p:txBody>
          <a:bodyPr/>
          <a:lstStyle/>
          <a:p>
            <a:pPr>
              <a:defRPr/>
            </a:pPr>
            <a:r>
              <a:rPr lang="en-US"/>
              <a:t>Apollos: “Mighty In The Scriptures”</a:t>
            </a:r>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Title 26"/>
          <p:cNvSpPr>
            <a:spLocks noGrp="1"/>
          </p:cNvSpPr>
          <p:nvPr>
            <p:ph type="title"/>
          </p:nvPr>
        </p:nvSpPr>
        <p:spPr/>
        <p:txBody>
          <a:bodyPr/>
          <a:lstStyle/>
          <a:p>
            <a:r>
              <a:rPr lang="en-US"/>
              <a:t>Click to edit Master title style</a:t>
            </a:r>
            <a:endParaRPr lang="en-US" dirty="0"/>
          </a:p>
        </p:txBody>
      </p:sp>
      <p:sp>
        <p:nvSpPr>
          <p:cNvPr id="20" name="Date Placeholder 19"/>
          <p:cNvSpPr>
            <a:spLocks noGrp="1"/>
          </p:cNvSpPr>
          <p:nvPr>
            <p:ph type="dt" sz="half" idx="15"/>
          </p:nvPr>
        </p:nvSpPr>
        <p:spPr/>
        <p:txBody>
          <a:bodyPr/>
          <a:lstStyle/>
          <a:p>
            <a:pPr>
              <a:defRPr/>
            </a:pPr>
            <a:endParaRPr lang="en-US"/>
          </a:p>
        </p:txBody>
      </p:sp>
      <p:sp>
        <p:nvSpPr>
          <p:cNvPr id="25" name="Slide Number Placeholder 24"/>
          <p:cNvSpPr>
            <a:spLocks noGrp="1"/>
          </p:cNvSpPr>
          <p:nvPr>
            <p:ph type="sldNum" sz="quarter" idx="16"/>
          </p:nvPr>
        </p:nvSpPr>
        <p:spPr/>
        <p:txBody>
          <a:bodyPr/>
          <a:lstStyle/>
          <a:p>
            <a:pPr>
              <a:defRPr/>
            </a:pPr>
            <a:fld id="{C774F912-84F1-4D58-B260-74BCDCBADFB9}" type="slidenum">
              <a:rPr lang="en-US" smtClean="0"/>
              <a:pPr>
                <a:defRPr/>
              </a:pPr>
              <a:t>‹#›</a:t>
            </a:fld>
            <a:endParaRPr lang="en-US"/>
          </a:p>
        </p:txBody>
      </p:sp>
      <p:sp>
        <p:nvSpPr>
          <p:cNvPr id="26" name="Footer Placeholder 25"/>
          <p:cNvSpPr>
            <a:spLocks noGrp="1"/>
          </p:cNvSpPr>
          <p:nvPr>
            <p:ph type="ftr" sz="quarter" idx="17"/>
          </p:nvPr>
        </p:nvSpPr>
        <p:spPr/>
        <p:txBody>
          <a:bodyPr/>
          <a:lstStyle/>
          <a:p>
            <a:pPr>
              <a:defRPr/>
            </a:pPr>
            <a:r>
              <a:rPr lang="en-US"/>
              <a:t>Apollos: “Mighty In The Scriptures”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itle 29"/>
          <p:cNvSpPr>
            <a:spLocks noGrp="1"/>
          </p:cNvSpPr>
          <p:nvPr>
            <p:ph type="title"/>
          </p:nvPr>
        </p:nvSpPr>
        <p:spPr/>
        <p:txBody>
          <a:bodyPr/>
          <a:lstStyle/>
          <a:p>
            <a:r>
              <a:rPr lang="en-US"/>
              <a:t>Click to edit Master title style</a:t>
            </a:r>
          </a:p>
        </p:txBody>
      </p:sp>
      <p:sp>
        <p:nvSpPr>
          <p:cNvPr id="20" name="Date Placeholder 19"/>
          <p:cNvSpPr>
            <a:spLocks noGrp="1"/>
          </p:cNvSpPr>
          <p:nvPr>
            <p:ph type="dt" sz="half" idx="16"/>
          </p:nvPr>
        </p:nvSpPr>
        <p:spPr/>
        <p:txBody>
          <a:bodyPr/>
          <a:lstStyle/>
          <a:p>
            <a:pPr>
              <a:defRPr/>
            </a:pPr>
            <a:endParaRPr lang="en-US"/>
          </a:p>
        </p:txBody>
      </p:sp>
      <p:sp>
        <p:nvSpPr>
          <p:cNvPr id="24" name="Slide Number Placeholder 23"/>
          <p:cNvSpPr>
            <a:spLocks noGrp="1"/>
          </p:cNvSpPr>
          <p:nvPr>
            <p:ph type="sldNum" sz="quarter" idx="17"/>
          </p:nvPr>
        </p:nvSpPr>
        <p:spPr/>
        <p:txBody>
          <a:bodyPr/>
          <a:lstStyle/>
          <a:p>
            <a:pPr>
              <a:defRPr/>
            </a:pPr>
            <a:fld id="{E770F27B-E2ED-4800-AFC2-090F1EB5FE22}" type="slidenum">
              <a:rPr lang="en-US" smtClean="0"/>
              <a:pPr>
                <a:defRPr/>
              </a:pPr>
              <a:t>‹#›</a:t>
            </a:fld>
            <a:endParaRPr lang="en-US"/>
          </a:p>
        </p:txBody>
      </p:sp>
      <p:sp>
        <p:nvSpPr>
          <p:cNvPr id="29" name="Footer Placeholder 28"/>
          <p:cNvSpPr>
            <a:spLocks noGrp="1"/>
          </p:cNvSpPr>
          <p:nvPr>
            <p:ph type="ftr" sz="quarter" idx="18"/>
          </p:nvPr>
        </p:nvSpPr>
        <p:spPr/>
        <p:txBody>
          <a:bodyPr/>
          <a:lstStyle/>
          <a:p>
            <a:pPr>
              <a:defRPr/>
            </a:pPr>
            <a:r>
              <a:rPr lang="en-US"/>
              <a:t>Apollos: “Mighty In The Scriptures”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pPr>
              <a:defRPr/>
            </a:pPr>
            <a:endParaRPr lang="en-US"/>
          </a:p>
        </p:txBody>
      </p:sp>
      <p:sp>
        <p:nvSpPr>
          <p:cNvPr id="14" name="Slide Number Placeholder 13"/>
          <p:cNvSpPr>
            <a:spLocks noGrp="1"/>
          </p:cNvSpPr>
          <p:nvPr>
            <p:ph type="sldNum" sz="quarter" idx="11"/>
          </p:nvPr>
        </p:nvSpPr>
        <p:spPr/>
        <p:txBody>
          <a:bodyPr/>
          <a:lstStyle/>
          <a:p>
            <a:pPr>
              <a:defRPr/>
            </a:pPr>
            <a:fld id="{CA4E7DCC-6273-4922-A425-F1D0F62B4608}" type="slidenum">
              <a:rPr lang="en-US" smtClean="0"/>
              <a:pPr>
                <a:defRPr/>
              </a:pPr>
              <a:t>‹#›</a:t>
            </a:fld>
            <a:endParaRPr lang="en-US"/>
          </a:p>
        </p:txBody>
      </p:sp>
      <p:sp>
        <p:nvSpPr>
          <p:cNvPr id="18" name="Footer Placeholder 17"/>
          <p:cNvSpPr>
            <a:spLocks noGrp="1"/>
          </p:cNvSpPr>
          <p:nvPr>
            <p:ph type="ftr" sz="quarter" idx="12"/>
          </p:nvPr>
        </p:nvSpPr>
        <p:spPr/>
        <p:txBody>
          <a:bodyPr/>
          <a:lstStyle/>
          <a:p>
            <a:pPr>
              <a:defRPr/>
            </a:pPr>
            <a:r>
              <a:rPr lang="en-US"/>
              <a:t>Apollos: “Mighty In The Scriptures”</a:t>
            </a:r>
          </a:p>
        </p:txBody>
      </p:sp>
      <p:sp>
        <p:nvSpPr>
          <p:cNvPr id="15" name="Title 14"/>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pPr>
              <a:defRPr/>
            </a:pPr>
            <a:endParaRPr lang="en-US"/>
          </a:p>
        </p:txBody>
      </p:sp>
      <p:sp>
        <p:nvSpPr>
          <p:cNvPr id="12" name="Slide Number Placeholder 11"/>
          <p:cNvSpPr>
            <a:spLocks noGrp="1"/>
          </p:cNvSpPr>
          <p:nvPr>
            <p:ph type="sldNum" sz="quarter" idx="11"/>
          </p:nvPr>
        </p:nvSpPr>
        <p:spPr/>
        <p:txBody>
          <a:bodyPr/>
          <a:lstStyle/>
          <a:p>
            <a:pPr>
              <a:defRPr/>
            </a:pPr>
            <a:fld id="{1FBC41C8-90D2-4FD9-9267-722B09D4C026}" type="slidenum">
              <a:rPr lang="en-US" smtClean="0"/>
              <a:pPr>
                <a:defRPr/>
              </a:pPr>
              <a:t>‹#›</a:t>
            </a:fld>
            <a:endParaRPr lang="en-US"/>
          </a:p>
        </p:txBody>
      </p:sp>
      <p:sp>
        <p:nvSpPr>
          <p:cNvPr id="13" name="Footer Placeholder 12"/>
          <p:cNvSpPr>
            <a:spLocks noGrp="1"/>
          </p:cNvSpPr>
          <p:nvPr>
            <p:ph type="ftr" sz="quarter" idx="12"/>
          </p:nvPr>
        </p:nvSpPr>
        <p:spPr/>
        <p:txBody>
          <a:bodyPr/>
          <a:lstStyle/>
          <a:p>
            <a:pPr>
              <a:defRPr/>
            </a:pPr>
            <a:r>
              <a:rPr lang="en-US"/>
              <a:t>Apollos: “Mighty In The Scriptures”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a:t>Click to edit Master title style</a:t>
            </a:r>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12"/>
          <p:cNvSpPr>
            <a:spLocks noGrp="1"/>
          </p:cNvSpPr>
          <p:nvPr>
            <p:ph type="dt" sz="half" idx="15"/>
          </p:nvPr>
        </p:nvSpPr>
        <p:spPr/>
        <p:txBody>
          <a:bodyPr/>
          <a:lstStyle/>
          <a:p>
            <a:pPr>
              <a:defRPr/>
            </a:pPr>
            <a:endParaRPr lang="en-US"/>
          </a:p>
        </p:txBody>
      </p:sp>
      <p:sp>
        <p:nvSpPr>
          <p:cNvPr id="18" name="Slide Number Placeholder 17"/>
          <p:cNvSpPr>
            <a:spLocks noGrp="1"/>
          </p:cNvSpPr>
          <p:nvPr>
            <p:ph type="sldNum" sz="quarter" idx="16"/>
          </p:nvPr>
        </p:nvSpPr>
        <p:spPr/>
        <p:txBody>
          <a:bodyPr/>
          <a:lstStyle/>
          <a:p>
            <a:pPr>
              <a:defRPr/>
            </a:pPr>
            <a:fld id="{FEB6DB28-125E-4DF5-BEE5-83879ED4DA3D}" type="slidenum">
              <a:rPr lang="en-US" smtClean="0"/>
              <a:pPr>
                <a:defRPr/>
              </a:pPr>
              <a:t>‹#›</a:t>
            </a:fld>
            <a:endParaRPr lang="en-US"/>
          </a:p>
        </p:txBody>
      </p:sp>
      <p:sp>
        <p:nvSpPr>
          <p:cNvPr id="20" name="Footer Placeholder 19"/>
          <p:cNvSpPr>
            <a:spLocks noGrp="1"/>
          </p:cNvSpPr>
          <p:nvPr>
            <p:ph type="ftr" sz="quarter" idx="17"/>
          </p:nvPr>
        </p:nvSpPr>
        <p:spPr/>
        <p:txBody>
          <a:bodyPr/>
          <a:lstStyle/>
          <a:p>
            <a:pPr>
              <a:defRPr/>
            </a:pPr>
            <a:r>
              <a:rPr lang="en-US"/>
              <a:t>Apollos: “Mighty In The Scriptures”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13" name="Date Placeholder 12"/>
          <p:cNvSpPr>
            <a:spLocks noGrp="1"/>
          </p:cNvSpPr>
          <p:nvPr>
            <p:ph type="dt" sz="half" idx="14"/>
          </p:nvPr>
        </p:nvSpPr>
        <p:spPr/>
        <p:txBody>
          <a:bodyPr/>
          <a:lstStyle/>
          <a:p>
            <a:pPr>
              <a:defRPr/>
            </a:pPr>
            <a:endParaRPr lang="en-US"/>
          </a:p>
        </p:txBody>
      </p:sp>
      <p:sp>
        <p:nvSpPr>
          <p:cNvPr id="20" name="Slide Number Placeholder 19"/>
          <p:cNvSpPr>
            <a:spLocks noGrp="1"/>
          </p:cNvSpPr>
          <p:nvPr>
            <p:ph type="sldNum" sz="quarter" idx="15"/>
          </p:nvPr>
        </p:nvSpPr>
        <p:spPr/>
        <p:txBody>
          <a:bodyPr/>
          <a:lstStyle/>
          <a:p>
            <a:pPr>
              <a:defRPr/>
            </a:pPr>
            <a:fld id="{EFAD4037-5D67-43A7-AE42-AE145E01ACBD}" type="slidenum">
              <a:rPr lang="en-US" smtClean="0"/>
              <a:pPr>
                <a:defRPr/>
              </a:pPr>
              <a:t>‹#›</a:t>
            </a:fld>
            <a:endParaRPr lang="en-US"/>
          </a:p>
        </p:txBody>
      </p:sp>
      <p:sp>
        <p:nvSpPr>
          <p:cNvPr id="21" name="Footer Placeholder 20"/>
          <p:cNvSpPr>
            <a:spLocks noGrp="1"/>
          </p:cNvSpPr>
          <p:nvPr>
            <p:ph type="ftr" sz="quarter" idx="16"/>
          </p:nvPr>
        </p:nvSpPr>
        <p:spPr/>
        <p:txBody>
          <a:bodyPr/>
          <a:lstStyle/>
          <a:p>
            <a:pPr>
              <a:defRPr/>
            </a:pPr>
            <a:r>
              <a:rPr lang="en-US"/>
              <a:t>Apollos: “Mighty In The Scriptures”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pPr>
              <a:defRPr/>
            </a:pPr>
            <a:endParaRPr lang="en-US"/>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pPr>
              <a:defRPr/>
            </a:pPr>
            <a:r>
              <a:rPr lang="en-US"/>
              <a:t>Apollos: “Mighty In The Scriptures”</a:t>
            </a:r>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pPr>
              <a:defRPr/>
            </a:pPr>
            <a:fld id="{04B0798E-18FA-405A-BBA8-BB823BBECDE2}" type="slidenum">
              <a:rPr lang="en-US" smtClean="0"/>
              <a:pPr>
                <a:defRPr/>
              </a:pPr>
              <a:t>‹#›</a:t>
            </a:fld>
            <a:endParaRPr lang="en-US"/>
          </a:p>
        </p:txBody>
      </p:sp>
    </p:spTree>
  </p:cSld>
  <p:clrMap bg1="dk1" tx1="lt1" bg2="dk2" tx2="lt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hf sldNum="0" hdr="0" dt="0"/>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2458" y="2209800"/>
            <a:ext cx="9148763" cy="1066800"/>
          </a:xfrm>
        </p:spPr>
        <p:txBody>
          <a:bodyPr rtlCol="0">
            <a:normAutofit/>
          </a:bodyPr>
          <a:lstStyle/>
          <a:p>
            <a:pPr algn="ctr">
              <a:buClr>
                <a:schemeClr val="accent6">
                  <a:lumMod val="75000"/>
                </a:schemeClr>
              </a:buClr>
              <a:defRPr/>
            </a:pPr>
            <a:r>
              <a:rPr lang="en-US" sz="4400" b="1" i="0" dirty="0">
                <a:solidFill>
                  <a:srgbClr val="FFFF00"/>
                </a:solidFill>
                <a:latin typeface="Arial" pitchFamily="34" charset="0"/>
                <a:cs typeface="Arial" pitchFamily="34" charset="0"/>
              </a:rPr>
              <a:t>Text:</a:t>
            </a:r>
            <a:r>
              <a:rPr lang="en-US" sz="4400" b="1" i="0" dirty="0">
                <a:solidFill>
                  <a:srgbClr val="FFC000"/>
                </a:solidFill>
                <a:latin typeface="Arial" pitchFamily="34" charset="0"/>
                <a:cs typeface="Arial" pitchFamily="34" charset="0"/>
              </a:rPr>
              <a:t> </a:t>
            </a:r>
            <a:r>
              <a:rPr lang="en-US" sz="4400" b="1" i="0" dirty="0">
                <a:solidFill>
                  <a:srgbClr val="FFFF00"/>
                </a:solidFill>
                <a:latin typeface="Arial" pitchFamily="34" charset="0"/>
                <a:cs typeface="Arial" pitchFamily="34" charset="0"/>
              </a:rPr>
              <a:t>Acts 18:24-28</a:t>
            </a:r>
          </a:p>
        </p:txBody>
      </p:sp>
      <p:sp>
        <p:nvSpPr>
          <p:cNvPr id="2050" name="Rectangle 2"/>
          <p:cNvSpPr>
            <a:spLocks noGrp="1" noChangeArrowheads="1"/>
          </p:cNvSpPr>
          <p:nvPr>
            <p:ph type="title"/>
          </p:nvPr>
        </p:nvSpPr>
        <p:spPr>
          <a:xfrm>
            <a:off x="0" y="0"/>
            <a:ext cx="9144000" cy="1828800"/>
          </a:xfrm>
        </p:spPr>
        <p:txBody>
          <a:bodyPr>
            <a:noAutofit/>
          </a:bodyPr>
          <a:lstStyle/>
          <a:p>
            <a:pPr marL="182880" algn="ctr">
              <a:buClr>
                <a:schemeClr val="accent6">
                  <a:lumMod val="75000"/>
                </a:schemeClr>
              </a:buClr>
              <a:defRPr/>
            </a:pPr>
            <a:r>
              <a:rPr lang="en-US" sz="4400" u="sng" cap="all" dirty="0">
                <a:ln w="38100" cmpd="sng">
                  <a:solidFill>
                    <a:schemeClr val="tx1"/>
                  </a:solidFill>
                  <a:prstDash val="solid"/>
                </a:ln>
                <a:solidFill>
                  <a:srgbClr val="0000FF"/>
                </a:solidFill>
                <a:effectLst/>
                <a:latin typeface="Arial" pitchFamily="34" charset="0"/>
                <a:cs typeface="Arial" pitchFamily="34" charset="0"/>
              </a:rPr>
              <a:t>Apollos: </a:t>
            </a:r>
            <a:br>
              <a:rPr lang="en-US" sz="4400" u="sng" cap="all" dirty="0">
                <a:ln w="38100" cmpd="sng">
                  <a:solidFill>
                    <a:schemeClr val="tx1"/>
                  </a:solidFill>
                  <a:prstDash val="solid"/>
                </a:ln>
                <a:solidFill>
                  <a:srgbClr val="0000FF"/>
                </a:solidFill>
                <a:effectLst/>
                <a:latin typeface="Arial" pitchFamily="34" charset="0"/>
                <a:cs typeface="Arial" pitchFamily="34" charset="0"/>
              </a:rPr>
            </a:br>
            <a:r>
              <a:rPr lang="en-US" sz="4400" u="sng" cap="all" dirty="0">
                <a:ln w="38100" cmpd="sng">
                  <a:solidFill>
                    <a:schemeClr val="tx1"/>
                  </a:solidFill>
                  <a:prstDash val="solid"/>
                </a:ln>
                <a:solidFill>
                  <a:srgbClr val="0000FF"/>
                </a:solidFill>
                <a:effectLst/>
                <a:latin typeface="Arial" pitchFamily="34" charset="0"/>
                <a:cs typeface="Arial" pitchFamily="34" charset="0"/>
              </a:rPr>
              <a:t>“Mighty In The Scriptures”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3394587"/>
            <a:ext cx="4854805" cy="3429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4294967295"/>
          </p:nvPr>
        </p:nvSpPr>
        <p:spPr>
          <a:xfrm>
            <a:off x="10140" y="6689602"/>
            <a:ext cx="3657600" cy="168398"/>
          </a:xfrm>
          <a:prstGeom prst="rect">
            <a:avLst/>
          </a:prstGeom>
        </p:spPr>
        <p:txBody>
          <a:bodyPr>
            <a:normAutofit fontScale="62500" lnSpcReduction="20000"/>
          </a:bodyPr>
          <a:lstStyle/>
          <a:p>
            <a:pPr>
              <a:defRPr/>
            </a:pPr>
            <a:r>
              <a:rPr lang="en-US" sz="1000" b="1" i="1"/>
              <a:t>Apollos: “Mighty In The Scriptures”</a:t>
            </a:r>
            <a:endParaRPr lang="en-US" sz="1000" b="1" i="1" dirty="0"/>
          </a:p>
        </p:txBody>
      </p:sp>
      <p:sp>
        <p:nvSpPr>
          <p:cNvPr id="8195" name="Rectangle 2"/>
          <p:cNvSpPr>
            <a:spLocks noGrp="1" noChangeArrowheads="1"/>
          </p:cNvSpPr>
          <p:nvPr>
            <p:ph type="title"/>
          </p:nvPr>
        </p:nvSpPr>
        <p:spPr>
          <a:xfrm>
            <a:off x="8143" y="18538"/>
            <a:ext cx="9144000" cy="625475"/>
          </a:xfrm>
        </p:spPr>
        <p:txBody>
          <a:bodyPr>
            <a:normAutofit/>
          </a:bodyPr>
          <a:lstStyle/>
          <a:p>
            <a:pPr algn="ctr" eaLnBrk="1" hangingPunct="1"/>
            <a:r>
              <a:rPr lang="en-US" sz="3200" b="1" u="sng" dirty="0">
                <a:solidFill>
                  <a:srgbClr val="66FFFF"/>
                </a:solidFill>
                <a:latin typeface="Arial" pitchFamily="34" charset="0"/>
                <a:cs typeface="Arial" pitchFamily="34" charset="0"/>
              </a:rPr>
              <a:t>Intro</a:t>
            </a:r>
          </a:p>
        </p:txBody>
      </p:sp>
      <p:sp>
        <p:nvSpPr>
          <p:cNvPr id="11" name="Text Box 3"/>
          <p:cNvSpPr txBox="1">
            <a:spLocks noChangeArrowheads="1"/>
          </p:cNvSpPr>
          <p:nvPr/>
        </p:nvSpPr>
        <p:spPr bwMode="auto">
          <a:xfrm>
            <a:off x="0" y="762000"/>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US" b="1" dirty="0">
                <a:solidFill>
                  <a:srgbClr val="FFFF00"/>
                </a:solidFill>
              </a:rPr>
              <a:t>Intro to Apollos</a:t>
            </a:r>
            <a:endParaRPr lang="en-US" b="1" i="1" dirty="0">
              <a:solidFill>
                <a:srgbClr val="FFFF00"/>
              </a:solidFill>
            </a:endParaRPr>
          </a:p>
        </p:txBody>
      </p:sp>
      <p:sp>
        <p:nvSpPr>
          <p:cNvPr id="8" name="Text Box 8"/>
          <p:cNvSpPr txBox="1">
            <a:spLocks noChangeArrowheads="1"/>
          </p:cNvSpPr>
          <p:nvPr/>
        </p:nvSpPr>
        <p:spPr bwMode="auto">
          <a:xfrm>
            <a:off x="0" y="1371600"/>
            <a:ext cx="9143999" cy="4462760"/>
          </a:xfrm>
          <a:prstGeom prst="rect">
            <a:avLst/>
          </a:prstGeom>
          <a:solidFill>
            <a:schemeClr val="accent2">
              <a:lumMod val="20000"/>
              <a:lumOff val="80000"/>
            </a:schemeClr>
          </a:solidFill>
          <a:ln w="19050">
            <a:noFill/>
          </a:ln>
          <a:effectLst/>
          <a:scene3d>
            <a:camera prst="orthographicFront"/>
            <a:lightRig rig="threePt" dir="t"/>
          </a:scene3d>
          <a:sp3d>
            <a:bevelT w="165100" prst="coolSlant"/>
          </a:sp3d>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defRPr/>
            </a:pPr>
            <a:r>
              <a:rPr lang="en-US" b="1" dirty="0">
                <a:solidFill>
                  <a:srgbClr val="002060"/>
                </a:solidFill>
                <a:latin typeface="Tahoma" pitchFamily="34" charset="0"/>
                <a:cs typeface="Times New Roman" pitchFamily="18" charset="0"/>
              </a:rPr>
              <a:t>Acts 18:24-28</a:t>
            </a:r>
          </a:p>
          <a:p>
            <a:pPr>
              <a:defRPr/>
            </a:pPr>
            <a:r>
              <a:rPr lang="en-US" sz="2000" dirty="0">
                <a:solidFill>
                  <a:srgbClr val="006600"/>
                </a:solidFill>
                <a:latin typeface="Tahoma" pitchFamily="34" charset="0"/>
                <a:cs typeface="Times New Roman" pitchFamily="18" charset="0"/>
              </a:rPr>
              <a:t>24.  Now a Jew named Apollos, an Alexandrian by birth, an eloquent man, came to Ephesus; and he was mighty in the Scriptures.</a:t>
            </a:r>
          </a:p>
          <a:p>
            <a:pPr>
              <a:defRPr/>
            </a:pPr>
            <a:r>
              <a:rPr lang="en-US" sz="2000" dirty="0">
                <a:solidFill>
                  <a:srgbClr val="006600"/>
                </a:solidFill>
                <a:latin typeface="Tahoma" pitchFamily="34" charset="0"/>
                <a:cs typeface="Times New Roman" pitchFamily="18" charset="0"/>
              </a:rPr>
              <a:t>25.  This man had been instructed in the way of the Lord; and being fervent in spirit, he was speaking and teaching accurately the things concerning Jesus, being acquainted only with the baptism of John;</a:t>
            </a:r>
          </a:p>
          <a:p>
            <a:pPr>
              <a:defRPr/>
            </a:pPr>
            <a:r>
              <a:rPr lang="en-US" sz="2000" dirty="0">
                <a:solidFill>
                  <a:srgbClr val="006600"/>
                </a:solidFill>
                <a:latin typeface="Tahoma" pitchFamily="34" charset="0"/>
                <a:cs typeface="Times New Roman" pitchFamily="18" charset="0"/>
              </a:rPr>
              <a:t>26.  and he began to speak out boldly in the synagogue. But when Priscilla and Aquila heard him, they took him aside and explained to him the way of God more accurately.</a:t>
            </a:r>
          </a:p>
          <a:p>
            <a:pPr>
              <a:defRPr/>
            </a:pPr>
            <a:r>
              <a:rPr lang="en-US" sz="2000" dirty="0">
                <a:solidFill>
                  <a:srgbClr val="006600"/>
                </a:solidFill>
                <a:latin typeface="Tahoma" pitchFamily="34" charset="0"/>
                <a:cs typeface="Times New Roman" pitchFamily="18" charset="0"/>
              </a:rPr>
              <a:t>27.  And when he wanted to go across to Achaia, the brethren encouraged him and wrote to the disciples to welcome him; and when he had arrived, he greatly helped those who had believed through grace,</a:t>
            </a:r>
          </a:p>
          <a:p>
            <a:pPr>
              <a:defRPr/>
            </a:pPr>
            <a:r>
              <a:rPr lang="en-US" sz="2000" dirty="0">
                <a:solidFill>
                  <a:srgbClr val="006600"/>
                </a:solidFill>
                <a:latin typeface="Tahoma" pitchFamily="34" charset="0"/>
                <a:cs typeface="Times New Roman" pitchFamily="18" charset="0"/>
              </a:rPr>
              <a:t>28.  for he powerfully refuted the Jews in public, demonstrating by the Scriptures that Jesus was the Christ.</a:t>
            </a:r>
          </a:p>
        </p:txBody>
      </p:sp>
      <p:sp>
        <p:nvSpPr>
          <p:cNvPr id="14" name="Text Box 7"/>
          <p:cNvSpPr txBox="1">
            <a:spLocks noChangeArrowheads="1"/>
          </p:cNvSpPr>
          <p:nvPr/>
        </p:nvSpPr>
        <p:spPr bwMode="auto">
          <a:xfrm>
            <a:off x="-8453" y="6031148"/>
            <a:ext cx="9160596" cy="461665"/>
          </a:xfrm>
          <a:prstGeom prst="rect">
            <a:avLst/>
          </a:prstGeom>
          <a:ln>
            <a:noFill/>
          </a:ln>
          <a:scene3d>
            <a:camera prst="orthographicFront">
              <a:rot lat="0" lon="0" rev="0"/>
            </a:camera>
            <a:lightRig rig="threePt" dir="tl"/>
          </a:scene3d>
          <a:sp3d prstMaterial="dkEdge">
            <a:bevelT w="25400" h="50800" prst="coolSlant"/>
          </a:sp3d>
          <a:extLst/>
        </p:spPr>
        <p:style>
          <a:lnRef idx="0">
            <a:schemeClr val="accent1"/>
          </a:lnRef>
          <a:fillRef idx="3">
            <a:schemeClr val="accent1"/>
          </a:fillRef>
          <a:effectRef idx="3">
            <a:schemeClr val="accent1"/>
          </a:effectRef>
          <a:fontRef idx="minor">
            <a:schemeClr val="lt1"/>
          </a:fontRef>
        </p:style>
        <p:txBody>
          <a:bodyPr wrap="square">
            <a:spAutoFit/>
          </a:bodyPr>
          <a:lstStyle>
            <a:lvl1pPr marL="457200" indent="-457200">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US" b="1" dirty="0">
                <a:solidFill>
                  <a:srgbClr val="FFFFCC"/>
                </a:solidFill>
              </a:rPr>
              <a:t>There are many lessons we can learn from him!</a:t>
            </a:r>
          </a:p>
        </p:txBody>
      </p:sp>
    </p:spTree>
    <p:extLst>
      <p:ext uri="{BB962C8B-B14F-4D97-AF65-F5344CB8AC3E}">
        <p14:creationId xmlns:p14="http://schemas.microsoft.com/office/powerpoint/2010/main" val="171982559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499"/>
                                          </p:stCondLst>
                                        </p:cTn>
                                        <p:tgtEl>
                                          <p:spTgt spid="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animBg="1" autoUpdateAnimBg="0"/>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6"/>
          </p:nvPr>
        </p:nvSpPr>
        <p:spPr>
          <a:xfrm>
            <a:off x="-4276" y="6548438"/>
            <a:ext cx="3352800" cy="309562"/>
          </a:xfrm>
        </p:spPr>
        <p:txBody>
          <a:bodyPr/>
          <a:lstStyle/>
          <a:p>
            <a:pPr>
              <a:defRPr/>
            </a:pPr>
            <a:r>
              <a:rPr lang="en-US"/>
              <a:t>Apollos: “Mighty In The Scriptures”</a:t>
            </a:r>
            <a:endParaRPr lang="en-US" dirty="0"/>
          </a:p>
        </p:txBody>
      </p:sp>
      <p:sp>
        <p:nvSpPr>
          <p:cNvPr id="157698" name="Rectangle 1026"/>
          <p:cNvSpPr>
            <a:spLocks noGrp="1" noChangeArrowheads="1"/>
          </p:cNvSpPr>
          <p:nvPr>
            <p:ph type="title"/>
          </p:nvPr>
        </p:nvSpPr>
        <p:spPr>
          <a:xfrm>
            <a:off x="-1" y="-1"/>
            <a:ext cx="9171039" cy="686995"/>
          </a:xfrm>
        </p:spPr>
        <p:txBody>
          <a:bodyPr>
            <a:noAutofit/>
          </a:bodyPr>
          <a:lstStyle/>
          <a:p>
            <a:pPr algn="ctr">
              <a:buClr>
                <a:schemeClr val="accent6">
                  <a:lumMod val="75000"/>
                </a:schemeClr>
              </a:buClr>
              <a:defRPr/>
            </a:pPr>
            <a:r>
              <a:rPr lang="en-US" b="1" u="sng" dirty="0">
                <a:solidFill>
                  <a:srgbClr val="66FFFF"/>
                </a:solidFill>
                <a:latin typeface="Arial" pitchFamily="34" charset="0"/>
                <a:cs typeface="Arial" pitchFamily="34" charset="0"/>
              </a:rPr>
              <a:t>Apollos the Alexandrian</a:t>
            </a:r>
          </a:p>
        </p:txBody>
      </p:sp>
      <p:sp>
        <p:nvSpPr>
          <p:cNvPr id="8" name="Text Box 3"/>
          <p:cNvSpPr txBox="1">
            <a:spLocks noChangeArrowheads="1"/>
          </p:cNvSpPr>
          <p:nvPr/>
        </p:nvSpPr>
        <p:spPr bwMode="auto">
          <a:xfrm>
            <a:off x="-9832" y="686995"/>
            <a:ext cx="579957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en-US" b="1" dirty="0">
                <a:solidFill>
                  <a:srgbClr val="FFFF00"/>
                </a:solidFill>
              </a:rPr>
              <a:t>Who was Apollos? (Acts 18:24-26)</a:t>
            </a:r>
          </a:p>
          <a:p>
            <a:pPr>
              <a:buClr>
                <a:srgbClr val="FF0000"/>
              </a:buClr>
              <a:buSzPct val="115000"/>
              <a:buFont typeface="Wingdings" pitchFamily="2" charset="2"/>
              <a:buChar char="Ø"/>
            </a:pPr>
            <a:r>
              <a:rPr lang="en-US" sz="2000" dirty="0"/>
              <a:t>A Jew, and from all indications a disciple of John the Baptist (18:25)</a:t>
            </a:r>
          </a:p>
          <a:p>
            <a:pPr>
              <a:buClr>
                <a:srgbClr val="FF0000"/>
              </a:buClr>
              <a:buSzPct val="115000"/>
              <a:buFont typeface="Wingdings" pitchFamily="2" charset="2"/>
              <a:buChar char="Ø"/>
            </a:pPr>
            <a:r>
              <a:rPr lang="en-US" sz="2000" dirty="0"/>
              <a:t>He was born at Alexandria which was a chief seat of Hebrew learning (18:24)</a:t>
            </a:r>
          </a:p>
          <a:p>
            <a:pPr>
              <a:buClr>
                <a:srgbClr val="FF0000"/>
              </a:buClr>
              <a:buSzPct val="115000"/>
              <a:buFont typeface="Wingdings" pitchFamily="2" charset="2"/>
              <a:buChar char="Ø"/>
            </a:pPr>
            <a:r>
              <a:rPr lang="en-US" sz="2000" dirty="0"/>
              <a:t>Apollos was an “eloquent” man (18:24)</a:t>
            </a:r>
          </a:p>
          <a:p>
            <a:pPr>
              <a:buClr>
                <a:srgbClr val="FF0000"/>
              </a:buClr>
              <a:buSzPct val="115000"/>
              <a:buFont typeface="Wingdings" pitchFamily="2" charset="2"/>
              <a:buChar char="Ø"/>
            </a:pPr>
            <a:r>
              <a:rPr lang="en-US" sz="2000" dirty="0"/>
              <a:t>He was “mighty in the Scriptures” (18:24)</a:t>
            </a:r>
          </a:p>
        </p:txBody>
      </p:sp>
      <p:sp>
        <p:nvSpPr>
          <p:cNvPr id="9" name="Text Box 3"/>
          <p:cNvSpPr txBox="1">
            <a:spLocks noChangeArrowheads="1"/>
          </p:cNvSpPr>
          <p:nvPr/>
        </p:nvSpPr>
        <p:spPr bwMode="auto">
          <a:xfrm>
            <a:off x="-9832" y="3124200"/>
            <a:ext cx="9144000"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en-US" b="1" dirty="0">
                <a:solidFill>
                  <a:srgbClr val="FFFF00"/>
                </a:solidFill>
              </a:rPr>
              <a:t>What was he doing at Ephesus? (Acts 18:24-25)</a:t>
            </a:r>
          </a:p>
          <a:p>
            <a:pPr>
              <a:buClr>
                <a:srgbClr val="FF0000"/>
              </a:buClr>
              <a:buSzPct val="115000"/>
              <a:buFont typeface="Wingdings" pitchFamily="2" charset="2"/>
              <a:buChar char="Ø"/>
            </a:pPr>
            <a:r>
              <a:rPr lang="en-US" sz="2000" dirty="0"/>
              <a:t>Apollos was “fervent in spirit”</a:t>
            </a:r>
          </a:p>
          <a:p>
            <a:pPr>
              <a:buClr>
                <a:srgbClr val="FF0000"/>
              </a:buClr>
              <a:buSzPct val="115000"/>
              <a:buFont typeface="Wingdings" pitchFamily="2" charset="2"/>
              <a:buChar char="Ø"/>
            </a:pPr>
            <a:r>
              <a:rPr lang="en-US" sz="2000" dirty="0"/>
              <a:t>He spoke and taught diligently the things of the Lord (II Tim. 2:15)</a:t>
            </a:r>
          </a:p>
          <a:p>
            <a:pPr>
              <a:buClr>
                <a:srgbClr val="FF0000"/>
              </a:buClr>
              <a:buSzPct val="115000"/>
              <a:buFont typeface="Wingdings" pitchFamily="2" charset="2"/>
              <a:buChar char="Ø"/>
            </a:pPr>
            <a:r>
              <a:rPr lang="en-US" sz="2000" dirty="0"/>
              <a:t>He knew only the baptism of John</a:t>
            </a:r>
          </a:p>
          <a:p>
            <a:pPr>
              <a:buClr>
                <a:srgbClr val="FF0000"/>
              </a:buClr>
              <a:buSzPct val="115000"/>
              <a:buFont typeface="Wingdings" pitchFamily="2" charset="2"/>
              <a:buChar char="Ø"/>
            </a:pPr>
            <a:r>
              <a:rPr lang="en-US" sz="2000" dirty="0"/>
              <a:t>He was taught a “more accurate” way (Acts 18:26)</a:t>
            </a:r>
          </a:p>
          <a:p>
            <a:pPr>
              <a:buClr>
                <a:srgbClr val="FF0000"/>
              </a:buClr>
              <a:buSzPct val="115000"/>
              <a:buFont typeface="Wingdings" pitchFamily="2" charset="2"/>
              <a:buChar char="Ø"/>
            </a:pPr>
            <a:r>
              <a:rPr lang="en-US" sz="2000" dirty="0"/>
              <a:t>Apollos then went to Achaia (Acts 18:27–28)</a:t>
            </a:r>
          </a:p>
        </p:txBody>
      </p:sp>
      <p:sp>
        <p:nvSpPr>
          <p:cNvPr id="10" name="Text Box 7"/>
          <p:cNvSpPr txBox="1">
            <a:spLocks noChangeArrowheads="1"/>
          </p:cNvSpPr>
          <p:nvPr/>
        </p:nvSpPr>
        <p:spPr bwMode="auto">
          <a:xfrm>
            <a:off x="0" y="5348109"/>
            <a:ext cx="9145997" cy="1200329"/>
          </a:xfrm>
          <a:prstGeom prst="rect">
            <a:avLst/>
          </a:prstGeom>
          <a:ln>
            <a:noFill/>
          </a:ln>
          <a:scene3d>
            <a:camera prst="orthographicFront">
              <a:rot lat="0" lon="0" rev="0"/>
            </a:camera>
            <a:lightRig rig="threePt" dir="tl"/>
          </a:scene3d>
          <a:sp3d prstMaterial="dkEdge">
            <a:bevelT w="25400" h="50800" prst="coolSlant"/>
          </a:sp3d>
          <a:extLst/>
        </p:spPr>
        <p:style>
          <a:lnRef idx="0">
            <a:schemeClr val="accent1"/>
          </a:lnRef>
          <a:fillRef idx="3">
            <a:schemeClr val="accent1"/>
          </a:fillRef>
          <a:effectRef idx="3">
            <a:schemeClr val="accent1"/>
          </a:effectRef>
          <a:fontRef idx="minor">
            <a:schemeClr val="lt1"/>
          </a:fontRef>
        </p:style>
        <p:txBody>
          <a:bodyPr wrap="square">
            <a:spAutoFit/>
          </a:bodyPr>
          <a:lstStyle>
            <a:lvl1pPr marL="457200" indent="-457200">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US" b="1" dirty="0">
                <a:solidFill>
                  <a:srgbClr val="FFFFCC"/>
                </a:solidFill>
              </a:rPr>
              <a:t>Apollos was a man “mighty in the Scriptures” &amp; became</a:t>
            </a:r>
          </a:p>
          <a:p>
            <a:pPr algn="ctr"/>
            <a:r>
              <a:rPr lang="en-US" b="1" dirty="0">
                <a:solidFill>
                  <a:srgbClr val="FFFFCC"/>
                </a:solidFill>
              </a:rPr>
              <a:t>even more so because of the teachings of </a:t>
            </a:r>
          </a:p>
          <a:p>
            <a:pPr algn="ctr"/>
            <a:r>
              <a:rPr lang="en-US" b="1" dirty="0">
                <a:solidFill>
                  <a:srgbClr val="FFFFCC"/>
                </a:solidFill>
              </a:rPr>
              <a:t>Priscilla &amp; Aquila!</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9746" y="769280"/>
            <a:ext cx="3341964" cy="2226039"/>
          </a:xfrm>
          <a:prstGeom prst="rect">
            <a:avLst/>
          </a:prstGeom>
        </p:spPr>
      </p:pic>
    </p:spTree>
    <p:extLst>
      <p:ext uri="{BB962C8B-B14F-4D97-AF65-F5344CB8AC3E}">
        <p14:creationId xmlns:p14="http://schemas.microsoft.com/office/powerpoint/2010/main" val="107378966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500" fill="hold"/>
                                        <p:tgtEl>
                                          <p:spTgt spid="12"/>
                                        </p:tgtEl>
                                        <p:attrNameLst>
                                          <p:attrName>ppt_w</p:attrName>
                                        </p:attrNameLst>
                                      </p:cBhvr>
                                      <p:tavLst>
                                        <p:tav tm="0">
                                          <p:val>
                                            <p:fltVal val="0"/>
                                          </p:val>
                                        </p:tav>
                                        <p:tav tm="100000">
                                          <p:val>
                                            <p:strVal val="#ppt_w"/>
                                          </p:val>
                                        </p:tav>
                                      </p:tavLst>
                                    </p:anim>
                                    <p:anim calcmode="lin" valueType="num">
                                      <p:cBhvr>
                                        <p:cTn id="11" dur="500" fill="hold"/>
                                        <p:tgtEl>
                                          <p:spTgt spid="12"/>
                                        </p:tgtEl>
                                        <p:attrNameLst>
                                          <p:attrName>ppt_h</p:attrName>
                                        </p:attrNameLst>
                                      </p:cBhvr>
                                      <p:tavLst>
                                        <p:tav tm="0">
                                          <p:val>
                                            <p:fltVal val="0"/>
                                          </p:val>
                                        </p:tav>
                                        <p:tav tm="100000">
                                          <p:val>
                                            <p:strVal val="#ppt_h"/>
                                          </p:val>
                                        </p:tav>
                                      </p:tavLst>
                                    </p:anim>
                                    <p:animEffect transition="in" filter="fade">
                                      <p:cBhvr>
                                        <p:cTn id="12" dur="500"/>
                                        <p:tgtEl>
                                          <p:spTgt spid="12"/>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wipe(left)">
                                      <p:cBhvr>
                                        <p:cTn id="16" dur="500"/>
                                        <p:tgtEl>
                                          <p:spTgt spid="8">
                                            <p:txEl>
                                              <p:pRg st="1" end="1"/>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wipe(left)">
                                      <p:cBhvr>
                                        <p:cTn id="20" dur="500"/>
                                        <p:tgtEl>
                                          <p:spTgt spid="8">
                                            <p:txEl>
                                              <p:pRg st="2" end="2"/>
                                            </p:txEl>
                                          </p:spTgt>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8">
                                            <p:txEl>
                                              <p:pRg st="3" end="3"/>
                                            </p:txEl>
                                          </p:spTgt>
                                        </p:tgtEl>
                                        <p:attrNameLst>
                                          <p:attrName>style.visibility</p:attrName>
                                        </p:attrNameLst>
                                      </p:cBhvr>
                                      <p:to>
                                        <p:strVal val="visible"/>
                                      </p:to>
                                    </p:set>
                                    <p:animEffect transition="in" filter="wipe(left)">
                                      <p:cBhvr>
                                        <p:cTn id="24" dur="500"/>
                                        <p:tgtEl>
                                          <p:spTgt spid="8">
                                            <p:txEl>
                                              <p:pRg st="3" end="3"/>
                                            </p:txEl>
                                          </p:spTgt>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Effect transition="in" filter="wipe(left)">
                                      <p:cBhvr>
                                        <p:cTn id="28" dur="500"/>
                                        <p:tgtEl>
                                          <p:spTgt spid="8">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childTnLst>
                                </p:cTn>
                              </p:par>
                            </p:childTnLst>
                          </p:cTn>
                        </p:par>
                        <p:par>
                          <p:cTn id="33" fill="hold">
                            <p:stCondLst>
                              <p:cond delay="0"/>
                            </p:stCondLst>
                            <p:childTnLst>
                              <p:par>
                                <p:cTn id="34" presetID="22" presetClass="entr" presetSubtype="8" fill="hold" nodeType="afterEffect">
                                  <p:stCondLst>
                                    <p:cond delay="0"/>
                                  </p:stCondLst>
                                  <p:childTnLst>
                                    <p:set>
                                      <p:cBhvr>
                                        <p:cTn id="35" dur="1" fill="hold">
                                          <p:stCondLst>
                                            <p:cond delay="0"/>
                                          </p:stCondLst>
                                        </p:cTn>
                                        <p:tgtEl>
                                          <p:spTgt spid="9">
                                            <p:txEl>
                                              <p:pRg st="1" end="1"/>
                                            </p:txEl>
                                          </p:spTgt>
                                        </p:tgtEl>
                                        <p:attrNameLst>
                                          <p:attrName>style.visibility</p:attrName>
                                        </p:attrNameLst>
                                      </p:cBhvr>
                                      <p:to>
                                        <p:strVal val="visible"/>
                                      </p:to>
                                    </p:set>
                                    <p:animEffect transition="in" filter="wipe(left)">
                                      <p:cBhvr>
                                        <p:cTn id="36" dur="500"/>
                                        <p:tgtEl>
                                          <p:spTgt spid="9">
                                            <p:txEl>
                                              <p:pRg st="1" end="1"/>
                                            </p:txEl>
                                          </p:spTgt>
                                        </p:tgtEl>
                                      </p:cBhvr>
                                    </p:animEffect>
                                  </p:childTnLst>
                                </p:cTn>
                              </p:par>
                            </p:childTnLst>
                          </p:cTn>
                        </p:par>
                        <p:par>
                          <p:cTn id="37" fill="hold">
                            <p:stCondLst>
                              <p:cond delay="500"/>
                            </p:stCondLst>
                            <p:childTnLst>
                              <p:par>
                                <p:cTn id="38" presetID="22" presetClass="entr" presetSubtype="8" fill="hold" nodeType="afterEffect">
                                  <p:stCondLst>
                                    <p:cond delay="0"/>
                                  </p:stCondLst>
                                  <p:childTnLst>
                                    <p:set>
                                      <p:cBhvr>
                                        <p:cTn id="39" dur="1" fill="hold">
                                          <p:stCondLst>
                                            <p:cond delay="0"/>
                                          </p:stCondLst>
                                        </p:cTn>
                                        <p:tgtEl>
                                          <p:spTgt spid="9">
                                            <p:txEl>
                                              <p:pRg st="2" end="2"/>
                                            </p:txEl>
                                          </p:spTgt>
                                        </p:tgtEl>
                                        <p:attrNameLst>
                                          <p:attrName>style.visibility</p:attrName>
                                        </p:attrNameLst>
                                      </p:cBhvr>
                                      <p:to>
                                        <p:strVal val="visible"/>
                                      </p:to>
                                    </p:set>
                                    <p:animEffect transition="in" filter="wipe(left)">
                                      <p:cBhvr>
                                        <p:cTn id="40" dur="500"/>
                                        <p:tgtEl>
                                          <p:spTgt spid="9">
                                            <p:txEl>
                                              <p:pRg st="2" end="2"/>
                                            </p:txEl>
                                          </p:spTgt>
                                        </p:tgtEl>
                                      </p:cBhvr>
                                    </p:animEffect>
                                  </p:childTnLst>
                                </p:cTn>
                              </p:par>
                            </p:childTnLst>
                          </p:cTn>
                        </p:par>
                        <p:par>
                          <p:cTn id="41" fill="hold">
                            <p:stCondLst>
                              <p:cond delay="1000"/>
                            </p:stCondLst>
                            <p:childTnLst>
                              <p:par>
                                <p:cTn id="42" presetID="22" presetClass="entr" presetSubtype="8" fill="hold" nodeType="afterEffect">
                                  <p:stCondLst>
                                    <p:cond delay="0"/>
                                  </p:stCondLst>
                                  <p:childTnLst>
                                    <p:set>
                                      <p:cBhvr>
                                        <p:cTn id="43" dur="1" fill="hold">
                                          <p:stCondLst>
                                            <p:cond delay="0"/>
                                          </p:stCondLst>
                                        </p:cTn>
                                        <p:tgtEl>
                                          <p:spTgt spid="9">
                                            <p:txEl>
                                              <p:pRg st="3" end="3"/>
                                            </p:txEl>
                                          </p:spTgt>
                                        </p:tgtEl>
                                        <p:attrNameLst>
                                          <p:attrName>style.visibility</p:attrName>
                                        </p:attrNameLst>
                                      </p:cBhvr>
                                      <p:to>
                                        <p:strVal val="visible"/>
                                      </p:to>
                                    </p:set>
                                    <p:animEffect transition="in" filter="wipe(left)">
                                      <p:cBhvr>
                                        <p:cTn id="44" dur="500"/>
                                        <p:tgtEl>
                                          <p:spTgt spid="9">
                                            <p:txEl>
                                              <p:pRg st="3" end="3"/>
                                            </p:txEl>
                                          </p:spTgt>
                                        </p:tgtEl>
                                      </p:cBhvr>
                                    </p:animEffect>
                                  </p:childTnLst>
                                </p:cTn>
                              </p:par>
                            </p:childTnLst>
                          </p:cTn>
                        </p:par>
                        <p:par>
                          <p:cTn id="45" fill="hold">
                            <p:stCondLst>
                              <p:cond delay="1500"/>
                            </p:stCondLst>
                            <p:childTnLst>
                              <p:par>
                                <p:cTn id="46" presetID="22" presetClass="entr" presetSubtype="8" fill="hold" nodeType="afterEffect">
                                  <p:stCondLst>
                                    <p:cond delay="0"/>
                                  </p:stCondLst>
                                  <p:childTnLst>
                                    <p:set>
                                      <p:cBhvr>
                                        <p:cTn id="47" dur="1" fill="hold">
                                          <p:stCondLst>
                                            <p:cond delay="0"/>
                                          </p:stCondLst>
                                        </p:cTn>
                                        <p:tgtEl>
                                          <p:spTgt spid="9">
                                            <p:txEl>
                                              <p:pRg st="4" end="4"/>
                                            </p:txEl>
                                          </p:spTgt>
                                        </p:tgtEl>
                                        <p:attrNameLst>
                                          <p:attrName>style.visibility</p:attrName>
                                        </p:attrNameLst>
                                      </p:cBhvr>
                                      <p:to>
                                        <p:strVal val="visible"/>
                                      </p:to>
                                    </p:set>
                                    <p:animEffect transition="in" filter="wipe(left)">
                                      <p:cBhvr>
                                        <p:cTn id="48" dur="500"/>
                                        <p:tgtEl>
                                          <p:spTgt spid="9">
                                            <p:txEl>
                                              <p:pRg st="4" end="4"/>
                                            </p:txEl>
                                          </p:spTgt>
                                        </p:tgtEl>
                                      </p:cBhvr>
                                    </p:animEffect>
                                  </p:childTnLst>
                                </p:cTn>
                              </p:par>
                            </p:childTnLst>
                          </p:cTn>
                        </p:par>
                        <p:par>
                          <p:cTn id="49" fill="hold">
                            <p:stCondLst>
                              <p:cond delay="2000"/>
                            </p:stCondLst>
                            <p:childTnLst>
                              <p:par>
                                <p:cTn id="50" presetID="22" presetClass="entr" presetSubtype="8" fill="hold" nodeType="afterEffect">
                                  <p:stCondLst>
                                    <p:cond delay="0"/>
                                  </p:stCondLst>
                                  <p:childTnLst>
                                    <p:set>
                                      <p:cBhvr>
                                        <p:cTn id="51" dur="1" fill="hold">
                                          <p:stCondLst>
                                            <p:cond delay="0"/>
                                          </p:stCondLst>
                                        </p:cTn>
                                        <p:tgtEl>
                                          <p:spTgt spid="9">
                                            <p:txEl>
                                              <p:pRg st="5" end="5"/>
                                            </p:txEl>
                                          </p:spTgt>
                                        </p:tgtEl>
                                        <p:attrNameLst>
                                          <p:attrName>style.visibility</p:attrName>
                                        </p:attrNameLst>
                                      </p:cBhvr>
                                      <p:to>
                                        <p:strVal val="visible"/>
                                      </p:to>
                                    </p:set>
                                    <p:animEffect transition="in" filter="wipe(left)">
                                      <p:cBhvr>
                                        <p:cTn id="52" dur="500"/>
                                        <p:tgtEl>
                                          <p:spTgt spid="9">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6"/>
          </p:nvPr>
        </p:nvSpPr>
        <p:spPr>
          <a:xfrm>
            <a:off x="-4276" y="6548438"/>
            <a:ext cx="3352800" cy="309562"/>
          </a:xfrm>
        </p:spPr>
        <p:txBody>
          <a:bodyPr/>
          <a:lstStyle/>
          <a:p>
            <a:pPr>
              <a:defRPr/>
            </a:pPr>
            <a:r>
              <a:rPr lang="en-US"/>
              <a:t>Apollos: “Mighty In The Scriptures”</a:t>
            </a:r>
            <a:endParaRPr lang="en-US" dirty="0"/>
          </a:p>
        </p:txBody>
      </p:sp>
      <p:sp>
        <p:nvSpPr>
          <p:cNvPr id="157698" name="Rectangle 1026"/>
          <p:cNvSpPr>
            <a:spLocks noGrp="1" noChangeArrowheads="1"/>
          </p:cNvSpPr>
          <p:nvPr>
            <p:ph type="title"/>
          </p:nvPr>
        </p:nvSpPr>
        <p:spPr>
          <a:xfrm>
            <a:off x="-1" y="-1"/>
            <a:ext cx="9171039" cy="686995"/>
          </a:xfrm>
        </p:spPr>
        <p:txBody>
          <a:bodyPr>
            <a:noAutofit/>
          </a:bodyPr>
          <a:lstStyle/>
          <a:p>
            <a:pPr algn="ctr">
              <a:buClr>
                <a:schemeClr val="accent6">
                  <a:lumMod val="75000"/>
                </a:schemeClr>
              </a:buClr>
              <a:defRPr/>
            </a:pPr>
            <a:r>
              <a:rPr lang="en-US" b="1" u="sng" dirty="0">
                <a:solidFill>
                  <a:srgbClr val="66FFFF"/>
                </a:solidFill>
                <a:latin typeface="Arial" pitchFamily="34" charset="0"/>
                <a:cs typeface="Arial" pitchFamily="34" charset="0"/>
              </a:rPr>
              <a:t>The Work Of Apollos</a:t>
            </a:r>
          </a:p>
        </p:txBody>
      </p:sp>
      <p:sp>
        <p:nvSpPr>
          <p:cNvPr id="8" name="Text Box 3"/>
          <p:cNvSpPr txBox="1">
            <a:spLocks noChangeArrowheads="1"/>
          </p:cNvSpPr>
          <p:nvPr/>
        </p:nvSpPr>
        <p:spPr bwMode="auto">
          <a:xfrm>
            <a:off x="-9832" y="686995"/>
            <a:ext cx="57995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en-US" b="1" dirty="0">
                <a:solidFill>
                  <a:srgbClr val="FFFF00"/>
                </a:solidFill>
              </a:rPr>
              <a:t>Went to Corinth (Acts 19:1)</a:t>
            </a:r>
          </a:p>
        </p:txBody>
      </p:sp>
      <p:sp>
        <p:nvSpPr>
          <p:cNvPr id="9" name="Text Box 3"/>
          <p:cNvSpPr txBox="1">
            <a:spLocks noChangeArrowheads="1"/>
          </p:cNvSpPr>
          <p:nvPr/>
        </p:nvSpPr>
        <p:spPr bwMode="auto">
          <a:xfrm>
            <a:off x="-11829" y="1295400"/>
            <a:ext cx="9144000"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en-US" b="1" dirty="0">
                <a:solidFill>
                  <a:srgbClr val="FFFF00"/>
                </a:solidFill>
              </a:rPr>
              <a:t>Extremely popular and successful!</a:t>
            </a:r>
          </a:p>
          <a:p>
            <a:r>
              <a:rPr lang="en-US" b="1" i="1" dirty="0">
                <a:solidFill>
                  <a:srgbClr val="FFFF00"/>
                </a:solidFill>
              </a:rPr>
              <a:t>Factions arose, through no fault of his own </a:t>
            </a:r>
          </a:p>
          <a:p>
            <a:r>
              <a:rPr lang="en-US" b="1" dirty="0">
                <a:solidFill>
                  <a:srgbClr val="FFFF00"/>
                </a:solidFill>
              </a:rPr>
              <a:t>(I Cor.1:10–16; 3:4–8; 4:6)</a:t>
            </a:r>
          </a:p>
          <a:p>
            <a:pPr>
              <a:buClr>
                <a:srgbClr val="FF0000"/>
              </a:buClr>
              <a:buSzPct val="115000"/>
              <a:buFont typeface="Wingdings" pitchFamily="2" charset="2"/>
              <a:buChar char="Ø"/>
            </a:pPr>
            <a:r>
              <a:rPr lang="en-US" sz="2000" dirty="0"/>
              <a:t>Maybe this is why he could not return (I Cor. 16:12)</a:t>
            </a:r>
          </a:p>
          <a:p>
            <a:pPr>
              <a:buClr>
                <a:srgbClr val="FF0000"/>
              </a:buClr>
              <a:buSzPct val="115000"/>
              <a:buFont typeface="Wingdings" pitchFamily="2" charset="2"/>
              <a:buChar char="Ø"/>
            </a:pPr>
            <a:r>
              <a:rPr lang="en-US" sz="2000" dirty="0"/>
              <a:t>In some cases there is no desire for a preacher to return! The Corinthians wanted him to return!</a:t>
            </a:r>
          </a:p>
          <a:p>
            <a:pPr>
              <a:buClr>
                <a:srgbClr val="FF0000"/>
              </a:buClr>
              <a:buSzPct val="115000"/>
              <a:buFont typeface="Wingdings" pitchFamily="2" charset="2"/>
              <a:buChar char="Ø"/>
            </a:pPr>
            <a:r>
              <a:rPr lang="en-US" sz="2000" dirty="0"/>
              <a:t>Apollos and Paul both labored in Corinth: Paul planted (Acts 18:1-18), and then Apollos watered (Acts 19:1) – I Cor. 3:5-9</a:t>
            </a:r>
          </a:p>
          <a:p>
            <a:pPr>
              <a:buClr>
                <a:srgbClr val="FF0000"/>
              </a:buClr>
              <a:buSzPct val="115000"/>
              <a:buFont typeface="Wingdings" pitchFamily="2" charset="2"/>
              <a:buChar char="Ø"/>
            </a:pPr>
            <a:r>
              <a:rPr lang="en-US" sz="2000" dirty="0"/>
              <a:t>Apollos was successful in retaining the confidence of the brethren at Corinth</a:t>
            </a:r>
          </a:p>
        </p:txBody>
      </p:sp>
      <p:sp>
        <p:nvSpPr>
          <p:cNvPr id="12" name="Text Box 3"/>
          <p:cNvSpPr txBox="1">
            <a:spLocks noChangeArrowheads="1"/>
          </p:cNvSpPr>
          <p:nvPr/>
        </p:nvSpPr>
        <p:spPr bwMode="auto">
          <a:xfrm>
            <a:off x="0" y="4830586"/>
            <a:ext cx="9144000" cy="461665"/>
          </a:xfrm>
          <a:prstGeom prst="rect">
            <a:avLst/>
          </a:prstGeom>
          <a:solidFill>
            <a:srgbClr val="FFCCFF"/>
          </a:solidFill>
          <a:ln>
            <a:noFill/>
          </a:ln>
          <a:scene3d>
            <a:camera prst="orthographicFront">
              <a:rot lat="0" lon="0" rev="0"/>
            </a:camera>
            <a:lightRig rig="threePt" dir="tl"/>
          </a:scene3d>
          <a:sp3d prstMaterial="dkEdge">
            <a:bevelT w="25400" h="50800" prst="coolSlant"/>
          </a:sp3d>
          <a:extLst/>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US" b="1" dirty="0">
                <a:solidFill>
                  <a:srgbClr val="FF0000"/>
                </a:solidFill>
              </a:rPr>
              <a:t>What a good remark about him!</a:t>
            </a:r>
            <a:endParaRPr lang="en-US" b="1" i="1" dirty="0">
              <a:solidFill>
                <a:srgbClr val="FF0000"/>
              </a:solidFill>
            </a:endParaRPr>
          </a:p>
        </p:txBody>
      </p:sp>
      <p:sp>
        <p:nvSpPr>
          <p:cNvPr id="13" name="Text Box 7"/>
          <p:cNvSpPr txBox="1">
            <a:spLocks noChangeArrowheads="1"/>
          </p:cNvSpPr>
          <p:nvPr/>
        </p:nvSpPr>
        <p:spPr bwMode="auto">
          <a:xfrm>
            <a:off x="-11829" y="5638799"/>
            <a:ext cx="9145997" cy="830997"/>
          </a:xfrm>
          <a:prstGeom prst="rect">
            <a:avLst/>
          </a:prstGeom>
          <a:ln>
            <a:noFill/>
          </a:ln>
          <a:scene3d>
            <a:camera prst="orthographicFront">
              <a:rot lat="0" lon="0" rev="0"/>
            </a:camera>
            <a:lightRig rig="threePt" dir="tl"/>
          </a:scene3d>
          <a:sp3d prstMaterial="dkEdge">
            <a:bevelT w="25400" h="50800" prst="coolSlant"/>
          </a:sp3d>
          <a:extLst/>
        </p:spPr>
        <p:style>
          <a:lnRef idx="0">
            <a:schemeClr val="accent1"/>
          </a:lnRef>
          <a:fillRef idx="3">
            <a:schemeClr val="accent1"/>
          </a:fillRef>
          <a:effectRef idx="3">
            <a:schemeClr val="accent1"/>
          </a:effectRef>
          <a:fontRef idx="minor">
            <a:schemeClr val="lt1"/>
          </a:fontRef>
        </p:style>
        <p:txBody>
          <a:bodyPr wrap="square">
            <a:spAutoFit/>
          </a:bodyPr>
          <a:lstStyle>
            <a:lvl1pPr marL="457200" indent="-457200">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US" b="1" dirty="0">
                <a:solidFill>
                  <a:srgbClr val="FFFFCC"/>
                </a:solidFill>
              </a:rPr>
              <a:t>Apollos continued to work for the Lord &amp; was a fellow</a:t>
            </a:r>
          </a:p>
          <a:p>
            <a:pPr algn="ctr"/>
            <a:r>
              <a:rPr lang="en-US" b="1" dirty="0">
                <a:solidFill>
                  <a:srgbClr val="FFFFCC"/>
                </a:solidFill>
              </a:rPr>
              <a:t>worker with Paul in furthering the gospel! (I Cor. 3:9)</a:t>
            </a:r>
          </a:p>
        </p:txBody>
      </p:sp>
    </p:spTree>
    <p:extLst>
      <p:ext uri="{BB962C8B-B14F-4D97-AF65-F5344CB8AC3E}">
        <p14:creationId xmlns:p14="http://schemas.microsoft.com/office/powerpoint/2010/main" val="270180238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par>
                          <p:cTn id="15" fill="hold">
                            <p:stCondLst>
                              <p:cond delay="0"/>
                            </p:stCondLst>
                            <p:childTnLst>
                              <p:par>
                                <p:cTn id="16" presetID="22" presetClass="entr" presetSubtype="8" fill="hold" nodeType="afterEffect">
                                  <p:stCondLst>
                                    <p:cond delay="0"/>
                                  </p:stCondLst>
                                  <p:childTnLst>
                                    <p:set>
                                      <p:cBhvr>
                                        <p:cTn id="17" dur="1" fill="hold">
                                          <p:stCondLst>
                                            <p:cond delay="0"/>
                                          </p:stCondLst>
                                        </p:cTn>
                                        <p:tgtEl>
                                          <p:spTgt spid="9">
                                            <p:txEl>
                                              <p:pRg st="3" end="3"/>
                                            </p:txEl>
                                          </p:spTgt>
                                        </p:tgtEl>
                                        <p:attrNameLst>
                                          <p:attrName>style.visibility</p:attrName>
                                        </p:attrNameLst>
                                      </p:cBhvr>
                                      <p:to>
                                        <p:strVal val="visible"/>
                                      </p:to>
                                    </p:set>
                                    <p:animEffect transition="in" filter="wipe(left)">
                                      <p:cBhvr>
                                        <p:cTn id="18" dur="500"/>
                                        <p:tgtEl>
                                          <p:spTgt spid="9">
                                            <p:txEl>
                                              <p:pRg st="3" end="3"/>
                                            </p:txEl>
                                          </p:spTgt>
                                        </p:tgtEl>
                                      </p:cBhvr>
                                    </p:animEffect>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wipe(left)">
                                      <p:cBhvr>
                                        <p:cTn id="22" dur="500"/>
                                        <p:tgtEl>
                                          <p:spTgt spid="9">
                                            <p:txEl>
                                              <p:pRg st="4" end="4"/>
                                            </p:txEl>
                                          </p:spTgt>
                                        </p:tgtEl>
                                      </p:cBhvr>
                                    </p:animEffect>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9">
                                            <p:txEl>
                                              <p:pRg st="5" end="5"/>
                                            </p:txEl>
                                          </p:spTgt>
                                        </p:tgtEl>
                                        <p:attrNameLst>
                                          <p:attrName>style.visibility</p:attrName>
                                        </p:attrNameLst>
                                      </p:cBhvr>
                                      <p:to>
                                        <p:strVal val="visible"/>
                                      </p:to>
                                    </p:set>
                                    <p:animEffect transition="in" filter="wipe(left)">
                                      <p:cBhvr>
                                        <p:cTn id="26" dur="500"/>
                                        <p:tgtEl>
                                          <p:spTgt spid="9">
                                            <p:txEl>
                                              <p:pRg st="5" end="5"/>
                                            </p:txEl>
                                          </p:spTgt>
                                        </p:tgtEl>
                                      </p:cBhvr>
                                    </p:animEffect>
                                  </p:childTnLst>
                                </p:cTn>
                              </p:par>
                            </p:childTnLst>
                          </p:cTn>
                        </p:par>
                        <p:par>
                          <p:cTn id="27" fill="hold">
                            <p:stCondLst>
                              <p:cond delay="1500"/>
                            </p:stCondLst>
                            <p:childTnLst>
                              <p:par>
                                <p:cTn id="28" presetID="22" presetClass="entr" presetSubtype="8" fill="hold" nodeType="afterEffect">
                                  <p:stCondLst>
                                    <p:cond delay="0"/>
                                  </p:stCondLst>
                                  <p:childTnLst>
                                    <p:set>
                                      <p:cBhvr>
                                        <p:cTn id="29" dur="1" fill="hold">
                                          <p:stCondLst>
                                            <p:cond delay="0"/>
                                          </p:stCondLst>
                                        </p:cTn>
                                        <p:tgtEl>
                                          <p:spTgt spid="9">
                                            <p:txEl>
                                              <p:pRg st="6" end="6"/>
                                            </p:txEl>
                                          </p:spTgt>
                                        </p:tgtEl>
                                        <p:attrNameLst>
                                          <p:attrName>style.visibility</p:attrName>
                                        </p:attrNameLst>
                                      </p:cBhvr>
                                      <p:to>
                                        <p:strVal val="visible"/>
                                      </p:to>
                                    </p:set>
                                    <p:animEffect transition="in" filter="wipe(left)">
                                      <p:cBhvr>
                                        <p:cTn id="30" dur="500"/>
                                        <p:tgtEl>
                                          <p:spTgt spid="9">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dissolv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Effect transition="in" filter="fad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6"/>
          </p:nvPr>
        </p:nvSpPr>
        <p:spPr>
          <a:xfrm>
            <a:off x="76200" y="6516377"/>
            <a:ext cx="3354029" cy="309562"/>
          </a:xfrm>
        </p:spPr>
        <p:txBody>
          <a:bodyPr>
            <a:normAutofit/>
          </a:bodyPr>
          <a:lstStyle/>
          <a:p>
            <a:pPr>
              <a:defRPr/>
            </a:pPr>
            <a:r>
              <a:rPr lang="en-US"/>
              <a:t>Apollos: “Mighty In The Scriptures”</a:t>
            </a:r>
            <a:endParaRPr lang="en-US" dirty="0"/>
          </a:p>
        </p:txBody>
      </p:sp>
      <p:sp>
        <p:nvSpPr>
          <p:cNvPr id="157698" name="Rectangle 1026"/>
          <p:cNvSpPr>
            <a:spLocks noGrp="1" noChangeArrowheads="1"/>
          </p:cNvSpPr>
          <p:nvPr>
            <p:ph type="title"/>
          </p:nvPr>
        </p:nvSpPr>
        <p:spPr>
          <a:xfrm>
            <a:off x="14748" y="-7119"/>
            <a:ext cx="9144000" cy="752549"/>
          </a:xfrm>
        </p:spPr>
        <p:txBody>
          <a:bodyPr>
            <a:normAutofit/>
          </a:bodyPr>
          <a:lstStyle/>
          <a:p>
            <a:pPr marL="0" indent="0" algn="ctr" eaLnBrk="1" fontAlgn="auto" hangingPunct="1">
              <a:spcAft>
                <a:spcPts val="0"/>
              </a:spcAft>
              <a:buClr>
                <a:schemeClr val="accent6">
                  <a:lumMod val="75000"/>
                </a:schemeClr>
              </a:buClr>
              <a:buNone/>
              <a:defRPr/>
            </a:pPr>
            <a:r>
              <a:rPr lang="en-US" b="1" u="sng" dirty="0">
                <a:solidFill>
                  <a:srgbClr val="66FFFF"/>
                </a:solidFill>
                <a:latin typeface="Arial" pitchFamily="34" charset="0"/>
                <a:cs typeface="Arial" pitchFamily="34" charset="0"/>
              </a:rPr>
              <a:t>Conclusion</a:t>
            </a:r>
          </a:p>
        </p:txBody>
      </p:sp>
      <p:sp>
        <p:nvSpPr>
          <p:cNvPr id="12" name="Text Box 3"/>
          <p:cNvSpPr txBox="1">
            <a:spLocks noChangeArrowheads="1"/>
          </p:cNvSpPr>
          <p:nvPr/>
        </p:nvSpPr>
        <p:spPr bwMode="auto">
          <a:xfrm>
            <a:off x="-12290" y="762000"/>
            <a:ext cx="9144000" cy="421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en-US" b="1" dirty="0">
                <a:solidFill>
                  <a:srgbClr val="FFFF00"/>
                </a:solidFill>
              </a:rPr>
              <a:t>Apollos should cause us to reflect upon a number of </a:t>
            </a:r>
          </a:p>
          <a:p>
            <a:r>
              <a:rPr lang="en-US" b="1" dirty="0">
                <a:solidFill>
                  <a:srgbClr val="FFFF00"/>
                </a:solidFill>
              </a:rPr>
              <a:t>things:</a:t>
            </a:r>
            <a:endParaRPr lang="en-US" b="1" i="1" dirty="0">
              <a:solidFill>
                <a:srgbClr val="FFFF00"/>
              </a:solidFill>
            </a:endParaRPr>
          </a:p>
          <a:p>
            <a:pPr>
              <a:buClr>
                <a:srgbClr val="FF0000"/>
              </a:buClr>
              <a:buSzPct val="115000"/>
              <a:buFont typeface="Wingdings" pitchFamily="2" charset="2"/>
              <a:buChar char="Ø"/>
            </a:pPr>
            <a:r>
              <a:rPr lang="en-US" sz="2000" dirty="0"/>
              <a:t>Which is more important for a preacher—college credentials or a knowledge of the Word of God? </a:t>
            </a:r>
            <a:r>
              <a:rPr lang="en-US" sz="2000" i="1" dirty="0"/>
              <a:t>(One can be eloquent without a degree)</a:t>
            </a:r>
          </a:p>
          <a:p>
            <a:pPr>
              <a:buClr>
                <a:srgbClr val="FF0000"/>
              </a:buClr>
              <a:buSzPct val="115000"/>
              <a:buFont typeface="Wingdings" pitchFamily="2" charset="2"/>
              <a:buChar char="Ø"/>
            </a:pPr>
            <a:r>
              <a:rPr lang="en-US" sz="2000" dirty="0"/>
              <a:t>Am I fervent in spirit? (II Tim. 2:15)</a:t>
            </a:r>
          </a:p>
          <a:p>
            <a:pPr>
              <a:buClr>
                <a:srgbClr val="FF0000"/>
              </a:buClr>
              <a:buSzPct val="115000"/>
              <a:buFont typeface="Wingdings" pitchFamily="2" charset="2"/>
              <a:buChar char="Ø"/>
            </a:pPr>
            <a:r>
              <a:rPr lang="en-US" sz="2000" dirty="0"/>
              <a:t>If others corrected me according to the Word, would I be as willing as Apollos to change my preaching/teaching? </a:t>
            </a:r>
          </a:p>
          <a:p>
            <a:pPr>
              <a:buClr>
                <a:srgbClr val="FF0000"/>
              </a:buClr>
              <a:buSzPct val="115000"/>
              <a:buFont typeface="Wingdings" pitchFamily="2" charset="2"/>
              <a:buChar char="Ø"/>
            </a:pPr>
            <a:r>
              <a:rPr lang="en-US" sz="2000" dirty="0"/>
              <a:t>Would others recommend me to work and help others in furthering the gospel?</a:t>
            </a:r>
          </a:p>
          <a:p>
            <a:pPr>
              <a:buClr>
                <a:srgbClr val="FF0000"/>
              </a:buClr>
              <a:buSzPct val="115000"/>
              <a:buFont typeface="Wingdings" pitchFamily="2" charset="2"/>
              <a:buChar char="Ø"/>
            </a:pPr>
            <a:r>
              <a:rPr lang="en-US" sz="2000" dirty="0"/>
              <a:t>Would they want me to return?</a:t>
            </a:r>
          </a:p>
          <a:p>
            <a:pPr>
              <a:buClr>
                <a:srgbClr val="FF0000"/>
              </a:buClr>
              <a:buSzPct val="115000"/>
              <a:buFont typeface="Wingdings" pitchFamily="2" charset="2"/>
              <a:buChar char="Ø"/>
            </a:pPr>
            <a:r>
              <a:rPr lang="en-US" sz="2000" dirty="0"/>
              <a:t>Apollos was “mighty in the Scriptures” – Is that how I would be described as? (II Tim. 2:15)</a:t>
            </a:r>
          </a:p>
          <a:p>
            <a:pPr>
              <a:buClr>
                <a:srgbClr val="FF0000"/>
              </a:buClr>
              <a:buSzPct val="115000"/>
              <a:buFont typeface="Wingdings" pitchFamily="2" charset="2"/>
              <a:buChar char="Ø"/>
            </a:pPr>
            <a:endParaRPr lang="en-US" sz="20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1914" y="4382337"/>
            <a:ext cx="2460171" cy="2460171"/>
          </a:xfrm>
          <a:prstGeom prst="rect">
            <a:avLst/>
          </a:prstGeom>
        </p:spPr>
      </p:pic>
    </p:spTree>
    <p:extLst>
      <p:ext uri="{BB962C8B-B14F-4D97-AF65-F5344CB8AC3E}">
        <p14:creationId xmlns:p14="http://schemas.microsoft.com/office/powerpoint/2010/main" val="51972750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childTnLst>
                          </p:cTn>
                        </p:par>
                        <p:par>
                          <p:cTn id="9" fill="hold">
                            <p:stCondLst>
                              <p:cond delay="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Effect transition="in" filter="wipe(left)">
                                      <p:cBhvr>
                                        <p:cTn id="19" dur="500"/>
                                        <p:tgtEl>
                                          <p:spTgt spid="12">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2">
                                            <p:txEl>
                                              <p:pRg st="3" end="3"/>
                                            </p:txEl>
                                          </p:spTgt>
                                        </p:tgtEl>
                                        <p:attrNameLst>
                                          <p:attrName>style.visibility</p:attrName>
                                        </p:attrNameLst>
                                      </p:cBhvr>
                                      <p:to>
                                        <p:strVal val="visible"/>
                                      </p:to>
                                    </p:set>
                                    <p:animEffect transition="in" filter="wipe(left)">
                                      <p:cBhvr>
                                        <p:cTn id="24" dur="500"/>
                                        <p:tgtEl>
                                          <p:spTgt spid="12">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2">
                                            <p:txEl>
                                              <p:pRg st="4" end="4"/>
                                            </p:txEl>
                                          </p:spTgt>
                                        </p:tgtEl>
                                        <p:attrNameLst>
                                          <p:attrName>style.visibility</p:attrName>
                                        </p:attrNameLst>
                                      </p:cBhvr>
                                      <p:to>
                                        <p:strVal val="visible"/>
                                      </p:to>
                                    </p:set>
                                    <p:animEffect transition="in" filter="wipe(left)">
                                      <p:cBhvr>
                                        <p:cTn id="29" dur="500"/>
                                        <p:tgtEl>
                                          <p:spTgt spid="12">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2">
                                            <p:txEl>
                                              <p:pRg st="5" end="5"/>
                                            </p:txEl>
                                          </p:spTgt>
                                        </p:tgtEl>
                                        <p:attrNameLst>
                                          <p:attrName>style.visibility</p:attrName>
                                        </p:attrNameLst>
                                      </p:cBhvr>
                                      <p:to>
                                        <p:strVal val="visible"/>
                                      </p:to>
                                    </p:set>
                                    <p:animEffect transition="in" filter="wipe(left)">
                                      <p:cBhvr>
                                        <p:cTn id="34" dur="500"/>
                                        <p:tgtEl>
                                          <p:spTgt spid="12">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2">
                                            <p:txEl>
                                              <p:pRg st="6" end="6"/>
                                            </p:txEl>
                                          </p:spTgt>
                                        </p:tgtEl>
                                        <p:attrNameLst>
                                          <p:attrName>style.visibility</p:attrName>
                                        </p:attrNameLst>
                                      </p:cBhvr>
                                      <p:to>
                                        <p:strVal val="visible"/>
                                      </p:to>
                                    </p:set>
                                    <p:animEffect transition="in" filter="wipe(left)">
                                      <p:cBhvr>
                                        <p:cTn id="39" dur="500"/>
                                        <p:tgtEl>
                                          <p:spTgt spid="12">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2">
                                            <p:txEl>
                                              <p:pRg st="7" end="7"/>
                                            </p:txEl>
                                          </p:spTgt>
                                        </p:tgtEl>
                                        <p:attrNameLst>
                                          <p:attrName>style.visibility</p:attrName>
                                        </p:attrNameLst>
                                      </p:cBhvr>
                                      <p:to>
                                        <p:strVal val="visible"/>
                                      </p:to>
                                    </p:set>
                                    <p:animEffect transition="in" filter="wipe(left)">
                                      <p:cBhvr>
                                        <p:cTn id="44"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6"/>
          </p:nvPr>
        </p:nvSpPr>
        <p:spPr>
          <a:xfrm>
            <a:off x="76200" y="6516377"/>
            <a:ext cx="3354029" cy="309562"/>
          </a:xfrm>
        </p:spPr>
        <p:txBody>
          <a:bodyPr>
            <a:normAutofit/>
          </a:bodyPr>
          <a:lstStyle/>
          <a:p>
            <a:pPr>
              <a:defRPr/>
            </a:pPr>
            <a:r>
              <a:rPr lang="en-US"/>
              <a:t>Apollos: “Mighty In The Scriptures”</a:t>
            </a:r>
            <a:endParaRPr lang="en-US" dirty="0"/>
          </a:p>
        </p:txBody>
      </p:sp>
      <p:sp>
        <p:nvSpPr>
          <p:cNvPr id="157698" name="Rectangle 1026"/>
          <p:cNvSpPr>
            <a:spLocks noGrp="1" noChangeArrowheads="1"/>
          </p:cNvSpPr>
          <p:nvPr>
            <p:ph type="title"/>
          </p:nvPr>
        </p:nvSpPr>
        <p:spPr>
          <a:xfrm>
            <a:off x="14748" y="-7118"/>
            <a:ext cx="9144000" cy="769118"/>
          </a:xfrm>
        </p:spPr>
        <p:txBody>
          <a:bodyPr>
            <a:normAutofit/>
          </a:bodyPr>
          <a:lstStyle/>
          <a:p>
            <a:pPr marL="0" indent="0" algn="ctr" eaLnBrk="1" fontAlgn="auto" hangingPunct="1">
              <a:spcAft>
                <a:spcPts val="0"/>
              </a:spcAft>
              <a:buClr>
                <a:schemeClr val="accent6">
                  <a:lumMod val="75000"/>
                </a:schemeClr>
              </a:buClr>
              <a:buNone/>
              <a:defRPr/>
            </a:pPr>
            <a:r>
              <a:rPr lang="en-US" b="1" u="sng" dirty="0">
                <a:solidFill>
                  <a:srgbClr val="66FFFF"/>
                </a:solidFill>
                <a:latin typeface="Arial" pitchFamily="34" charset="0"/>
                <a:cs typeface="Arial" pitchFamily="34" charset="0"/>
              </a:rPr>
              <a:t>Conclusion</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0955" y="4087795"/>
            <a:ext cx="3733800" cy="2800350"/>
          </a:xfrm>
          <a:prstGeom prst="rect">
            <a:avLst/>
          </a:prstGeom>
        </p:spPr>
      </p:pic>
      <p:sp>
        <p:nvSpPr>
          <p:cNvPr id="10" name="Text Box 3"/>
          <p:cNvSpPr txBox="1">
            <a:spLocks noChangeArrowheads="1"/>
          </p:cNvSpPr>
          <p:nvPr/>
        </p:nvSpPr>
        <p:spPr bwMode="auto">
          <a:xfrm>
            <a:off x="-12290" y="862355"/>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US" b="1" dirty="0">
                <a:solidFill>
                  <a:srgbClr val="FFFF00"/>
                </a:solidFill>
              </a:rPr>
              <a:t>Apollos was “mighty” but was also found to be lacking in</a:t>
            </a:r>
          </a:p>
          <a:p>
            <a:pPr algn="ctr"/>
            <a:r>
              <a:rPr lang="en-US" b="1" dirty="0">
                <a:solidFill>
                  <a:srgbClr val="FFFF00"/>
                </a:solidFill>
              </a:rPr>
              <a:t>some areas and was taught a “more accurate/perfect”</a:t>
            </a:r>
          </a:p>
          <a:p>
            <a:pPr algn="ctr"/>
            <a:r>
              <a:rPr lang="en-US" b="1" dirty="0">
                <a:solidFill>
                  <a:srgbClr val="FFFF00"/>
                </a:solidFill>
              </a:rPr>
              <a:t>way – We need to have the heart to be taught no matter our maturity level!</a:t>
            </a:r>
            <a:endParaRPr lang="en-US" b="1" i="1" dirty="0">
              <a:solidFill>
                <a:srgbClr val="FFFF00"/>
              </a:solidFill>
            </a:endParaRPr>
          </a:p>
        </p:txBody>
      </p:sp>
      <p:sp>
        <p:nvSpPr>
          <p:cNvPr id="11" name="Text Box 7"/>
          <p:cNvSpPr txBox="1">
            <a:spLocks noChangeArrowheads="1"/>
          </p:cNvSpPr>
          <p:nvPr/>
        </p:nvSpPr>
        <p:spPr bwMode="auto">
          <a:xfrm>
            <a:off x="8374" y="2787595"/>
            <a:ext cx="9145997" cy="1200329"/>
          </a:xfrm>
          <a:prstGeom prst="rect">
            <a:avLst/>
          </a:prstGeom>
          <a:solidFill>
            <a:srgbClr val="0000FF"/>
          </a:solidFill>
          <a:ln>
            <a:noFill/>
          </a:ln>
          <a:scene3d>
            <a:camera prst="orthographicFront">
              <a:rot lat="0" lon="0" rev="0"/>
            </a:camera>
            <a:lightRig rig="threePt" dir="tl"/>
          </a:scene3d>
          <a:sp3d prstMaterial="dkEdge">
            <a:bevelT w="25400" h="50800" prst="coolSlant"/>
          </a:sp3d>
          <a:extLst/>
        </p:spPr>
        <p:style>
          <a:lnRef idx="0">
            <a:schemeClr val="accent1"/>
          </a:lnRef>
          <a:fillRef idx="3">
            <a:schemeClr val="accent1"/>
          </a:fillRef>
          <a:effectRef idx="3">
            <a:schemeClr val="accent1"/>
          </a:effectRef>
          <a:fontRef idx="minor">
            <a:schemeClr val="lt1"/>
          </a:fontRef>
        </p:style>
        <p:txBody>
          <a:bodyPr wrap="square">
            <a:spAutoFit/>
          </a:bodyPr>
          <a:lstStyle>
            <a:lvl1pPr marL="457200" indent="-457200">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US" b="1" dirty="0">
                <a:solidFill>
                  <a:srgbClr val="FFFFCC"/>
                </a:solidFill>
              </a:rPr>
              <a:t>May we strive to be “mighty in the Scriptures” and ever</a:t>
            </a:r>
          </a:p>
          <a:p>
            <a:pPr algn="ctr"/>
            <a:r>
              <a:rPr lang="en-US" b="1" dirty="0">
                <a:solidFill>
                  <a:srgbClr val="FFFFCC"/>
                </a:solidFill>
              </a:rPr>
              <a:t>learn (study) to “accurately handle the word of truth!” </a:t>
            </a:r>
          </a:p>
          <a:p>
            <a:pPr algn="ctr"/>
            <a:r>
              <a:rPr lang="en-US" b="1" dirty="0">
                <a:solidFill>
                  <a:srgbClr val="FFFFCC"/>
                </a:solidFill>
              </a:rPr>
              <a:t>(II Tim. 2:15)</a:t>
            </a:r>
          </a:p>
        </p:txBody>
      </p:sp>
      <p:sp>
        <p:nvSpPr>
          <p:cNvPr id="13" name="Text Box 8"/>
          <p:cNvSpPr txBox="1">
            <a:spLocks noChangeArrowheads="1"/>
          </p:cNvSpPr>
          <p:nvPr/>
        </p:nvSpPr>
        <p:spPr bwMode="auto">
          <a:xfrm>
            <a:off x="76200" y="4405765"/>
            <a:ext cx="5257800" cy="1692771"/>
          </a:xfrm>
          <a:prstGeom prst="rect">
            <a:avLst/>
          </a:prstGeom>
          <a:solidFill>
            <a:schemeClr val="accent2">
              <a:lumMod val="20000"/>
              <a:lumOff val="80000"/>
            </a:schemeClr>
          </a:solidFill>
          <a:ln w="19050">
            <a:noFill/>
          </a:ln>
          <a:effectLst/>
          <a:scene3d>
            <a:camera prst="orthographicFront"/>
            <a:lightRig rig="threePt" dir="t"/>
          </a:scene3d>
          <a:sp3d>
            <a:bevelT w="165100" prst="coolSlant"/>
          </a:sp3d>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defRPr/>
            </a:pPr>
            <a:r>
              <a:rPr lang="en-US" b="1" dirty="0">
                <a:solidFill>
                  <a:srgbClr val="002060"/>
                </a:solidFill>
                <a:latin typeface="Tahoma" pitchFamily="34" charset="0"/>
                <a:cs typeface="Times New Roman" pitchFamily="18" charset="0"/>
              </a:rPr>
              <a:t>II Tim. 2:15</a:t>
            </a:r>
          </a:p>
          <a:p>
            <a:pPr>
              <a:defRPr/>
            </a:pPr>
            <a:r>
              <a:rPr lang="en-US" sz="2000" dirty="0">
                <a:solidFill>
                  <a:srgbClr val="006600"/>
                </a:solidFill>
                <a:latin typeface="Tahoma" pitchFamily="34" charset="0"/>
                <a:cs typeface="Times New Roman" pitchFamily="18" charset="0"/>
              </a:rPr>
              <a:t>15.  Be diligent to present yourself approved to God as a workman who does not need to be ashamed, accurately handling the word of truth.</a:t>
            </a:r>
          </a:p>
        </p:txBody>
      </p:sp>
    </p:spTree>
    <p:extLst>
      <p:ext uri="{BB962C8B-B14F-4D97-AF65-F5344CB8AC3E}">
        <p14:creationId xmlns:p14="http://schemas.microsoft.com/office/powerpoint/2010/main" val="31475666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par>
                          <p:cTn id="21" fill="hold">
                            <p:stCondLst>
                              <p:cond delay="1500"/>
                            </p:stCondLst>
                            <p:childTnLst>
                              <p:par>
                                <p:cTn id="22" presetID="21" presetClass="entr" presetSubtype="1"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heel(1)">
                                      <p:cBhvr>
                                        <p:cTn id="2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7"/>
          <p:cNvSpPr>
            <a:spLocks noChangeArrowheads="1"/>
          </p:cNvSpPr>
          <p:nvPr/>
        </p:nvSpPr>
        <p:spPr bwMode="auto">
          <a:xfrm>
            <a:off x="0" y="5004619"/>
            <a:ext cx="9144000" cy="60960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1267" name="Rectangle 2"/>
          <p:cNvSpPr>
            <a:spLocks noGrp="1" noChangeArrowheads="1"/>
          </p:cNvSpPr>
          <p:nvPr>
            <p:ph type="title"/>
          </p:nvPr>
        </p:nvSpPr>
        <p:spPr>
          <a:xfrm>
            <a:off x="0" y="0"/>
            <a:ext cx="9144000" cy="990600"/>
          </a:xfrm>
          <a:solidFill>
            <a:srgbClr val="FFFF00"/>
          </a:solidFill>
        </p:spPr>
        <p:txBody>
          <a:bodyPr/>
          <a:lstStyle/>
          <a:p>
            <a:pPr marL="0" indent="0" algn="ctr" eaLnBrk="1" hangingPunct="1">
              <a:buNone/>
            </a:pP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indent="-571500" algn="ctr">
              <a:spcBef>
                <a:spcPct val="20000"/>
              </a:spcBef>
              <a:defRPr/>
            </a:pPr>
            <a:r>
              <a:rPr lang="en-US" sz="3200" b="1" dirty="0">
                <a:solidFill>
                  <a:schemeClr val="tx1"/>
                </a:solidFill>
                <a:latin typeface="Tahoma" pitchFamily="34" charset="0"/>
                <a:ea typeface="Tahoma" pitchFamily="34" charset="0"/>
                <a:cs typeface="Tahoma" pitchFamily="34" charset="0"/>
              </a:rPr>
              <a:t>Hear The Gospel (Jn. 5:24; Rom. 10:17)</a:t>
            </a:r>
          </a:p>
          <a:p>
            <a:pPr marL="796925" indent="-571500" algn="ctr">
              <a:spcBef>
                <a:spcPct val="20000"/>
              </a:spcBef>
              <a:defRPr/>
            </a:pPr>
            <a:r>
              <a:rPr lang="en-US" sz="3200" b="1" dirty="0">
                <a:solidFill>
                  <a:schemeClr val="tx1"/>
                </a:solidFill>
                <a:latin typeface="Tahoma" pitchFamily="34" charset="0"/>
                <a:ea typeface="Tahoma" pitchFamily="34" charset="0"/>
                <a:cs typeface="Tahoma" pitchFamily="34" charset="0"/>
              </a:rPr>
              <a:t>Believe In Christ (Jn. 3:16-18; Jn. 8:24)</a:t>
            </a:r>
          </a:p>
          <a:p>
            <a:pPr marL="796925" indent="-571500" algn="ctr">
              <a:spcBef>
                <a:spcPct val="20000"/>
              </a:spcBef>
              <a:defRPr/>
            </a:pPr>
            <a:r>
              <a:rPr lang="en-US" sz="3200" b="1" dirty="0">
                <a:solidFill>
                  <a:schemeClr val="tx1"/>
                </a:solidFill>
                <a:latin typeface="Tahoma" pitchFamily="34" charset="0"/>
                <a:ea typeface="Tahoma" pitchFamily="34" charset="0"/>
                <a:cs typeface="Tahoma" pitchFamily="34" charset="0"/>
              </a:rPr>
              <a:t>Repent Of Sins (Lk. 13:35; Acts 2:38)</a:t>
            </a:r>
          </a:p>
          <a:p>
            <a:pPr marL="796925" indent="-571500" algn="ctr">
              <a:spcBef>
                <a:spcPct val="20000"/>
              </a:spcBef>
              <a:defRPr/>
            </a:pPr>
            <a:r>
              <a:rPr lang="en-US" sz="3200" b="1" dirty="0">
                <a:solidFill>
                  <a:schemeClr val="tx1"/>
                </a:solidFill>
                <a:latin typeface="Tahoma" pitchFamily="34" charset="0"/>
                <a:ea typeface="Tahoma" pitchFamily="34" charset="0"/>
                <a:cs typeface="Tahoma" pitchFamily="34" charset="0"/>
              </a:rPr>
              <a:t>Confess Christ (Mt. 10:32; Rom. 10:10)</a:t>
            </a:r>
          </a:p>
          <a:p>
            <a:pPr marL="796925" indent="-571500" algn="ctr">
              <a:spcBef>
                <a:spcPct val="20000"/>
              </a:spcBef>
              <a:defRPr/>
            </a:pPr>
            <a:r>
              <a:rPr lang="en-US" sz="3200" b="1" dirty="0">
                <a:solidFill>
                  <a:schemeClr val="tx1"/>
                </a:solidFill>
                <a:latin typeface="Tahoma" pitchFamily="34" charset="0"/>
                <a:ea typeface="Tahoma" pitchFamily="34" charset="0"/>
                <a:cs typeface="Tahoma" pitchFamily="34" charset="0"/>
              </a:rPr>
              <a:t>Be Baptized (Mk. 16:16; Acts 22:16)</a:t>
            </a:r>
          </a:p>
          <a:p>
            <a:pPr marL="796925" indent="-571500" algn="ctr">
              <a:spcBef>
                <a:spcPct val="20000"/>
              </a:spcBef>
              <a:defRPr/>
            </a:pPr>
            <a:r>
              <a:rPr lang="en-US" sz="3200" b="1" dirty="0">
                <a:solidFill>
                  <a:schemeClr val="tx1"/>
                </a:solidFill>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0" y="4972456"/>
            <a:ext cx="9144000" cy="1692771"/>
          </a:xfrm>
          <a:prstGeom prst="rect">
            <a:avLst/>
          </a:prstGeom>
          <a:noFill/>
          <a:ln w="9525">
            <a:noFill/>
            <a:miter lim="800000"/>
            <a:headEnd/>
            <a:tailEnd/>
          </a:ln>
          <a:effectLst/>
        </p:spPr>
        <p:txBody>
          <a:bodyPr wrap="square">
            <a:spAutoFit/>
          </a:bodyPr>
          <a:lstStyle/>
          <a:p>
            <a:pPr algn="ctr" fontAlgn="auto">
              <a:spcBef>
                <a:spcPts val="0"/>
              </a:spcBef>
              <a:spcAft>
                <a:spcPts val="0"/>
              </a:spcAft>
              <a:buNone/>
              <a:defRPr/>
            </a:pPr>
            <a:r>
              <a:rPr lang="en-US" sz="4000" b="1" u="sng" dirty="0">
                <a:solidFill>
                  <a:srgbClr val="0000FF"/>
                </a:solidFill>
                <a:effectLst>
                  <a:outerShdw blurRad="38100" dist="38100" dir="2700000" algn="tl">
                    <a:srgbClr val="FFFFFF"/>
                  </a:outerShdw>
                </a:effectLst>
                <a:latin typeface="Calisto MT" pitchFamily="18" charset="0"/>
              </a:rPr>
              <a:t>For The Erring Saint:</a:t>
            </a:r>
            <a:r>
              <a:rPr lang="en-US" sz="4000" b="1" dirty="0">
                <a:solidFill>
                  <a:srgbClr val="0000FF"/>
                </a:solidFill>
                <a:effectLst>
                  <a:outerShdw blurRad="38100" dist="38100" dir="2700000" algn="tl">
                    <a:srgbClr val="FFFFFF"/>
                  </a:outerShdw>
                </a:effectLst>
                <a:latin typeface="Calisto MT" pitchFamily="18" charset="0"/>
              </a:rPr>
              <a:t> </a:t>
            </a:r>
          </a:p>
          <a:p>
            <a:pPr algn="ctr" fontAlgn="auto">
              <a:spcBef>
                <a:spcPts val="0"/>
              </a:spcBef>
              <a:spcAft>
                <a:spcPts val="0"/>
              </a:spcAft>
              <a:buNone/>
              <a:defRPr/>
            </a:pPr>
            <a:r>
              <a:rPr lang="en-US" sz="3200" b="1" dirty="0">
                <a:solidFill>
                  <a:schemeClr val="tx1"/>
                </a:solidFill>
                <a:latin typeface="Arial" pitchFamily="34" charset="0"/>
                <a:cs typeface="Arial" pitchFamily="34" charset="0"/>
              </a:rPr>
              <a:t>Repent (Acts 8:22), Confess (I Jn. 1:9),</a:t>
            </a:r>
          </a:p>
          <a:p>
            <a:pPr algn="ctr" fontAlgn="auto">
              <a:spcBef>
                <a:spcPts val="0"/>
              </a:spcBef>
              <a:spcAft>
                <a:spcPts val="0"/>
              </a:spcAft>
              <a:buNone/>
              <a:defRPr/>
            </a:pPr>
            <a:r>
              <a:rPr lang="en-US" sz="3200" b="1" dirty="0">
                <a:solidFill>
                  <a:schemeClr val="tx1"/>
                </a:solidFill>
                <a:latin typeface="Arial" pitchFamily="34" charset="0"/>
                <a:cs typeface="Arial" pitchFamily="34"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endParaRPr lang="en-US"/>
          </a:p>
        </p:txBody>
      </p:sp>
    </p:spTree>
    <p:extLst>
      <p:ext uri="{BB962C8B-B14F-4D97-AF65-F5344CB8AC3E}">
        <p14:creationId xmlns:p14="http://schemas.microsoft.com/office/powerpoint/2010/main" val="3057869443"/>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1000"/>
                                        <p:tgtEl>
                                          <p:spTgt spid="6147">
                                            <p:txEl>
                                              <p:pRg st="0" end="0"/>
                                            </p:txEl>
                                          </p:spTgt>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1000"/>
                                        <p:tgtEl>
                                          <p:spTgt spid="6147">
                                            <p:txEl>
                                              <p:pRg st="1" end="1"/>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1000"/>
                                        <p:tgtEl>
                                          <p:spTgt spid="6147">
                                            <p:txEl>
                                              <p:pRg st="2" end="2"/>
                                            </p:txEl>
                                          </p:spTgt>
                                        </p:tgtEl>
                                      </p:cBhvr>
                                    </p:animEffect>
                                  </p:childTnLst>
                                </p:cTn>
                              </p:par>
                            </p:childTnLst>
                          </p:cTn>
                        </p:par>
                        <p:par>
                          <p:cTn id="16" fill="hold">
                            <p:stCondLst>
                              <p:cond delay="3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1000"/>
                                        <p:tgtEl>
                                          <p:spTgt spid="6147">
                                            <p:txEl>
                                              <p:pRg st="3" end="3"/>
                                            </p:txEl>
                                          </p:spTgt>
                                        </p:tgtEl>
                                      </p:cBhvr>
                                    </p:animEffect>
                                  </p:childTnLst>
                                </p:cTn>
                              </p:par>
                            </p:childTnLst>
                          </p:cTn>
                        </p:par>
                        <p:par>
                          <p:cTn id="20" fill="hold">
                            <p:stCondLst>
                              <p:cond delay="4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1000"/>
                                        <p:tgtEl>
                                          <p:spTgt spid="6147">
                                            <p:txEl>
                                              <p:pRg st="4" end="4"/>
                                            </p:txEl>
                                          </p:spTgt>
                                        </p:tgtEl>
                                      </p:cBhvr>
                                    </p:animEffect>
                                  </p:childTnLst>
                                </p:cTn>
                              </p:par>
                            </p:childTnLst>
                          </p:cTn>
                        </p:par>
                        <p:par>
                          <p:cTn id="24" fill="hold">
                            <p:stCondLst>
                              <p:cond delay="5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1000"/>
                                        <p:tgtEl>
                                          <p:spTgt spid="6147">
                                            <p:txEl>
                                              <p:pRg st="5" end="5"/>
                                            </p:txEl>
                                          </p:spTgt>
                                        </p:tgtEl>
                                      </p:cBhvr>
                                    </p:animEffect>
                                  </p:childTnLst>
                                </p:cTn>
                              </p:par>
                            </p:childTnLst>
                          </p:cTn>
                        </p:par>
                        <p:par>
                          <p:cTn id="28" fill="hold">
                            <p:stCondLst>
                              <p:cond delay="6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8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Mylar</Template>
  <TotalTime>6550</TotalTime>
  <Words>945</Words>
  <Application>Microsoft Office PowerPoint</Application>
  <PresentationFormat>On-screen Show (4:3)</PresentationFormat>
  <Paragraphs>94</Paragraphs>
  <Slides>7</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Ameretto</vt:lpstr>
      <vt:lpstr>Arial</vt:lpstr>
      <vt:lpstr>Calisto MT</vt:lpstr>
      <vt:lpstr>Corbel</vt:lpstr>
      <vt:lpstr>Tahoma</vt:lpstr>
      <vt:lpstr>Times New Roman</vt:lpstr>
      <vt:lpstr>Wingdings</vt:lpstr>
      <vt:lpstr>Mylar</vt:lpstr>
      <vt:lpstr>Apollos:  “Mighty In The Scriptures”</vt:lpstr>
      <vt:lpstr>Intro</vt:lpstr>
      <vt:lpstr>Apollos the Alexandrian</vt:lpstr>
      <vt:lpstr>The Work Of Apollos</vt:lpstr>
      <vt:lpstr>Conclusion</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Apollos: "Mighty In The Scriptures"</dc:title>
  <dc:subject>02/10/2019</dc:subject>
  <dc:creator>DarkWolf</dc:creator>
  <cp:lastModifiedBy>Nathan Morrison</cp:lastModifiedBy>
  <cp:revision>16</cp:revision>
  <dcterms:created xsi:type="dcterms:W3CDTF">2005-06-04T23:49:02Z</dcterms:created>
  <dcterms:modified xsi:type="dcterms:W3CDTF">2019-02-10T05:17:33Z</dcterms:modified>
</cp:coreProperties>
</file>