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1"/>
  </p:sldMasterIdLst>
  <p:notesMasterIdLst>
    <p:notesMasterId r:id="rId15"/>
  </p:notesMasterIdLst>
  <p:handoutMasterIdLst>
    <p:handoutMasterId r:id="rId16"/>
  </p:handoutMasterIdLst>
  <p:sldIdLst>
    <p:sldId id="256" r:id="rId2"/>
    <p:sldId id="335" r:id="rId3"/>
    <p:sldId id="522" r:id="rId4"/>
    <p:sldId id="490" r:id="rId5"/>
    <p:sldId id="524" r:id="rId6"/>
    <p:sldId id="526" r:id="rId7"/>
    <p:sldId id="528" r:id="rId8"/>
    <p:sldId id="530" r:id="rId9"/>
    <p:sldId id="532" r:id="rId10"/>
    <p:sldId id="538" r:id="rId11"/>
    <p:sldId id="534" r:id="rId12"/>
    <p:sldId id="536" r:id="rId13"/>
    <p:sldId id="43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CCFF"/>
    <a:srgbClr val="006600"/>
    <a:srgbClr val="FF0066"/>
    <a:srgbClr val="FFFFFF"/>
    <a:srgbClr val="FFCC00"/>
    <a:srgbClr val="66FFFF"/>
    <a:srgbClr val="CCFF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10" autoAdjust="0"/>
  </p:normalViewPr>
  <p:slideViewPr>
    <p:cSldViewPr snapToObjects="1">
      <p:cViewPr varScale="1">
        <p:scale>
          <a:sx n="95" d="100"/>
          <a:sy n="95" d="100"/>
        </p:scale>
        <p:origin x="15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4" d="100"/>
          <a:sy n="84" d="100"/>
        </p:scale>
        <p:origin x="38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83D35438-DCBD-452B-9E39-EEDED133224A}" type="slidenum">
              <a:rPr lang="en-US"/>
              <a:pPr>
                <a:defRPr/>
              </a:pPr>
              <a:t>‹#›</a:t>
            </a:fld>
            <a:endParaRPr lang="en-US"/>
          </a:p>
        </p:txBody>
      </p:sp>
    </p:spTree>
    <p:extLst>
      <p:ext uri="{BB962C8B-B14F-4D97-AF65-F5344CB8AC3E}">
        <p14:creationId xmlns:p14="http://schemas.microsoft.com/office/powerpoint/2010/main" val="3679471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ABB457A0-0CEB-4730-895F-EC7742178854}" type="slidenum">
              <a:rPr lang="en-US"/>
              <a:pPr>
                <a:defRPr/>
              </a:pPr>
              <a:t>‹#›</a:t>
            </a:fld>
            <a:endParaRPr lang="en-US"/>
          </a:p>
        </p:txBody>
      </p:sp>
    </p:spTree>
    <p:extLst>
      <p:ext uri="{BB962C8B-B14F-4D97-AF65-F5344CB8AC3E}">
        <p14:creationId xmlns:p14="http://schemas.microsoft.com/office/powerpoint/2010/main" val="3166216835"/>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2531"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253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CFFC8A-ADCB-4871-90E4-4569F7C04C85}" type="slidenum">
              <a:rPr lang="en-US" smtClean="0">
                <a:latin typeface="Times New Roman" pitchFamily="18" charset="0"/>
              </a:rPr>
              <a:pPr eaLnBrk="1" hangingPunct="1"/>
              <a:t>1</a:t>
            </a:fld>
            <a:endParaRPr lang="en-US">
              <a:latin typeface="Times New Roman" pitchFamily="18"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eaLnBrk="1" hangingPunct="1"/>
            <a:r>
              <a:rPr lang="en-US" dirty="0"/>
              <a:t>For further study, or if questions, please Call: 804-277-1983 or Visit www.courthousechurchofcrist.com</a:t>
            </a:r>
          </a:p>
          <a:p>
            <a:pPr eaLnBrk="1" hangingPunct="1"/>
            <a:endParaRPr lang="en-US" dirty="0"/>
          </a:p>
          <a:p>
            <a:pPr eaLnBrk="1" hangingPunct="1"/>
            <a:r>
              <a:rPr lang="en-US" dirty="0"/>
              <a:t>From </a:t>
            </a:r>
            <a:r>
              <a:rPr lang="en-US" i="1" u="sng" dirty="0"/>
              <a:t>The Nature Of GOD </a:t>
            </a:r>
            <a:r>
              <a:rPr lang="en-US" dirty="0"/>
              <a:t>Workbook by Don Hastings &amp; Marc Gibson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10</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334927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11</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12</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13</a:t>
            </a:fld>
            <a:endParaRPr 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2</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3</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4</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5</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6</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7</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8</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9</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314" name="Rectangle 2"/>
          <p:cNvSpPr>
            <a:spLocks noGrp="1" noRot="1" noChangeArrowheads="1"/>
          </p:cNvSpPr>
          <p:nvPr>
            <p:ph type="ctrTitle"/>
          </p:nvPr>
        </p:nvSpPr>
        <p:spPr>
          <a:xfrm>
            <a:off x="685800" y="1981200"/>
            <a:ext cx="7772400" cy="1600200"/>
          </a:xfrm>
        </p:spPr>
        <p:txBody>
          <a:bodyPr/>
          <a:lstStyle>
            <a:lvl1pPr>
              <a:defRPr/>
            </a:lvl1pPr>
          </a:lstStyle>
          <a:p>
            <a:pPr lvl="0"/>
            <a:r>
              <a:rPr lang="en-US" noProof="0"/>
              <a:t>Click to edit Master title style</a:t>
            </a:r>
          </a:p>
        </p:txBody>
      </p:sp>
      <p:sp>
        <p:nvSpPr>
          <p:cNvPr id="1331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 name="Rectangle 4"/>
          <p:cNvSpPr>
            <a:spLocks noGrp="1" noChangeArrowheads="1"/>
          </p:cNvSpPr>
          <p:nvPr>
            <p:ph type="dt" sz="half" idx="10"/>
          </p:nvPr>
        </p:nvSpPr>
        <p:spPr/>
        <p:txBody>
          <a:bodyPr/>
          <a:lstStyle>
            <a:lvl1pPr defTabSz="457200">
              <a:lnSpc>
                <a:spcPct val="96000"/>
              </a:lnSpc>
              <a:buClr>
                <a:srgbClr val="4D4D4D"/>
              </a:buClr>
              <a:buSzPct val="100000"/>
              <a:buFont typeface="Arial" charset="0"/>
              <a:buNone/>
              <a:defRPr>
                <a:cs typeface="Arial Unicode MS" charset="0"/>
              </a:defRPr>
            </a:lvl1pPr>
          </a:lstStyle>
          <a:p>
            <a:pPr>
              <a:defRPr/>
            </a:pPr>
            <a:endParaRPr lang="en-US"/>
          </a:p>
        </p:txBody>
      </p:sp>
      <p:sp>
        <p:nvSpPr>
          <p:cNvPr id="5" name="Rectangle 5"/>
          <p:cNvSpPr>
            <a:spLocks noGrp="1" noChangeArrowheads="1"/>
          </p:cNvSpPr>
          <p:nvPr>
            <p:ph type="ftr" sz="quarter" idx="11"/>
          </p:nvPr>
        </p:nvSpPr>
        <p:spPr/>
        <p:txBody>
          <a:bodyPr/>
          <a:lstStyle>
            <a:lvl1pPr defTabSz="457200">
              <a:lnSpc>
                <a:spcPct val="96000"/>
              </a:lnSpc>
              <a:buClr>
                <a:srgbClr val="4D4D4D"/>
              </a:buClr>
              <a:buSzPct val="100000"/>
              <a:buFont typeface="Arial" charset="0"/>
              <a:buNone/>
              <a:defRPr>
                <a:cs typeface="Arial Unicode MS" charset="0"/>
              </a:defRPr>
            </a:lvl1pPr>
          </a:lstStyle>
          <a:p>
            <a:pPr>
              <a:defRPr/>
            </a:pPr>
            <a:r>
              <a:rPr lang="en-US"/>
              <a:t>Names Of GOD</a:t>
            </a:r>
          </a:p>
        </p:txBody>
      </p:sp>
      <p:sp>
        <p:nvSpPr>
          <p:cNvPr id="6" name="Rectangle 6"/>
          <p:cNvSpPr>
            <a:spLocks noGrp="1" noChangeArrowheads="1"/>
          </p:cNvSpPr>
          <p:nvPr>
            <p:ph type="sldNum" sz="quarter" idx="12"/>
          </p:nvPr>
        </p:nvSpPr>
        <p:spPr/>
        <p:txBody>
          <a:bodyPr/>
          <a:lstStyle>
            <a:lvl1pPr defTabSz="457200">
              <a:lnSpc>
                <a:spcPct val="96000"/>
              </a:lnSpc>
              <a:buClr>
                <a:srgbClr val="4D4D4D"/>
              </a:buClr>
              <a:buSzPct val="100000"/>
              <a:buFont typeface="Arial" charset="0"/>
              <a:buNone/>
              <a:defRPr>
                <a:cs typeface="Arial Unicode MS" charset="0"/>
              </a:defRPr>
            </a:lvl1pPr>
          </a:lstStyle>
          <a:p>
            <a:pPr>
              <a:defRPr/>
            </a:pPr>
            <a:fld id="{85117560-F99B-4CF8-B8E0-F0E03190CBAB}" type="slidenum">
              <a:rPr lang="en-US"/>
              <a:pPr>
                <a:defRPr/>
              </a:pPr>
              <a:t>‹#›</a:t>
            </a:fld>
            <a:endParaRPr lang="en-US"/>
          </a:p>
        </p:txBody>
      </p:sp>
    </p:spTree>
    <p:extLst>
      <p:ext uri="{BB962C8B-B14F-4D97-AF65-F5344CB8AC3E}">
        <p14:creationId xmlns:p14="http://schemas.microsoft.com/office/powerpoint/2010/main" val="277081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Names Of GOD</a:t>
            </a:r>
          </a:p>
        </p:txBody>
      </p:sp>
      <p:sp>
        <p:nvSpPr>
          <p:cNvPr id="6" name="Slide Number Placeholder 5"/>
          <p:cNvSpPr>
            <a:spLocks noGrp="1"/>
          </p:cNvSpPr>
          <p:nvPr>
            <p:ph type="sldNum" sz="quarter" idx="16"/>
          </p:nvPr>
        </p:nvSpPr>
        <p:spPr/>
        <p:txBody>
          <a:bodyPr/>
          <a:lstStyle>
            <a:lvl1pPr>
              <a:defRPr/>
            </a:lvl1pPr>
          </a:lstStyle>
          <a:p>
            <a:pPr>
              <a:defRPr/>
            </a:pPr>
            <a:fld id="{4CF1D40F-CDE9-4878-9B49-DEF543D30983}" type="slidenum">
              <a:rPr lang="en-US"/>
              <a:pPr>
                <a:defRPr/>
              </a:pPr>
              <a:t>‹#›</a:t>
            </a:fld>
            <a:endParaRPr lang="en-US"/>
          </a:p>
        </p:txBody>
      </p:sp>
    </p:spTree>
    <p:extLst>
      <p:ext uri="{BB962C8B-B14F-4D97-AF65-F5344CB8AC3E}">
        <p14:creationId xmlns:p14="http://schemas.microsoft.com/office/powerpoint/2010/main" val="126345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Names Of GOD</a:t>
            </a:r>
          </a:p>
        </p:txBody>
      </p:sp>
      <p:sp>
        <p:nvSpPr>
          <p:cNvPr id="7" name="Slide Number Placeholder 5"/>
          <p:cNvSpPr>
            <a:spLocks noGrp="1"/>
          </p:cNvSpPr>
          <p:nvPr>
            <p:ph type="sldNum" sz="quarter" idx="17"/>
          </p:nvPr>
        </p:nvSpPr>
        <p:spPr/>
        <p:txBody>
          <a:bodyPr/>
          <a:lstStyle>
            <a:lvl1pPr>
              <a:defRPr/>
            </a:lvl1pPr>
          </a:lstStyle>
          <a:p>
            <a:pPr>
              <a:defRPr/>
            </a:pPr>
            <a:fld id="{6E659E4D-00B4-481C-AB13-19EB45667ED9}" type="slidenum">
              <a:rPr lang="en-US"/>
              <a:pPr>
                <a:defRPr/>
              </a:pPr>
              <a:t>‹#›</a:t>
            </a:fld>
            <a:endParaRPr lang="en-US"/>
          </a:p>
        </p:txBody>
      </p:sp>
    </p:spTree>
    <p:extLst>
      <p:ext uri="{BB962C8B-B14F-4D97-AF65-F5344CB8AC3E}">
        <p14:creationId xmlns:p14="http://schemas.microsoft.com/office/powerpoint/2010/main" val="1449111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291"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2"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lnSpc>
                <a:spcPct val="100000"/>
              </a:lnSpc>
              <a:buClrTx/>
              <a:buSzTx/>
              <a:buFontTx/>
              <a:buNone/>
              <a:defRPr sz="1400">
                <a:solidFill>
                  <a:srgbClr val="FFFFFF"/>
                </a:solidFill>
                <a:effectLst>
                  <a:outerShdw blurRad="38100" dist="38100" dir="2700000" algn="tl">
                    <a:srgbClr val="000000"/>
                  </a:outerShdw>
                </a:effectLst>
                <a:latin typeface="Arial" pitchFamily="34" charset="0"/>
                <a:ea typeface="+mn-ea"/>
                <a:cs typeface="+mn-cs"/>
              </a:defRPr>
            </a:lvl1pPr>
          </a:lstStyle>
          <a:p>
            <a:pPr>
              <a:defRPr/>
            </a:pPr>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defTabSz="914400" eaLnBrk="1" hangingPunct="1">
              <a:lnSpc>
                <a:spcPct val="100000"/>
              </a:lnSpc>
              <a:buClrTx/>
              <a:buSzTx/>
              <a:buFontTx/>
              <a:buNone/>
              <a:defRPr sz="1400">
                <a:solidFill>
                  <a:srgbClr val="FFFFFF"/>
                </a:solidFill>
                <a:effectLst>
                  <a:outerShdw blurRad="38100" dist="38100" dir="2700000" algn="tl">
                    <a:srgbClr val="000000"/>
                  </a:outerShdw>
                </a:effectLst>
                <a:latin typeface="Arial" pitchFamily="34" charset="0"/>
                <a:ea typeface="+mn-ea"/>
                <a:cs typeface="+mn-cs"/>
              </a:defRPr>
            </a:lvl1pPr>
          </a:lstStyle>
          <a:p>
            <a:pPr>
              <a:defRPr/>
            </a:pPr>
            <a:r>
              <a:rPr lang="en-US"/>
              <a:t>Names Of GOD</a:t>
            </a:r>
          </a:p>
        </p:txBody>
      </p:sp>
      <p:sp>
        <p:nvSpPr>
          <p:cNvPr id="12294"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lnSpc>
                <a:spcPct val="100000"/>
              </a:lnSpc>
              <a:buClrTx/>
              <a:buSzTx/>
              <a:buFontTx/>
              <a:buNone/>
              <a:defRPr sz="1400">
                <a:solidFill>
                  <a:srgbClr val="FFFFFF"/>
                </a:solidFill>
                <a:effectLst>
                  <a:outerShdw blurRad="38100" dist="38100" dir="2700000" algn="tl">
                    <a:srgbClr val="000000"/>
                  </a:outerShdw>
                </a:effectLst>
                <a:latin typeface="Arial" pitchFamily="34" charset="0"/>
                <a:ea typeface="+mn-ea"/>
                <a:cs typeface="+mn-cs"/>
              </a:defRPr>
            </a:lvl1pPr>
          </a:lstStyle>
          <a:p>
            <a:pPr>
              <a:defRPr/>
            </a:pPr>
            <a:fld id="{4A239C8C-E639-4C17-80FB-CB330F5726FA}" type="slidenum">
              <a:rPr lang="en-US"/>
              <a:pPr>
                <a:defRPr/>
              </a:pPr>
              <a:t>‹#›</a:t>
            </a:fld>
            <a:endParaRPr lang="en-US"/>
          </a:p>
        </p:txBody>
      </p:sp>
    </p:spTree>
    <p:extLst>
      <p:ext uri="{BB962C8B-B14F-4D97-AF65-F5344CB8AC3E}">
        <p14:creationId xmlns:p14="http://schemas.microsoft.com/office/powerpoint/2010/main" val="3488423684"/>
      </p:ext>
    </p:extLst>
  </p:cSld>
  <p:clrMap bg1="dk2" tx1="lt1" bg2="dk1" tx2="lt2" accent1="accent1" accent2="accent2" accent3="accent3" accent4="accent4" accent5="accent5" accent6="accent6" hlink="hlink" folHlink="folHlink"/>
  <p:sldLayoutIdLst>
    <p:sldLayoutId id="2147483752" r:id="rId1"/>
    <p:sldLayoutId id="2147483753" r:id="rId2"/>
    <p:sldLayoutId id="2147483754" r:id="rId3"/>
  </p:sldLayoutIdLst>
  <p:transition>
    <p:fade/>
  </p:transition>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41031"/>
            <a:ext cx="9143999" cy="1676400"/>
          </a:xfrm>
        </p:spPr>
        <p:txBody>
          <a:bodyPr/>
          <a:lstStyle/>
          <a:p>
            <a:pPr marL="182880" indent="0" algn="ctr" eaLnBrk="1" fontAlgn="auto" hangingPunct="1">
              <a:spcAft>
                <a:spcPts val="0"/>
              </a:spcAft>
              <a:buClr>
                <a:schemeClr val="accent6">
                  <a:lumMod val="75000"/>
                </a:schemeClr>
              </a:buClr>
              <a:buNone/>
              <a:defRPr/>
            </a:pPr>
            <a:r>
              <a:rPr lang="en-US" sz="9600" u="sng" dirty="0">
                <a:solidFill>
                  <a:schemeClr val="bg1">
                    <a:lumMod val="50000"/>
                  </a:schemeClr>
                </a:solidFill>
                <a:effectLst>
                  <a:glow rad="228600">
                    <a:schemeClr val="accent1">
                      <a:satMod val="175000"/>
                      <a:alpha val="40000"/>
                    </a:schemeClr>
                  </a:glow>
                  <a:outerShdw blurRad="38100" dist="38100" dir="2700000" algn="tl">
                    <a:srgbClr val="000000"/>
                  </a:outerShdw>
                </a:effectLst>
                <a:latin typeface="Arial" pitchFamily="34" charset="0"/>
                <a:cs typeface="Arial" pitchFamily="34" charset="0"/>
              </a:rPr>
              <a:t>Names Of GOD</a:t>
            </a:r>
          </a:p>
        </p:txBody>
      </p:sp>
      <p:sp>
        <p:nvSpPr>
          <p:cNvPr id="2051" name="Rectangle 3"/>
          <p:cNvSpPr>
            <a:spLocks noGrp="1" noChangeArrowheads="1"/>
          </p:cNvSpPr>
          <p:nvPr>
            <p:ph type="subTitle" idx="1"/>
          </p:nvPr>
        </p:nvSpPr>
        <p:spPr>
          <a:xfrm>
            <a:off x="-16616" y="2209800"/>
            <a:ext cx="9148762" cy="1066800"/>
          </a:xfrm>
        </p:spPr>
        <p:txBody>
          <a:bodyPr rtlCol="0">
            <a:normAutofit/>
          </a:bodyPr>
          <a:lstStyle/>
          <a:p>
            <a:pPr algn="ctr" eaLnBrk="1" fontAlgn="auto" hangingPunct="1">
              <a:buClr>
                <a:schemeClr val="accent6">
                  <a:lumMod val="75000"/>
                </a:schemeClr>
              </a:buClr>
              <a:defRPr/>
            </a:pPr>
            <a:r>
              <a:rPr lang="en-US" sz="4400" b="1" dirty="0">
                <a:solidFill>
                  <a:schemeClr val="bg1"/>
                </a:solidFill>
                <a:latin typeface="Arial" pitchFamily="34" charset="0"/>
                <a:cs typeface="Arial" pitchFamily="34" charset="0"/>
              </a:rPr>
              <a:t>Text: Ex. 34:23; Ps. 8:1</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0" y="3276600"/>
            <a:ext cx="5053121" cy="3581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Jesus Is GOD</a:t>
            </a:r>
          </a:p>
        </p:txBody>
      </p:sp>
      <p:sp>
        <p:nvSpPr>
          <p:cNvPr id="7" name="Footer Placeholder 4"/>
          <p:cNvSpPr>
            <a:spLocks noGrp="1"/>
          </p:cNvSpPr>
          <p:nvPr>
            <p:ph type="ftr" sz="quarter" idx="15"/>
          </p:nvPr>
        </p:nvSpPr>
        <p:spPr>
          <a:xfrm>
            <a:off x="-4916" y="6548438"/>
            <a:ext cx="1605116" cy="309562"/>
          </a:xfrm>
        </p:spPr>
        <p:txBody>
          <a:bodyPr/>
          <a:lstStyle/>
          <a:p>
            <a:pPr>
              <a:defRPr/>
            </a:pPr>
            <a:r>
              <a:rPr lang="en-US" dirty="0">
                <a:solidFill>
                  <a:schemeClr val="bg2"/>
                </a:solidFill>
              </a:rPr>
              <a:t>Names Of GOD</a:t>
            </a:r>
          </a:p>
        </p:txBody>
      </p:sp>
      <p:sp>
        <p:nvSpPr>
          <p:cNvPr id="8" name="Text Box 5"/>
          <p:cNvSpPr txBox="1">
            <a:spLocks noChangeArrowheads="1"/>
          </p:cNvSpPr>
          <p:nvPr/>
        </p:nvSpPr>
        <p:spPr bwMode="auto">
          <a:xfrm>
            <a:off x="14748" y="684627"/>
            <a:ext cx="912925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chemeClr val="bg1"/>
                </a:solidFill>
                <a:latin typeface="Tahoma" pitchFamily="34" charset="0"/>
                <a:cs typeface="Times New Roman" pitchFamily="18" charset="0"/>
              </a:rPr>
              <a:t>O.T. verses using all three of the major names for God are quoted in the N.T. of Jesus, showing He is God! </a:t>
            </a:r>
          </a:p>
        </p:txBody>
      </p:sp>
      <p:sp>
        <p:nvSpPr>
          <p:cNvPr id="12" name="Text Box 5"/>
          <p:cNvSpPr txBox="1">
            <a:spLocks noChangeArrowheads="1"/>
          </p:cNvSpPr>
          <p:nvPr/>
        </p:nvSpPr>
        <p:spPr bwMode="auto">
          <a:xfrm>
            <a:off x="-4916" y="1848628"/>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i="1" dirty="0">
                <a:solidFill>
                  <a:schemeClr val="bg1"/>
                </a:solidFill>
                <a:latin typeface="Tahoma" pitchFamily="34" charset="0"/>
                <a:cs typeface="Times New Roman" pitchFamily="18" charset="0"/>
              </a:rPr>
              <a:t>Elohim (G2316 </a:t>
            </a:r>
            <a:r>
              <a:rPr lang="en-US" sz="2400" b="1" i="1" dirty="0" err="1">
                <a:solidFill>
                  <a:schemeClr val="bg1"/>
                </a:solidFill>
                <a:latin typeface="Tahoma" pitchFamily="34" charset="0"/>
                <a:cs typeface="Times New Roman" pitchFamily="18" charset="0"/>
              </a:rPr>
              <a:t>Theos</a:t>
            </a:r>
            <a:r>
              <a:rPr lang="en-US" sz="2400" b="1" i="1" dirty="0">
                <a:solidFill>
                  <a:schemeClr val="bg1"/>
                </a:solidFill>
                <a:latin typeface="Tahoma" pitchFamily="34" charset="0"/>
                <a:cs typeface="Times New Roman" pitchFamily="18" charset="0"/>
              </a:rPr>
              <a:t>: God) </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Heb. 1:8-9 </a:t>
            </a:r>
            <a:r>
              <a:rPr lang="en-US" sz="2000" i="1" dirty="0">
                <a:solidFill>
                  <a:schemeClr val="accent4">
                    <a:lumMod val="10000"/>
                  </a:schemeClr>
                </a:solidFill>
                <a:latin typeface="Tahoma" pitchFamily="34" charset="0"/>
                <a:cs typeface="Times New Roman" pitchFamily="18" charset="0"/>
              </a:rPr>
              <a:t>(Quoted from Ps. 45:6-7: Elohim)</a:t>
            </a:r>
            <a:endParaRPr lang="en-US" sz="2000" b="1" dirty="0">
              <a:solidFill>
                <a:schemeClr val="accent4">
                  <a:lumMod val="10000"/>
                </a:schemeClr>
              </a:solidFill>
              <a:latin typeface="Tahoma" pitchFamily="34" charset="0"/>
              <a:cs typeface="Times New Roman" pitchFamily="18" charset="0"/>
            </a:endParaRPr>
          </a:p>
        </p:txBody>
      </p:sp>
      <p:sp>
        <p:nvSpPr>
          <p:cNvPr id="11" name="Text Box 5"/>
          <p:cNvSpPr txBox="1">
            <a:spLocks noChangeArrowheads="1"/>
          </p:cNvSpPr>
          <p:nvPr/>
        </p:nvSpPr>
        <p:spPr bwMode="auto">
          <a:xfrm>
            <a:off x="0" y="2926759"/>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400" b="1" i="1" dirty="0" err="1">
                <a:solidFill>
                  <a:schemeClr val="bg1"/>
                </a:solidFill>
                <a:latin typeface="Tahoma" pitchFamily="34" charset="0"/>
                <a:cs typeface="Times New Roman" pitchFamily="18" charset="0"/>
              </a:rPr>
              <a:t>Yahweh</a:t>
            </a:r>
            <a:r>
              <a:rPr lang="es-ES" sz="2400" b="1" i="1" dirty="0">
                <a:solidFill>
                  <a:schemeClr val="bg1"/>
                </a:solidFill>
                <a:latin typeface="Tahoma" pitchFamily="34" charset="0"/>
                <a:cs typeface="Times New Roman" pitchFamily="18" charset="0"/>
              </a:rPr>
              <a:t> (G2962 </a:t>
            </a:r>
            <a:r>
              <a:rPr lang="es-ES" sz="2400" b="1" i="1" dirty="0" err="1">
                <a:solidFill>
                  <a:schemeClr val="bg1"/>
                </a:solidFill>
                <a:latin typeface="Tahoma" pitchFamily="34" charset="0"/>
                <a:cs typeface="Times New Roman" pitchFamily="18" charset="0"/>
              </a:rPr>
              <a:t>Kurios</a:t>
            </a:r>
            <a:r>
              <a:rPr lang="es-ES" sz="2400" b="1" i="1" dirty="0">
                <a:solidFill>
                  <a:schemeClr val="bg1"/>
                </a:solidFill>
                <a:latin typeface="Tahoma" pitchFamily="34" charset="0"/>
                <a:cs typeface="Times New Roman" pitchFamily="18" charset="0"/>
              </a:rPr>
              <a:t>: Lord</a:t>
            </a:r>
            <a:r>
              <a:rPr lang="en-US" sz="2400" b="1" i="1" dirty="0">
                <a:solidFill>
                  <a:schemeClr val="bg1"/>
                </a:solidFill>
                <a:latin typeface="Tahoma" pitchFamily="34" charset="0"/>
                <a:cs typeface="Times New Roman" pitchFamily="18" charset="0"/>
              </a:rPr>
              <a:t>) </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Heb. 1:10 </a:t>
            </a:r>
            <a:r>
              <a:rPr lang="en-US" sz="2000" i="1" dirty="0">
                <a:solidFill>
                  <a:schemeClr val="accent4">
                    <a:lumMod val="10000"/>
                  </a:schemeClr>
                </a:solidFill>
                <a:latin typeface="Tahoma" pitchFamily="34" charset="0"/>
                <a:cs typeface="Times New Roman" pitchFamily="18" charset="0"/>
              </a:rPr>
              <a:t>(From Ps. 102:25-27: Yahweh; Jn. 8:58)</a:t>
            </a:r>
            <a:endParaRPr lang="en-US" sz="2000" dirty="0">
              <a:solidFill>
                <a:schemeClr val="accent4">
                  <a:lumMod val="10000"/>
                </a:schemeClr>
              </a:solidFill>
              <a:latin typeface="Tahoma" pitchFamily="34" charset="0"/>
              <a:cs typeface="Times New Roman" pitchFamily="18" charset="0"/>
            </a:endParaRPr>
          </a:p>
        </p:txBody>
      </p:sp>
      <p:sp>
        <p:nvSpPr>
          <p:cNvPr id="13" name="Text Box 5"/>
          <p:cNvSpPr txBox="1">
            <a:spLocks noChangeArrowheads="1"/>
          </p:cNvSpPr>
          <p:nvPr/>
        </p:nvSpPr>
        <p:spPr bwMode="auto">
          <a:xfrm>
            <a:off x="7374" y="3930315"/>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400" b="1" i="1" dirty="0">
                <a:solidFill>
                  <a:schemeClr val="bg1"/>
                </a:solidFill>
                <a:latin typeface="Tahoma" pitchFamily="34" charset="0"/>
                <a:cs typeface="Times New Roman" pitchFamily="18" charset="0"/>
              </a:rPr>
              <a:t>Adonay (G2962 </a:t>
            </a:r>
            <a:r>
              <a:rPr lang="es-ES" sz="2400" b="1" i="1" dirty="0" err="1">
                <a:solidFill>
                  <a:schemeClr val="bg1"/>
                </a:solidFill>
                <a:latin typeface="Tahoma" pitchFamily="34" charset="0"/>
                <a:cs typeface="Times New Roman" pitchFamily="18" charset="0"/>
              </a:rPr>
              <a:t>Kurios</a:t>
            </a:r>
            <a:r>
              <a:rPr lang="es-ES" sz="2400" b="1" i="1" dirty="0">
                <a:solidFill>
                  <a:schemeClr val="bg1"/>
                </a:solidFill>
                <a:latin typeface="Tahoma" pitchFamily="34" charset="0"/>
                <a:cs typeface="Times New Roman" pitchFamily="18" charset="0"/>
              </a:rPr>
              <a:t>: Lord</a:t>
            </a:r>
            <a:r>
              <a:rPr lang="en-US" sz="2400" b="1" i="1" dirty="0">
                <a:solidFill>
                  <a:schemeClr val="bg1"/>
                </a:solidFill>
                <a:latin typeface="Tahoma" pitchFamily="34" charset="0"/>
                <a:cs typeface="Times New Roman" pitchFamily="18" charset="0"/>
              </a:rPr>
              <a:t>) </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Mt. 22:43-44 </a:t>
            </a:r>
            <a:r>
              <a:rPr lang="en-US" sz="2000" i="1" dirty="0">
                <a:solidFill>
                  <a:schemeClr val="accent4">
                    <a:lumMod val="10000"/>
                  </a:schemeClr>
                </a:solidFill>
                <a:latin typeface="Tahoma" pitchFamily="34" charset="0"/>
                <a:cs typeface="Times New Roman" pitchFamily="18" charset="0"/>
              </a:rPr>
              <a:t>(From Ps. 110:1: Yahweh [H3068] said to </a:t>
            </a:r>
            <a:r>
              <a:rPr lang="en-US" sz="2000" i="1" dirty="0" err="1">
                <a:solidFill>
                  <a:schemeClr val="accent4">
                    <a:lumMod val="10000"/>
                  </a:schemeClr>
                </a:solidFill>
                <a:latin typeface="Tahoma" pitchFamily="34" charset="0"/>
                <a:cs typeface="Times New Roman" pitchFamily="18" charset="0"/>
              </a:rPr>
              <a:t>Adonay</a:t>
            </a:r>
            <a:r>
              <a:rPr lang="en-US" sz="2000" i="1" dirty="0">
                <a:solidFill>
                  <a:schemeClr val="accent4">
                    <a:lumMod val="10000"/>
                  </a:schemeClr>
                </a:solidFill>
                <a:latin typeface="Tahoma" pitchFamily="34" charset="0"/>
                <a:cs typeface="Times New Roman" pitchFamily="18" charset="0"/>
              </a:rPr>
              <a:t> [H136])</a:t>
            </a:r>
            <a:endParaRPr lang="en-US" sz="2000" dirty="0">
              <a:solidFill>
                <a:schemeClr val="accent4">
                  <a:lumMod val="10000"/>
                </a:schemeClr>
              </a:solidFill>
              <a:latin typeface="Tahoma" pitchFamily="34" charset="0"/>
              <a:cs typeface="Times New Roman" pitchFamily="18" charset="0"/>
            </a:endParaRPr>
          </a:p>
        </p:txBody>
      </p:sp>
      <p:sp>
        <p:nvSpPr>
          <p:cNvPr id="15" name="Text Box 7"/>
          <p:cNvSpPr txBox="1">
            <a:spLocks noChangeArrowheads="1"/>
          </p:cNvSpPr>
          <p:nvPr/>
        </p:nvSpPr>
        <p:spPr bwMode="auto">
          <a:xfrm>
            <a:off x="-22122" y="5107335"/>
            <a:ext cx="918087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000000"/>
                </a:solidFill>
                <a:latin typeface="Tahoma" pitchFamily="34" charset="0"/>
                <a:cs typeface="Times New Roman" pitchFamily="18" charset="0"/>
              </a:rPr>
              <a:t>Jesus is the “I AM” of </a:t>
            </a:r>
            <a:r>
              <a:rPr lang="en-US" sz="2400" b="1" i="1" dirty="0">
                <a:solidFill>
                  <a:srgbClr val="000000"/>
                </a:solidFill>
                <a:latin typeface="Tahoma" pitchFamily="34" charset="0"/>
                <a:cs typeface="Times New Roman" pitchFamily="18" charset="0"/>
              </a:rPr>
              <a:t>Ex. 3:14 </a:t>
            </a:r>
            <a:r>
              <a:rPr lang="en-US" sz="2400" b="1" dirty="0">
                <a:solidFill>
                  <a:srgbClr val="000000"/>
                </a:solidFill>
                <a:latin typeface="Tahoma" pitchFamily="34" charset="0"/>
                <a:cs typeface="Times New Roman" pitchFamily="18" charset="0"/>
              </a:rPr>
              <a:t>and identified by </a:t>
            </a:r>
          </a:p>
          <a:p>
            <a:pPr algn="ctr" eaLnBrk="1" hangingPunct="1"/>
            <a:r>
              <a:rPr lang="en-US" sz="2400" b="1" dirty="0">
                <a:solidFill>
                  <a:srgbClr val="000000"/>
                </a:solidFill>
                <a:latin typeface="Tahoma" pitchFamily="34" charset="0"/>
                <a:cs typeface="Times New Roman" pitchFamily="18" charset="0"/>
              </a:rPr>
              <a:t>all three major names of God!</a:t>
            </a:r>
            <a:endParaRPr lang="en-US" sz="2400" b="1" i="1" dirty="0">
              <a:solidFill>
                <a:srgbClr val="000000"/>
              </a:solidFill>
              <a:latin typeface="Tahoma" pitchFamily="34" charset="0"/>
              <a:cs typeface="Times New Roman" pitchFamily="18" charset="0"/>
            </a:endParaRPr>
          </a:p>
        </p:txBody>
      </p:sp>
    </p:spTree>
    <p:extLst>
      <p:ext uri="{BB962C8B-B14F-4D97-AF65-F5344CB8AC3E}">
        <p14:creationId xmlns:p14="http://schemas.microsoft.com/office/powerpoint/2010/main" val="380847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Other Names and Descriptions of God</a:t>
            </a:r>
          </a:p>
        </p:txBody>
      </p:sp>
      <p:sp>
        <p:nvSpPr>
          <p:cNvPr id="7" name="Footer Placeholder 4"/>
          <p:cNvSpPr>
            <a:spLocks noGrp="1"/>
          </p:cNvSpPr>
          <p:nvPr>
            <p:ph type="ftr" sz="quarter" idx="15"/>
          </p:nvPr>
        </p:nvSpPr>
        <p:spPr>
          <a:xfrm>
            <a:off x="-4916" y="6548438"/>
            <a:ext cx="1833716" cy="309562"/>
          </a:xfrm>
        </p:spPr>
        <p:txBody>
          <a:bodyPr/>
          <a:lstStyle/>
          <a:p>
            <a:pPr>
              <a:defRPr/>
            </a:pPr>
            <a:r>
              <a:rPr lang="en-US" dirty="0">
                <a:solidFill>
                  <a:schemeClr val="bg2"/>
                </a:solidFill>
              </a:rPr>
              <a:t>Names Of GOD</a:t>
            </a:r>
          </a:p>
        </p:txBody>
      </p:sp>
      <p:sp>
        <p:nvSpPr>
          <p:cNvPr id="8" name="Text Box 5"/>
          <p:cNvSpPr txBox="1">
            <a:spLocks noChangeArrowheads="1"/>
          </p:cNvSpPr>
          <p:nvPr/>
        </p:nvSpPr>
        <p:spPr bwMode="auto">
          <a:xfrm>
            <a:off x="-9832" y="762000"/>
            <a:ext cx="916858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chemeClr val="tx2">
                  <a:lumMod val="50000"/>
                </a:schemeClr>
              </a:buClr>
              <a:buSzPct val="115000"/>
              <a:buFont typeface="Wingdings" pitchFamily="2" charset="2"/>
              <a:buChar char="Ø"/>
            </a:pPr>
            <a:r>
              <a:rPr lang="en-US" sz="2000" b="1" dirty="0">
                <a:solidFill>
                  <a:srgbClr val="0000FF"/>
                </a:solidFill>
                <a:latin typeface="Tahoma" pitchFamily="34" charset="0"/>
                <a:cs typeface="Times New Roman" pitchFamily="18" charset="0"/>
              </a:rPr>
              <a:t>El </a:t>
            </a:r>
            <a:r>
              <a:rPr lang="en-US" sz="2000" b="1" dirty="0" err="1">
                <a:solidFill>
                  <a:srgbClr val="0000FF"/>
                </a:solidFill>
                <a:latin typeface="Tahoma" pitchFamily="34" charset="0"/>
                <a:cs typeface="Times New Roman" pitchFamily="18" charset="0"/>
              </a:rPr>
              <a:t>Shaddai</a:t>
            </a:r>
            <a:r>
              <a:rPr lang="en-US" sz="2000" b="1" dirty="0">
                <a:solidFill>
                  <a:srgbClr val="0000FF"/>
                </a:solidFill>
                <a:latin typeface="Tahoma" pitchFamily="34" charset="0"/>
                <a:cs typeface="Times New Roman" pitchFamily="18" charset="0"/>
              </a:rPr>
              <a:t> (“Almighty God”)  </a:t>
            </a:r>
          </a:p>
          <a:p>
            <a:pPr marL="800100" lvl="1" indent="-342900">
              <a:buClr>
                <a:schemeClr val="tx2">
                  <a:lumMod val="50000"/>
                </a:schemeClr>
              </a:buClr>
              <a:buSzPct val="115000"/>
              <a:buFont typeface="Wingdings" panose="05000000000000000000" pitchFamily="2" charset="2"/>
              <a:buChar char="§"/>
            </a:pPr>
            <a:r>
              <a:rPr lang="en-US" sz="2000" i="1" dirty="0">
                <a:solidFill>
                  <a:schemeClr val="accent4">
                    <a:lumMod val="10000"/>
                  </a:schemeClr>
                </a:solidFill>
                <a:latin typeface="Tahoma" pitchFamily="34" charset="0"/>
                <a:cs typeface="Times New Roman" pitchFamily="18" charset="0"/>
              </a:rPr>
              <a:t>Gen. 17:1; 28:3; 35:11; 43:14; 48:3; 49:25</a:t>
            </a:r>
          </a:p>
          <a:p>
            <a:pPr>
              <a:buClr>
                <a:schemeClr val="tx2">
                  <a:lumMod val="50000"/>
                </a:schemeClr>
              </a:buClr>
              <a:buSzPct val="115000"/>
              <a:buFont typeface="Wingdings" pitchFamily="2" charset="2"/>
              <a:buChar char="Ø"/>
            </a:pPr>
            <a:r>
              <a:rPr lang="en-US" sz="2000" b="1" dirty="0">
                <a:solidFill>
                  <a:srgbClr val="0000FF"/>
                </a:solidFill>
                <a:latin typeface="Tahoma" pitchFamily="34" charset="0"/>
                <a:cs typeface="Times New Roman" pitchFamily="18" charset="0"/>
              </a:rPr>
              <a:t>El </a:t>
            </a:r>
            <a:r>
              <a:rPr lang="en-US" sz="2000" b="1" dirty="0" err="1">
                <a:solidFill>
                  <a:srgbClr val="0000FF"/>
                </a:solidFill>
                <a:latin typeface="Tahoma" pitchFamily="34" charset="0"/>
                <a:cs typeface="Times New Roman" pitchFamily="18" charset="0"/>
              </a:rPr>
              <a:t>Elyon</a:t>
            </a:r>
            <a:r>
              <a:rPr lang="en-US" sz="2000" b="1" dirty="0">
                <a:solidFill>
                  <a:srgbClr val="0000FF"/>
                </a:solidFill>
                <a:latin typeface="Tahoma" pitchFamily="34" charset="0"/>
                <a:cs typeface="Times New Roman" pitchFamily="18" charset="0"/>
              </a:rPr>
              <a:t> (“God Most High”)</a:t>
            </a:r>
          </a:p>
          <a:p>
            <a:pPr marL="800100" lvl="1" indent="-342900">
              <a:buClr>
                <a:schemeClr val="tx2">
                  <a:lumMod val="50000"/>
                </a:schemeClr>
              </a:buClr>
              <a:buSzPct val="115000"/>
              <a:buFont typeface="Wingdings" panose="05000000000000000000" pitchFamily="2" charset="2"/>
              <a:buChar char="§"/>
            </a:pPr>
            <a:r>
              <a:rPr lang="en-US" sz="2000" i="1" dirty="0">
                <a:solidFill>
                  <a:schemeClr val="accent4">
                    <a:lumMod val="10000"/>
                  </a:schemeClr>
                </a:solidFill>
                <a:latin typeface="Tahoma" pitchFamily="34" charset="0"/>
                <a:cs typeface="Times New Roman" pitchFamily="18" charset="0"/>
              </a:rPr>
              <a:t>Gen. 14:18, 22; Num. 24:16; Ps. 91:12; Dan. 7:18, 22, 25, 27</a:t>
            </a:r>
          </a:p>
          <a:p>
            <a:pPr>
              <a:buClr>
                <a:schemeClr val="tx2">
                  <a:lumMod val="50000"/>
                </a:schemeClr>
              </a:buClr>
              <a:buSzPct val="115000"/>
              <a:buFont typeface="Wingdings" pitchFamily="2" charset="2"/>
              <a:buChar char="Ø"/>
            </a:pPr>
            <a:r>
              <a:rPr lang="en-US" sz="2000" b="1" dirty="0">
                <a:solidFill>
                  <a:srgbClr val="0000FF"/>
                </a:solidFill>
                <a:latin typeface="Tahoma" pitchFamily="34" charset="0"/>
                <a:cs typeface="Times New Roman" pitchFamily="18" charset="0"/>
              </a:rPr>
              <a:t>El </a:t>
            </a:r>
            <a:r>
              <a:rPr lang="en-US" sz="2000" b="1" dirty="0" err="1">
                <a:solidFill>
                  <a:srgbClr val="0000FF"/>
                </a:solidFill>
                <a:latin typeface="Tahoma" pitchFamily="34" charset="0"/>
                <a:cs typeface="Times New Roman" pitchFamily="18" charset="0"/>
              </a:rPr>
              <a:t>Olam</a:t>
            </a:r>
            <a:r>
              <a:rPr lang="en-US" sz="2000" b="1" dirty="0">
                <a:solidFill>
                  <a:srgbClr val="0000FF"/>
                </a:solidFill>
                <a:latin typeface="Tahoma" pitchFamily="34" charset="0"/>
                <a:cs typeface="Times New Roman" pitchFamily="18" charset="0"/>
              </a:rPr>
              <a:t> </a:t>
            </a:r>
            <a:r>
              <a:rPr lang="en-US" sz="2000" b="1" dirty="0" err="1">
                <a:solidFill>
                  <a:srgbClr val="0000FF"/>
                </a:solidFill>
                <a:latin typeface="Tahoma" pitchFamily="34" charset="0"/>
                <a:cs typeface="Times New Roman" pitchFamily="18" charset="0"/>
              </a:rPr>
              <a:t>Olam</a:t>
            </a:r>
            <a:r>
              <a:rPr lang="en-US" sz="2000" b="1" dirty="0">
                <a:solidFill>
                  <a:srgbClr val="0000FF"/>
                </a:solidFill>
                <a:latin typeface="Tahoma" pitchFamily="34" charset="0"/>
                <a:cs typeface="Times New Roman" pitchFamily="18" charset="0"/>
              </a:rPr>
              <a:t> (“Everlasting God”)</a:t>
            </a:r>
          </a:p>
          <a:p>
            <a:pPr marL="800100" lvl="1" indent="-342900">
              <a:buClr>
                <a:schemeClr val="tx2">
                  <a:lumMod val="50000"/>
                </a:schemeClr>
              </a:buClr>
              <a:buSzPct val="115000"/>
              <a:buFont typeface="Wingdings" panose="05000000000000000000" pitchFamily="2" charset="2"/>
              <a:buChar char="§"/>
            </a:pPr>
            <a:r>
              <a:rPr lang="en-US" sz="2000" i="1" dirty="0">
                <a:solidFill>
                  <a:schemeClr val="accent4">
                    <a:lumMod val="10000"/>
                  </a:schemeClr>
                </a:solidFill>
                <a:latin typeface="Tahoma" pitchFamily="34" charset="0"/>
                <a:cs typeface="Times New Roman" pitchFamily="18" charset="0"/>
              </a:rPr>
              <a:t>Gen. 21:33; Is. 40:28; Ps. 90:2</a:t>
            </a:r>
          </a:p>
          <a:p>
            <a:pPr marL="800100" lvl="1" indent="-342900">
              <a:buClr>
                <a:schemeClr val="tx2">
                  <a:lumMod val="50000"/>
                </a:schemeClr>
              </a:buClr>
              <a:buSzPct val="115000"/>
              <a:buFont typeface="Wingdings" panose="05000000000000000000" pitchFamily="2" charset="2"/>
              <a:buChar char="§"/>
            </a:pPr>
            <a:r>
              <a:rPr lang="en-US" sz="2000" b="1" i="1" dirty="0">
                <a:solidFill>
                  <a:schemeClr val="accent4">
                    <a:lumMod val="10000"/>
                  </a:schemeClr>
                </a:solidFill>
                <a:latin typeface="Tahoma" pitchFamily="34" charset="0"/>
                <a:cs typeface="Times New Roman" pitchFamily="18" charset="0"/>
              </a:rPr>
              <a:t>“Living God” </a:t>
            </a:r>
            <a:r>
              <a:rPr lang="en-US" sz="2000" i="1" dirty="0">
                <a:solidFill>
                  <a:schemeClr val="accent4">
                    <a:lumMod val="10000"/>
                  </a:schemeClr>
                </a:solidFill>
                <a:latin typeface="Tahoma" pitchFamily="34" charset="0"/>
                <a:cs typeface="Times New Roman" pitchFamily="18" charset="0"/>
              </a:rPr>
              <a:t>(Josh. 3:10; Ps. 42:2; 84:2; Hos. 1:10)</a:t>
            </a:r>
          </a:p>
          <a:p>
            <a:pPr>
              <a:buClr>
                <a:schemeClr val="tx2">
                  <a:lumMod val="50000"/>
                </a:schemeClr>
              </a:buClr>
              <a:buSzPct val="115000"/>
              <a:buFont typeface="Wingdings" pitchFamily="2" charset="2"/>
              <a:buChar char="Ø"/>
            </a:pPr>
            <a:r>
              <a:rPr lang="en-US" sz="2000" b="1" dirty="0">
                <a:solidFill>
                  <a:srgbClr val="0000FF"/>
                </a:solidFill>
                <a:latin typeface="Tahoma" pitchFamily="34" charset="0"/>
                <a:cs typeface="Times New Roman" pitchFamily="18" charset="0"/>
              </a:rPr>
              <a:t>El </a:t>
            </a:r>
            <a:r>
              <a:rPr lang="en-US" sz="2000" b="1" dirty="0" err="1">
                <a:solidFill>
                  <a:srgbClr val="0000FF"/>
                </a:solidFill>
                <a:latin typeface="Tahoma" pitchFamily="34" charset="0"/>
                <a:cs typeface="Times New Roman" pitchFamily="18" charset="0"/>
              </a:rPr>
              <a:t>Roi</a:t>
            </a:r>
            <a:r>
              <a:rPr lang="en-US" sz="2000" b="1" dirty="0">
                <a:solidFill>
                  <a:srgbClr val="0000FF"/>
                </a:solidFill>
                <a:latin typeface="Tahoma" pitchFamily="34" charset="0"/>
                <a:cs typeface="Times New Roman" pitchFamily="18" charset="0"/>
              </a:rPr>
              <a:t> (“God Who Sees”)</a:t>
            </a:r>
          </a:p>
          <a:p>
            <a:pPr marL="800100" lvl="1" indent="-342900">
              <a:buClr>
                <a:schemeClr val="tx2">
                  <a:lumMod val="50000"/>
                </a:schemeClr>
              </a:buClr>
              <a:buSzPct val="115000"/>
              <a:buFont typeface="Wingdings" panose="05000000000000000000" pitchFamily="2" charset="2"/>
              <a:buChar char="§"/>
            </a:pPr>
            <a:r>
              <a:rPr lang="en-US" sz="2000" i="1" dirty="0">
                <a:solidFill>
                  <a:schemeClr val="accent4">
                    <a:lumMod val="10000"/>
                  </a:schemeClr>
                </a:solidFill>
                <a:latin typeface="Tahoma" pitchFamily="34" charset="0"/>
                <a:cs typeface="Times New Roman" pitchFamily="18" charset="0"/>
              </a:rPr>
              <a:t>Gen. 16:13 </a:t>
            </a:r>
          </a:p>
          <a:p>
            <a:pPr>
              <a:buClr>
                <a:schemeClr val="tx2">
                  <a:lumMod val="50000"/>
                </a:schemeClr>
              </a:buClr>
              <a:buSzPct val="115000"/>
              <a:buFont typeface="Wingdings" pitchFamily="2" charset="2"/>
              <a:buChar char="Ø"/>
            </a:pPr>
            <a:r>
              <a:rPr lang="en-US" sz="2000" b="1" dirty="0">
                <a:solidFill>
                  <a:srgbClr val="0000FF"/>
                </a:solidFill>
                <a:latin typeface="Tahoma" pitchFamily="34" charset="0"/>
                <a:cs typeface="Times New Roman" pitchFamily="18" charset="0"/>
              </a:rPr>
              <a:t>Yahweh </a:t>
            </a:r>
            <a:r>
              <a:rPr lang="en-US" sz="2000" b="1" dirty="0" err="1">
                <a:solidFill>
                  <a:srgbClr val="0000FF"/>
                </a:solidFill>
                <a:latin typeface="Tahoma" pitchFamily="34" charset="0"/>
                <a:cs typeface="Times New Roman" pitchFamily="18" charset="0"/>
              </a:rPr>
              <a:t>Sabaoth</a:t>
            </a:r>
            <a:r>
              <a:rPr lang="en-US" sz="2000" b="1" dirty="0">
                <a:solidFill>
                  <a:srgbClr val="0000FF"/>
                </a:solidFill>
                <a:latin typeface="Tahoma" pitchFamily="34" charset="0"/>
                <a:cs typeface="Times New Roman" pitchFamily="18" charset="0"/>
              </a:rPr>
              <a:t> (“Lord of Hosts”)</a:t>
            </a:r>
          </a:p>
          <a:p>
            <a:pPr marL="800100" lvl="1" indent="-342900">
              <a:buClr>
                <a:schemeClr val="tx2">
                  <a:lumMod val="50000"/>
                </a:schemeClr>
              </a:buClr>
              <a:buSzPct val="115000"/>
              <a:buFont typeface="Wingdings" panose="05000000000000000000" pitchFamily="2" charset="2"/>
              <a:buChar char="§"/>
            </a:pPr>
            <a:r>
              <a:rPr lang="en-US" sz="2000" i="1" dirty="0">
                <a:solidFill>
                  <a:schemeClr val="accent4">
                    <a:lumMod val="10000"/>
                  </a:schemeClr>
                </a:solidFill>
                <a:latin typeface="Tahoma" pitchFamily="34" charset="0"/>
                <a:cs typeface="Times New Roman" pitchFamily="18" charset="0"/>
              </a:rPr>
              <a:t>I Sam. 1:3; II Sam. 7:27; Rom. 9:29; Js. 5:4</a:t>
            </a:r>
          </a:p>
          <a:p>
            <a:pPr>
              <a:buClr>
                <a:schemeClr val="tx2">
                  <a:lumMod val="50000"/>
                </a:schemeClr>
              </a:buClr>
              <a:buSzPct val="115000"/>
              <a:buFont typeface="Wingdings" pitchFamily="2" charset="2"/>
              <a:buChar char="Ø"/>
            </a:pPr>
            <a:r>
              <a:rPr lang="en-US" sz="2000" b="1" dirty="0" err="1">
                <a:solidFill>
                  <a:srgbClr val="0000FF"/>
                </a:solidFill>
                <a:latin typeface="Tahoma" pitchFamily="34" charset="0"/>
                <a:cs typeface="Times New Roman" pitchFamily="18" charset="0"/>
              </a:rPr>
              <a:t>Abir</a:t>
            </a:r>
            <a:r>
              <a:rPr lang="en-US" sz="2000" b="1" dirty="0">
                <a:solidFill>
                  <a:srgbClr val="0000FF"/>
                </a:solidFill>
                <a:latin typeface="Tahoma" pitchFamily="34" charset="0"/>
                <a:cs typeface="Times New Roman" pitchFamily="18" charset="0"/>
              </a:rPr>
              <a:t> (“Mighty One”); </a:t>
            </a:r>
            <a:r>
              <a:rPr lang="en-US" sz="2000" b="1" dirty="0" err="1">
                <a:solidFill>
                  <a:srgbClr val="0000FF"/>
                </a:solidFill>
                <a:latin typeface="Tahoma" pitchFamily="34" charset="0"/>
                <a:cs typeface="Times New Roman" pitchFamily="18" charset="0"/>
              </a:rPr>
              <a:t>Pahad</a:t>
            </a:r>
            <a:r>
              <a:rPr lang="en-US" sz="2000" b="1" dirty="0">
                <a:solidFill>
                  <a:srgbClr val="0000FF"/>
                </a:solidFill>
                <a:latin typeface="Tahoma" pitchFamily="34" charset="0"/>
                <a:cs typeface="Times New Roman" pitchFamily="18" charset="0"/>
              </a:rPr>
              <a:t> (“Fear”)</a:t>
            </a:r>
          </a:p>
          <a:p>
            <a:pPr marL="800100" lvl="1" indent="-342900">
              <a:buClr>
                <a:schemeClr val="tx2">
                  <a:lumMod val="50000"/>
                </a:schemeClr>
              </a:buClr>
              <a:buSzPct val="115000"/>
              <a:buFont typeface="Wingdings" panose="05000000000000000000" pitchFamily="2" charset="2"/>
              <a:buChar char="§"/>
            </a:pPr>
            <a:r>
              <a:rPr lang="en-US" sz="2000" b="1" i="1" dirty="0">
                <a:solidFill>
                  <a:schemeClr val="accent4">
                    <a:lumMod val="10000"/>
                  </a:schemeClr>
                </a:solidFill>
                <a:latin typeface="Tahoma" pitchFamily="34" charset="0"/>
                <a:cs typeface="Times New Roman" pitchFamily="18" charset="0"/>
              </a:rPr>
              <a:t>“Mighty God of Jacob” </a:t>
            </a:r>
            <a:r>
              <a:rPr lang="en-US" sz="2000" i="1" dirty="0">
                <a:solidFill>
                  <a:schemeClr val="accent4">
                    <a:lumMod val="10000"/>
                  </a:schemeClr>
                </a:solidFill>
                <a:latin typeface="Tahoma" pitchFamily="34" charset="0"/>
                <a:cs typeface="Times New Roman" pitchFamily="18" charset="0"/>
              </a:rPr>
              <a:t>(Gen. 49:24; Ps. 132:2, 5; Is. 49:26; 60:16)</a:t>
            </a:r>
          </a:p>
          <a:p>
            <a:pPr marL="800100" lvl="1" indent="-342900">
              <a:buClr>
                <a:schemeClr val="tx2">
                  <a:lumMod val="50000"/>
                </a:schemeClr>
              </a:buClr>
              <a:buSzPct val="115000"/>
              <a:buFont typeface="Wingdings" panose="05000000000000000000" pitchFamily="2" charset="2"/>
              <a:buChar char="§"/>
            </a:pPr>
            <a:r>
              <a:rPr lang="en-US" sz="2000" b="1" i="1" dirty="0">
                <a:solidFill>
                  <a:schemeClr val="accent4">
                    <a:lumMod val="10000"/>
                  </a:schemeClr>
                </a:solidFill>
                <a:latin typeface="Tahoma" pitchFamily="34" charset="0"/>
                <a:cs typeface="Times New Roman" pitchFamily="18" charset="0"/>
              </a:rPr>
              <a:t>“Fear of Isaac” </a:t>
            </a:r>
            <a:r>
              <a:rPr lang="en-US" sz="2000" i="1" dirty="0">
                <a:solidFill>
                  <a:schemeClr val="accent4">
                    <a:lumMod val="10000"/>
                  </a:schemeClr>
                </a:solidFill>
                <a:latin typeface="Tahoma" pitchFamily="34" charset="0"/>
                <a:cs typeface="Times New Roman" pitchFamily="18" charset="0"/>
              </a:rPr>
              <a:t>(Gen. 31:42, 53)</a:t>
            </a:r>
          </a:p>
        </p:txBody>
      </p:sp>
      <p:sp>
        <p:nvSpPr>
          <p:cNvPr id="10" name="Text Box 7"/>
          <p:cNvSpPr txBox="1">
            <a:spLocks noChangeArrowheads="1"/>
          </p:cNvSpPr>
          <p:nvPr/>
        </p:nvSpPr>
        <p:spPr bwMode="auto">
          <a:xfrm>
            <a:off x="-22123" y="5257800"/>
            <a:ext cx="916858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000000"/>
                </a:solidFill>
                <a:latin typeface="Tahoma" pitchFamily="34" charset="0"/>
                <a:cs typeface="Times New Roman" pitchFamily="18" charset="0"/>
              </a:rPr>
              <a:t>The very names of God describe His nature, His power, </a:t>
            </a:r>
          </a:p>
          <a:p>
            <a:pPr algn="ctr" eaLnBrk="1" hangingPunct="1"/>
            <a:r>
              <a:rPr lang="en-US" sz="2400" b="1" dirty="0">
                <a:solidFill>
                  <a:srgbClr val="000000"/>
                </a:solidFill>
                <a:latin typeface="Tahoma" pitchFamily="34" charset="0"/>
                <a:cs typeface="Times New Roman" pitchFamily="18" charset="0"/>
              </a:rPr>
              <a:t>His eternalness, His being enthroned in Heaven above, and His command of authority!</a:t>
            </a:r>
            <a:endParaRPr lang="en-US" sz="2400" b="1" i="1" dirty="0">
              <a:solidFill>
                <a:srgbClr val="000000"/>
              </a:solidFill>
              <a:latin typeface="Tahoma" pitchFamily="34" charset="0"/>
              <a:cs typeface="Times New Roman" pitchFamily="18" charset="0"/>
            </a:endParaRPr>
          </a:p>
        </p:txBody>
      </p:sp>
    </p:spTree>
    <p:extLst>
      <p:ext uri="{BB962C8B-B14F-4D97-AF65-F5344CB8AC3E}">
        <p14:creationId xmlns:p14="http://schemas.microsoft.com/office/powerpoint/2010/main" val="420524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Conclusion</a:t>
            </a:r>
          </a:p>
        </p:txBody>
      </p:sp>
      <p:sp>
        <p:nvSpPr>
          <p:cNvPr id="7" name="Footer Placeholder 4"/>
          <p:cNvSpPr>
            <a:spLocks noGrp="1"/>
          </p:cNvSpPr>
          <p:nvPr>
            <p:ph type="ftr" sz="quarter" idx="15"/>
          </p:nvPr>
        </p:nvSpPr>
        <p:spPr>
          <a:xfrm>
            <a:off x="-24378" y="6548438"/>
            <a:ext cx="1929378" cy="309562"/>
          </a:xfrm>
        </p:spPr>
        <p:txBody>
          <a:bodyPr/>
          <a:lstStyle/>
          <a:p>
            <a:pPr>
              <a:defRPr/>
            </a:pPr>
            <a:r>
              <a:rPr lang="en-US" dirty="0">
                <a:solidFill>
                  <a:schemeClr val="bg2"/>
                </a:solidFill>
              </a:rPr>
              <a:t>Names Of GOD</a:t>
            </a:r>
          </a:p>
        </p:txBody>
      </p:sp>
      <p:sp>
        <p:nvSpPr>
          <p:cNvPr id="10" name="Text Box 5"/>
          <p:cNvSpPr txBox="1">
            <a:spLocks noChangeArrowheads="1"/>
          </p:cNvSpPr>
          <p:nvPr/>
        </p:nvSpPr>
        <p:spPr bwMode="auto">
          <a:xfrm>
            <a:off x="8804" y="763250"/>
            <a:ext cx="913908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chemeClr val="bg1"/>
                </a:solidFill>
                <a:latin typeface="Tahoma" pitchFamily="34" charset="0"/>
                <a:cs typeface="Times New Roman" pitchFamily="18" charset="0"/>
              </a:rPr>
              <a:t>The names attributed to God reveal his character, might, </a:t>
            </a:r>
          </a:p>
          <a:p>
            <a:pPr algn="ctr" eaLnBrk="1" hangingPunct="1"/>
            <a:r>
              <a:rPr lang="en-US" sz="2400" b="1" dirty="0">
                <a:solidFill>
                  <a:schemeClr val="bg1"/>
                </a:solidFill>
                <a:latin typeface="Tahoma" pitchFamily="34" charset="0"/>
                <a:cs typeface="Times New Roman" pitchFamily="18" charset="0"/>
              </a:rPr>
              <a:t>and prominence</a:t>
            </a:r>
          </a:p>
        </p:txBody>
      </p:sp>
      <p:sp>
        <p:nvSpPr>
          <p:cNvPr id="11" name="Text Box 8"/>
          <p:cNvSpPr txBox="1">
            <a:spLocks noChangeArrowheads="1"/>
          </p:cNvSpPr>
          <p:nvPr/>
        </p:nvSpPr>
        <p:spPr bwMode="auto">
          <a:xfrm>
            <a:off x="0" y="2743200"/>
            <a:ext cx="9124538" cy="2062103"/>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sz="3200" b="1" dirty="0">
                <a:solidFill>
                  <a:srgbClr val="7030A0"/>
                </a:solidFill>
                <a:latin typeface="Tahoma" pitchFamily="34" charset="0"/>
                <a:cs typeface="Times New Roman" pitchFamily="18" charset="0"/>
              </a:rPr>
              <a:t>Ps. 8:1 (NKJ)</a:t>
            </a:r>
            <a:endParaRPr lang="en-US" sz="3200" b="1" i="1" dirty="0">
              <a:solidFill>
                <a:srgbClr val="7030A0"/>
              </a:solidFill>
              <a:latin typeface="Tahoma" pitchFamily="34" charset="0"/>
              <a:cs typeface="Times New Roman" pitchFamily="18" charset="0"/>
            </a:endParaRPr>
          </a:p>
          <a:p>
            <a:pPr eaLnBrk="1" hangingPunct="1">
              <a:defRPr/>
            </a:pPr>
            <a:r>
              <a:rPr lang="en-US" dirty="0">
                <a:solidFill>
                  <a:srgbClr val="002060"/>
                </a:solidFill>
                <a:latin typeface="Tahoma" pitchFamily="34" charset="0"/>
                <a:cs typeface="Times New Roman" pitchFamily="18" charset="0"/>
              </a:rPr>
              <a:t>1.  </a:t>
            </a:r>
            <a:r>
              <a:rPr lang="en-US" b="1" dirty="0">
                <a:solidFill>
                  <a:srgbClr val="002060"/>
                </a:solidFill>
                <a:latin typeface="Tahoma" pitchFamily="34" charset="0"/>
                <a:cs typeface="Times New Roman" pitchFamily="18" charset="0"/>
              </a:rPr>
              <a:t>To the Chief Musician. On the Instrument of Gath. A Psalm of David. </a:t>
            </a:r>
            <a:r>
              <a:rPr lang="en-US" dirty="0">
                <a:solidFill>
                  <a:srgbClr val="002060"/>
                </a:solidFill>
                <a:latin typeface="Tahoma" pitchFamily="34" charset="0"/>
                <a:cs typeface="Times New Roman" pitchFamily="18" charset="0"/>
              </a:rPr>
              <a:t>O LORD, our Lord, How excellent is Your name in all the earth, Who have set Your glory above the heavens!</a:t>
            </a:r>
          </a:p>
        </p:txBody>
      </p:sp>
      <p:sp>
        <p:nvSpPr>
          <p:cNvPr id="13" name="Text Box 5"/>
          <p:cNvSpPr txBox="1">
            <a:spLocks noChangeArrowheads="1"/>
          </p:cNvSpPr>
          <p:nvPr/>
        </p:nvSpPr>
        <p:spPr bwMode="auto">
          <a:xfrm>
            <a:off x="-14546" y="1752600"/>
            <a:ext cx="913908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0000FF"/>
                </a:solidFill>
                <a:latin typeface="Tahoma" pitchFamily="34" charset="0"/>
                <a:cs typeface="Times New Roman" pitchFamily="18" charset="0"/>
              </a:rPr>
              <a:t>Let us be diligent to reflect upon and learn of God from</a:t>
            </a:r>
          </a:p>
          <a:p>
            <a:pPr algn="ctr" eaLnBrk="1" hangingPunct="1"/>
            <a:r>
              <a:rPr lang="en-US" sz="2400" b="1" dirty="0">
                <a:solidFill>
                  <a:srgbClr val="0000FF"/>
                </a:solidFill>
                <a:latin typeface="Tahoma" pitchFamily="34" charset="0"/>
                <a:cs typeface="Times New Roman" pitchFamily="18" charset="0"/>
              </a:rPr>
              <a:t>His names, and reverently use them in praise of Him…</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8198" y="4795896"/>
            <a:ext cx="3327604" cy="2074207"/>
          </a:xfrm>
          <a:prstGeom prst="rect">
            <a:avLst/>
          </a:prstGeom>
        </p:spPr>
      </p:pic>
    </p:spTree>
    <p:extLst>
      <p:ext uri="{BB962C8B-B14F-4D97-AF65-F5344CB8AC3E}">
        <p14:creationId xmlns:p14="http://schemas.microsoft.com/office/powerpoint/2010/main" val="229414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par>
                          <p:cTn id="11" fill="hold">
                            <p:stCondLst>
                              <p:cond delay="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indent="-571500">
              <a:spcBef>
                <a:spcPct val="20000"/>
              </a:spcBef>
              <a:defRPr/>
            </a:pPr>
            <a:r>
              <a:rPr lang="en-US" sz="3200" b="1" dirty="0">
                <a:solidFill>
                  <a:srgbClr val="0000FF"/>
                </a:solidFill>
                <a:latin typeface="Tahoma" pitchFamily="34" charset="0"/>
                <a:ea typeface="Tahoma" pitchFamily="34" charset="0"/>
                <a:cs typeface="Tahoma" pitchFamily="34" charset="0"/>
              </a:rPr>
              <a:t>Hear The Gospel (Jn. 5:24; Rom. 10:17)</a:t>
            </a:r>
          </a:p>
          <a:p>
            <a:pPr marL="796925" indent="-571500">
              <a:spcBef>
                <a:spcPct val="20000"/>
              </a:spcBef>
              <a:defRPr/>
            </a:pPr>
            <a:r>
              <a:rPr lang="en-US" sz="3200" b="1" dirty="0">
                <a:solidFill>
                  <a:srgbClr val="0000FF"/>
                </a:solidFill>
                <a:latin typeface="Tahoma" pitchFamily="34" charset="0"/>
                <a:ea typeface="Tahoma" pitchFamily="34" charset="0"/>
                <a:cs typeface="Tahoma" pitchFamily="34" charset="0"/>
              </a:rPr>
              <a:t>Believe In Christ (Jn. 3:16-18; Jn. 8:24)</a:t>
            </a:r>
          </a:p>
          <a:p>
            <a:pPr marL="796925" indent="-571500">
              <a:spcBef>
                <a:spcPct val="20000"/>
              </a:spcBef>
              <a:defRPr/>
            </a:pPr>
            <a:r>
              <a:rPr lang="en-US" sz="3200" b="1" dirty="0">
                <a:solidFill>
                  <a:srgbClr val="0000FF"/>
                </a:solidFill>
                <a:latin typeface="Tahoma" pitchFamily="34" charset="0"/>
                <a:ea typeface="Tahoma" pitchFamily="34" charset="0"/>
                <a:cs typeface="Tahoma" pitchFamily="34" charset="0"/>
              </a:rPr>
              <a:t>Repent Of Sins (Lk. 13:35; Acts 2:38)</a:t>
            </a:r>
          </a:p>
          <a:p>
            <a:pPr marL="796925" indent="-571500">
              <a:spcBef>
                <a:spcPct val="20000"/>
              </a:spcBef>
              <a:defRPr/>
            </a:pPr>
            <a:r>
              <a:rPr lang="en-US" sz="3200" b="1" dirty="0">
                <a:solidFill>
                  <a:srgbClr val="0000FF"/>
                </a:solidFill>
                <a:latin typeface="Tahoma" pitchFamily="34" charset="0"/>
                <a:ea typeface="Tahoma" pitchFamily="34" charset="0"/>
                <a:cs typeface="Tahoma" pitchFamily="34" charset="0"/>
              </a:rPr>
              <a:t>Confess Christ (Mt. 10:32; Rom. 10:10)</a:t>
            </a:r>
          </a:p>
          <a:p>
            <a:pPr marL="796925" indent="-571500">
              <a:spcBef>
                <a:spcPct val="20000"/>
              </a:spcBef>
              <a:defRPr/>
            </a:pPr>
            <a:r>
              <a:rPr lang="en-US" sz="3200" b="1" dirty="0">
                <a:solidFill>
                  <a:srgbClr val="0000FF"/>
                </a:solidFill>
                <a:latin typeface="Tahoma" pitchFamily="34" charset="0"/>
                <a:ea typeface="Tahoma" pitchFamily="34" charset="0"/>
                <a:cs typeface="Tahoma" pitchFamily="34" charset="0"/>
              </a:rPr>
              <a:t>Be Baptized (Mk. 16:16; Acts 22:16)</a:t>
            </a:r>
          </a:p>
          <a:p>
            <a:pPr marL="796925" indent="-571500">
              <a:spcBef>
                <a:spcPct val="20000"/>
              </a:spcBef>
              <a:defRPr/>
            </a:pPr>
            <a:r>
              <a:rPr lang="en-US" sz="3200" b="1" dirty="0">
                <a:solidFill>
                  <a:srgbClr val="0000FF"/>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Erring Child of God: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buNone/>
              <a:defRPr/>
            </a:pPr>
            <a:r>
              <a:rPr lang="en-US" sz="3200" b="1" dirty="0">
                <a:solidFill>
                  <a:srgbClr val="0000FF"/>
                </a:solidFill>
                <a:latin typeface="Arial" pitchFamily="34" charset="0"/>
                <a:cs typeface="Arial" pitchFamily="34" charset="0"/>
              </a:rPr>
              <a:t>Repent (Acts 8:22), Confess (I Jn. 1:9),</a:t>
            </a:r>
          </a:p>
          <a:p>
            <a:pPr algn="ctr" fontAlgn="auto">
              <a:spcBef>
                <a:spcPts val="0"/>
              </a:spcBef>
              <a:spcAft>
                <a:spcPts val="0"/>
              </a:spcAft>
              <a:buNone/>
              <a:defRPr/>
            </a:pPr>
            <a:r>
              <a:rPr lang="en-US" sz="3200" b="1" dirty="0">
                <a:solidFill>
                  <a:srgbClr val="0000FF"/>
                </a:solidFill>
                <a:latin typeface="Arial" pitchFamily="34" charset="0"/>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2672577531"/>
      </p:ext>
    </p:extLst>
  </p:cSld>
  <p:clrMapOvr>
    <a:masterClrMapping/>
  </p:clrMapOvr>
  <p:transition spd="slow" advTm="2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1000"/>
                                        <p:tgtEl>
                                          <p:spTgt spid="11266"/>
                                        </p:tgtEl>
                                      </p:cBhvr>
                                    </p:animEffect>
                                  </p:childTnLst>
                                </p:cTn>
                              </p:par>
                            </p:childTnLst>
                          </p:cTn>
                        </p:par>
                        <p:par>
                          <p:cTn id="32" fill="hold">
                            <p:stCondLst>
                              <p:cond delay="7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Intro</a:t>
            </a:r>
          </a:p>
        </p:txBody>
      </p:sp>
      <p:sp>
        <p:nvSpPr>
          <p:cNvPr id="7" name="Footer Placeholder 4"/>
          <p:cNvSpPr>
            <a:spLocks noGrp="1"/>
          </p:cNvSpPr>
          <p:nvPr>
            <p:ph type="ftr" sz="quarter" idx="15"/>
          </p:nvPr>
        </p:nvSpPr>
        <p:spPr>
          <a:xfrm>
            <a:off x="-24378" y="6548438"/>
            <a:ext cx="1929378" cy="309562"/>
          </a:xfrm>
        </p:spPr>
        <p:txBody>
          <a:bodyPr/>
          <a:lstStyle/>
          <a:p>
            <a:pPr>
              <a:defRPr/>
            </a:pPr>
            <a:r>
              <a:rPr lang="en-US" dirty="0">
                <a:solidFill>
                  <a:schemeClr val="bg2"/>
                </a:solidFill>
              </a:rPr>
              <a:t>Names Of GOD</a:t>
            </a:r>
          </a:p>
        </p:txBody>
      </p:sp>
      <p:sp>
        <p:nvSpPr>
          <p:cNvPr id="10" name="Text Box 5"/>
          <p:cNvSpPr txBox="1">
            <a:spLocks noChangeArrowheads="1"/>
          </p:cNvSpPr>
          <p:nvPr/>
        </p:nvSpPr>
        <p:spPr bwMode="auto">
          <a:xfrm>
            <a:off x="8804" y="763250"/>
            <a:ext cx="913908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Names are important</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Parents usually give a great deal of thought to naming their children. </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We use our names throughout our lives to identify ourselves, even to the very end on our grave markers</a:t>
            </a:r>
          </a:p>
        </p:txBody>
      </p:sp>
      <p:sp>
        <p:nvSpPr>
          <p:cNvPr id="11" name="Text Box 8"/>
          <p:cNvSpPr txBox="1">
            <a:spLocks noChangeArrowheads="1"/>
          </p:cNvSpPr>
          <p:nvPr/>
        </p:nvSpPr>
        <p:spPr bwMode="auto">
          <a:xfrm>
            <a:off x="-1028" y="2290916"/>
            <a:ext cx="9158748" cy="1384995"/>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Gen. 2:19 (Names are important from the beginning!)</a:t>
            </a:r>
            <a:endParaRPr lang="en-US" b="1" i="1" dirty="0">
              <a:solidFill>
                <a:srgbClr val="7030A0"/>
              </a:solidFill>
              <a:latin typeface="Tahoma" pitchFamily="34" charset="0"/>
              <a:cs typeface="Times New Roman" pitchFamily="18" charset="0"/>
            </a:endParaRPr>
          </a:p>
          <a:p>
            <a:pPr eaLnBrk="1" hangingPunct="1">
              <a:defRPr/>
            </a:pPr>
            <a:r>
              <a:rPr lang="en-US" sz="2000" dirty="0">
                <a:solidFill>
                  <a:srgbClr val="002060"/>
                </a:solidFill>
                <a:latin typeface="Tahoma" pitchFamily="34" charset="0"/>
                <a:cs typeface="Times New Roman" pitchFamily="18" charset="0"/>
              </a:rPr>
              <a:t>19.  Out of the ground the LORD God formed every beast of the field and every bird of the sky, and brought them to the man to see what he would call them; and whatever the man called a living creature, that was its name.</a:t>
            </a:r>
          </a:p>
        </p:txBody>
      </p:sp>
      <p:sp>
        <p:nvSpPr>
          <p:cNvPr id="13" name="Text Box 5"/>
          <p:cNvSpPr txBox="1">
            <a:spLocks noChangeArrowheads="1"/>
          </p:cNvSpPr>
          <p:nvPr/>
        </p:nvSpPr>
        <p:spPr bwMode="auto">
          <a:xfrm>
            <a:off x="21339" y="3818582"/>
            <a:ext cx="913908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God changed Abram’s name to Abraham (Gen. 17:5)</a:t>
            </a:r>
          </a:p>
          <a:p>
            <a:pPr>
              <a:buClr>
                <a:schemeClr val="tx2">
                  <a:lumMod val="50000"/>
                </a:schemeClr>
              </a:buClr>
              <a:buSzPct val="115000"/>
              <a:buFont typeface="Wingdings" pitchFamily="2" charset="2"/>
              <a:buChar char="Ø"/>
            </a:pPr>
            <a:r>
              <a:rPr lang="en-US" sz="2000" b="1" dirty="0">
                <a:solidFill>
                  <a:schemeClr val="accent4">
                    <a:lumMod val="10000"/>
                  </a:schemeClr>
                </a:solidFill>
                <a:latin typeface="Tahoma" pitchFamily="34" charset="0"/>
                <a:cs typeface="Times New Roman" pitchFamily="18" charset="0"/>
              </a:rPr>
              <a:t>Gen. 11:26: Abram</a:t>
            </a:r>
            <a:r>
              <a:rPr lang="en-US" sz="2000" dirty="0">
                <a:solidFill>
                  <a:schemeClr val="accent4">
                    <a:lumMod val="10000"/>
                  </a:schemeClr>
                </a:solidFill>
                <a:latin typeface="Tahoma" pitchFamily="34" charset="0"/>
                <a:cs typeface="Times New Roman" pitchFamily="18" charset="0"/>
              </a:rPr>
              <a:t> </a:t>
            </a:r>
            <a:r>
              <a:rPr lang="en-US" sz="2000" i="1" dirty="0">
                <a:solidFill>
                  <a:schemeClr val="accent4">
                    <a:lumMod val="10000"/>
                  </a:schemeClr>
                </a:solidFill>
                <a:latin typeface="Tahoma" pitchFamily="34" charset="0"/>
                <a:cs typeface="Times New Roman" pitchFamily="18" charset="0"/>
              </a:rPr>
              <a:t>(H87) </a:t>
            </a:r>
            <a:r>
              <a:rPr lang="en-US" sz="2000" dirty="0">
                <a:solidFill>
                  <a:schemeClr val="accent4">
                    <a:lumMod val="10000"/>
                  </a:schemeClr>
                </a:solidFill>
                <a:latin typeface="Tahoma" pitchFamily="34" charset="0"/>
                <a:cs typeface="Times New Roman" pitchFamily="18" charset="0"/>
              </a:rPr>
              <a:t>= “High Father”</a:t>
            </a:r>
          </a:p>
          <a:p>
            <a:pPr>
              <a:buClr>
                <a:schemeClr val="tx2">
                  <a:lumMod val="50000"/>
                </a:schemeClr>
              </a:buClr>
              <a:buSzPct val="115000"/>
              <a:buFont typeface="Wingdings" pitchFamily="2" charset="2"/>
              <a:buChar char="Ø"/>
            </a:pPr>
            <a:r>
              <a:rPr lang="en-US" sz="2000" b="1" dirty="0">
                <a:solidFill>
                  <a:schemeClr val="accent4">
                    <a:lumMod val="10000"/>
                  </a:schemeClr>
                </a:solidFill>
                <a:latin typeface="Tahoma" pitchFamily="34" charset="0"/>
                <a:cs typeface="Times New Roman" pitchFamily="18" charset="0"/>
              </a:rPr>
              <a:t>Gen. 17:5: Abraham</a:t>
            </a:r>
            <a:r>
              <a:rPr lang="en-US" sz="2000" dirty="0">
                <a:solidFill>
                  <a:schemeClr val="accent4">
                    <a:lumMod val="10000"/>
                  </a:schemeClr>
                </a:solidFill>
                <a:latin typeface="Tahoma" pitchFamily="34" charset="0"/>
                <a:cs typeface="Times New Roman" pitchFamily="18" charset="0"/>
              </a:rPr>
              <a:t> </a:t>
            </a:r>
            <a:r>
              <a:rPr lang="en-US" sz="2000" i="1" dirty="0">
                <a:solidFill>
                  <a:schemeClr val="accent4">
                    <a:lumMod val="10000"/>
                  </a:schemeClr>
                </a:solidFill>
                <a:latin typeface="Tahoma" pitchFamily="34" charset="0"/>
                <a:cs typeface="Times New Roman" pitchFamily="18" charset="0"/>
              </a:rPr>
              <a:t>(H85) </a:t>
            </a:r>
            <a:r>
              <a:rPr lang="en-US" sz="2000" dirty="0">
                <a:solidFill>
                  <a:schemeClr val="accent4">
                    <a:lumMod val="10000"/>
                  </a:schemeClr>
                </a:solidFill>
                <a:latin typeface="Tahoma" pitchFamily="34" charset="0"/>
                <a:cs typeface="Times New Roman" pitchFamily="18" charset="0"/>
              </a:rPr>
              <a:t>= “Father of multitudes”</a:t>
            </a:r>
          </a:p>
        </p:txBody>
      </p:sp>
      <p:sp>
        <p:nvSpPr>
          <p:cNvPr id="14" name="Text Box 5"/>
          <p:cNvSpPr txBox="1">
            <a:spLocks noChangeArrowheads="1"/>
          </p:cNvSpPr>
          <p:nvPr/>
        </p:nvSpPr>
        <p:spPr bwMode="auto">
          <a:xfrm>
            <a:off x="-14546" y="5150759"/>
            <a:ext cx="916837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God changed Sarai’s name to Sarah (Gen. 17:15)</a:t>
            </a:r>
          </a:p>
          <a:p>
            <a:pPr>
              <a:buClr>
                <a:schemeClr val="tx2">
                  <a:lumMod val="50000"/>
                </a:schemeClr>
              </a:buClr>
              <a:buSzPct val="115000"/>
              <a:buFont typeface="Wingdings" pitchFamily="2" charset="2"/>
              <a:buChar char="Ø"/>
            </a:pPr>
            <a:r>
              <a:rPr lang="en-US" sz="2000" b="1" dirty="0">
                <a:solidFill>
                  <a:schemeClr val="accent4">
                    <a:lumMod val="10000"/>
                  </a:schemeClr>
                </a:solidFill>
                <a:latin typeface="Tahoma" pitchFamily="34" charset="0"/>
                <a:cs typeface="Times New Roman" pitchFamily="18" charset="0"/>
              </a:rPr>
              <a:t>Gen. 11:29: Sarai</a:t>
            </a:r>
            <a:r>
              <a:rPr lang="en-US" sz="2000" dirty="0">
                <a:solidFill>
                  <a:schemeClr val="accent4">
                    <a:lumMod val="10000"/>
                  </a:schemeClr>
                </a:solidFill>
                <a:latin typeface="Tahoma" pitchFamily="34" charset="0"/>
                <a:cs typeface="Times New Roman" pitchFamily="18" charset="0"/>
              </a:rPr>
              <a:t> </a:t>
            </a:r>
            <a:r>
              <a:rPr lang="en-US" sz="2000" i="1" dirty="0">
                <a:solidFill>
                  <a:schemeClr val="accent4">
                    <a:lumMod val="10000"/>
                  </a:schemeClr>
                </a:solidFill>
                <a:latin typeface="Tahoma" pitchFamily="34" charset="0"/>
                <a:cs typeface="Times New Roman" pitchFamily="18" charset="0"/>
              </a:rPr>
              <a:t>(H8297) </a:t>
            </a:r>
            <a:r>
              <a:rPr lang="en-US" sz="2000" dirty="0">
                <a:solidFill>
                  <a:schemeClr val="accent4">
                    <a:lumMod val="10000"/>
                  </a:schemeClr>
                </a:solidFill>
                <a:latin typeface="Tahoma" pitchFamily="34" charset="0"/>
                <a:cs typeface="Times New Roman" pitchFamily="18" charset="0"/>
              </a:rPr>
              <a:t>= “Dominative; ruler, head person”</a:t>
            </a:r>
          </a:p>
          <a:p>
            <a:pPr>
              <a:buClr>
                <a:schemeClr val="tx2">
                  <a:lumMod val="50000"/>
                </a:schemeClr>
              </a:buClr>
              <a:buSzPct val="115000"/>
              <a:buFont typeface="Wingdings" pitchFamily="2" charset="2"/>
              <a:buChar char="Ø"/>
            </a:pPr>
            <a:r>
              <a:rPr lang="en-US" sz="2000" b="1" dirty="0">
                <a:solidFill>
                  <a:schemeClr val="accent4">
                    <a:lumMod val="10000"/>
                  </a:schemeClr>
                </a:solidFill>
                <a:latin typeface="Tahoma" pitchFamily="34" charset="0"/>
                <a:cs typeface="Times New Roman" pitchFamily="18" charset="0"/>
              </a:rPr>
              <a:t>Gen. 17:15: Sarah</a:t>
            </a:r>
            <a:r>
              <a:rPr lang="en-US" sz="2000" dirty="0">
                <a:solidFill>
                  <a:schemeClr val="accent4">
                    <a:lumMod val="10000"/>
                  </a:schemeClr>
                </a:solidFill>
                <a:latin typeface="Tahoma" pitchFamily="34" charset="0"/>
                <a:cs typeface="Times New Roman" pitchFamily="18" charset="0"/>
              </a:rPr>
              <a:t> </a:t>
            </a:r>
            <a:r>
              <a:rPr lang="en-US" sz="2000" i="1" dirty="0">
                <a:solidFill>
                  <a:schemeClr val="accent4">
                    <a:lumMod val="10000"/>
                  </a:schemeClr>
                </a:solidFill>
                <a:latin typeface="Tahoma" pitchFamily="34" charset="0"/>
                <a:cs typeface="Times New Roman" pitchFamily="18" charset="0"/>
              </a:rPr>
              <a:t>(H8283) </a:t>
            </a:r>
            <a:r>
              <a:rPr lang="en-US" sz="2000" dirty="0">
                <a:solidFill>
                  <a:schemeClr val="accent4">
                    <a:lumMod val="10000"/>
                  </a:schemeClr>
                </a:solidFill>
                <a:latin typeface="Tahoma" pitchFamily="34" charset="0"/>
                <a:cs typeface="Times New Roman" pitchFamily="18" charset="0"/>
              </a:rPr>
              <a:t>= “Female noble; lady, princess, queen”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Intro</a:t>
            </a:r>
          </a:p>
        </p:txBody>
      </p:sp>
      <p:sp>
        <p:nvSpPr>
          <p:cNvPr id="7" name="Footer Placeholder 4"/>
          <p:cNvSpPr>
            <a:spLocks noGrp="1"/>
          </p:cNvSpPr>
          <p:nvPr>
            <p:ph type="ftr" sz="quarter" idx="15"/>
          </p:nvPr>
        </p:nvSpPr>
        <p:spPr>
          <a:xfrm>
            <a:off x="-24378" y="6548438"/>
            <a:ext cx="1929378" cy="309562"/>
          </a:xfrm>
        </p:spPr>
        <p:txBody>
          <a:bodyPr/>
          <a:lstStyle/>
          <a:p>
            <a:pPr>
              <a:defRPr/>
            </a:pPr>
            <a:r>
              <a:rPr lang="en-US" dirty="0">
                <a:solidFill>
                  <a:schemeClr val="bg2"/>
                </a:solidFill>
              </a:rPr>
              <a:t>Names Of GOD</a:t>
            </a:r>
          </a:p>
        </p:txBody>
      </p:sp>
      <p:sp>
        <p:nvSpPr>
          <p:cNvPr id="10" name="Text Box 5"/>
          <p:cNvSpPr txBox="1">
            <a:spLocks noChangeArrowheads="1"/>
          </p:cNvSpPr>
          <p:nvPr/>
        </p:nvSpPr>
        <p:spPr bwMode="auto">
          <a:xfrm>
            <a:off x="0" y="838200"/>
            <a:ext cx="9139084"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Jn. 1:42: Jesus said that Simon “shall be called </a:t>
            </a:r>
            <a:r>
              <a:rPr lang="en-US" sz="2400" b="1" dirty="0" err="1">
                <a:solidFill>
                  <a:schemeClr val="bg1"/>
                </a:solidFill>
                <a:latin typeface="Tahoma" pitchFamily="34" charset="0"/>
                <a:cs typeface="Times New Roman" pitchFamily="18" charset="0"/>
              </a:rPr>
              <a:t>Cephas</a:t>
            </a:r>
            <a:r>
              <a:rPr lang="en-US" sz="2400" b="1" dirty="0">
                <a:solidFill>
                  <a:schemeClr val="bg1"/>
                </a:solidFill>
                <a:latin typeface="Tahoma" pitchFamily="34" charset="0"/>
                <a:cs typeface="Times New Roman" pitchFamily="18" charset="0"/>
              </a:rPr>
              <a:t>” </a:t>
            </a:r>
          </a:p>
          <a:p>
            <a:pPr eaLnBrk="1" hangingPunct="1"/>
            <a:r>
              <a:rPr lang="en-US" sz="2400" b="1" dirty="0">
                <a:solidFill>
                  <a:schemeClr val="bg1"/>
                </a:solidFill>
                <a:latin typeface="Tahoma" pitchFamily="34" charset="0"/>
                <a:cs typeface="Times New Roman" pitchFamily="18" charset="0"/>
              </a:rPr>
              <a:t>(which is translated, Peter)</a:t>
            </a:r>
          </a:p>
          <a:p>
            <a:pPr>
              <a:buClr>
                <a:schemeClr val="tx2">
                  <a:lumMod val="50000"/>
                </a:schemeClr>
              </a:buClr>
              <a:buSzPct val="115000"/>
              <a:buFont typeface="Wingdings" pitchFamily="2" charset="2"/>
              <a:buChar char="Ø"/>
            </a:pPr>
            <a:r>
              <a:rPr lang="en-US" sz="2000" b="1" dirty="0">
                <a:solidFill>
                  <a:schemeClr val="accent4">
                    <a:lumMod val="10000"/>
                  </a:schemeClr>
                </a:solidFill>
                <a:latin typeface="Tahoma" pitchFamily="34" charset="0"/>
                <a:cs typeface="Times New Roman" pitchFamily="18" charset="0"/>
              </a:rPr>
              <a:t>Simon </a:t>
            </a:r>
            <a:r>
              <a:rPr lang="en-US" sz="2000" b="1" i="1" dirty="0">
                <a:solidFill>
                  <a:schemeClr val="accent4">
                    <a:lumMod val="10000"/>
                  </a:schemeClr>
                </a:solidFill>
                <a:latin typeface="Tahoma" pitchFamily="34" charset="0"/>
                <a:cs typeface="Times New Roman" pitchFamily="18" charset="0"/>
              </a:rPr>
              <a:t>(G4613) </a:t>
            </a:r>
            <a:r>
              <a:rPr lang="en-US" sz="2000" dirty="0">
                <a:solidFill>
                  <a:schemeClr val="accent4">
                    <a:lumMod val="10000"/>
                  </a:schemeClr>
                </a:solidFill>
                <a:latin typeface="Tahoma" pitchFamily="34" charset="0"/>
                <a:cs typeface="Times New Roman" pitchFamily="18" charset="0"/>
              </a:rPr>
              <a:t>= </a:t>
            </a:r>
            <a:r>
              <a:rPr lang="en-US" sz="2000" i="1" dirty="0">
                <a:solidFill>
                  <a:schemeClr val="accent4">
                    <a:lumMod val="10000"/>
                  </a:schemeClr>
                </a:solidFill>
                <a:latin typeface="Tahoma" pitchFamily="34" charset="0"/>
                <a:cs typeface="Times New Roman" pitchFamily="18" charset="0"/>
              </a:rPr>
              <a:t>From H8095; </a:t>
            </a:r>
            <a:r>
              <a:rPr lang="en-US" sz="2000" dirty="0">
                <a:solidFill>
                  <a:schemeClr val="accent4">
                    <a:lumMod val="10000"/>
                  </a:schemeClr>
                </a:solidFill>
                <a:latin typeface="Tahoma" pitchFamily="34" charset="0"/>
                <a:cs typeface="Times New Roman" pitchFamily="18" charset="0"/>
              </a:rPr>
              <a:t>“God hears”</a:t>
            </a:r>
          </a:p>
          <a:p>
            <a:pPr>
              <a:buClr>
                <a:schemeClr val="tx2">
                  <a:lumMod val="50000"/>
                </a:schemeClr>
              </a:buClr>
              <a:buSzPct val="115000"/>
              <a:buFont typeface="Wingdings" pitchFamily="2" charset="2"/>
              <a:buChar char="Ø"/>
            </a:pPr>
            <a:r>
              <a:rPr lang="en-US" sz="2000" b="1" dirty="0" err="1">
                <a:solidFill>
                  <a:schemeClr val="accent4">
                    <a:lumMod val="10000"/>
                  </a:schemeClr>
                </a:solidFill>
                <a:latin typeface="Tahoma" pitchFamily="34" charset="0"/>
                <a:cs typeface="Times New Roman" pitchFamily="18" charset="0"/>
              </a:rPr>
              <a:t>Cephas</a:t>
            </a:r>
            <a:r>
              <a:rPr lang="en-US" sz="2000" b="1" dirty="0">
                <a:solidFill>
                  <a:schemeClr val="accent4">
                    <a:lumMod val="10000"/>
                  </a:schemeClr>
                </a:solidFill>
                <a:latin typeface="Tahoma" pitchFamily="34" charset="0"/>
                <a:cs typeface="Times New Roman" pitchFamily="18" charset="0"/>
              </a:rPr>
              <a:t> </a:t>
            </a:r>
            <a:r>
              <a:rPr lang="en-US" sz="2000" b="1" i="1" dirty="0">
                <a:solidFill>
                  <a:schemeClr val="accent4">
                    <a:lumMod val="10000"/>
                  </a:schemeClr>
                </a:solidFill>
                <a:latin typeface="Tahoma" pitchFamily="34" charset="0"/>
                <a:cs typeface="Times New Roman" pitchFamily="18" charset="0"/>
              </a:rPr>
              <a:t>(G2786) </a:t>
            </a:r>
            <a:r>
              <a:rPr lang="en-US" sz="2000" dirty="0">
                <a:solidFill>
                  <a:schemeClr val="accent4">
                    <a:lumMod val="10000"/>
                  </a:schemeClr>
                </a:solidFill>
                <a:latin typeface="Tahoma" pitchFamily="34" charset="0"/>
                <a:cs typeface="Times New Roman" pitchFamily="18" charset="0"/>
              </a:rPr>
              <a:t>= “The Rock,” or Peter </a:t>
            </a:r>
            <a:r>
              <a:rPr lang="en-US" sz="2000" i="1" dirty="0">
                <a:solidFill>
                  <a:schemeClr val="accent4">
                    <a:lumMod val="10000"/>
                  </a:schemeClr>
                </a:solidFill>
                <a:latin typeface="Tahoma" pitchFamily="34" charset="0"/>
                <a:cs typeface="Times New Roman" pitchFamily="18" charset="0"/>
              </a:rPr>
              <a:t>(G4074 </a:t>
            </a:r>
            <a:r>
              <a:rPr lang="en-US" sz="2000" i="1" dirty="0" err="1">
                <a:solidFill>
                  <a:schemeClr val="accent4">
                    <a:lumMod val="10000"/>
                  </a:schemeClr>
                </a:solidFill>
                <a:latin typeface="Tahoma" pitchFamily="34" charset="0"/>
                <a:cs typeface="Times New Roman" pitchFamily="18" charset="0"/>
              </a:rPr>
              <a:t>petros</a:t>
            </a:r>
            <a:r>
              <a:rPr lang="en-US" sz="2000" i="1" dirty="0">
                <a:solidFill>
                  <a:schemeClr val="accent4">
                    <a:lumMod val="10000"/>
                  </a:schemeClr>
                </a:solidFill>
                <a:latin typeface="Tahoma" pitchFamily="34" charset="0"/>
                <a:cs typeface="Times New Roman" pitchFamily="18" charset="0"/>
              </a:rPr>
              <a:t>): </a:t>
            </a:r>
            <a:r>
              <a:rPr lang="en-US" sz="2000" dirty="0">
                <a:solidFill>
                  <a:schemeClr val="accent4">
                    <a:lumMod val="10000"/>
                  </a:schemeClr>
                </a:solidFill>
                <a:latin typeface="Tahoma" pitchFamily="34" charset="0"/>
                <a:cs typeface="Times New Roman" pitchFamily="18" charset="0"/>
              </a:rPr>
              <a:t>“A piece of rock” (NKJ: “a stone”)</a:t>
            </a:r>
          </a:p>
        </p:txBody>
      </p:sp>
      <p:sp>
        <p:nvSpPr>
          <p:cNvPr id="13" name="Text Box 5"/>
          <p:cNvSpPr txBox="1">
            <a:spLocks noChangeArrowheads="1"/>
          </p:cNvSpPr>
          <p:nvPr/>
        </p:nvSpPr>
        <p:spPr bwMode="auto">
          <a:xfrm>
            <a:off x="0" y="3048000"/>
            <a:ext cx="913908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Our modern practice of naming is quite different</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Any meaning of a name is generally unknown and irrelevant in its choice</a:t>
            </a:r>
          </a:p>
        </p:txBody>
      </p:sp>
      <p:sp>
        <p:nvSpPr>
          <p:cNvPr id="8" name="Text Box 7"/>
          <p:cNvSpPr txBox="1">
            <a:spLocks noChangeArrowheads="1"/>
          </p:cNvSpPr>
          <p:nvPr/>
        </p:nvSpPr>
        <p:spPr bwMode="auto">
          <a:xfrm>
            <a:off x="0" y="4622825"/>
            <a:ext cx="913908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000000"/>
                </a:solidFill>
                <a:latin typeface="Tahoma" pitchFamily="34" charset="0"/>
                <a:cs typeface="Times New Roman" pitchFamily="18" charset="0"/>
              </a:rPr>
              <a:t>Names can actually carry some meaning instead of </a:t>
            </a:r>
          </a:p>
          <a:p>
            <a:pPr algn="ctr" eaLnBrk="1" hangingPunct="1"/>
            <a:r>
              <a:rPr lang="en-US" sz="2400" b="1" dirty="0">
                <a:solidFill>
                  <a:srgbClr val="000000"/>
                </a:solidFill>
                <a:latin typeface="Tahoma" pitchFamily="34" charset="0"/>
                <a:cs typeface="Times New Roman" pitchFamily="18" charset="0"/>
              </a:rPr>
              <a:t>just being a pleasing sound!</a:t>
            </a:r>
            <a:endParaRPr lang="en-US" sz="2400" b="1" i="1" dirty="0">
              <a:solidFill>
                <a:srgbClr val="000000"/>
              </a:solidFill>
              <a:latin typeface="Tahoma" pitchFamily="34" charset="0"/>
              <a:cs typeface="Times New Roman" pitchFamily="18" charset="0"/>
            </a:endParaRPr>
          </a:p>
        </p:txBody>
      </p:sp>
    </p:spTree>
    <p:extLst>
      <p:ext uri="{BB962C8B-B14F-4D97-AF65-F5344CB8AC3E}">
        <p14:creationId xmlns:p14="http://schemas.microsoft.com/office/powerpoint/2010/main" val="9843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Z:\Users\Morrisoncave\Documents\Religion Media\Moses_Burning-Bush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11296" y="5145437"/>
            <a:ext cx="2317956" cy="1760589"/>
          </a:xfrm>
          <a:prstGeom prst="rect">
            <a:avLst/>
          </a:prstGeom>
          <a:noFill/>
          <a:extLst>
            <a:ext uri="{909E8E84-426E-40DD-AFC4-6F175D3DCCD1}">
              <a14:hiddenFill xmlns:a14="http://schemas.microsoft.com/office/drawing/2010/main">
                <a:solidFill>
                  <a:srgbClr val="FFFFFF"/>
                </a:solidFill>
              </a14:hiddenFill>
            </a:ext>
          </a:extLst>
        </p:spPr>
      </p:pic>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A Holy and Awesome Name</a:t>
            </a:r>
          </a:p>
        </p:txBody>
      </p:sp>
      <p:sp>
        <p:nvSpPr>
          <p:cNvPr id="7" name="Footer Placeholder 4"/>
          <p:cNvSpPr>
            <a:spLocks noGrp="1"/>
          </p:cNvSpPr>
          <p:nvPr>
            <p:ph type="ftr" sz="quarter" idx="15"/>
          </p:nvPr>
        </p:nvSpPr>
        <p:spPr>
          <a:xfrm>
            <a:off x="-4916" y="6548438"/>
            <a:ext cx="1833716" cy="309562"/>
          </a:xfrm>
        </p:spPr>
        <p:txBody>
          <a:bodyPr/>
          <a:lstStyle/>
          <a:p>
            <a:pPr>
              <a:defRPr/>
            </a:pPr>
            <a:r>
              <a:rPr lang="en-US" dirty="0">
                <a:solidFill>
                  <a:schemeClr val="bg2"/>
                </a:solidFill>
              </a:rPr>
              <a:t>Names Of GOD</a:t>
            </a:r>
          </a:p>
        </p:txBody>
      </p:sp>
      <p:sp>
        <p:nvSpPr>
          <p:cNvPr id="11" name="Text Box 8"/>
          <p:cNvSpPr txBox="1">
            <a:spLocks noChangeArrowheads="1"/>
          </p:cNvSpPr>
          <p:nvPr/>
        </p:nvSpPr>
        <p:spPr bwMode="auto">
          <a:xfrm>
            <a:off x="-9832" y="645344"/>
            <a:ext cx="9139084" cy="1077218"/>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Ps. 111:9 </a:t>
            </a:r>
            <a:endParaRPr lang="en-US" b="1" i="1" dirty="0">
              <a:solidFill>
                <a:srgbClr val="7030A0"/>
              </a:solidFill>
              <a:latin typeface="Tahoma" pitchFamily="34" charset="0"/>
              <a:cs typeface="Times New Roman" pitchFamily="18" charset="0"/>
            </a:endParaRPr>
          </a:p>
          <a:p>
            <a:pPr eaLnBrk="1" hangingPunct="1">
              <a:defRPr/>
            </a:pPr>
            <a:r>
              <a:rPr lang="en-US" sz="2000" dirty="0">
                <a:solidFill>
                  <a:srgbClr val="002060"/>
                </a:solidFill>
                <a:latin typeface="Tahoma" pitchFamily="34" charset="0"/>
                <a:cs typeface="Times New Roman" pitchFamily="18" charset="0"/>
              </a:rPr>
              <a:t>9.  He has sent redemption to His people; He has ordained His covenant forever; Holy and awesome is His name.</a:t>
            </a:r>
          </a:p>
        </p:txBody>
      </p:sp>
      <p:sp>
        <p:nvSpPr>
          <p:cNvPr id="8" name="Text Box 5"/>
          <p:cNvSpPr txBox="1">
            <a:spLocks noChangeArrowheads="1"/>
          </p:cNvSpPr>
          <p:nvPr/>
        </p:nvSpPr>
        <p:spPr bwMode="auto">
          <a:xfrm>
            <a:off x="-9832" y="1752600"/>
            <a:ext cx="9139084"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God’s people are to “fear this glorious and awesome</a:t>
            </a:r>
          </a:p>
          <a:p>
            <a:pPr eaLnBrk="1" hangingPunct="1"/>
            <a:r>
              <a:rPr lang="en-US" sz="2400" b="1" i="1" dirty="0">
                <a:solidFill>
                  <a:schemeClr val="bg1"/>
                </a:solidFill>
                <a:latin typeface="Tahoma" pitchFamily="34" charset="0"/>
                <a:cs typeface="Times New Roman" pitchFamily="18" charset="0"/>
              </a:rPr>
              <a:t>(“inspiring reverence”) </a:t>
            </a:r>
            <a:r>
              <a:rPr lang="en-US" sz="2400" b="1" dirty="0">
                <a:solidFill>
                  <a:schemeClr val="bg1"/>
                </a:solidFill>
                <a:latin typeface="Tahoma" pitchFamily="34" charset="0"/>
                <a:cs typeface="Times New Roman" pitchFamily="18" charset="0"/>
              </a:rPr>
              <a:t>name” (Deut. 28:58):</a:t>
            </a:r>
          </a:p>
          <a:p>
            <a:pPr>
              <a:buClr>
                <a:schemeClr val="tx2">
                  <a:lumMod val="50000"/>
                </a:schemeClr>
              </a:buClr>
              <a:buSzPct val="115000"/>
              <a:buFont typeface="Wingdings" pitchFamily="2" charset="2"/>
              <a:buChar char="Ø"/>
            </a:pPr>
            <a:r>
              <a:rPr lang="en-US" sz="2000" b="1" dirty="0">
                <a:solidFill>
                  <a:schemeClr val="accent4">
                    <a:lumMod val="10000"/>
                  </a:schemeClr>
                </a:solidFill>
                <a:latin typeface="Tahoma" pitchFamily="34" charset="0"/>
                <a:cs typeface="Times New Roman" pitchFamily="18" charset="0"/>
              </a:rPr>
              <a:t>Ex. 20:7: </a:t>
            </a:r>
            <a:r>
              <a:rPr lang="en-US" sz="2000" dirty="0">
                <a:solidFill>
                  <a:schemeClr val="accent4">
                    <a:lumMod val="10000"/>
                  </a:schemeClr>
                </a:solidFill>
                <a:latin typeface="Tahoma" pitchFamily="34" charset="0"/>
                <a:cs typeface="Times New Roman" pitchFamily="18" charset="0"/>
              </a:rPr>
              <a:t>This is why God’s name must never be “taken in vain.”</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Lev. 24:11-16: </a:t>
            </a:r>
            <a:r>
              <a:rPr lang="en-US" sz="2000" dirty="0">
                <a:solidFill>
                  <a:schemeClr val="accent4">
                    <a:lumMod val="10000"/>
                  </a:schemeClr>
                </a:solidFill>
                <a:latin typeface="Tahoma" pitchFamily="34" charset="0"/>
                <a:cs typeface="Times New Roman" pitchFamily="18" charset="0"/>
              </a:rPr>
              <a:t>The blasphemer would be put to death!</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This O.T. warning should cause us to realize how much God abhors hearing His holy name blasphemed! (Many today do it!)</a:t>
            </a:r>
          </a:p>
        </p:txBody>
      </p:sp>
      <p:sp>
        <p:nvSpPr>
          <p:cNvPr id="10" name="Text Box 7"/>
          <p:cNvSpPr txBox="1">
            <a:spLocks noChangeArrowheads="1"/>
          </p:cNvSpPr>
          <p:nvPr/>
        </p:nvSpPr>
        <p:spPr bwMode="auto">
          <a:xfrm>
            <a:off x="0" y="5425566"/>
            <a:ext cx="663923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000000"/>
                </a:solidFill>
                <a:latin typeface="Tahoma" pitchFamily="34" charset="0"/>
                <a:cs typeface="Times New Roman" pitchFamily="18" charset="0"/>
              </a:rPr>
              <a:t>We should be just as concerned that we</a:t>
            </a:r>
          </a:p>
          <a:p>
            <a:pPr algn="ctr" eaLnBrk="1" hangingPunct="1"/>
            <a:r>
              <a:rPr lang="en-US" sz="2400" b="1" dirty="0">
                <a:solidFill>
                  <a:srgbClr val="000000"/>
                </a:solidFill>
                <a:latin typeface="Tahoma" pitchFamily="34" charset="0"/>
                <a:cs typeface="Times New Roman" pitchFamily="18" charset="0"/>
              </a:rPr>
              <a:t>understand and properly use </a:t>
            </a:r>
          </a:p>
          <a:p>
            <a:pPr algn="ctr" eaLnBrk="1" hangingPunct="1"/>
            <a:r>
              <a:rPr lang="en-US" sz="2400" b="1" dirty="0">
                <a:solidFill>
                  <a:srgbClr val="000000"/>
                </a:solidFill>
                <a:latin typeface="Tahoma" pitchFamily="34" charset="0"/>
                <a:cs typeface="Times New Roman" pitchFamily="18" charset="0"/>
              </a:rPr>
              <a:t>the names of God!</a:t>
            </a:r>
            <a:endParaRPr lang="en-US" sz="2400" b="1" i="1" dirty="0">
              <a:solidFill>
                <a:srgbClr val="000000"/>
              </a:solidFill>
              <a:latin typeface="Tahoma" pitchFamily="34" charset="0"/>
              <a:cs typeface="Times New Roman" pitchFamily="18" charset="0"/>
            </a:endParaRPr>
          </a:p>
        </p:txBody>
      </p:sp>
      <p:sp>
        <p:nvSpPr>
          <p:cNvPr id="9" name="Text Box 8"/>
          <p:cNvSpPr txBox="1">
            <a:spLocks noChangeArrowheads="1"/>
          </p:cNvSpPr>
          <p:nvPr/>
        </p:nvSpPr>
        <p:spPr bwMode="auto">
          <a:xfrm>
            <a:off x="-9832" y="3915303"/>
            <a:ext cx="9139084" cy="1384995"/>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Ex. 3:13 </a:t>
            </a:r>
            <a:r>
              <a:rPr lang="en-US" sz="1600" dirty="0">
                <a:solidFill>
                  <a:srgbClr val="7030A0"/>
                </a:solidFill>
                <a:latin typeface="Tahoma" pitchFamily="34" charset="0"/>
                <a:cs typeface="Times New Roman" pitchFamily="18" charset="0"/>
              </a:rPr>
              <a:t>(Important to know and understand the names that God has revealed for Himself) </a:t>
            </a:r>
            <a:endParaRPr lang="en-US" sz="1600" i="1" dirty="0">
              <a:solidFill>
                <a:srgbClr val="7030A0"/>
              </a:solidFill>
              <a:latin typeface="Tahoma" pitchFamily="34" charset="0"/>
              <a:cs typeface="Times New Roman" pitchFamily="18" charset="0"/>
            </a:endParaRPr>
          </a:p>
          <a:p>
            <a:pPr eaLnBrk="1" hangingPunct="1">
              <a:defRPr/>
            </a:pPr>
            <a:r>
              <a:rPr lang="en-US" sz="2000" dirty="0">
                <a:solidFill>
                  <a:srgbClr val="002060"/>
                </a:solidFill>
                <a:latin typeface="Tahoma" pitchFamily="34" charset="0"/>
                <a:cs typeface="Times New Roman" pitchFamily="18" charset="0"/>
              </a:rPr>
              <a:t>13.  Then Moses said to God, "Behold, I am going to the sons of Israel, and I will say to them, 'The God of your fathers has sent me to you.' Now they may say to me, 'What is His name?' What shall I say to them?"</a:t>
            </a:r>
          </a:p>
        </p:txBody>
      </p:sp>
    </p:spTree>
    <p:extLst>
      <p:ext uri="{BB962C8B-B14F-4D97-AF65-F5344CB8AC3E}">
        <p14:creationId xmlns:p14="http://schemas.microsoft.com/office/powerpoint/2010/main" val="227073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par>
                          <p:cTn id="15" fill="hold">
                            <p:stCondLst>
                              <p:cond delay="0"/>
                            </p:stCondLst>
                            <p:childTnLst>
                              <p:par>
                                <p:cTn id="16" presetID="53" presetClass="entr" presetSubtype="16" fill="hold" nodeType="after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p:cTn id="18" dur="500" fill="hold"/>
                                        <p:tgtEl>
                                          <p:spTgt spid="1026"/>
                                        </p:tgtEl>
                                        <p:attrNameLst>
                                          <p:attrName>ppt_w</p:attrName>
                                        </p:attrNameLst>
                                      </p:cBhvr>
                                      <p:tavLst>
                                        <p:tav tm="0">
                                          <p:val>
                                            <p:fltVal val="0"/>
                                          </p:val>
                                        </p:tav>
                                        <p:tav tm="100000">
                                          <p:val>
                                            <p:strVal val="#ppt_w"/>
                                          </p:val>
                                        </p:tav>
                                      </p:tavLst>
                                    </p:anim>
                                    <p:anim calcmode="lin" valueType="num">
                                      <p:cBhvr>
                                        <p:cTn id="19" dur="500" fill="hold"/>
                                        <p:tgtEl>
                                          <p:spTgt spid="1026"/>
                                        </p:tgtEl>
                                        <p:attrNameLst>
                                          <p:attrName>ppt_h</p:attrName>
                                        </p:attrNameLst>
                                      </p:cBhvr>
                                      <p:tavLst>
                                        <p:tav tm="0">
                                          <p:val>
                                            <p:fltVal val="0"/>
                                          </p:val>
                                        </p:tav>
                                        <p:tav tm="100000">
                                          <p:val>
                                            <p:strVal val="#ppt_h"/>
                                          </p:val>
                                        </p:tav>
                                      </p:tavLst>
                                    </p:anim>
                                    <p:animEffect transition="in" filter="fade">
                                      <p:cBhvr>
                                        <p:cTn id="20" dur="500"/>
                                        <p:tgtEl>
                                          <p:spTgt spid="102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p:bldP spid="10"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Three Major Names for God</a:t>
            </a:r>
          </a:p>
        </p:txBody>
      </p:sp>
      <p:sp>
        <p:nvSpPr>
          <p:cNvPr id="7" name="Footer Placeholder 4"/>
          <p:cNvSpPr>
            <a:spLocks noGrp="1"/>
          </p:cNvSpPr>
          <p:nvPr>
            <p:ph type="ftr" sz="quarter" idx="15"/>
          </p:nvPr>
        </p:nvSpPr>
        <p:spPr>
          <a:xfrm>
            <a:off x="-4916" y="6548438"/>
            <a:ext cx="1833716" cy="309562"/>
          </a:xfrm>
        </p:spPr>
        <p:txBody>
          <a:bodyPr/>
          <a:lstStyle/>
          <a:p>
            <a:pPr>
              <a:defRPr/>
            </a:pPr>
            <a:r>
              <a:rPr lang="en-US" dirty="0">
                <a:solidFill>
                  <a:schemeClr val="bg2"/>
                </a:solidFill>
              </a:rPr>
              <a:t>Names Of GOD</a:t>
            </a:r>
          </a:p>
        </p:txBody>
      </p:sp>
      <p:sp>
        <p:nvSpPr>
          <p:cNvPr id="8" name="Text Box 5"/>
          <p:cNvSpPr txBox="1">
            <a:spLocks noChangeArrowheads="1"/>
          </p:cNvSpPr>
          <p:nvPr/>
        </p:nvSpPr>
        <p:spPr bwMode="auto">
          <a:xfrm>
            <a:off x="0" y="762000"/>
            <a:ext cx="91390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Three major names are used for God in the Old Testament</a:t>
            </a:r>
          </a:p>
        </p:txBody>
      </p:sp>
      <p:sp>
        <p:nvSpPr>
          <p:cNvPr id="9" name="Text Box 8"/>
          <p:cNvSpPr txBox="1">
            <a:spLocks noChangeArrowheads="1"/>
          </p:cNvSpPr>
          <p:nvPr/>
        </p:nvSpPr>
        <p:spPr bwMode="auto">
          <a:xfrm>
            <a:off x="-14748" y="4803058"/>
            <a:ext cx="9144000" cy="1692771"/>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Gen. 1:26</a:t>
            </a:r>
            <a:endParaRPr lang="en-US" sz="1600" i="1" dirty="0">
              <a:solidFill>
                <a:srgbClr val="7030A0"/>
              </a:solidFill>
              <a:latin typeface="Tahoma" pitchFamily="34" charset="0"/>
              <a:cs typeface="Times New Roman" pitchFamily="18" charset="0"/>
            </a:endParaRPr>
          </a:p>
          <a:p>
            <a:pPr eaLnBrk="1" hangingPunct="1">
              <a:defRPr/>
            </a:pPr>
            <a:r>
              <a:rPr lang="en-US" sz="2000" dirty="0">
                <a:solidFill>
                  <a:srgbClr val="002060"/>
                </a:solidFill>
                <a:latin typeface="Tahoma" pitchFamily="34" charset="0"/>
                <a:cs typeface="Times New Roman" pitchFamily="18" charset="0"/>
              </a:rPr>
              <a:t>26.  Then God </a:t>
            </a:r>
            <a:r>
              <a:rPr lang="en-US" sz="2000" i="1" dirty="0">
                <a:solidFill>
                  <a:srgbClr val="002060"/>
                </a:solidFill>
                <a:latin typeface="Tahoma" pitchFamily="34" charset="0"/>
                <a:cs typeface="Times New Roman" pitchFamily="18" charset="0"/>
              </a:rPr>
              <a:t>(Elohim) </a:t>
            </a:r>
            <a:r>
              <a:rPr lang="en-US" sz="2000" dirty="0">
                <a:solidFill>
                  <a:srgbClr val="002060"/>
                </a:solidFill>
                <a:latin typeface="Tahoma" pitchFamily="34" charset="0"/>
                <a:cs typeface="Times New Roman" pitchFamily="18" charset="0"/>
              </a:rPr>
              <a:t>said, "Let Us make man in Our image, according to Our likeness; and let them rule over the fish of the sea and over the birds of the sky and over the cattle and over all the earth, and over every creeping thing that creeps on the earth."</a:t>
            </a:r>
          </a:p>
        </p:txBody>
      </p:sp>
      <p:sp>
        <p:nvSpPr>
          <p:cNvPr id="12" name="Text Box 5"/>
          <p:cNvSpPr txBox="1">
            <a:spLocks noChangeArrowheads="1"/>
          </p:cNvSpPr>
          <p:nvPr/>
        </p:nvSpPr>
        <p:spPr bwMode="auto">
          <a:xfrm>
            <a:off x="-14748" y="1447800"/>
            <a:ext cx="91440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i="1" dirty="0">
                <a:solidFill>
                  <a:schemeClr val="bg1"/>
                </a:solidFill>
                <a:latin typeface="Tahoma" pitchFamily="34" charset="0"/>
                <a:cs typeface="Times New Roman" pitchFamily="18" charset="0"/>
              </a:rPr>
              <a:t>Elohim (H430)</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Elohim is the name used in the first verse of the Bible: </a:t>
            </a:r>
            <a:r>
              <a:rPr lang="en-US" sz="2000" i="1" dirty="0">
                <a:solidFill>
                  <a:schemeClr val="accent4">
                    <a:lumMod val="10000"/>
                  </a:schemeClr>
                </a:solidFill>
                <a:latin typeface="Tahoma" pitchFamily="34" charset="0"/>
                <a:cs typeface="Times New Roman" pitchFamily="18" charset="0"/>
              </a:rPr>
              <a:t>“In the beginning God [Elohim] created the heavens and the earth” (Gen. 1:1). </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The most common designations for deity in ancient Semitic languages. </a:t>
            </a:r>
          </a:p>
          <a:p>
            <a:pPr>
              <a:buClr>
                <a:schemeClr val="tx2">
                  <a:lumMod val="50000"/>
                </a:schemeClr>
              </a:buClr>
              <a:buSzPct val="115000"/>
              <a:buFont typeface="Wingdings" pitchFamily="2" charset="2"/>
              <a:buChar char="Ø"/>
            </a:pPr>
            <a:r>
              <a:rPr lang="en-US" sz="2000" i="1" dirty="0">
                <a:solidFill>
                  <a:schemeClr val="accent4">
                    <a:lumMod val="10000"/>
                  </a:schemeClr>
                </a:solidFill>
                <a:latin typeface="Tahoma" pitchFamily="34" charset="0"/>
                <a:cs typeface="Times New Roman" pitchFamily="18" charset="0"/>
              </a:rPr>
              <a:t>Elohim</a:t>
            </a:r>
            <a:r>
              <a:rPr lang="en-US" sz="2000" dirty="0">
                <a:solidFill>
                  <a:schemeClr val="accent4">
                    <a:lumMod val="10000"/>
                  </a:schemeClr>
                </a:solidFill>
                <a:latin typeface="Tahoma" pitchFamily="34" charset="0"/>
                <a:cs typeface="Times New Roman" pitchFamily="18" charset="0"/>
              </a:rPr>
              <a:t> is especially descriptive of God’s power in His creative works and preservation of all things. </a:t>
            </a:r>
            <a:r>
              <a:rPr lang="en-US" sz="2000" i="1" dirty="0">
                <a:solidFill>
                  <a:schemeClr val="accent4">
                    <a:lumMod val="10000"/>
                  </a:schemeClr>
                </a:solidFill>
                <a:latin typeface="Tahoma" pitchFamily="34" charset="0"/>
                <a:cs typeface="Times New Roman" pitchFamily="18" charset="0"/>
              </a:rPr>
              <a:t>(El [H410]: “Mighty, Almighty, power, strength)</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It can also refer to false pagan deities </a:t>
            </a:r>
            <a:r>
              <a:rPr lang="en-US" sz="2000" i="1" dirty="0">
                <a:solidFill>
                  <a:schemeClr val="accent4">
                    <a:lumMod val="10000"/>
                  </a:schemeClr>
                </a:solidFill>
                <a:latin typeface="Tahoma" pitchFamily="34" charset="0"/>
                <a:cs typeface="Times New Roman" pitchFamily="18" charset="0"/>
              </a:rPr>
              <a:t>(Ex. 20:3; 32:1; Ps. 95:3), </a:t>
            </a:r>
            <a:r>
              <a:rPr lang="en-US" sz="2000" dirty="0">
                <a:solidFill>
                  <a:schemeClr val="accent4">
                    <a:lumMod val="10000"/>
                  </a:schemeClr>
                </a:solidFill>
                <a:latin typeface="Tahoma" pitchFamily="34" charset="0"/>
                <a:cs typeface="Times New Roman" pitchFamily="18" charset="0"/>
              </a:rPr>
              <a:t>and even human judges of Israel </a:t>
            </a:r>
            <a:r>
              <a:rPr lang="en-US" sz="2000" i="1" dirty="0">
                <a:solidFill>
                  <a:schemeClr val="accent4">
                    <a:lumMod val="10000"/>
                  </a:schemeClr>
                </a:solidFill>
                <a:latin typeface="Tahoma" pitchFamily="34" charset="0"/>
                <a:cs typeface="Times New Roman" pitchFamily="18" charset="0"/>
              </a:rPr>
              <a:t>(Ps. 82:1, 6). </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This plural word also reveals the plurality of persons sharing the essence of deity.</a:t>
            </a:r>
          </a:p>
        </p:txBody>
      </p:sp>
    </p:spTree>
    <p:extLst>
      <p:ext uri="{BB962C8B-B14F-4D97-AF65-F5344CB8AC3E}">
        <p14:creationId xmlns:p14="http://schemas.microsoft.com/office/powerpoint/2010/main" val="333876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Three Major Names for God</a:t>
            </a:r>
          </a:p>
        </p:txBody>
      </p:sp>
      <p:sp>
        <p:nvSpPr>
          <p:cNvPr id="7" name="Footer Placeholder 4"/>
          <p:cNvSpPr>
            <a:spLocks noGrp="1"/>
          </p:cNvSpPr>
          <p:nvPr>
            <p:ph type="ftr" sz="quarter" idx="15"/>
          </p:nvPr>
        </p:nvSpPr>
        <p:spPr>
          <a:xfrm>
            <a:off x="-4916" y="6548438"/>
            <a:ext cx="1605116" cy="309562"/>
          </a:xfrm>
        </p:spPr>
        <p:txBody>
          <a:bodyPr/>
          <a:lstStyle/>
          <a:p>
            <a:pPr>
              <a:defRPr/>
            </a:pPr>
            <a:r>
              <a:rPr lang="en-US" dirty="0">
                <a:solidFill>
                  <a:schemeClr val="bg2"/>
                </a:solidFill>
              </a:rPr>
              <a:t>Names Of GOD</a:t>
            </a:r>
          </a:p>
        </p:txBody>
      </p:sp>
      <p:sp>
        <p:nvSpPr>
          <p:cNvPr id="8" name="Text Box 5"/>
          <p:cNvSpPr txBox="1">
            <a:spLocks noChangeArrowheads="1"/>
          </p:cNvSpPr>
          <p:nvPr/>
        </p:nvSpPr>
        <p:spPr bwMode="auto">
          <a:xfrm>
            <a:off x="0" y="762000"/>
            <a:ext cx="91390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Three major names are used for God in the Old Testament</a:t>
            </a:r>
          </a:p>
        </p:txBody>
      </p:sp>
      <p:sp>
        <p:nvSpPr>
          <p:cNvPr id="9" name="Text Box 8"/>
          <p:cNvSpPr txBox="1">
            <a:spLocks noChangeArrowheads="1"/>
          </p:cNvSpPr>
          <p:nvPr/>
        </p:nvSpPr>
        <p:spPr bwMode="auto">
          <a:xfrm>
            <a:off x="0" y="4191000"/>
            <a:ext cx="9129252" cy="1077218"/>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Ex. 3:14 </a:t>
            </a:r>
            <a:r>
              <a:rPr lang="en-US" sz="2000" b="1" i="1" dirty="0">
                <a:solidFill>
                  <a:srgbClr val="7030A0"/>
                </a:solidFill>
                <a:latin typeface="Tahoma" pitchFamily="34" charset="0"/>
                <a:cs typeface="Times New Roman" pitchFamily="18" charset="0"/>
              </a:rPr>
              <a:t>(Jesus said the same in Jn. 8:58)</a:t>
            </a:r>
            <a:endParaRPr lang="en-US" sz="2000" i="1" dirty="0">
              <a:solidFill>
                <a:srgbClr val="7030A0"/>
              </a:solidFill>
              <a:latin typeface="Tahoma" pitchFamily="34" charset="0"/>
              <a:cs typeface="Times New Roman" pitchFamily="18" charset="0"/>
            </a:endParaRPr>
          </a:p>
          <a:p>
            <a:pPr eaLnBrk="1" hangingPunct="1">
              <a:defRPr/>
            </a:pPr>
            <a:r>
              <a:rPr lang="en-US" sz="2000" dirty="0">
                <a:solidFill>
                  <a:srgbClr val="002060"/>
                </a:solidFill>
                <a:latin typeface="Tahoma" pitchFamily="34" charset="0"/>
                <a:cs typeface="Times New Roman" pitchFamily="18" charset="0"/>
              </a:rPr>
              <a:t>14.  God said to Moses, "I AM WHO I AM"; and He said, "Thus you shall say to the sons of Israel, 'I AM has sent me to you.'"</a:t>
            </a:r>
          </a:p>
        </p:txBody>
      </p:sp>
      <p:sp>
        <p:nvSpPr>
          <p:cNvPr id="12" name="Text Box 5"/>
          <p:cNvSpPr txBox="1">
            <a:spLocks noChangeArrowheads="1"/>
          </p:cNvSpPr>
          <p:nvPr/>
        </p:nvSpPr>
        <p:spPr bwMode="auto">
          <a:xfrm>
            <a:off x="-14748" y="1447800"/>
            <a:ext cx="9144000" cy="261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i="1" dirty="0">
                <a:solidFill>
                  <a:schemeClr val="bg1"/>
                </a:solidFill>
                <a:latin typeface="Tahoma" pitchFamily="34" charset="0"/>
                <a:cs typeface="Times New Roman" pitchFamily="18" charset="0"/>
              </a:rPr>
              <a:t>Yahweh (H3068)</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This name was written originally as “YHWH” </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Its original pronunciation is unknown, and Jewish tradition was to speak the word </a:t>
            </a:r>
            <a:r>
              <a:rPr lang="en-US" sz="2000" i="1" dirty="0" err="1">
                <a:solidFill>
                  <a:schemeClr val="accent4">
                    <a:lumMod val="10000"/>
                  </a:schemeClr>
                </a:solidFill>
                <a:latin typeface="Tahoma" pitchFamily="34" charset="0"/>
                <a:cs typeface="Times New Roman" pitchFamily="18" charset="0"/>
              </a:rPr>
              <a:t>Adonay</a:t>
            </a:r>
            <a:r>
              <a:rPr lang="en-US" sz="2000" dirty="0">
                <a:solidFill>
                  <a:schemeClr val="accent4">
                    <a:lumMod val="10000"/>
                  </a:schemeClr>
                </a:solidFill>
                <a:latin typeface="Tahoma" pitchFamily="34" charset="0"/>
                <a:cs typeface="Times New Roman" pitchFamily="18" charset="0"/>
              </a:rPr>
              <a:t> in its place so as to not take this important name in vain (Ex. 20:7). </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Most modern versions translate </a:t>
            </a:r>
            <a:r>
              <a:rPr lang="en-US" sz="2000" i="1" dirty="0">
                <a:solidFill>
                  <a:schemeClr val="accent4">
                    <a:lumMod val="10000"/>
                  </a:schemeClr>
                </a:solidFill>
                <a:latin typeface="Tahoma" pitchFamily="34" charset="0"/>
                <a:cs typeface="Times New Roman" pitchFamily="18" charset="0"/>
              </a:rPr>
              <a:t>Yahweh</a:t>
            </a:r>
            <a:r>
              <a:rPr lang="en-US" sz="2000" dirty="0">
                <a:solidFill>
                  <a:schemeClr val="accent4">
                    <a:lumMod val="10000"/>
                  </a:schemeClr>
                </a:solidFill>
                <a:latin typeface="Tahoma" pitchFamily="34" charset="0"/>
                <a:cs typeface="Times New Roman" pitchFamily="18" charset="0"/>
              </a:rPr>
              <a:t> as “LORD” (Gen. 15:1) or “GOD” (Gen. 15:2) in all small capitals.</a:t>
            </a:r>
          </a:p>
          <a:p>
            <a:pPr>
              <a:buClr>
                <a:schemeClr val="tx2">
                  <a:lumMod val="50000"/>
                </a:schemeClr>
              </a:buClr>
              <a:buSzPct val="115000"/>
              <a:buFont typeface="Wingdings" pitchFamily="2" charset="2"/>
              <a:buChar char="Ø"/>
            </a:pPr>
            <a:r>
              <a:rPr lang="en-US" sz="2000" i="1" dirty="0">
                <a:solidFill>
                  <a:schemeClr val="accent4">
                    <a:lumMod val="10000"/>
                  </a:schemeClr>
                </a:solidFill>
                <a:latin typeface="Tahoma" pitchFamily="34" charset="0"/>
                <a:cs typeface="Times New Roman" pitchFamily="18" charset="0"/>
              </a:rPr>
              <a:t>Sadly, most today have no fear of speaking God’s holy name in vain!</a:t>
            </a:r>
          </a:p>
        </p:txBody>
      </p:sp>
      <p:sp>
        <p:nvSpPr>
          <p:cNvPr id="10" name="Text Box 5"/>
          <p:cNvSpPr txBox="1">
            <a:spLocks noChangeArrowheads="1"/>
          </p:cNvSpPr>
          <p:nvPr/>
        </p:nvSpPr>
        <p:spPr bwMode="auto">
          <a:xfrm>
            <a:off x="5970" y="5410200"/>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It is believed that </a:t>
            </a:r>
            <a:r>
              <a:rPr lang="en-US" sz="2000" i="1" dirty="0">
                <a:solidFill>
                  <a:schemeClr val="accent4">
                    <a:lumMod val="10000"/>
                  </a:schemeClr>
                </a:solidFill>
                <a:latin typeface="Tahoma" pitchFamily="34" charset="0"/>
                <a:cs typeface="Times New Roman" pitchFamily="18" charset="0"/>
              </a:rPr>
              <a:t>Yahweh</a:t>
            </a:r>
            <a:r>
              <a:rPr lang="en-US" sz="2000" dirty="0">
                <a:solidFill>
                  <a:schemeClr val="accent4">
                    <a:lumMod val="10000"/>
                  </a:schemeClr>
                </a:solidFill>
                <a:latin typeface="Tahoma" pitchFamily="34" charset="0"/>
                <a:cs typeface="Times New Roman" pitchFamily="18" charset="0"/>
              </a:rPr>
              <a:t> is derived from the Hebrew verb </a:t>
            </a:r>
            <a:r>
              <a:rPr lang="en-US" sz="2000" i="1" dirty="0" err="1">
                <a:solidFill>
                  <a:schemeClr val="accent4">
                    <a:lumMod val="10000"/>
                  </a:schemeClr>
                </a:solidFill>
                <a:latin typeface="Tahoma" pitchFamily="34" charset="0"/>
                <a:cs typeface="Times New Roman" pitchFamily="18" charset="0"/>
              </a:rPr>
              <a:t>havah</a:t>
            </a:r>
            <a:r>
              <a:rPr lang="en-US" sz="2000" i="1" dirty="0">
                <a:solidFill>
                  <a:schemeClr val="accent4">
                    <a:lumMod val="10000"/>
                  </a:schemeClr>
                </a:solidFill>
                <a:latin typeface="Tahoma" pitchFamily="34" charset="0"/>
                <a:cs typeface="Times New Roman" pitchFamily="18" charset="0"/>
              </a:rPr>
              <a:t> (H1961) </a:t>
            </a:r>
            <a:r>
              <a:rPr lang="en-US" sz="2000" dirty="0">
                <a:solidFill>
                  <a:schemeClr val="accent4">
                    <a:lumMod val="10000"/>
                  </a:schemeClr>
                </a:solidFill>
                <a:latin typeface="Tahoma" pitchFamily="34" charset="0"/>
                <a:cs typeface="Times New Roman" pitchFamily="18" charset="0"/>
              </a:rPr>
              <a:t>meaning “to be, being.” </a:t>
            </a:r>
            <a:endParaRPr lang="en-US" sz="2000" i="1" dirty="0">
              <a:solidFill>
                <a:schemeClr val="accent4">
                  <a:lumMod val="10000"/>
                </a:schemeClr>
              </a:solidFill>
              <a:latin typeface="Tahoma" pitchFamily="34" charset="0"/>
              <a:cs typeface="Times New Roman" pitchFamily="18" charset="0"/>
            </a:endParaRPr>
          </a:p>
        </p:txBody>
      </p:sp>
    </p:spTree>
    <p:extLst>
      <p:ext uri="{BB962C8B-B14F-4D97-AF65-F5344CB8AC3E}">
        <p14:creationId xmlns:p14="http://schemas.microsoft.com/office/powerpoint/2010/main" val="302605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Three Major Names for God</a:t>
            </a:r>
          </a:p>
        </p:txBody>
      </p:sp>
      <p:sp>
        <p:nvSpPr>
          <p:cNvPr id="7" name="Footer Placeholder 4"/>
          <p:cNvSpPr>
            <a:spLocks noGrp="1"/>
          </p:cNvSpPr>
          <p:nvPr>
            <p:ph type="ftr" sz="quarter" idx="15"/>
          </p:nvPr>
        </p:nvSpPr>
        <p:spPr>
          <a:xfrm>
            <a:off x="-4916" y="6548438"/>
            <a:ext cx="1528916" cy="309562"/>
          </a:xfrm>
        </p:spPr>
        <p:txBody>
          <a:bodyPr/>
          <a:lstStyle/>
          <a:p>
            <a:pPr>
              <a:defRPr/>
            </a:pPr>
            <a:r>
              <a:rPr lang="en-US" dirty="0">
                <a:solidFill>
                  <a:schemeClr val="bg2"/>
                </a:solidFill>
              </a:rPr>
              <a:t>Names Of GOD</a:t>
            </a:r>
          </a:p>
        </p:txBody>
      </p:sp>
      <p:sp>
        <p:nvSpPr>
          <p:cNvPr id="8" name="Text Box 5"/>
          <p:cNvSpPr txBox="1">
            <a:spLocks noChangeArrowheads="1"/>
          </p:cNvSpPr>
          <p:nvPr/>
        </p:nvSpPr>
        <p:spPr bwMode="auto">
          <a:xfrm>
            <a:off x="-17206" y="645344"/>
            <a:ext cx="91390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Three major names are used for God in the Old Testament</a:t>
            </a:r>
          </a:p>
        </p:txBody>
      </p:sp>
      <p:sp>
        <p:nvSpPr>
          <p:cNvPr id="9" name="Text Box 8"/>
          <p:cNvSpPr txBox="1">
            <a:spLocks noChangeArrowheads="1"/>
          </p:cNvSpPr>
          <p:nvPr/>
        </p:nvSpPr>
        <p:spPr bwMode="auto">
          <a:xfrm>
            <a:off x="0" y="2214302"/>
            <a:ext cx="9158748" cy="1077218"/>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Ex. 6:3</a:t>
            </a:r>
            <a:endParaRPr lang="en-US" sz="2000" i="1" dirty="0">
              <a:solidFill>
                <a:srgbClr val="7030A0"/>
              </a:solidFill>
              <a:latin typeface="Tahoma" pitchFamily="34" charset="0"/>
              <a:cs typeface="Times New Roman" pitchFamily="18" charset="0"/>
            </a:endParaRPr>
          </a:p>
          <a:p>
            <a:pPr marL="511175" indent="-511175" eaLnBrk="1" hangingPunct="1">
              <a:tabLst>
                <a:tab pos="344488" algn="l"/>
              </a:tabLst>
              <a:defRPr/>
            </a:pPr>
            <a:r>
              <a:rPr lang="en-US" sz="2000" dirty="0">
                <a:solidFill>
                  <a:srgbClr val="002060"/>
                </a:solidFill>
                <a:latin typeface="Tahoma" pitchFamily="34" charset="0"/>
                <a:cs typeface="Times New Roman" pitchFamily="18" charset="0"/>
              </a:rPr>
              <a:t>3.   I appeared to Abraham, Isaac, and Jacob, as God Almighty, but by My name, LORD </a:t>
            </a:r>
            <a:r>
              <a:rPr lang="en-US" sz="2000" i="1" dirty="0">
                <a:solidFill>
                  <a:srgbClr val="002060"/>
                </a:solidFill>
                <a:latin typeface="Tahoma" pitchFamily="34" charset="0"/>
                <a:cs typeface="Times New Roman" pitchFamily="18" charset="0"/>
              </a:rPr>
              <a:t>(H3068),</a:t>
            </a:r>
            <a:r>
              <a:rPr lang="en-US" sz="2000" dirty="0">
                <a:solidFill>
                  <a:srgbClr val="002060"/>
                </a:solidFill>
                <a:latin typeface="Tahoma" pitchFamily="34" charset="0"/>
                <a:cs typeface="Times New Roman" pitchFamily="18" charset="0"/>
              </a:rPr>
              <a:t> I did not make Myself known to them.</a:t>
            </a:r>
          </a:p>
        </p:txBody>
      </p:sp>
      <p:sp>
        <p:nvSpPr>
          <p:cNvPr id="12" name="Text Box 5"/>
          <p:cNvSpPr txBox="1">
            <a:spLocks noChangeArrowheads="1"/>
          </p:cNvSpPr>
          <p:nvPr/>
        </p:nvSpPr>
        <p:spPr bwMode="auto">
          <a:xfrm>
            <a:off x="0" y="1147661"/>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i="1" dirty="0">
                <a:solidFill>
                  <a:schemeClr val="bg1"/>
                </a:solidFill>
                <a:latin typeface="Tahoma" pitchFamily="34" charset="0"/>
                <a:cs typeface="Times New Roman" pitchFamily="18" charset="0"/>
              </a:rPr>
              <a:t>Yahweh (H3068) Continued…</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Man began to call upon this name early in human history, and it was known and used by the patriarchs (Gen. 4:26; 14:22; 15:2).</a:t>
            </a:r>
          </a:p>
        </p:txBody>
      </p:sp>
      <p:sp>
        <p:nvSpPr>
          <p:cNvPr id="10" name="Text Box 5"/>
          <p:cNvSpPr txBox="1">
            <a:spLocks noChangeArrowheads="1"/>
          </p:cNvSpPr>
          <p:nvPr/>
        </p:nvSpPr>
        <p:spPr bwMode="auto">
          <a:xfrm>
            <a:off x="-14748" y="3291520"/>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chemeClr val="tx2">
                  <a:lumMod val="50000"/>
                </a:schemeClr>
              </a:buClr>
              <a:buSzPct val="115000"/>
              <a:buFont typeface="Wingdings" pitchFamily="2" charset="2"/>
              <a:buChar char="Ø"/>
            </a:pPr>
            <a:r>
              <a:rPr lang="en-US" sz="2000" i="1" dirty="0">
                <a:solidFill>
                  <a:schemeClr val="accent4">
                    <a:lumMod val="10000"/>
                  </a:schemeClr>
                </a:solidFill>
                <a:latin typeface="Tahoma" pitchFamily="34" charset="0"/>
                <a:cs typeface="Times New Roman" pitchFamily="18" charset="0"/>
              </a:rPr>
              <a:t>Does this contradict Gen. 4:26 (men); 14:22 (Abram); 15:2 (Abram)?</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No!</a:t>
            </a:r>
            <a:r>
              <a:rPr lang="en-US" sz="2000" dirty="0">
                <a:solidFill>
                  <a:schemeClr val="accent4">
                    <a:lumMod val="10000"/>
                  </a:schemeClr>
                </a:solidFill>
                <a:latin typeface="Tahoma" pitchFamily="34" charset="0"/>
                <a:cs typeface="Times New Roman" pitchFamily="18" charset="0"/>
              </a:rPr>
              <a:t> It is not that His name, </a:t>
            </a:r>
            <a:r>
              <a:rPr lang="en-US" sz="2000" i="1" dirty="0">
                <a:solidFill>
                  <a:schemeClr val="accent4">
                    <a:lumMod val="10000"/>
                  </a:schemeClr>
                </a:solidFill>
                <a:latin typeface="Tahoma" pitchFamily="34" charset="0"/>
                <a:cs typeface="Times New Roman" pitchFamily="18" charset="0"/>
              </a:rPr>
              <a:t>YHWH,</a:t>
            </a:r>
            <a:r>
              <a:rPr lang="en-US" sz="2000" dirty="0">
                <a:solidFill>
                  <a:schemeClr val="accent4">
                    <a:lumMod val="10000"/>
                  </a:schemeClr>
                </a:solidFill>
                <a:latin typeface="Tahoma" pitchFamily="34" charset="0"/>
                <a:cs typeface="Times New Roman" pitchFamily="18" charset="0"/>
              </a:rPr>
              <a:t> was not used or known, but that its significance was not known to them as it was about to be in Egypt!</a:t>
            </a:r>
          </a:p>
        </p:txBody>
      </p:sp>
      <p:sp>
        <p:nvSpPr>
          <p:cNvPr id="11" name="Text Box 5"/>
          <p:cNvSpPr txBox="1">
            <a:spLocks noChangeArrowheads="1"/>
          </p:cNvSpPr>
          <p:nvPr/>
        </p:nvSpPr>
        <p:spPr bwMode="auto">
          <a:xfrm>
            <a:off x="-4916" y="4319929"/>
            <a:ext cx="9144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chemeClr val="tx2">
                  <a:lumMod val="50000"/>
                </a:schemeClr>
              </a:buClr>
              <a:buSzPct val="115000"/>
              <a:buFont typeface="Wingdings" pitchFamily="2" charset="2"/>
              <a:buChar char="Ø"/>
            </a:pPr>
            <a:r>
              <a:rPr lang="en-US" sz="2000" i="1" dirty="0">
                <a:solidFill>
                  <a:schemeClr val="accent4">
                    <a:lumMod val="10000"/>
                  </a:schemeClr>
                </a:solidFill>
                <a:latin typeface="Tahoma" pitchFamily="34" charset="0"/>
                <a:cs typeface="Times New Roman" pitchFamily="18" charset="0"/>
              </a:rPr>
              <a:t>Yahweh</a:t>
            </a:r>
            <a:r>
              <a:rPr lang="en-US" sz="2000" dirty="0">
                <a:solidFill>
                  <a:schemeClr val="accent4">
                    <a:lumMod val="10000"/>
                  </a:schemeClr>
                </a:solidFill>
                <a:latin typeface="Tahoma" pitchFamily="34" charset="0"/>
                <a:cs typeface="Times New Roman" pitchFamily="18" charset="0"/>
              </a:rPr>
              <a:t> is the most commonly used name (over 6800 times)</a:t>
            </a:r>
          </a:p>
          <a:p>
            <a:pPr>
              <a:buClr>
                <a:schemeClr val="tx2">
                  <a:lumMod val="50000"/>
                </a:schemeClr>
              </a:buClr>
              <a:buSzPct val="115000"/>
              <a:buFont typeface="Wingdings" pitchFamily="2" charset="2"/>
              <a:buChar char="Ø"/>
            </a:pPr>
            <a:r>
              <a:rPr lang="en-US" sz="2000" i="1" dirty="0">
                <a:solidFill>
                  <a:schemeClr val="accent4">
                    <a:lumMod val="10000"/>
                  </a:schemeClr>
                </a:solidFill>
                <a:latin typeface="Tahoma" pitchFamily="34" charset="0"/>
                <a:cs typeface="Times New Roman" pitchFamily="18" charset="0"/>
              </a:rPr>
              <a:t>Elohim</a:t>
            </a:r>
            <a:r>
              <a:rPr lang="en-US" sz="2000" dirty="0">
                <a:solidFill>
                  <a:schemeClr val="accent4">
                    <a:lumMod val="10000"/>
                  </a:schemeClr>
                </a:solidFill>
                <a:latin typeface="Tahoma" pitchFamily="34" charset="0"/>
                <a:cs typeface="Times New Roman" pitchFamily="18" charset="0"/>
              </a:rPr>
              <a:t> and </a:t>
            </a:r>
            <a:r>
              <a:rPr lang="en-US" sz="2000" i="1" dirty="0">
                <a:solidFill>
                  <a:schemeClr val="accent4">
                    <a:lumMod val="10000"/>
                  </a:schemeClr>
                </a:solidFill>
                <a:latin typeface="Tahoma" pitchFamily="34" charset="0"/>
                <a:cs typeface="Times New Roman" pitchFamily="18" charset="0"/>
              </a:rPr>
              <a:t>Yahweh</a:t>
            </a:r>
            <a:r>
              <a:rPr lang="en-US" sz="2000" dirty="0">
                <a:solidFill>
                  <a:schemeClr val="accent4">
                    <a:lumMod val="10000"/>
                  </a:schemeClr>
                </a:solidFill>
                <a:latin typeface="Tahoma" pitchFamily="34" charset="0"/>
                <a:cs typeface="Times New Roman" pitchFamily="18" charset="0"/>
              </a:rPr>
              <a:t> are oft used together (</a:t>
            </a:r>
            <a:r>
              <a:rPr lang="en-US" sz="2000" i="1" dirty="0">
                <a:solidFill>
                  <a:schemeClr val="accent4">
                    <a:lumMod val="10000"/>
                  </a:schemeClr>
                </a:solidFill>
                <a:latin typeface="Tahoma" pitchFamily="34" charset="0"/>
                <a:cs typeface="Times New Roman" pitchFamily="18" charset="0"/>
              </a:rPr>
              <a:t>II Chron. 14:11; Ps. 19)</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In older English versions, “Jehovah” is used (Latinized combination using the consonants of </a:t>
            </a:r>
            <a:r>
              <a:rPr lang="en-US" sz="2000" i="1" dirty="0">
                <a:solidFill>
                  <a:schemeClr val="accent4">
                    <a:lumMod val="10000"/>
                  </a:schemeClr>
                </a:solidFill>
                <a:latin typeface="Tahoma" pitchFamily="34" charset="0"/>
                <a:cs typeface="Times New Roman" pitchFamily="18" charset="0"/>
              </a:rPr>
              <a:t>Yahweh</a:t>
            </a:r>
            <a:r>
              <a:rPr lang="en-US" sz="2000" dirty="0">
                <a:solidFill>
                  <a:schemeClr val="accent4">
                    <a:lumMod val="10000"/>
                  </a:schemeClr>
                </a:solidFill>
                <a:latin typeface="Tahoma" pitchFamily="34" charset="0"/>
                <a:cs typeface="Times New Roman" pitchFamily="18" charset="0"/>
              </a:rPr>
              <a:t> and the vowels for </a:t>
            </a:r>
            <a:r>
              <a:rPr lang="en-US" sz="2000" i="1" dirty="0" err="1">
                <a:solidFill>
                  <a:schemeClr val="accent4">
                    <a:lumMod val="10000"/>
                  </a:schemeClr>
                </a:solidFill>
                <a:latin typeface="Tahoma" pitchFamily="34" charset="0"/>
                <a:cs typeface="Times New Roman" pitchFamily="18" charset="0"/>
              </a:rPr>
              <a:t>Adonay</a:t>
            </a:r>
            <a:r>
              <a:rPr lang="en-US" sz="2000" i="1" dirty="0">
                <a:solidFill>
                  <a:schemeClr val="accent4">
                    <a:lumMod val="10000"/>
                  </a:schemeClr>
                </a:solidFill>
                <a:latin typeface="Tahoma" pitchFamily="34" charset="0"/>
                <a:cs typeface="Times New Roman" pitchFamily="18" charset="0"/>
              </a:rPr>
              <a:t>)</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The Jehovah’s Witnesses are wrong to insist that “Jehovah” is the only translation of the name of God that should be used!</a:t>
            </a:r>
          </a:p>
          <a:p>
            <a:pPr>
              <a:buClr>
                <a:schemeClr val="tx2">
                  <a:lumMod val="50000"/>
                </a:schemeClr>
              </a:buClr>
              <a:buSzPct val="115000"/>
              <a:buFont typeface="Wingdings" pitchFamily="2" charset="2"/>
              <a:buChar char="Ø"/>
            </a:pPr>
            <a:r>
              <a:rPr lang="en-US" sz="2000" i="1" dirty="0">
                <a:solidFill>
                  <a:schemeClr val="accent4">
                    <a:lumMod val="10000"/>
                  </a:schemeClr>
                </a:solidFill>
                <a:latin typeface="Tahoma" pitchFamily="34" charset="0"/>
                <a:cs typeface="Times New Roman" pitchFamily="18" charset="0"/>
              </a:rPr>
              <a:t>Yahweh</a:t>
            </a:r>
            <a:r>
              <a:rPr lang="en-US" sz="2000" dirty="0">
                <a:solidFill>
                  <a:schemeClr val="accent4">
                    <a:lumMod val="10000"/>
                  </a:schemeClr>
                </a:solidFill>
                <a:latin typeface="Tahoma" pitchFamily="34" charset="0"/>
                <a:cs typeface="Times New Roman" pitchFamily="18" charset="0"/>
              </a:rPr>
              <a:t> found in: “Hallelujah” (“Praise Yah”) and “Elijah” (“Yah is God”)</a:t>
            </a:r>
          </a:p>
        </p:txBody>
      </p:sp>
    </p:spTree>
    <p:extLst>
      <p:ext uri="{BB962C8B-B14F-4D97-AF65-F5344CB8AC3E}">
        <p14:creationId xmlns:p14="http://schemas.microsoft.com/office/powerpoint/2010/main" val="172976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Three Major Names for God</a:t>
            </a:r>
          </a:p>
        </p:txBody>
      </p:sp>
      <p:sp>
        <p:nvSpPr>
          <p:cNvPr id="7" name="Footer Placeholder 4"/>
          <p:cNvSpPr>
            <a:spLocks noGrp="1"/>
          </p:cNvSpPr>
          <p:nvPr>
            <p:ph type="ftr" sz="quarter" idx="15"/>
          </p:nvPr>
        </p:nvSpPr>
        <p:spPr>
          <a:xfrm>
            <a:off x="-4916" y="6548438"/>
            <a:ext cx="1605116" cy="309562"/>
          </a:xfrm>
        </p:spPr>
        <p:txBody>
          <a:bodyPr/>
          <a:lstStyle/>
          <a:p>
            <a:pPr>
              <a:defRPr/>
            </a:pPr>
            <a:r>
              <a:rPr lang="en-US" dirty="0">
                <a:solidFill>
                  <a:schemeClr val="bg2"/>
                </a:solidFill>
              </a:rPr>
              <a:t>Names Of GOD</a:t>
            </a:r>
          </a:p>
        </p:txBody>
      </p:sp>
      <p:sp>
        <p:nvSpPr>
          <p:cNvPr id="8" name="Text Box 5"/>
          <p:cNvSpPr txBox="1">
            <a:spLocks noChangeArrowheads="1"/>
          </p:cNvSpPr>
          <p:nvPr/>
        </p:nvSpPr>
        <p:spPr bwMode="auto">
          <a:xfrm>
            <a:off x="0" y="762000"/>
            <a:ext cx="91390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bg1"/>
                </a:solidFill>
                <a:latin typeface="Tahoma" pitchFamily="34" charset="0"/>
                <a:cs typeface="Times New Roman" pitchFamily="18" charset="0"/>
              </a:rPr>
              <a:t>Three major names are used for God in the Old Testament</a:t>
            </a:r>
          </a:p>
        </p:txBody>
      </p:sp>
      <p:sp>
        <p:nvSpPr>
          <p:cNvPr id="9" name="Text Box 8"/>
          <p:cNvSpPr txBox="1">
            <a:spLocks noChangeArrowheads="1"/>
          </p:cNvSpPr>
          <p:nvPr/>
        </p:nvSpPr>
        <p:spPr bwMode="auto">
          <a:xfrm>
            <a:off x="4916" y="3886200"/>
            <a:ext cx="9129252" cy="1077218"/>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Ex. 34:23 </a:t>
            </a:r>
            <a:r>
              <a:rPr lang="en-US" sz="2000" b="1" i="1" dirty="0">
                <a:solidFill>
                  <a:srgbClr val="7030A0"/>
                </a:solidFill>
                <a:latin typeface="Tahoma" pitchFamily="34" charset="0"/>
                <a:cs typeface="Times New Roman" pitchFamily="18" charset="0"/>
              </a:rPr>
              <a:t>(All 3 names of God)</a:t>
            </a:r>
            <a:endParaRPr lang="en-US" sz="2000" i="1" dirty="0">
              <a:solidFill>
                <a:srgbClr val="7030A0"/>
              </a:solidFill>
              <a:latin typeface="Tahoma" pitchFamily="34" charset="0"/>
              <a:cs typeface="Times New Roman" pitchFamily="18" charset="0"/>
            </a:endParaRPr>
          </a:p>
          <a:p>
            <a:pPr eaLnBrk="1" hangingPunct="1">
              <a:tabLst>
                <a:tab pos="403225" algn="l"/>
              </a:tabLst>
              <a:defRPr/>
            </a:pPr>
            <a:r>
              <a:rPr lang="en-US" sz="2000" dirty="0">
                <a:solidFill>
                  <a:srgbClr val="002060"/>
                </a:solidFill>
                <a:latin typeface="Tahoma" pitchFamily="34" charset="0"/>
                <a:cs typeface="Times New Roman" pitchFamily="18" charset="0"/>
              </a:rPr>
              <a:t>23.  Three times a year all your males are to appear before the Lord </a:t>
            </a:r>
            <a:r>
              <a:rPr lang="en-US" sz="2000" i="1" dirty="0">
                <a:solidFill>
                  <a:srgbClr val="002060"/>
                </a:solidFill>
                <a:latin typeface="Tahoma" pitchFamily="34" charset="0"/>
                <a:cs typeface="Times New Roman" pitchFamily="18" charset="0"/>
              </a:rPr>
              <a:t>(</a:t>
            </a:r>
            <a:r>
              <a:rPr lang="en-US" sz="2000" i="1" dirty="0" err="1">
                <a:solidFill>
                  <a:srgbClr val="002060"/>
                </a:solidFill>
                <a:latin typeface="Tahoma" pitchFamily="34" charset="0"/>
                <a:cs typeface="Times New Roman" pitchFamily="18" charset="0"/>
              </a:rPr>
              <a:t>Adonay</a:t>
            </a:r>
            <a:r>
              <a:rPr lang="en-US" sz="2000" i="1" dirty="0">
                <a:solidFill>
                  <a:srgbClr val="002060"/>
                </a:solidFill>
                <a:latin typeface="Tahoma" pitchFamily="34" charset="0"/>
                <a:cs typeface="Times New Roman" pitchFamily="18" charset="0"/>
              </a:rPr>
              <a:t>) </a:t>
            </a:r>
            <a:r>
              <a:rPr lang="en-US" sz="2000" dirty="0">
                <a:solidFill>
                  <a:srgbClr val="002060"/>
                </a:solidFill>
                <a:latin typeface="Tahoma" pitchFamily="34" charset="0"/>
                <a:cs typeface="Times New Roman" pitchFamily="18" charset="0"/>
              </a:rPr>
              <a:t>GOD</a:t>
            </a:r>
            <a:r>
              <a:rPr lang="en-US" sz="2000" i="1" dirty="0">
                <a:solidFill>
                  <a:srgbClr val="002060"/>
                </a:solidFill>
                <a:latin typeface="Tahoma" pitchFamily="34" charset="0"/>
                <a:cs typeface="Times New Roman" pitchFamily="18" charset="0"/>
              </a:rPr>
              <a:t> (Yahweh), </a:t>
            </a:r>
            <a:r>
              <a:rPr lang="en-US" sz="2000" dirty="0">
                <a:solidFill>
                  <a:srgbClr val="002060"/>
                </a:solidFill>
                <a:latin typeface="Tahoma" pitchFamily="34" charset="0"/>
                <a:cs typeface="Times New Roman" pitchFamily="18" charset="0"/>
              </a:rPr>
              <a:t>the God</a:t>
            </a:r>
            <a:r>
              <a:rPr lang="en-US" sz="2000" i="1" dirty="0">
                <a:solidFill>
                  <a:srgbClr val="002060"/>
                </a:solidFill>
                <a:latin typeface="Tahoma" pitchFamily="34" charset="0"/>
                <a:cs typeface="Times New Roman" pitchFamily="18" charset="0"/>
              </a:rPr>
              <a:t> (Elohim) </a:t>
            </a:r>
            <a:r>
              <a:rPr lang="en-US" sz="2000" dirty="0">
                <a:solidFill>
                  <a:srgbClr val="002060"/>
                </a:solidFill>
                <a:latin typeface="Tahoma" pitchFamily="34" charset="0"/>
                <a:cs typeface="Times New Roman" pitchFamily="18" charset="0"/>
              </a:rPr>
              <a:t>of Israel.</a:t>
            </a:r>
          </a:p>
        </p:txBody>
      </p:sp>
      <p:sp>
        <p:nvSpPr>
          <p:cNvPr id="12" name="Text Box 5"/>
          <p:cNvSpPr txBox="1">
            <a:spLocks noChangeArrowheads="1"/>
          </p:cNvSpPr>
          <p:nvPr/>
        </p:nvSpPr>
        <p:spPr bwMode="auto">
          <a:xfrm>
            <a:off x="-14748" y="1447800"/>
            <a:ext cx="9144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i="1" dirty="0" err="1">
                <a:solidFill>
                  <a:schemeClr val="bg1"/>
                </a:solidFill>
                <a:latin typeface="Tahoma" pitchFamily="34" charset="0"/>
                <a:cs typeface="Times New Roman" pitchFamily="18" charset="0"/>
              </a:rPr>
              <a:t>Adonay</a:t>
            </a:r>
            <a:r>
              <a:rPr lang="en-US" sz="2400" b="1" i="1" dirty="0">
                <a:solidFill>
                  <a:schemeClr val="bg1"/>
                </a:solidFill>
                <a:latin typeface="Tahoma" pitchFamily="34" charset="0"/>
                <a:cs typeface="Times New Roman" pitchFamily="18" charset="0"/>
              </a:rPr>
              <a:t> (H136)</a:t>
            </a:r>
          </a:p>
          <a:p>
            <a:pPr>
              <a:buClr>
                <a:schemeClr val="tx2">
                  <a:lumMod val="50000"/>
                </a:schemeClr>
              </a:buClr>
              <a:buSzPct val="115000"/>
              <a:buFont typeface="Wingdings" pitchFamily="2" charset="2"/>
              <a:buChar char="Ø"/>
            </a:pPr>
            <a:r>
              <a:rPr lang="en-US" sz="2000" i="1" dirty="0" err="1">
                <a:solidFill>
                  <a:schemeClr val="accent4">
                    <a:lumMod val="10000"/>
                  </a:schemeClr>
                </a:solidFill>
                <a:latin typeface="Tahoma" pitchFamily="34" charset="0"/>
                <a:cs typeface="Times New Roman" pitchFamily="18" charset="0"/>
              </a:rPr>
              <a:t>Adonay</a:t>
            </a:r>
            <a:r>
              <a:rPr lang="en-US" sz="2000" i="1" dirty="0">
                <a:solidFill>
                  <a:schemeClr val="accent4">
                    <a:lumMod val="10000"/>
                  </a:schemeClr>
                </a:solidFill>
                <a:latin typeface="Tahoma" pitchFamily="34" charset="0"/>
                <a:cs typeface="Times New Roman" pitchFamily="18" charset="0"/>
              </a:rPr>
              <a:t> (H136 “The Lord”) </a:t>
            </a:r>
            <a:r>
              <a:rPr lang="en-US" sz="2000" dirty="0">
                <a:solidFill>
                  <a:schemeClr val="accent4">
                    <a:lumMod val="10000"/>
                  </a:schemeClr>
                </a:solidFill>
                <a:latin typeface="Tahoma" pitchFamily="34" charset="0"/>
                <a:cs typeface="Times New Roman" pitchFamily="18" charset="0"/>
              </a:rPr>
              <a:t>was a common term for lord or master </a:t>
            </a:r>
            <a:r>
              <a:rPr lang="en-US" sz="2000" i="1" dirty="0">
                <a:solidFill>
                  <a:schemeClr val="accent4">
                    <a:lumMod val="10000"/>
                  </a:schemeClr>
                </a:solidFill>
                <a:latin typeface="Tahoma" pitchFamily="34" charset="0"/>
                <a:cs typeface="Times New Roman" pitchFamily="18" charset="0"/>
              </a:rPr>
              <a:t>(From H113 </a:t>
            </a:r>
            <a:r>
              <a:rPr lang="en-US" sz="2000" i="1" dirty="0" err="1">
                <a:solidFill>
                  <a:schemeClr val="accent4">
                    <a:lumMod val="10000"/>
                  </a:schemeClr>
                </a:solidFill>
                <a:latin typeface="Tahoma" pitchFamily="34" charset="0"/>
                <a:cs typeface="Times New Roman" pitchFamily="18" charset="0"/>
              </a:rPr>
              <a:t>adon</a:t>
            </a:r>
            <a:r>
              <a:rPr lang="en-US" sz="2000" i="1" dirty="0">
                <a:solidFill>
                  <a:schemeClr val="accent4">
                    <a:lumMod val="10000"/>
                  </a:schemeClr>
                </a:solidFill>
                <a:latin typeface="Tahoma" pitchFamily="34" charset="0"/>
                <a:cs typeface="Times New Roman" pitchFamily="18" charset="0"/>
              </a:rPr>
              <a:t> </a:t>
            </a:r>
            <a:r>
              <a:rPr lang="en-US" sz="2000" i="1" dirty="0" err="1">
                <a:solidFill>
                  <a:schemeClr val="accent4">
                    <a:lumMod val="10000"/>
                  </a:schemeClr>
                </a:solidFill>
                <a:latin typeface="Tahoma" pitchFamily="34" charset="0"/>
                <a:cs typeface="Times New Roman" pitchFamily="18" charset="0"/>
              </a:rPr>
              <a:t>adon</a:t>
            </a:r>
            <a:r>
              <a:rPr lang="en-US" sz="2000" i="1" dirty="0">
                <a:solidFill>
                  <a:schemeClr val="accent4">
                    <a:lumMod val="10000"/>
                  </a:schemeClr>
                </a:solidFill>
                <a:latin typeface="Tahoma" pitchFamily="34" charset="0"/>
                <a:cs typeface="Times New Roman" pitchFamily="18" charset="0"/>
              </a:rPr>
              <a:t>: “ruler, sovereign, master, lord”).</a:t>
            </a:r>
            <a:r>
              <a:rPr lang="en-US" sz="2000" dirty="0">
                <a:solidFill>
                  <a:schemeClr val="accent4">
                    <a:lumMod val="10000"/>
                  </a:schemeClr>
                </a:solidFill>
                <a:latin typeface="Tahoma" pitchFamily="34" charset="0"/>
                <a:cs typeface="Times New Roman" pitchFamily="18" charset="0"/>
              </a:rPr>
              <a:t> Human masters </a:t>
            </a:r>
            <a:r>
              <a:rPr lang="en-US" sz="2000" i="1" dirty="0">
                <a:solidFill>
                  <a:schemeClr val="accent4">
                    <a:lumMod val="10000"/>
                  </a:schemeClr>
                </a:solidFill>
                <a:latin typeface="Tahoma" pitchFamily="34" charset="0"/>
                <a:cs typeface="Times New Roman" pitchFamily="18" charset="0"/>
              </a:rPr>
              <a:t>(H113) </a:t>
            </a:r>
            <a:r>
              <a:rPr lang="en-US" sz="2000" dirty="0">
                <a:solidFill>
                  <a:schemeClr val="accent4">
                    <a:lumMod val="10000"/>
                  </a:schemeClr>
                </a:solidFill>
                <a:latin typeface="Tahoma" pitchFamily="34" charset="0"/>
                <a:cs typeface="Times New Roman" pitchFamily="18" charset="0"/>
              </a:rPr>
              <a:t>– </a:t>
            </a:r>
            <a:r>
              <a:rPr lang="en-US" sz="2000" i="1" dirty="0">
                <a:solidFill>
                  <a:schemeClr val="accent4">
                    <a:lumMod val="10000"/>
                  </a:schemeClr>
                </a:solidFill>
                <a:latin typeface="Tahoma" pitchFamily="34" charset="0"/>
                <a:cs typeface="Times New Roman" pitchFamily="18" charset="0"/>
              </a:rPr>
              <a:t>Gen. 18:12; I Sam. 26:19; Ex. 21:5; Mal. 1:6</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It indicates authority, right to act or speak, preeminence. </a:t>
            </a:r>
          </a:p>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It is translated as “Lord” </a:t>
            </a:r>
            <a:r>
              <a:rPr lang="en-US" sz="2000" i="1" dirty="0">
                <a:solidFill>
                  <a:schemeClr val="accent4">
                    <a:lumMod val="10000"/>
                  </a:schemeClr>
                </a:solidFill>
                <a:latin typeface="Tahoma" pitchFamily="34" charset="0"/>
                <a:cs typeface="Times New Roman" pitchFamily="18" charset="0"/>
              </a:rPr>
              <a:t>(Gen. 15:2; Ex. 34:23; Deut. 10:17; Josh. 3:11; Jud. 16:28; Ps. 110:1). </a:t>
            </a:r>
            <a:r>
              <a:rPr lang="en-US" sz="2000" b="1" dirty="0">
                <a:solidFill>
                  <a:schemeClr val="accent4">
                    <a:lumMod val="10000"/>
                  </a:schemeClr>
                </a:solidFill>
                <a:latin typeface="Tahoma" pitchFamily="34" charset="0"/>
                <a:cs typeface="Times New Roman" pitchFamily="18" charset="0"/>
              </a:rPr>
              <a:t>Most of these contain all 3 names of God…IE: </a:t>
            </a:r>
          </a:p>
        </p:txBody>
      </p:sp>
      <p:sp>
        <p:nvSpPr>
          <p:cNvPr id="10" name="Text Box 5"/>
          <p:cNvSpPr txBox="1">
            <a:spLocks noChangeArrowheads="1"/>
          </p:cNvSpPr>
          <p:nvPr/>
        </p:nvSpPr>
        <p:spPr bwMode="auto">
          <a:xfrm>
            <a:off x="-14748" y="5080337"/>
            <a:ext cx="9144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chemeClr val="tx2">
                  <a:lumMod val="50000"/>
                </a:schemeClr>
              </a:buClr>
              <a:buSzPct val="115000"/>
              <a:buFont typeface="Wingdings" pitchFamily="2" charset="2"/>
              <a:buChar char="Ø"/>
            </a:pPr>
            <a:r>
              <a:rPr lang="en-US" sz="2000" dirty="0">
                <a:solidFill>
                  <a:schemeClr val="accent4">
                    <a:lumMod val="10000"/>
                  </a:schemeClr>
                </a:solidFill>
                <a:latin typeface="Tahoma" pitchFamily="34" charset="0"/>
                <a:cs typeface="Times New Roman" pitchFamily="18" charset="0"/>
              </a:rPr>
              <a:t>It occurs frequently with the name </a:t>
            </a:r>
            <a:r>
              <a:rPr lang="en-US" sz="2000" i="1" dirty="0">
                <a:solidFill>
                  <a:schemeClr val="accent4">
                    <a:lumMod val="10000"/>
                  </a:schemeClr>
                </a:solidFill>
                <a:latin typeface="Tahoma" pitchFamily="34" charset="0"/>
                <a:cs typeface="Times New Roman" pitchFamily="18" charset="0"/>
              </a:rPr>
              <a:t>Yahweh.</a:t>
            </a:r>
            <a:r>
              <a:rPr lang="en-US" sz="2000" dirty="0">
                <a:solidFill>
                  <a:schemeClr val="accent4">
                    <a:lumMod val="10000"/>
                  </a:schemeClr>
                </a:solidFill>
                <a:latin typeface="Tahoma" pitchFamily="34" charset="0"/>
                <a:cs typeface="Times New Roman" pitchFamily="18" charset="0"/>
              </a:rPr>
              <a:t> </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This name reminds us of our need to submit to God’s authority! (Ruler, Sovereign, Creator!)</a:t>
            </a:r>
          </a:p>
        </p:txBody>
      </p:sp>
    </p:spTree>
    <p:extLst>
      <p:ext uri="{BB962C8B-B14F-4D97-AF65-F5344CB8AC3E}">
        <p14:creationId xmlns:p14="http://schemas.microsoft.com/office/powerpoint/2010/main" val="942520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1026"/>
          <p:cNvSpPr>
            <a:spLocks noGrp="1" noChangeArrowheads="1"/>
          </p:cNvSpPr>
          <p:nvPr>
            <p:ph type="title"/>
          </p:nvPr>
        </p:nvSpPr>
        <p:spPr>
          <a:xfrm>
            <a:off x="14748" y="-7118"/>
            <a:ext cx="9144000" cy="652462"/>
          </a:xfrm>
        </p:spPr>
        <p:txBody>
          <a:bodyPr/>
          <a:lstStyle/>
          <a:p>
            <a:pPr marL="0" indent="0" eaLnBrk="1" fontAlgn="auto" hangingPunct="1">
              <a:spcAft>
                <a:spcPts val="0"/>
              </a:spcAft>
              <a:buClr>
                <a:schemeClr val="accent6">
                  <a:lumMod val="75000"/>
                </a:schemeClr>
              </a:buClr>
              <a:buNone/>
              <a:defRPr/>
            </a:pPr>
            <a:r>
              <a:rPr lang="en-US" sz="3600" b="1" u="sng" dirty="0">
                <a:solidFill>
                  <a:schemeClr val="bg1">
                    <a:lumMod val="50000"/>
                  </a:schemeClr>
                </a:solidFill>
                <a:latin typeface="Arial" pitchFamily="34" charset="0"/>
                <a:cs typeface="Arial" pitchFamily="34" charset="0"/>
              </a:rPr>
              <a:t>Jesus Is GOD</a:t>
            </a:r>
          </a:p>
        </p:txBody>
      </p:sp>
      <p:sp>
        <p:nvSpPr>
          <p:cNvPr id="7" name="Footer Placeholder 4"/>
          <p:cNvSpPr>
            <a:spLocks noGrp="1"/>
          </p:cNvSpPr>
          <p:nvPr>
            <p:ph type="ftr" sz="quarter" idx="15"/>
          </p:nvPr>
        </p:nvSpPr>
        <p:spPr>
          <a:xfrm>
            <a:off x="-4916" y="6548438"/>
            <a:ext cx="1605116" cy="309562"/>
          </a:xfrm>
        </p:spPr>
        <p:txBody>
          <a:bodyPr/>
          <a:lstStyle/>
          <a:p>
            <a:pPr>
              <a:defRPr/>
            </a:pPr>
            <a:r>
              <a:rPr lang="en-US" dirty="0">
                <a:solidFill>
                  <a:schemeClr val="bg2"/>
                </a:solidFill>
              </a:rPr>
              <a:t>Names Of GOD</a:t>
            </a:r>
          </a:p>
        </p:txBody>
      </p:sp>
      <p:sp>
        <p:nvSpPr>
          <p:cNvPr id="8" name="Text Box 5"/>
          <p:cNvSpPr txBox="1">
            <a:spLocks noChangeArrowheads="1"/>
          </p:cNvSpPr>
          <p:nvPr/>
        </p:nvSpPr>
        <p:spPr bwMode="auto">
          <a:xfrm>
            <a:off x="14748" y="684627"/>
            <a:ext cx="6477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chemeClr val="bg1"/>
                </a:solidFill>
                <a:latin typeface="Tahoma" pitchFamily="34" charset="0"/>
                <a:cs typeface="Times New Roman" pitchFamily="18" charset="0"/>
              </a:rPr>
              <a:t>O.T. verses using all three of the major names for God are quoted in the N.T. of Jesus, showing He is God! </a:t>
            </a:r>
          </a:p>
        </p:txBody>
      </p:sp>
      <p:sp>
        <p:nvSpPr>
          <p:cNvPr id="9" name="Text Box 8"/>
          <p:cNvSpPr txBox="1">
            <a:spLocks noChangeArrowheads="1"/>
          </p:cNvSpPr>
          <p:nvPr/>
        </p:nvSpPr>
        <p:spPr bwMode="auto">
          <a:xfrm>
            <a:off x="0" y="3715165"/>
            <a:ext cx="9148916" cy="1692771"/>
          </a:xfrm>
          <a:prstGeom prst="rect">
            <a:avLst/>
          </a:prstGeom>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1" hangingPunct="1">
              <a:defRPr/>
            </a:pPr>
            <a:r>
              <a:rPr lang="en-US" b="1" dirty="0">
                <a:solidFill>
                  <a:srgbClr val="7030A0"/>
                </a:solidFill>
                <a:latin typeface="Tahoma" pitchFamily="34" charset="0"/>
                <a:cs typeface="Times New Roman" pitchFamily="18" charset="0"/>
              </a:rPr>
              <a:t>Jn. 8:57-58 </a:t>
            </a:r>
            <a:r>
              <a:rPr lang="en-US" sz="2000" b="1" i="1" dirty="0">
                <a:solidFill>
                  <a:srgbClr val="7030A0"/>
                </a:solidFill>
                <a:latin typeface="Tahoma" pitchFamily="34" charset="0"/>
                <a:cs typeface="Times New Roman" pitchFamily="18" charset="0"/>
              </a:rPr>
              <a:t>(“I AM”: G1510 </a:t>
            </a:r>
            <a:r>
              <a:rPr lang="en-US" sz="2000" b="1" i="1" dirty="0" err="1">
                <a:solidFill>
                  <a:srgbClr val="7030A0"/>
                </a:solidFill>
                <a:latin typeface="Tahoma" pitchFamily="34" charset="0"/>
                <a:cs typeface="Times New Roman" pitchFamily="18" charset="0"/>
              </a:rPr>
              <a:t>eimi</a:t>
            </a:r>
            <a:r>
              <a:rPr lang="en-US" sz="2000" b="1" i="1" dirty="0">
                <a:solidFill>
                  <a:srgbClr val="7030A0"/>
                </a:solidFill>
                <a:latin typeface="Tahoma" pitchFamily="34" charset="0"/>
                <a:cs typeface="Times New Roman" pitchFamily="18" charset="0"/>
              </a:rPr>
              <a:t> [</a:t>
            </a:r>
            <a:r>
              <a:rPr lang="en-US" sz="2000" b="1" i="1" dirty="0" err="1">
                <a:solidFill>
                  <a:srgbClr val="7030A0"/>
                </a:solidFill>
                <a:latin typeface="Tahoma" pitchFamily="34" charset="0"/>
                <a:cs typeface="Times New Roman" pitchFamily="18" charset="0"/>
              </a:rPr>
              <a:t>i-mee</a:t>
            </a:r>
            <a:r>
              <a:rPr lang="en-US" sz="2000" b="1" i="1" dirty="0">
                <a:solidFill>
                  <a:srgbClr val="7030A0"/>
                </a:solidFill>
                <a:latin typeface="Tahoma" pitchFamily="34" charset="0"/>
                <a:cs typeface="Times New Roman" pitchFamily="18" charset="0"/>
              </a:rPr>
              <a:t>]: “I exist”)</a:t>
            </a:r>
            <a:endParaRPr lang="en-US" sz="2000" i="1" dirty="0">
              <a:solidFill>
                <a:srgbClr val="7030A0"/>
              </a:solidFill>
              <a:latin typeface="Tahoma" pitchFamily="34" charset="0"/>
              <a:cs typeface="Times New Roman" pitchFamily="18" charset="0"/>
            </a:endParaRPr>
          </a:p>
          <a:p>
            <a:pPr eaLnBrk="1" hangingPunct="1">
              <a:tabLst>
                <a:tab pos="403225" algn="l"/>
              </a:tabLst>
              <a:defRPr/>
            </a:pPr>
            <a:r>
              <a:rPr lang="en-US" sz="2000" dirty="0">
                <a:solidFill>
                  <a:srgbClr val="002060"/>
                </a:solidFill>
                <a:latin typeface="Tahoma" pitchFamily="34" charset="0"/>
                <a:cs typeface="Times New Roman" pitchFamily="18" charset="0"/>
              </a:rPr>
              <a:t>57.  So the Jews said to Him, "You are not yet fifty years old, and have You seen Abraham?"</a:t>
            </a:r>
          </a:p>
          <a:p>
            <a:pPr eaLnBrk="1" hangingPunct="1">
              <a:tabLst>
                <a:tab pos="403225" algn="l"/>
              </a:tabLst>
              <a:defRPr/>
            </a:pPr>
            <a:r>
              <a:rPr lang="en-US" sz="2000" dirty="0">
                <a:solidFill>
                  <a:srgbClr val="002060"/>
                </a:solidFill>
                <a:latin typeface="Tahoma" pitchFamily="34" charset="0"/>
                <a:cs typeface="Times New Roman" pitchFamily="18" charset="0"/>
              </a:rPr>
              <a:t>58.  Jesus said to them, "Truly, truly, I say to you, before Abraham was born, I am."</a:t>
            </a:r>
          </a:p>
        </p:txBody>
      </p:sp>
      <p:sp>
        <p:nvSpPr>
          <p:cNvPr id="12" name="Text Box 5"/>
          <p:cNvSpPr txBox="1">
            <a:spLocks noChangeArrowheads="1"/>
          </p:cNvSpPr>
          <p:nvPr/>
        </p:nvSpPr>
        <p:spPr bwMode="auto">
          <a:xfrm>
            <a:off x="-4916" y="1948664"/>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i="1" dirty="0">
                <a:solidFill>
                  <a:schemeClr val="bg1"/>
                </a:solidFill>
                <a:latin typeface="Tahoma" pitchFamily="34" charset="0"/>
                <a:cs typeface="Times New Roman" pitchFamily="18" charset="0"/>
              </a:rPr>
              <a:t>Elohim (G2316 </a:t>
            </a:r>
            <a:r>
              <a:rPr lang="en-US" sz="2400" b="1" i="1" dirty="0" err="1">
                <a:solidFill>
                  <a:schemeClr val="bg1"/>
                </a:solidFill>
                <a:latin typeface="Tahoma" pitchFamily="34" charset="0"/>
                <a:cs typeface="Times New Roman" pitchFamily="18" charset="0"/>
              </a:rPr>
              <a:t>Theos</a:t>
            </a:r>
            <a:r>
              <a:rPr lang="en-US" sz="2400" b="1" i="1" dirty="0">
                <a:solidFill>
                  <a:schemeClr val="bg1"/>
                </a:solidFill>
                <a:latin typeface="Tahoma" pitchFamily="34" charset="0"/>
                <a:cs typeface="Times New Roman" pitchFamily="18" charset="0"/>
              </a:rPr>
              <a:t>: God) </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Heb. 1:8-9 </a:t>
            </a:r>
            <a:r>
              <a:rPr lang="en-US" sz="2000" i="1" dirty="0">
                <a:solidFill>
                  <a:schemeClr val="accent4">
                    <a:lumMod val="10000"/>
                  </a:schemeClr>
                </a:solidFill>
                <a:latin typeface="Tahoma" pitchFamily="34" charset="0"/>
                <a:cs typeface="Times New Roman" pitchFamily="18" charset="0"/>
              </a:rPr>
              <a:t>(Quoted from Ps. 45:6-7: Elohim)</a:t>
            </a:r>
            <a:endParaRPr lang="en-US" sz="2000" b="1" dirty="0">
              <a:solidFill>
                <a:schemeClr val="accent4">
                  <a:lumMod val="10000"/>
                </a:schemeClr>
              </a:solidFill>
              <a:latin typeface="Tahoma" pitchFamily="34" charset="0"/>
              <a:cs typeface="Times New Roman" pitchFamily="18" charset="0"/>
            </a:endParaRPr>
          </a:p>
        </p:txBody>
      </p:sp>
      <p:sp>
        <p:nvSpPr>
          <p:cNvPr id="11" name="Text Box 5"/>
          <p:cNvSpPr txBox="1">
            <a:spLocks noChangeArrowheads="1"/>
          </p:cNvSpPr>
          <p:nvPr/>
        </p:nvSpPr>
        <p:spPr bwMode="auto">
          <a:xfrm>
            <a:off x="0" y="2803555"/>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400" b="1" i="1" dirty="0" err="1">
                <a:solidFill>
                  <a:schemeClr val="bg1"/>
                </a:solidFill>
                <a:latin typeface="Tahoma" pitchFamily="34" charset="0"/>
                <a:cs typeface="Times New Roman" pitchFamily="18" charset="0"/>
              </a:rPr>
              <a:t>Yahweh</a:t>
            </a:r>
            <a:r>
              <a:rPr lang="es-ES" sz="2400" b="1" i="1" dirty="0">
                <a:solidFill>
                  <a:schemeClr val="bg1"/>
                </a:solidFill>
                <a:latin typeface="Tahoma" pitchFamily="34" charset="0"/>
                <a:cs typeface="Times New Roman" pitchFamily="18" charset="0"/>
              </a:rPr>
              <a:t> (G2962 </a:t>
            </a:r>
            <a:r>
              <a:rPr lang="es-ES" sz="2400" b="1" i="1" dirty="0" err="1">
                <a:solidFill>
                  <a:schemeClr val="bg1"/>
                </a:solidFill>
                <a:latin typeface="Tahoma" pitchFamily="34" charset="0"/>
                <a:cs typeface="Times New Roman" pitchFamily="18" charset="0"/>
              </a:rPr>
              <a:t>Kurios</a:t>
            </a:r>
            <a:r>
              <a:rPr lang="es-ES" sz="2400" b="1" i="1" dirty="0">
                <a:solidFill>
                  <a:schemeClr val="bg1"/>
                </a:solidFill>
                <a:latin typeface="Tahoma" pitchFamily="34" charset="0"/>
                <a:cs typeface="Times New Roman" pitchFamily="18" charset="0"/>
              </a:rPr>
              <a:t>: Lord</a:t>
            </a:r>
            <a:r>
              <a:rPr lang="en-US" sz="2400" b="1" i="1" dirty="0">
                <a:solidFill>
                  <a:schemeClr val="bg1"/>
                </a:solidFill>
                <a:latin typeface="Tahoma" pitchFamily="34" charset="0"/>
                <a:cs typeface="Times New Roman" pitchFamily="18" charset="0"/>
              </a:rPr>
              <a:t>) </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Heb. 1:10 </a:t>
            </a:r>
            <a:r>
              <a:rPr lang="en-US" sz="2000" i="1" dirty="0">
                <a:solidFill>
                  <a:schemeClr val="accent4">
                    <a:lumMod val="10000"/>
                  </a:schemeClr>
                </a:solidFill>
                <a:latin typeface="Tahoma" pitchFamily="34" charset="0"/>
                <a:cs typeface="Times New Roman" pitchFamily="18" charset="0"/>
              </a:rPr>
              <a:t>(From Ps. 102:25-27: Yahweh; Jn. 8:58)</a:t>
            </a:r>
            <a:endParaRPr lang="en-US" sz="2000" dirty="0">
              <a:solidFill>
                <a:schemeClr val="accent4">
                  <a:lumMod val="10000"/>
                </a:schemeClr>
              </a:solidFill>
              <a:latin typeface="Tahoma" pitchFamily="34" charset="0"/>
              <a:cs typeface="Times New Roman" pitchFamily="18" charset="0"/>
            </a:endParaRPr>
          </a:p>
        </p:txBody>
      </p:sp>
      <p:sp>
        <p:nvSpPr>
          <p:cNvPr id="13" name="Text Box 5"/>
          <p:cNvSpPr txBox="1">
            <a:spLocks noChangeArrowheads="1"/>
          </p:cNvSpPr>
          <p:nvPr/>
        </p:nvSpPr>
        <p:spPr bwMode="auto">
          <a:xfrm>
            <a:off x="-22122" y="5550105"/>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400" b="1" i="1" dirty="0">
                <a:solidFill>
                  <a:schemeClr val="bg1"/>
                </a:solidFill>
                <a:latin typeface="Tahoma" pitchFamily="34" charset="0"/>
                <a:cs typeface="Times New Roman" pitchFamily="18" charset="0"/>
              </a:rPr>
              <a:t>Adonay (G2962 </a:t>
            </a:r>
            <a:r>
              <a:rPr lang="es-ES" sz="2400" b="1" i="1" dirty="0" err="1">
                <a:solidFill>
                  <a:schemeClr val="bg1"/>
                </a:solidFill>
                <a:latin typeface="Tahoma" pitchFamily="34" charset="0"/>
                <a:cs typeface="Times New Roman" pitchFamily="18" charset="0"/>
              </a:rPr>
              <a:t>Kurios</a:t>
            </a:r>
            <a:r>
              <a:rPr lang="es-ES" sz="2400" b="1" i="1" dirty="0">
                <a:solidFill>
                  <a:schemeClr val="bg1"/>
                </a:solidFill>
                <a:latin typeface="Tahoma" pitchFamily="34" charset="0"/>
                <a:cs typeface="Times New Roman" pitchFamily="18" charset="0"/>
              </a:rPr>
              <a:t>: Lord</a:t>
            </a:r>
            <a:r>
              <a:rPr lang="en-US" sz="2400" b="1" i="1" dirty="0">
                <a:solidFill>
                  <a:schemeClr val="bg1"/>
                </a:solidFill>
                <a:latin typeface="Tahoma" pitchFamily="34" charset="0"/>
                <a:cs typeface="Times New Roman" pitchFamily="18" charset="0"/>
              </a:rPr>
              <a:t>) </a:t>
            </a:r>
          </a:p>
          <a:p>
            <a:pPr>
              <a:buClr>
                <a:schemeClr val="tx2">
                  <a:lumMod val="50000"/>
                </a:schemeClr>
              </a:buClr>
              <a:buSzPct val="115000"/>
              <a:buFont typeface="Wingdings" pitchFamily="2" charset="2"/>
              <a:buChar char="Ø"/>
            </a:pPr>
            <a:r>
              <a:rPr lang="en-US" sz="2000" b="1" i="1" dirty="0">
                <a:solidFill>
                  <a:schemeClr val="accent4">
                    <a:lumMod val="10000"/>
                  </a:schemeClr>
                </a:solidFill>
                <a:latin typeface="Tahoma" pitchFamily="34" charset="0"/>
                <a:cs typeface="Times New Roman" pitchFamily="18" charset="0"/>
              </a:rPr>
              <a:t>Mt. 22:43-44 </a:t>
            </a:r>
            <a:r>
              <a:rPr lang="en-US" sz="2000" i="1" dirty="0">
                <a:solidFill>
                  <a:schemeClr val="accent4">
                    <a:lumMod val="10000"/>
                  </a:schemeClr>
                </a:solidFill>
                <a:latin typeface="Tahoma" pitchFamily="34" charset="0"/>
                <a:cs typeface="Times New Roman" pitchFamily="18" charset="0"/>
              </a:rPr>
              <a:t>(From Ps. 110:1: Yahweh [H3068] said to </a:t>
            </a:r>
            <a:r>
              <a:rPr lang="en-US" sz="2000" i="1" dirty="0" err="1">
                <a:solidFill>
                  <a:schemeClr val="accent4">
                    <a:lumMod val="10000"/>
                  </a:schemeClr>
                </a:solidFill>
                <a:latin typeface="Tahoma" pitchFamily="34" charset="0"/>
                <a:cs typeface="Times New Roman" pitchFamily="18" charset="0"/>
              </a:rPr>
              <a:t>Adonay</a:t>
            </a:r>
            <a:r>
              <a:rPr lang="en-US" sz="2000" i="1" dirty="0">
                <a:solidFill>
                  <a:schemeClr val="accent4">
                    <a:lumMod val="10000"/>
                  </a:schemeClr>
                </a:solidFill>
                <a:latin typeface="Tahoma" pitchFamily="34" charset="0"/>
                <a:cs typeface="Times New Roman" pitchFamily="18" charset="0"/>
              </a:rPr>
              <a:t> [H136])</a:t>
            </a:r>
            <a:endParaRPr lang="en-US" sz="2000" dirty="0">
              <a:solidFill>
                <a:schemeClr val="accent4">
                  <a:lumMod val="10000"/>
                </a:schemeClr>
              </a:solidFill>
              <a:latin typeface="Tahoma" pitchFamily="34" charset="0"/>
              <a:cs typeface="Times New Roman" pitchFamily="18" charset="0"/>
            </a:endParaRPr>
          </a:p>
        </p:txBody>
      </p:sp>
      <p:sp>
        <p:nvSpPr>
          <p:cNvPr id="14" name="Text Box 4"/>
          <p:cNvSpPr txBox="1">
            <a:spLocks noChangeArrowheads="1"/>
          </p:cNvSpPr>
          <p:nvPr/>
        </p:nvSpPr>
        <p:spPr bwMode="auto">
          <a:xfrm>
            <a:off x="6496664" y="1021094"/>
            <a:ext cx="2662084" cy="2308324"/>
          </a:xfrm>
          <a:prstGeom prst="rect">
            <a:avLst/>
          </a:prstGeom>
          <a:solidFill>
            <a:srgbClr val="FFCCFF"/>
          </a:solidFill>
          <a:ln/>
          <a:extLst/>
        </p:spPr>
        <p:style>
          <a:lnRef idx="0">
            <a:schemeClr val="accent5"/>
          </a:lnRef>
          <a:fillRef idx="3">
            <a:schemeClr val="accent5"/>
          </a:fillRef>
          <a:effectRef idx="3">
            <a:schemeClr val="accent5"/>
          </a:effectRef>
          <a:fontRef idx="minor">
            <a:schemeClr val="lt1"/>
          </a:fontRef>
        </p:style>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FF0000"/>
                </a:solidFill>
                <a:latin typeface="Tahoma" pitchFamily="34" charset="0"/>
                <a:cs typeface="Times New Roman" pitchFamily="18" charset="0"/>
              </a:rPr>
              <a:t>Refutes the</a:t>
            </a:r>
          </a:p>
          <a:p>
            <a:pPr algn="ctr" eaLnBrk="1" hangingPunct="1"/>
            <a:r>
              <a:rPr lang="en-US" sz="2400" b="1" dirty="0">
                <a:solidFill>
                  <a:srgbClr val="FF0000"/>
                </a:solidFill>
                <a:latin typeface="Tahoma" pitchFamily="34" charset="0"/>
                <a:cs typeface="Times New Roman" pitchFamily="18" charset="0"/>
              </a:rPr>
              <a:t>doctrine of the</a:t>
            </a:r>
          </a:p>
          <a:p>
            <a:pPr algn="ctr" eaLnBrk="1" hangingPunct="1"/>
            <a:r>
              <a:rPr lang="en-US" sz="2400" b="1" dirty="0">
                <a:solidFill>
                  <a:srgbClr val="FF0000"/>
                </a:solidFill>
                <a:latin typeface="Tahoma" pitchFamily="34" charset="0"/>
                <a:cs typeface="Times New Roman" pitchFamily="18" charset="0"/>
              </a:rPr>
              <a:t>Jehovah’s</a:t>
            </a:r>
          </a:p>
          <a:p>
            <a:pPr algn="ctr" eaLnBrk="1" hangingPunct="1"/>
            <a:r>
              <a:rPr lang="en-US" sz="2400" b="1" dirty="0">
                <a:solidFill>
                  <a:srgbClr val="FF0000"/>
                </a:solidFill>
                <a:latin typeface="Tahoma" pitchFamily="34" charset="0"/>
                <a:cs typeface="Times New Roman" pitchFamily="18" charset="0"/>
              </a:rPr>
              <a:t>Witnesses that</a:t>
            </a:r>
          </a:p>
          <a:p>
            <a:pPr algn="ctr" eaLnBrk="1" hangingPunct="1"/>
            <a:r>
              <a:rPr lang="en-US" sz="2400" b="1" dirty="0">
                <a:solidFill>
                  <a:srgbClr val="FF0000"/>
                </a:solidFill>
                <a:latin typeface="Tahoma" pitchFamily="34" charset="0"/>
                <a:cs typeface="Times New Roman" pitchFamily="18" charset="0"/>
              </a:rPr>
              <a:t>denies Jesus is</a:t>
            </a:r>
          </a:p>
          <a:p>
            <a:pPr algn="ctr" eaLnBrk="1" hangingPunct="1"/>
            <a:r>
              <a:rPr lang="en-US" sz="2400" b="1" dirty="0">
                <a:solidFill>
                  <a:srgbClr val="FF0000"/>
                </a:solidFill>
                <a:latin typeface="Tahoma" pitchFamily="34" charset="0"/>
                <a:cs typeface="Times New Roman" pitchFamily="18" charset="0"/>
              </a:rPr>
              <a:t>GOD!</a:t>
            </a:r>
            <a:endParaRPr lang="en-US" sz="2000" dirty="0">
              <a:solidFill>
                <a:srgbClr val="FF0000"/>
              </a:solidFill>
              <a:latin typeface="Tahoma" pitchFamily="34" charset="0"/>
              <a:cs typeface="Times New Roman" pitchFamily="18" charset="0"/>
            </a:endParaRPr>
          </a:p>
        </p:txBody>
      </p:sp>
    </p:spTree>
    <p:extLst>
      <p:ext uri="{BB962C8B-B14F-4D97-AF65-F5344CB8AC3E}">
        <p14:creationId xmlns:p14="http://schemas.microsoft.com/office/powerpoint/2010/main" val="348953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2" grpId="0"/>
      <p:bldP spid="11" grpId="0"/>
      <p:bldP spid="13" grpId="0"/>
      <p:bldP spid="14" grpId="0" animBg="1"/>
    </p:bld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6184</TotalTime>
  <Words>2205</Words>
  <Application>Microsoft Office PowerPoint</Application>
  <PresentationFormat>On-screen Show (4:3)</PresentationFormat>
  <Paragraphs>194</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Ameretto</vt:lpstr>
      <vt:lpstr>Arial</vt:lpstr>
      <vt:lpstr>Arial Unicode MS</vt:lpstr>
      <vt:lpstr>Calisto MT</vt:lpstr>
      <vt:lpstr>Tahoma</vt:lpstr>
      <vt:lpstr>Times New Roman</vt:lpstr>
      <vt:lpstr>Wingdings</vt:lpstr>
      <vt:lpstr>Clouds</vt:lpstr>
      <vt:lpstr>Names Of GOD</vt:lpstr>
      <vt:lpstr>Intro</vt:lpstr>
      <vt:lpstr>Intro</vt:lpstr>
      <vt:lpstr>A Holy and Awesome Name</vt:lpstr>
      <vt:lpstr>Three Major Names for God</vt:lpstr>
      <vt:lpstr>Three Major Names for God</vt:lpstr>
      <vt:lpstr>Three Major Names for God</vt:lpstr>
      <vt:lpstr>Three Major Names for God</vt:lpstr>
      <vt:lpstr>Jesus Is GOD</vt:lpstr>
      <vt:lpstr>Jesus Is GOD</vt:lpstr>
      <vt:lpstr>Other Names and Descriptions of God</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Names Of GOD</dc:title>
  <dc:subject>11/04/2018</dc:subject>
  <dc:creator>DarkWolf</dc:creator>
  <dc:description>From The Nature Of GOD Workbook by Don Hastings &amp; Marc Gibson</dc:description>
  <cp:lastModifiedBy>Nathan Morrison</cp:lastModifiedBy>
  <cp:revision>6</cp:revision>
  <dcterms:created xsi:type="dcterms:W3CDTF">2005-06-04T23:49:02Z</dcterms:created>
  <dcterms:modified xsi:type="dcterms:W3CDTF">2018-11-04T05:49:29Z</dcterms:modified>
</cp:coreProperties>
</file>