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4"/>
  </p:notesMasterIdLst>
  <p:handoutMasterIdLst>
    <p:handoutMasterId r:id="rId25"/>
  </p:handoutMasterIdLst>
  <p:sldIdLst>
    <p:sldId id="256" r:id="rId2"/>
    <p:sldId id="263" r:id="rId3"/>
    <p:sldId id="448" r:id="rId4"/>
    <p:sldId id="388" r:id="rId5"/>
    <p:sldId id="293" r:id="rId6"/>
    <p:sldId id="454" r:id="rId7"/>
    <p:sldId id="434" r:id="rId8"/>
    <p:sldId id="456" r:id="rId9"/>
    <p:sldId id="435" r:id="rId10"/>
    <p:sldId id="458" r:id="rId11"/>
    <p:sldId id="436" r:id="rId12"/>
    <p:sldId id="460" r:id="rId13"/>
    <p:sldId id="437" r:id="rId14"/>
    <p:sldId id="462" r:id="rId15"/>
    <p:sldId id="441" r:id="rId16"/>
    <p:sldId id="442" r:id="rId17"/>
    <p:sldId id="452" r:id="rId18"/>
    <p:sldId id="443" r:id="rId19"/>
    <p:sldId id="444" r:id="rId20"/>
    <p:sldId id="328" r:id="rId21"/>
    <p:sldId id="446" r:id="rId22"/>
    <p:sldId id="418" r:id="rId23"/>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FFFFFF"/>
    <a:srgbClr val="FFFF00"/>
    <a:srgbClr val="CCFF33"/>
    <a:srgbClr val="FF0066"/>
    <a:srgbClr val="FFCC00"/>
    <a:srgbClr val="66FFFF"/>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Call: 804-277-1983, or Visit: www.courthousechurchofchrist.com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22</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4</a:t>
            </a:fld>
            <a:endParaRPr lang="en-US"/>
          </a:p>
        </p:txBody>
      </p:sp>
    </p:spTree>
    <p:extLst>
      <p:ext uri="{BB962C8B-B14F-4D97-AF65-F5344CB8AC3E}">
        <p14:creationId xmlns:p14="http://schemas.microsoft.com/office/powerpoint/2010/main" val="159441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r>
              <a:rPr lang="en-US" dirty="0"/>
              <a:t>1.	Oral Roberts’ City of Faith Medical and Research Center: </a:t>
            </a:r>
          </a:p>
          <a:p>
            <a:r>
              <a:rPr lang="en-US" dirty="0"/>
              <a:t>a.	http://en.wikipedia.org/wiki/CityPlex_Towers#Completion </a:t>
            </a:r>
          </a:p>
          <a:p>
            <a:r>
              <a:rPr lang="en-US" dirty="0"/>
              <a:t>b.	http://www.voiceofhealing.info/04twogiants/roberts.html</a:t>
            </a:r>
          </a:p>
          <a:p>
            <a:endParaRPr lang="en-US" dirty="0"/>
          </a:p>
          <a:p>
            <a:r>
              <a:rPr lang="en-US" dirty="0"/>
              <a:t>2.	Robert </a:t>
            </a:r>
            <a:r>
              <a:rPr lang="en-US" dirty="0" err="1"/>
              <a:t>Schuller’s</a:t>
            </a:r>
            <a:r>
              <a:rPr lang="en-US" dirty="0"/>
              <a:t> Crystal Cathedral: </a:t>
            </a:r>
          </a:p>
          <a:p>
            <a:r>
              <a:rPr lang="en-US" dirty="0"/>
              <a:t>a.	http://en.wikipedia.org/wiki/Crystal_Cathedral  </a:t>
            </a:r>
          </a:p>
          <a:p>
            <a:r>
              <a:rPr lang="en-US" dirty="0"/>
              <a:t>b.	http://sacredclassics.com/bigpipes.htm</a:t>
            </a:r>
          </a:p>
          <a:p>
            <a:endParaRPr lang="en-US" dirty="0"/>
          </a:p>
          <a:p>
            <a:r>
              <a:rPr lang="en-US" dirty="0"/>
              <a:t>3.	Jim and Tammy Bakker’s Heritage USA: </a:t>
            </a:r>
          </a:p>
          <a:p>
            <a:r>
              <a:rPr lang="en-US" dirty="0"/>
              <a:t>a.	http://io9.com/5882369/jim-bakkers-christian-amusement-park-is-now-a-post-apocalyptic-ghost-town  </a:t>
            </a:r>
          </a:p>
          <a:p>
            <a:r>
              <a:rPr lang="en-US" dirty="0"/>
              <a:t>b.	http://en.wikipedia.org/wiki/Heritage_USA </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9</a:t>
            </a:fld>
            <a:endParaRPr lang="en-US"/>
          </a:p>
        </p:txBody>
      </p:sp>
    </p:spTree>
    <p:extLst>
      <p:ext uri="{BB962C8B-B14F-4D97-AF65-F5344CB8AC3E}">
        <p14:creationId xmlns:p14="http://schemas.microsoft.com/office/powerpoint/2010/main" val="202590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10</a:t>
            </a:fld>
            <a:endParaRPr lang="en-US"/>
          </a:p>
        </p:txBody>
      </p:sp>
    </p:spTree>
    <p:extLst>
      <p:ext uri="{BB962C8B-B14F-4D97-AF65-F5344CB8AC3E}">
        <p14:creationId xmlns:p14="http://schemas.microsoft.com/office/powerpoint/2010/main" val="414637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11</a:t>
            </a:fld>
            <a:endParaRPr lang="en-US"/>
          </a:p>
        </p:txBody>
      </p:sp>
    </p:spTree>
    <p:extLst>
      <p:ext uri="{BB962C8B-B14F-4D97-AF65-F5344CB8AC3E}">
        <p14:creationId xmlns:p14="http://schemas.microsoft.com/office/powerpoint/2010/main" val="202590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12</a:t>
            </a:fld>
            <a:endParaRPr lang="en-US"/>
          </a:p>
        </p:txBody>
      </p:sp>
    </p:spTree>
    <p:extLst>
      <p:ext uri="{BB962C8B-B14F-4D97-AF65-F5344CB8AC3E}">
        <p14:creationId xmlns:p14="http://schemas.microsoft.com/office/powerpoint/2010/main" val="338771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Pics:</a:t>
            </a:r>
          </a:p>
          <a:p>
            <a:r>
              <a:rPr lang="en-US" dirty="0"/>
              <a:t>Top: Robert Schuller in his Crystal Cathedral</a:t>
            </a:r>
          </a:p>
          <a:p>
            <a:r>
              <a:rPr lang="en-US" dirty="0"/>
              <a:t>Bottom Left: Billy Graham</a:t>
            </a:r>
          </a:p>
          <a:p>
            <a:r>
              <a:rPr lang="en-US" dirty="0"/>
              <a:t>Bottom Right: Joel Osteen</a:t>
            </a:r>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13</a:t>
            </a:fld>
            <a:endParaRPr lang="en-US"/>
          </a:p>
        </p:txBody>
      </p:sp>
    </p:spTree>
    <p:extLst>
      <p:ext uri="{BB962C8B-B14F-4D97-AF65-F5344CB8AC3E}">
        <p14:creationId xmlns:p14="http://schemas.microsoft.com/office/powerpoint/2010/main" val="202590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14</a:t>
            </a:fld>
            <a:endParaRPr lang="en-US"/>
          </a:p>
        </p:txBody>
      </p:sp>
    </p:spTree>
    <p:extLst>
      <p:ext uri="{BB962C8B-B14F-4D97-AF65-F5344CB8AC3E}">
        <p14:creationId xmlns:p14="http://schemas.microsoft.com/office/powerpoint/2010/main" val="995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6C8A7-F15F-47A1-A55B-76F57FCE4C63}" type="slidenum">
              <a:rPr lang="en-US" smtClean="0"/>
              <a:pPr>
                <a:defRPr/>
              </a:pPr>
              <a:t>15</a:t>
            </a:fld>
            <a:endParaRPr lang="en-US"/>
          </a:p>
        </p:txBody>
      </p:sp>
    </p:spTree>
    <p:extLst>
      <p:ext uri="{BB962C8B-B14F-4D97-AF65-F5344CB8AC3E}">
        <p14:creationId xmlns:p14="http://schemas.microsoft.com/office/powerpoint/2010/main" val="202590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591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6591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r>
              <a:rPr lang="en-US"/>
              <a:t>"What Do You Offer?" (A Look At The Social Gospel Buffet)</a:t>
            </a:r>
          </a:p>
        </p:txBody>
      </p:sp>
      <p:sp>
        <p:nvSpPr>
          <p:cNvPr id="28" name="Rectangle 28"/>
          <p:cNvSpPr>
            <a:spLocks noGrp="1" noChangeArrowheads="1"/>
          </p:cNvSpPr>
          <p:nvPr>
            <p:ph type="sldNum" sz="quarter" idx="12"/>
          </p:nvPr>
        </p:nvSpPr>
        <p:spPr/>
        <p:txBody>
          <a:bodyPr/>
          <a:lstStyle>
            <a:lvl1pPr>
              <a:defRPr/>
            </a:lvl1pPr>
          </a:lstStyle>
          <a:p>
            <a:pPr>
              <a:defRPr/>
            </a:pPr>
            <a:fld id="{A74721B7-E441-4946-8958-CAFD8DDCBE78}" type="slidenum">
              <a:rPr lang="en-US"/>
              <a:pPr>
                <a:defRPr/>
              </a:pPr>
              <a:t>‹#›</a:t>
            </a:fld>
            <a:endParaRPr lang="en-US"/>
          </a:p>
        </p:txBody>
      </p:sp>
    </p:spTree>
    <p:extLst>
      <p:ext uri="{BB962C8B-B14F-4D97-AF65-F5344CB8AC3E}">
        <p14:creationId xmlns:p14="http://schemas.microsoft.com/office/powerpoint/2010/main" val="357794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5" name="Rectangle 27"/>
          <p:cNvSpPr>
            <a:spLocks noGrp="1" noChangeArrowheads="1"/>
          </p:cNvSpPr>
          <p:nvPr>
            <p:ph type="sldNum" sz="quarter" idx="11"/>
          </p:nvPr>
        </p:nvSpPr>
        <p:spPr>
          <a:ln/>
        </p:spPr>
        <p:txBody>
          <a:bodyPr/>
          <a:lstStyle>
            <a:lvl1pPr>
              <a:defRPr/>
            </a:lvl1pPr>
          </a:lstStyle>
          <a:p>
            <a:pPr>
              <a:defRPr/>
            </a:pPr>
            <a:fld id="{701C9024-5F9F-4105-AB01-90216EA4B4C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847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5" name="Rectangle 27"/>
          <p:cNvSpPr>
            <a:spLocks noGrp="1" noChangeArrowheads="1"/>
          </p:cNvSpPr>
          <p:nvPr>
            <p:ph type="sldNum" sz="quarter" idx="11"/>
          </p:nvPr>
        </p:nvSpPr>
        <p:spPr>
          <a:ln/>
        </p:spPr>
        <p:txBody>
          <a:bodyPr/>
          <a:lstStyle>
            <a:lvl1pPr>
              <a:defRPr/>
            </a:lvl1pPr>
          </a:lstStyle>
          <a:p>
            <a:pPr>
              <a:defRPr/>
            </a:pPr>
            <a:fld id="{43EB7003-83B1-4907-8C3D-B8E0073E25C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184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5" name="Rectangle 27"/>
          <p:cNvSpPr>
            <a:spLocks noGrp="1" noChangeArrowheads="1"/>
          </p:cNvSpPr>
          <p:nvPr>
            <p:ph type="sldNum" sz="quarter" idx="11"/>
          </p:nvPr>
        </p:nvSpPr>
        <p:spPr>
          <a:ln/>
        </p:spPr>
        <p:txBody>
          <a:bodyPr/>
          <a:lstStyle>
            <a:lvl1pPr>
              <a:defRPr/>
            </a:lvl1pPr>
          </a:lstStyle>
          <a:p>
            <a:pPr>
              <a:defRPr/>
            </a:pPr>
            <a:fld id="{57944196-5DDB-4458-8924-2C18A7AB13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161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5" name="Rectangle 27"/>
          <p:cNvSpPr>
            <a:spLocks noGrp="1" noChangeArrowheads="1"/>
          </p:cNvSpPr>
          <p:nvPr>
            <p:ph type="sldNum" sz="quarter" idx="11"/>
          </p:nvPr>
        </p:nvSpPr>
        <p:spPr>
          <a:ln/>
        </p:spPr>
        <p:txBody>
          <a:bodyPr/>
          <a:lstStyle>
            <a:lvl1pPr>
              <a:defRPr/>
            </a:lvl1pPr>
          </a:lstStyle>
          <a:p>
            <a:pPr>
              <a:defRPr/>
            </a:pPr>
            <a:fld id="{3AE261E5-64DA-47AC-907C-B65C4F62CAA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117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6" name="Rectangle 27"/>
          <p:cNvSpPr>
            <a:spLocks noGrp="1" noChangeArrowheads="1"/>
          </p:cNvSpPr>
          <p:nvPr>
            <p:ph type="sldNum" sz="quarter" idx="11"/>
          </p:nvPr>
        </p:nvSpPr>
        <p:spPr>
          <a:ln/>
        </p:spPr>
        <p:txBody>
          <a:bodyPr/>
          <a:lstStyle>
            <a:lvl1pPr>
              <a:defRPr/>
            </a:lvl1pPr>
          </a:lstStyle>
          <a:p>
            <a:pPr>
              <a:defRPr/>
            </a:pPr>
            <a:fld id="{825774E0-69CD-404B-A5F8-0D15670D1A2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281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8" name="Rectangle 27"/>
          <p:cNvSpPr>
            <a:spLocks noGrp="1" noChangeArrowheads="1"/>
          </p:cNvSpPr>
          <p:nvPr>
            <p:ph type="sldNum" sz="quarter" idx="11"/>
          </p:nvPr>
        </p:nvSpPr>
        <p:spPr>
          <a:ln/>
        </p:spPr>
        <p:txBody>
          <a:bodyPr/>
          <a:lstStyle>
            <a:lvl1pPr>
              <a:defRPr/>
            </a:lvl1pPr>
          </a:lstStyle>
          <a:p>
            <a:pPr>
              <a:defRPr/>
            </a:pPr>
            <a:fld id="{293CF321-C7F8-4A37-9A19-8087C737B64B}"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678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4" name="Rectangle 27"/>
          <p:cNvSpPr>
            <a:spLocks noGrp="1" noChangeArrowheads="1"/>
          </p:cNvSpPr>
          <p:nvPr>
            <p:ph type="sldNum" sz="quarter" idx="11"/>
          </p:nvPr>
        </p:nvSpPr>
        <p:spPr>
          <a:ln/>
        </p:spPr>
        <p:txBody>
          <a:bodyPr/>
          <a:lstStyle>
            <a:lvl1pPr>
              <a:defRPr/>
            </a:lvl1pPr>
          </a:lstStyle>
          <a:p>
            <a:pPr>
              <a:defRPr/>
            </a:pPr>
            <a:fld id="{70703801-D45B-4A6D-9724-998D58A3F32F}"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564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3" name="Rectangle 27"/>
          <p:cNvSpPr>
            <a:spLocks noGrp="1" noChangeArrowheads="1"/>
          </p:cNvSpPr>
          <p:nvPr>
            <p:ph type="sldNum" sz="quarter" idx="11"/>
          </p:nvPr>
        </p:nvSpPr>
        <p:spPr>
          <a:ln/>
        </p:spPr>
        <p:txBody>
          <a:bodyPr/>
          <a:lstStyle>
            <a:lvl1pPr>
              <a:defRPr/>
            </a:lvl1pPr>
          </a:lstStyle>
          <a:p>
            <a:pPr>
              <a:defRPr/>
            </a:pPr>
            <a:fld id="{1A53DB06-EC93-40DE-85EA-BEE3EF7319A4}"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643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6" name="Rectangle 27"/>
          <p:cNvSpPr>
            <a:spLocks noGrp="1" noChangeArrowheads="1"/>
          </p:cNvSpPr>
          <p:nvPr>
            <p:ph type="sldNum" sz="quarter" idx="11"/>
          </p:nvPr>
        </p:nvSpPr>
        <p:spPr>
          <a:ln/>
        </p:spPr>
        <p:txBody>
          <a:bodyPr/>
          <a:lstStyle>
            <a:lvl1pPr>
              <a:defRPr/>
            </a:lvl1pPr>
          </a:lstStyle>
          <a:p>
            <a:pPr>
              <a:defRPr/>
            </a:pPr>
            <a:fld id="{752D167A-6CD6-488C-A5D9-384FBA77BED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693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"What Do You Offer?" (A Look At The Social Gospel Buffet)</a:t>
            </a:r>
          </a:p>
        </p:txBody>
      </p:sp>
      <p:sp>
        <p:nvSpPr>
          <p:cNvPr id="6" name="Rectangle 27"/>
          <p:cNvSpPr>
            <a:spLocks noGrp="1" noChangeArrowheads="1"/>
          </p:cNvSpPr>
          <p:nvPr>
            <p:ph type="sldNum" sz="quarter" idx="11"/>
          </p:nvPr>
        </p:nvSpPr>
        <p:spPr>
          <a:ln/>
        </p:spPr>
        <p:txBody>
          <a:bodyPr/>
          <a:lstStyle>
            <a:lvl1pPr>
              <a:defRPr/>
            </a:lvl1pPr>
          </a:lstStyle>
          <a:p>
            <a:pPr>
              <a:defRPr/>
            </a:pPr>
            <a:fld id="{11B1F845-825B-4980-B0BE-D96B4BC5021E}"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773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648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648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7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648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7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487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48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648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8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648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488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488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9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defRPr/>
            </a:pPr>
            <a:r>
              <a:rPr lang="en-US"/>
              <a:t>"What Do You Offer?" (A Look At The Social Gospel Buffet)</a:t>
            </a:r>
          </a:p>
        </p:txBody>
      </p:sp>
      <p:sp>
        <p:nvSpPr>
          <p:cNvPr id="16489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a:defRPr/>
            </a:pPr>
            <a:fld id="{167C8C57-8405-4012-A442-FD5D451A00B6}" type="slidenum">
              <a:rPr lang="en-US"/>
              <a:pPr>
                <a:defRPr/>
              </a:pPr>
              <a:t>‹#›</a:t>
            </a:fld>
            <a:endParaRPr lang="en-US"/>
          </a:p>
        </p:txBody>
      </p:sp>
      <p:sp>
        <p:nvSpPr>
          <p:cNvPr id="16489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solidFill>
                  <a:schemeClr val="tx1"/>
                </a:solidFill>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2400"/>
            <a:ext cx="9144000" cy="3352800"/>
          </a:xfrm>
        </p:spPr>
        <p:txBody>
          <a:bodyPr/>
          <a:lstStyle/>
          <a:p>
            <a:pPr eaLnBrk="1" hangingPunct="1">
              <a:defRPr/>
            </a:pPr>
            <a:r>
              <a:rPr lang="en-US" sz="6000" b="1" u="sng" dirty="0">
                <a:solidFill>
                  <a:schemeClr val="tx1"/>
                </a:solidFill>
                <a:cs typeface="Times New Roman" pitchFamily="18" charset="0"/>
              </a:rPr>
              <a:t>"What Do You Offer?" </a:t>
            </a:r>
            <a:br>
              <a:rPr lang="en-US" sz="4000" b="1" u="sng" dirty="0">
                <a:solidFill>
                  <a:schemeClr val="tx1"/>
                </a:solidFill>
                <a:cs typeface="Times New Roman" pitchFamily="18" charset="0"/>
              </a:rPr>
            </a:br>
            <a:r>
              <a:rPr lang="en-US" sz="3600" b="1" i="1" dirty="0">
                <a:solidFill>
                  <a:schemeClr val="tx1"/>
                </a:solidFill>
                <a:cs typeface="Times New Roman" pitchFamily="18" charset="0"/>
              </a:rPr>
              <a:t>(A Look At The Social Gospel Buffet)</a:t>
            </a:r>
            <a:br>
              <a:rPr lang="en-US" sz="3600" b="1" i="1" dirty="0">
                <a:solidFill>
                  <a:schemeClr val="tx1"/>
                </a:solidFill>
                <a:cs typeface="Times New Roman" pitchFamily="18" charset="0"/>
              </a:rPr>
            </a:br>
            <a:br>
              <a:rPr lang="en-US" sz="2800" dirty="0"/>
            </a:br>
            <a:r>
              <a:rPr lang="en-US" sz="4000" b="1" dirty="0">
                <a:solidFill>
                  <a:schemeClr val="hlink"/>
                </a:solidFill>
              </a:rPr>
              <a:t>Text: </a:t>
            </a:r>
            <a:r>
              <a:rPr lang="en-US" sz="4000" b="1" dirty="0">
                <a:solidFill>
                  <a:schemeClr val="hlink"/>
                </a:solidFill>
                <a:cs typeface="Times New Roman" pitchFamily="18" charset="0"/>
              </a:rPr>
              <a:t>Rev. 21:3-7</a:t>
            </a:r>
            <a:endParaRPr lang="en-US" sz="28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309720"/>
            <a:ext cx="6325421" cy="35556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6858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 biggest church in town: </a:t>
            </a:r>
            <a:endParaRPr lang="en-US" sz="2800" dirty="0">
              <a:solidFill>
                <a:srgbClr val="FFFF00"/>
              </a:solidFill>
            </a:endParaRPr>
          </a:p>
          <a:p>
            <a:pPr algn="l">
              <a:buClr>
                <a:schemeClr val="accent1"/>
              </a:buClr>
              <a:buSzPct val="115000"/>
              <a:buFont typeface="Wingdings" pitchFamily="2" charset="2"/>
              <a:buChar char="Ø"/>
            </a:pPr>
            <a:r>
              <a:rPr lang="en-US" sz="2000" b="0" i="1" dirty="0">
                <a:solidFill>
                  <a:srgbClr val="FFFFFF"/>
                </a:solidFill>
              </a:rPr>
              <a:t>They want to get lost in the crowd – Or boast about how big they are!</a:t>
            </a:r>
          </a:p>
        </p:txBody>
      </p:sp>
      <p:sp>
        <p:nvSpPr>
          <p:cNvPr id="7" name="Text Box 3">
            <a:extLst>
              <a:ext uri="{FF2B5EF4-FFF2-40B4-BE49-F238E27FC236}">
                <a16:creationId xmlns:a16="http://schemas.microsoft.com/office/drawing/2014/main" id="{65AADAF7-451A-4810-9CD8-9213FD9B742D}"/>
              </a:ext>
            </a:extLst>
          </p:cNvPr>
          <p:cNvSpPr txBox="1">
            <a:spLocks noChangeArrowheads="1"/>
          </p:cNvSpPr>
          <p:nvPr/>
        </p:nvSpPr>
        <p:spPr bwMode="auto">
          <a:xfrm>
            <a:off x="-4916" y="16002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They forget personal responsibility! </a:t>
            </a:r>
          </a:p>
          <a:p>
            <a:pPr algn="l" eaLnBrk="1" hangingPunct="1"/>
            <a:r>
              <a:rPr lang="en-US" i="1" dirty="0">
                <a:solidFill>
                  <a:srgbClr val="FFFF00"/>
                </a:solidFill>
              </a:rPr>
              <a:t>(Gal. 6:1-10; Js. 1:26-27)</a:t>
            </a:r>
            <a:endParaRPr lang="en-US" sz="2800" i="1"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They are not looking for the presence of Christ!</a:t>
            </a:r>
          </a:p>
        </p:txBody>
      </p:sp>
      <p:sp>
        <p:nvSpPr>
          <p:cNvPr id="11" name="Text Box 6">
            <a:extLst>
              <a:ext uri="{FF2B5EF4-FFF2-40B4-BE49-F238E27FC236}">
                <a16:creationId xmlns:a16="http://schemas.microsoft.com/office/drawing/2014/main" id="{38365F17-E748-4239-B466-3B79F8699A7E}"/>
              </a:ext>
            </a:extLst>
          </p:cNvPr>
          <p:cNvSpPr txBox="1">
            <a:spLocks noChangeArrowheads="1"/>
          </p:cNvSpPr>
          <p:nvPr/>
        </p:nvSpPr>
        <p:spPr bwMode="auto">
          <a:xfrm>
            <a:off x="-4916" y="2809913"/>
            <a:ext cx="9144000" cy="384720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Rev. 2:8-11</a:t>
            </a:r>
            <a:endParaRPr lang="en-US" b="0" dirty="0">
              <a:solidFill>
                <a:srgbClr val="002060"/>
              </a:solidFill>
            </a:endParaRPr>
          </a:p>
          <a:p>
            <a:pPr algn="l">
              <a:buClr>
                <a:schemeClr val="accent1"/>
              </a:buClr>
              <a:buSzPct val="115000"/>
            </a:pPr>
            <a:r>
              <a:rPr lang="en-US" sz="2000" b="0" dirty="0">
                <a:solidFill>
                  <a:srgbClr val="002060"/>
                </a:solidFill>
              </a:rPr>
              <a:t>8.  "And to the angel of the church in Smyrna write: The first and the last, who was dead, and has come to life, says this:</a:t>
            </a:r>
          </a:p>
          <a:p>
            <a:pPr algn="l">
              <a:buClr>
                <a:schemeClr val="accent1"/>
              </a:buClr>
              <a:buSzPct val="115000"/>
            </a:pPr>
            <a:r>
              <a:rPr lang="en-US" sz="2000" b="0" dirty="0">
                <a:solidFill>
                  <a:srgbClr val="002060"/>
                </a:solidFill>
              </a:rPr>
              <a:t>9.  'I know your tribulation and your poverty (but you are rich), and the blasphemy by those who say they are Jews and are not, but are a synagogue of Satan.</a:t>
            </a:r>
          </a:p>
          <a:p>
            <a:pPr algn="l">
              <a:buClr>
                <a:schemeClr val="accent1"/>
              </a:buClr>
              <a:buSzPct val="115000"/>
            </a:pPr>
            <a:r>
              <a:rPr lang="en-US" sz="2000" b="0" dirty="0">
                <a:solidFill>
                  <a:srgbClr val="002060"/>
                </a:solidFill>
              </a:rPr>
              <a:t>10.  'Do not fear what you are about to suffer. Behold, the devil is about to cast some of you into prison, so that you will be tested, and you will have tribulation for ten days. Be faithful until death, and I will give you the crown of life.</a:t>
            </a:r>
          </a:p>
          <a:p>
            <a:pPr algn="l">
              <a:buClr>
                <a:schemeClr val="accent1"/>
              </a:buClr>
              <a:buSzPct val="115000"/>
            </a:pPr>
            <a:r>
              <a:rPr lang="en-US" sz="2000" b="0" dirty="0">
                <a:solidFill>
                  <a:srgbClr val="002060"/>
                </a:solidFill>
              </a:rPr>
              <a:t>11.  'He who has an ear, let him hear what the Spirit says to the churches. He who overcomes will not be hurt by the second death.'</a:t>
            </a:r>
          </a:p>
        </p:txBody>
      </p:sp>
    </p:spTree>
    <p:extLst>
      <p:ext uri="{BB962C8B-B14F-4D97-AF65-F5344CB8AC3E}">
        <p14:creationId xmlns:p14="http://schemas.microsoft.com/office/powerpoint/2010/main" val="4158259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wipe(left)">
                                      <p:cBhvr>
                                        <p:cTn id="14" dur="500"/>
                                        <p:tgtEl>
                                          <p:spTgt spid="7">
                                            <p:txEl>
                                              <p:pRg st="2" end="2"/>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6858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Entertainment: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They want to “go home feeling good.”</a:t>
            </a:r>
          </a:p>
          <a:p>
            <a:pPr algn="l">
              <a:buClr>
                <a:schemeClr val="accent1"/>
              </a:buClr>
              <a:buSzPct val="115000"/>
              <a:buFont typeface="Wingdings" pitchFamily="2" charset="2"/>
              <a:buChar char="Ø"/>
            </a:pPr>
            <a:r>
              <a:rPr lang="en-US" sz="2000" b="0" dirty="0">
                <a:solidFill>
                  <a:srgbClr val="FFFFFF"/>
                </a:solidFill>
              </a:rPr>
              <a:t>They mistake “fellowship” to mean coming together for the purpose of entertainment!</a:t>
            </a:r>
          </a:p>
        </p:txBody>
      </p:sp>
      <p:pic>
        <p:nvPicPr>
          <p:cNvPr id="9" name="Picture 8" descr="A group of people on a stage in front of a crowd&#10;&#10;Description generated with very high confidence">
            <a:extLst>
              <a:ext uri="{FF2B5EF4-FFF2-40B4-BE49-F238E27FC236}">
                <a16:creationId xmlns:a16="http://schemas.microsoft.com/office/drawing/2014/main" id="{78BEFC3E-B389-48A8-B9A6-E7697D616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66451">
            <a:off x="228534" y="3588951"/>
            <a:ext cx="4343400" cy="2895600"/>
          </a:xfrm>
          <a:prstGeom prst="rect">
            <a:avLst/>
          </a:prstGeom>
        </p:spPr>
      </p:pic>
      <p:pic>
        <p:nvPicPr>
          <p:cNvPr id="13" name="Picture 12" descr="A person holding a sign&#10;&#10;Description generated with very high confidence">
            <a:extLst>
              <a:ext uri="{FF2B5EF4-FFF2-40B4-BE49-F238E27FC236}">
                <a16:creationId xmlns:a16="http://schemas.microsoft.com/office/drawing/2014/main" id="{362435DA-D7CD-4D63-8028-DCCBD2DEE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2078">
            <a:off x="4782569" y="2054748"/>
            <a:ext cx="4055263" cy="2895600"/>
          </a:xfrm>
          <a:prstGeom prst="rect">
            <a:avLst/>
          </a:prstGeom>
        </p:spPr>
      </p:pic>
      <p:pic>
        <p:nvPicPr>
          <p:cNvPr id="15" name="Picture 14" descr="A picture containing text, book, photo&#10;&#10;Description generated with very high confidence">
            <a:extLst>
              <a:ext uri="{FF2B5EF4-FFF2-40B4-BE49-F238E27FC236}">
                <a16:creationId xmlns:a16="http://schemas.microsoft.com/office/drawing/2014/main" id="{31D856A9-5EDF-4B1C-AD21-AEA0B800FC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70572">
            <a:off x="6825251" y="4115811"/>
            <a:ext cx="2001311" cy="2533863"/>
          </a:xfrm>
          <a:prstGeom prst="rect">
            <a:avLst/>
          </a:prstGeom>
        </p:spPr>
      </p:pic>
      <p:pic>
        <p:nvPicPr>
          <p:cNvPr id="17" name="Picture 16" descr="A picture containing book, text, photo&#10;&#10;Description generated with high confidence">
            <a:extLst>
              <a:ext uri="{FF2B5EF4-FFF2-40B4-BE49-F238E27FC236}">
                <a16:creationId xmlns:a16="http://schemas.microsoft.com/office/drawing/2014/main" id="{6EF9EF7C-17C0-4F37-9B09-B9DD7734D6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57691">
            <a:off x="1683036" y="1990798"/>
            <a:ext cx="1828800" cy="3155454"/>
          </a:xfrm>
          <a:prstGeom prst="rect">
            <a:avLst/>
          </a:prstGeom>
        </p:spPr>
      </p:pic>
    </p:spTree>
    <p:extLst>
      <p:ext uri="{BB962C8B-B14F-4D97-AF65-F5344CB8AC3E}">
        <p14:creationId xmlns:p14="http://schemas.microsoft.com/office/powerpoint/2010/main" val="3984170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style.rotation</p:attrName>
                                        </p:attrNameLst>
                                      </p:cBhvr>
                                      <p:tavLst>
                                        <p:tav tm="0">
                                          <p:val>
                                            <p:fltVal val="90"/>
                                          </p:val>
                                        </p:tav>
                                        <p:tav tm="100000">
                                          <p:val>
                                            <p:fltVal val="0"/>
                                          </p:val>
                                        </p:tav>
                                      </p:tavLst>
                                    </p:anim>
                                    <p:animEffect transition="in" filter="fade">
                                      <p:cBhvr>
                                        <p:cTn id="13" dur="1000"/>
                                        <p:tgtEl>
                                          <p:spTgt spid="9"/>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6858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Entertainment: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They mistake “fellowship” to mean coming together for the purpose of entertainment.</a:t>
            </a:r>
          </a:p>
        </p:txBody>
      </p:sp>
      <p:sp>
        <p:nvSpPr>
          <p:cNvPr id="12" name="Text Box 3"/>
          <p:cNvSpPr txBox="1">
            <a:spLocks noChangeArrowheads="1"/>
          </p:cNvSpPr>
          <p:nvPr/>
        </p:nvSpPr>
        <p:spPr bwMode="auto">
          <a:xfrm>
            <a:off x="-4916" y="1858477"/>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 N.T. church was not in the entertainment business</a:t>
            </a:r>
            <a:endParaRPr lang="en-US" sz="2800" i="1"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Jn. 4:24: </a:t>
            </a:r>
            <a:r>
              <a:rPr lang="en-US" sz="2000" b="0" dirty="0">
                <a:solidFill>
                  <a:srgbClr val="FFFFFF"/>
                </a:solidFill>
              </a:rPr>
              <a:t>“God is spirit, and those who worship Him must worship in spirit and truth.”</a:t>
            </a:r>
          </a:p>
          <a:p>
            <a:pPr algn="l">
              <a:buClr>
                <a:schemeClr val="accent1"/>
              </a:buClr>
              <a:buSzPct val="115000"/>
              <a:buFont typeface="Wingdings" pitchFamily="2" charset="2"/>
              <a:buChar char="Ø"/>
            </a:pPr>
            <a:r>
              <a:rPr lang="en-US" sz="2000" i="1" dirty="0">
                <a:solidFill>
                  <a:srgbClr val="FFFFFF"/>
                </a:solidFill>
              </a:rPr>
              <a:t>Acts 2:42: </a:t>
            </a:r>
            <a:r>
              <a:rPr lang="en-US" sz="2000" b="0" dirty="0">
                <a:solidFill>
                  <a:srgbClr val="FFFFFF"/>
                </a:solidFill>
              </a:rPr>
              <a:t>“They were continually devoting themselves to the apostles' teaching and to fellowship, to the breaking of bread and to prayer.”</a:t>
            </a:r>
          </a:p>
          <a:p>
            <a:pPr algn="l">
              <a:buClr>
                <a:schemeClr val="accent1"/>
              </a:buClr>
              <a:buSzPct val="115000"/>
              <a:buFont typeface="Wingdings" pitchFamily="2" charset="2"/>
              <a:buChar char="Ø"/>
            </a:pPr>
            <a:r>
              <a:rPr lang="en-US" sz="2000" i="1" dirty="0">
                <a:solidFill>
                  <a:srgbClr val="FFFFFF"/>
                </a:solidFill>
              </a:rPr>
              <a:t>Col. 3:16: </a:t>
            </a:r>
            <a:r>
              <a:rPr lang="en-US" sz="2000" b="0" dirty="0">
                <a:solidFill>
                  <a:srgbClr val="FFFFFF"/>
                </a:solidFill>
              </a:rPr>
              <a:t>We teach and admonish each other, sing and pray.</a:t>
            </a:r>
          </a:p>
          <a:p>
            <a:pPr algn="l">
              <a:buClr>
                <a:schemeClr val="accent1"/>
              </a:buClr>
              <a:buSzPct val="115000"/>
              <a:buFont typeface="Wingdings" pitchFamily="2" charset="2"/>
              <a:buChar char="Ø"/>
            </a:pPr>
            <a:r>
              <a:rPr lang="en-US" sz="2000" dirty="0">
                <a:solidFill>
                  <a:srgbClr val="FFFFFF"/>
                </a:solidFill>
              </a:rPr>
              <a:t>Rom. 14:17: </a:t>
            </a:r>
            <a:r>
              <a:rPr lang="en-US" sz="2000" b="0" dirty="0">
                <a:solidFill>
                  <a:srgbClr val="FFFFFF"/>
                </a:solidFill>
              </a:rPr>
              <a:t>The kingdom of God is not eating and drinking. </a:t>
            </a:r>
          </a:p>
          <a:p>
            <a:pPr algn="l">
              <a:buClr>
                <a:schemeClr val="accent1"/>
              </a:buClr>
              <a:buSzPct val="115000"/>
              <a:buFont typeface="Wingdings" pitchFamily="2" charset="2"/>
              <a:buChar char="Ø"/>
            </a:pPr>
            <a:r>
              <a:rPr lang="en-US" sz="2000" dirty="0">
                <a:solidFill>
                  <a:srgbClr val="FFFFFF"/>
                </a:solidFill>
              </a:rPr>
              <a:t>I Cor. 1:10; Phil. 1:27: </a:t>
            </a:r>
            <a:r>
              <a:rPr lang="en-US" sz="2000" b="0" dirty="0">
                <a:solidFill>
                  <a:srgbClr val="FFFFFF"/>
                </a:solidFill>
              </a:rPr>
              <a:t>True fellowship in Christ is to be of one mind striving for the same purpose!</a:t>
            </a:r>
          </a:p>
        </p:txBody>
      </p:sp>
      <p:sp>
        <p:nvSpPr>
          <p:cNvPr id="7" name="Text Box 6">
            <a:extLst>
              <a:ext uri="{FF2B5EF4-FFF2-40B4-BE49-F238E27FC236}">
                <a16:creationId xmlns:a16="http://schemas.microsoft.com/office/drawing/2014/main" id="{6EEB71BB-C8C8-4970-8070-9375FFCB0000}"/>
              </a:ext>
            </a:extLst>
          </p:cNvPr>
          <p:cNvSpPr txBox="1">
            <a:spLocks noChangeArrowheads="1"/>
          </p:cNvSpPr>
          <p:nvPr/>
        </p:nvSpPr>
        <p:spPr bwMode="auto">
          <a:xfrm>
            <a:off x="-4916" y="5013379"/>
            <a:ext cx="9144000"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 Cor. 1:10</a:t>
            </a:r>
            <a:endParaRPr lang="en-US" b="0" dirty="0">
              <a:solidFill>
                <a:srgbClr val="002060"/>
              </a:solidFill>
            </a:endParaRPr>
          </a:p>
          <a:p>
            <a:pPr algn="l">
              <a:buClr>
                <a:schemeClr val="accent1"/>
              </a:buClr>
              <a:buSzPct val="115000"/>
            </a:pPr>
            <a:r>
              <a:rPr lang="en-US" sz="2000" b="0" dirty="0">
                <a:solidFill>
                  <a:srgbClr val="002060"/>
                </a:solidFill>
              </a:rPr>
              <a:t>10.  Now I exhort you, brethren, by the name of our Lord Jesus Christ, that you all agree and that there be no divisions among you, but that you be made complete in the same mind and in the same judgment.</a:t>
            </a:r>
          </a:p>
        </p:txBody>
      </p:sp>
    </p:spTree>
    <p:extLst>
      <p:ext uri="{BB962C8B-B14F-4D97-AF65-F5344CB8AC3E}">
        <p14:creationId xmlns:p14="http://schemas.microsoft.com/office/powerpoint/2010/main" val="2596457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500"/>
                                        <p:tgtEl>
                                          <p:spTgt spid="1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wipe(left)">
                                      <p:cBhvr>
                                        <p:cTn id="19" dur="500"/>
                                        <p:tgtEl>
                                          <p:spTgt spid="1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left)">
                                      <p:cBhvr>
                                        <p:cTn id="23" dur="500"/>
                                        <p:tgtEl>
                                          <p:spTgt spid="12">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6858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A good preacher (speaker):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“One who makes you laugh and cry in the same lesson.”</a:t>
            </a:r>
          </a:p>
          <a:p>
            <a:pPr algn="l">
              <a:buClr>
                <a:schemeClr val="accent1"/>
              </a:buClr>
              <a:buSzPct val="115000"/>
              <a:buFont typeface="Wingdings" pitchFamily="2" charset="2"/>
              <a:buChar char="Ø"/>
            </a:pPr>
            <a:r>
              <a:rPr lang="en-US" sz="2000" b="0" dirty="0">
                <a:solidFill>
                  <a:srgbClr val="FFFFFF"/>
                </a:solidFill>
              </a:rPr>
              <a:t>“He’s such a good speaker.” But they often mean the </a:t>
            </a:r>
            <a:r>
              <a:rPr lang="en-US" sz="2000" i="1" dirty="0">
                <a:solidFill>
                  <a:srgbClr val="FFFFFF"/>
                </a:solidFill>
              </a:rPr>
              <a:t>way he spoke</a:t>
            </a:r>
            <a:r>
              <a:rPr lang="en-US" sz="2000" b="0" dirty="0">
                <a:solidFill>
                  <a:srgbClr val="FFFFFF"/>
                </a:solidFill>
              </a:rPr>
              <a:t>, </a:t>
            </a:r>
            <a:r>
              <a:rPr lang="en-US" sz="2000" b="0" i="1" dirty="0">
                <a:solidFill>
                  <a:srgbClr val="FFFFFF"/>
                </a:solidFill>
              </a:rPr>
              <a:t>NOT</a:t>
            </a:r>
            <a:r>
              <a:rPr lang="en-US" sz="2000" b="0" dirty="0">
                <a:solidFill>
                  <a:srgbClr val="FFFFFF"/>
                </a:solidFill>
              </a:rPr>
              <a:t> </a:t>
            </a:r>
            <a:r>
              <a:rPr lang="en-US" sz="2000" i="1" dirty="0">
                <a:solidFill>
                  <a:srgbClr val="FFFFFF"/>
                </a:solidFill>
              </a:rPr>
              <a:t>what he spoke</a:t>
            </a:r>
            <a:r>
              <a:rPr lang="en-US" sz="2000" b="0" dirty="0">
                <a:solidFill>
                  <a:srgbClr val="FFFFFF"/>
                </a:solidFill>
              </a:rPr>
              <a:t>.</a:t>
            </a:r>
          </a:p>
        </p:txBody>
      </p:sp>
      <p:pic>
        <p:nvPicPr>
          <p:cNvPr id="3" name="Picture 2" descr="A person in a suit and tie&#10;&#10;Description generated with very high confidence">
            <a:extLst>
              <a:ext uri="{FF2B5EF4-FFF2-40B4-BE49-F238E27FC236}">
                <a16:creationId xmlns:a16="http://schemas.microsoft.com/office/drawing/2014/main" id="{BDFD799A-9F61-4464-AFC1-D5736BFB7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070795"/>
            <a:ext cx="4717541" cy="2469917"/>
          </a:xfrm>
          <a:prstGeom prst="rect">
            <a:avLst/>
          </a:prstGeom>
        </p:spPr>
      </p:pic>
      <p:pic>
        <p:nvPicPr>
          <p:cNvPr id="6" name="Picture 5" descr="A person standing on a stage&#10;&#10;Description generated with high confidence">
            <a:extLst>
              <a:ext uri="{FF2B5EF4-FFF2-40B4-BE49-F238E27FC236}">
                <a16:creationId xmlns:a16="http://schemas.microsoft.com/office/drawing/2014/main" id="{5C0AD7C0-B294-48F5-A675-0EBA0530F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04355">
            <a:off x="342900" y="4207616"/>
            <a:ext cx="3429000" cy="2287605"/>
          </a:xfrm>
          <a:prstGeom prst="rect">
            <a:avLst/>
          </a:prstGeom>
        </p:spPr>
      </p:pic>
      <p:pic>
        <p:nvPicPr>
          <p:cNvPr id="9" name="Picture 8" descr="A person standing on a stage&#10;&#10;Description generated with very high confidence">
            <a:extLst>
              <a:ext uri="{FF2B5EF4-FFF2-40B4-BE49-F238E27FC236}">
                <a16:creationId xmlns:a16="http://schemas.microsoft.com/office/drawing/2014/main" id="{D4D586DA-CB23-442F-936B-97DAF7384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36746">
            <a:off x="5357806" y="4192660"/>
            <a:ext cx="3476276" cy="2317517"/>
          </a:xfrm>
          <a:prstGeom prst="rect">
            <a:avLst/>
          </a:prstGeom>
        </p:spPr>
      </p:pic>
    </p:spTree>
    <p:extLst>
      <p:ext uri="{BB962C8B-B14F-4D97-AF65-F5344CB8AC3E}">
        <p14:creationId xmlns:p14="http://schemas.microsoft.com/office/powerpoint/2010/main" val="1768256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6858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A good preacher: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“He’s such a good speaker.” But they often mean the </a:t>
            </a:r>
            <a:r>
              <a:rPr lang="en-US" sz="2000" i="1" dirty="0">
                <a:solidFill>
                  <a:srgbClr val="FFFFFF"/>
                </a:solidFill>
              </a:rPr>
              <a:t>way he spoke</a:t>
            </a:r>
            <a:r>
              <a:rPr lang="en-US" sz="2000" b="0" dirty="0">
                <a:solidFill>
                  <a:srgbClr val="FFFFFF"/>
                </a:solidFill>
              </a:rPr>
              <a:t>, </a:t>
            </a:r>
            <a:r>
              <a:rPr lang="en-US" sz="2000" b="0" i="1" dirty="0">
                <a:solidFill>
                  <a:srgbClr val="FFFFFF"/>
                </a:solidFill>
              </a:rPr>
              <a:t>NOT</a:t>
            </a:r>
            <a:r>
              <a:rPr lang="en-US" sz="2000" b="0" dirty="0">
                <a:solidFill>
                  <a:srgbClr val="FFFFFF"/>
                </a:solidFill>
              </a:rPr>
              <a:t> </a:t>
            </a:r>
            <a:r>
              <a:rPr lang="en-US" sz="2000" i="1" dirty="0">
                <a:solidFill>
                  <a:srgbClr val="FFFFFF"/>
                </a:solidFill>
              </a:rPr>
              <a:t>what he spoke</a:t>
            </a:r>
            <a:r>
              <a:rPr lang="en-US" sz="2000" b="0" dirty="0">
                <a:solidFill>
                  <a:srgbClr val="FFFFFF"/>
                </a:solidFill>
              </a:rPr>
              <a:t>.</a:t>
            </a:r>
          </a:p>
        </p:txBody>
      </p:sp>
      <p:sp>
        <p:nvSpPr>
          <p:cNvPr id="12" name="Text Box 3"/>
          <p:cNvSpPr txBox="1">
            <a:spLocks noChangeArrowheads="1"/>
          </p:cNvSpPr>
          <p:nvPr/>
        </p:nvSpPr>
        <p:spPr bwMode="auto">
          <a:xfrm>
            <a:off x="-10778" y="182581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Would they have liked a preacher from Biblical example?</a:t>
            </a:r>
            <a:endParaRPr lang="en-US" sz="2800" i="1"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Ex. 4:10: </a:t>
            </a:r>
            <a:r>
              <a:rPr lang="en-US" sz="2000" b="0" dirty="0">
                <a:solidFill>
                  <a:srgbClr val="FFFFFF"/>
                </a:solidFill>
              </a:rPr>
              <a:t>Would they have liked Moses? </a:t>
            </a:r>
          </a:p>
          <a:p>
            <a:pPr algn="l">
              <a:buClr>
                <a:schemeClr val="accent1"/>
              </a:buClr>
              <a:buSzPct val="115000"/>
              <a:buFont typeface="Wingdings" pitchFamily="2" charset="2"/>
              <a:buChar char="Ø"/>
            </a:pPr>
            <a:r>
              <a:rPr lang="en-US" sz="2000" dirty="0">
                <a:solidFill>
                  <a:srgbClr val="FFFFFF"/>
                </a:solidFill>
              </a:rPr>
              <a:t>I Cor. 2:1-5: </a:t>
            </a:r>
            <a:r>
              <a:rPr lang="en-US" sz="2000" b="0" dirty="0">
                <a:solidFill>
                  <a:srgbClr val="FFFFFF"/>
                </a:solidFill>
              </a:rPr>
              <a:t>Would they have liked Paul? </a:t>
            </a:r>
            <a:r>
              <a:rPr lang="en-US" sz="2000" b="0" i="1" dirty="0">
                <a:solidFill>
                  <a:srgbClr val="FFFFFF"/>
                </a:solidFill>
              </a:rPr>
              <a:t>(Peter? – Acts 2:22-36; Stephen? – Acts 7)</a:t>
            </a:r>
          </a:p>
        </p:txBody>
      </p:sp>
      <p:sp>
        <p:nvSpPr>
          <p:cNvPr id="7" name="Text Box 6">
            <a:extLst>
              <a:ext uri="{FF2B5EF4-FFF2-40B4-BE49-F238E27FC236}">
                <a16:creationId xmlns:a16="http://schemas.microsoft.com/office/drawing/2014/main" id="{9DA387AF-E025-4C7A-B6D1-938A53271E2E}"/>
              </a:ext>
            </a:extLst>
          </p:cNvPr>
          <p:cNvSpPr txBox="1">
            <a:spLocks noChangeArrowheads="1"/>
          </p:cNvSpPr>
          <p:nvPr/>
        </p:nvSpPr>
        <p:spPr bwMode="auto">
          <a:xfrm>
            <a:off x="-10049" y="3304279"/>
            <a:ext cx="9164097" cy="3231654"/>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 Cor. 2:1-5</a:t>
            </a:r>
            <a:endParaRPr lang="en-US" b="0" dirty="0">
              <a:solidFill>
                <a:srgbClr val="002060"/>
              </a:solidFill>
            </a:endParaRPr>
          </a:p>
          <a:p>
            <a:pPr algn="l">
              <a:buClr>
                <a:schemeClr val="accent1"/>
              </a:buClr>
              <a:buSzPct val="115000"/>
            </a:pPr>
            <a:r>
              <a:rPr lang="en-US" sz="2000" b="0" dirty="0">
                <a:solidFill>
                  <a:srgbClr val="002060"/>
                </a:solidFill>
              </a:rPr>
              <a:t>1.  And when I came to you, brethren, I did not come with superiority of speech or of wisdom, proclaiming to you the testimony of God.</a:t>
            </a:r>
          </a:p>
          <a:p>
            <a:pPr algn="l">
              <a:buClr>
                <a:schemeClr val="accent1"/>
              </a:buClr>
              <a:buSzPct val="115000"/>
            </a:pPr>
            <a:r>
              <a:rPr lang="en-US" sz="2000" b="0" dirty="0">
                <a:solidFill>
                  <a:srgbClr val="002060"/>
                </a:solidFill>
              </a:rPr>
              <a:t>2.  For I determined to know nothing among you except Jesus Christ, and Him crucified.</a:t>
            </a:r>
          </a:p>
          <a:p>
            <a:pPr algn="l">
              <a:buClr>
                <a:schemeClr val="accent1"/>
              </a:buClr>
              <a:buSzPct val="115000"/>
            </a:pPr>
            <a:r>
              <a:rPr lang="en-US" sz="2000" b="0" dirty="0">
                <a:solidFill>
                  <a:srgbClr val="002060"/>
                </a:solidFill>
              </a:rPr>
              <a:t>3.  I was with you in weakness and in fear and in much trembling,</a:t>
            </a:r>
          </a:p>
          <a:p>
            <a:pPr algn="l">
              <a:buClr>
                <a:schemeClr val="accent1"/>
              </a:buClr>
              <a:buSzPct val="115000"/>
            </a:pPr>
            <a:r>
              <a:rPr lang="en-US" sz="2000" b="0" dirty="0">
                <a:solidFill>
                  <a:srgbClr val="002060"/>
                </a:solidFill>
              </a:rPr>
              <a:t>4.  and my message and my preaching were not in persuasive words of wisdom, but in demonstration of the Spirit and of power,</a:t>
            </a:r>
          </a:p>
          <a:p>
            <a:pPr algn="l">
              <a:buClr>
                <a:schemeClr val="accent1"/>
              </a:buClr>
              <a:buSzPct val="115000"/>
            </a:pPr>
            <a:r>
              <a:rPr lang="en-US" sz="2000" b="0" dirty="0">
                <a:solidFill>
                  <a:srgbClr val="002060"/>
                </a:solidFill>
              </a:rPr>
              <a:t>5.  so that your faith would not rest on the wisdom of men, but on the power of God.</a:t>
            </a:r>
          </a:p>
        </p:txBody>
      </p:sp>
    </p:spTree>
    <p:extLst>
      <p:ext uri="{BB962C8B-B14F-4D97-AF65-F5344CB8AC3E}">
        <p14:creationId xmlns:p14="http://schemas.microsoft.com/office/powerpoint/2010/main" val="1448757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500"/>
                                        <p:tgtEl>
                                          <p:spTgt spid="12">
                                            <p:txEl>
                                              <p:pRg st="2" end="2"/>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8455" y="982593"/>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Social activities</a:t>
            </a:r>
          </a:p>
          <a:p>
            <a:pPr algn="l" eaLnBrk="1" hangingPunct="1"/>
            <a:endParaRPr lang="en-US" dirty="0">
              <a:solidFill>
                <a:srgbClr val="FFFF00"/>
              </a:solidFill>
            </a:endParaRPr>
          </a:p>
          <a:p>
            <a:pPr algn="l" eaLnBrk="1" hangingPunct="1"/>
            <a:r>
              <a:rPr lang="en-US" dirty="0">
                <a:solidFill>
                  <a:srgbClr val="FFFF00"/>
                </a:solidFill>
              </a:rPr>
              <a:t>Social contacts</a:t>
            </a:r>
          </a:p>
          <a:p>
            <a:pPr algn="l" eaLnBrk="1" hangingPunct="1"/>
            <a:endParaRPr lang="en-US" dirty="0">
              <a:solidFill>
                <a:srgbClr val="FFFF00"/>
              </a:solidFill>
            </a:endParaRPr>
          </a:p>
          <a:p>
            <a:pPr algn="l" eaLnBrk="1" hangingPunct="1"/>
            <a:r>
              <a:rPr lang="en-US" dirty="0">
                <a:solidFill>
                  <a:srgbClr val="FFFF00"/>
                </a:solidFill>
              </a:rPr>
              <a:t>The biggest church in town</a:t>
            </a:r>
          </a:p>
          <a:p>
            <a:pPr algn="l" eaLnBrk="1" hangingPunct="1"/>
            <a:endParaRPr lang="en-US" dirty="0">
              <a:solidFill>
                <a:srgbClr val="FFFF00"/>
              </a:solidFill>
            </a:endParaRPr>
          </a:p>
          <a:p>
            <a:pPr algn="l" eaLnBrk="1" hangingPunct="1"/>
            <a:r>
              <a:rPr lang="en-US" dirty="0">
                <a:solidFill>
                  <a:srgbClr val="FFFF00"/>
                </a:solidFill>
              </a:rPr>
              <a:t>Entertainment</a:t>
            </a:r>
          </a:p>
          <a:p>
            <a:pPr algn="l" eaLnBrk="1" hangingPunct="1"/>
            <a:endParaRPr lang="en-US" dirty="0">
              <a:solidFill>
                <a:srgbClr val="FFFF00"/>
              </a:solidFill>
            </a:endParaRPr>
          </a:p>
          <a:p>
            <a:pPr algn="l" eaLnBrk="1" hangingPunct="1"/>
            <a:r>
              <a:rPr lang="en-US" dirty="0">
                <a:solidFill>
                  <a:srgbClr val="FFFF00"/>
                </a:solidFill>
              </a:rPr>
              <a:t>A good preacher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854" y="1107098"/>
            <a:ext cx="4792146" cy="3167309"/>
          </a:xfrm>
          <a:prstGeom prst="rect">
            <a:avLst/>
          </a:prstGeom>
        </p:spPr>
      </p:pic>
      <p:sp>
        <p:nvSpPr>
          <p:cNvPr id="9" name="Text Box 10"/>
          <p:cNvSpPr txBox="1">
            <a:spLocks noChangeArrowheads="1"/>
          </p:cNvSpPr>
          <p:nvPr/>
        </p:nvSpPr>
        <p:spPr bwMode="auto">
          <a:xfrm>
            <a:off x="8455" y="4938565"/>
            <a:ext cx="9148916" cy="156966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t>What many people look for in a congregation has nothing to do with spiritual matters!</a:t>
            </a:r>
          </a:p>
        </p:txBody>
      </p:sp>
    </p:spTree>
    <p:extLst>
      <p:ext uri="{BB962C8B-B14F-4D97-AF65-F5344CB8AC3E}">
        <p14:creationId xmlns:p14="http://schemas.microsoft.com/office/powerpoint/2010/main" val="2042254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5424678" cy="631181"/>
          </a:xfrm>
        </p:spPr>
        <p:txBody>
          <a:bodyPr vert="horz" lIns="91440" tIns="45720" rIns="91440" bIns="45720" rtlCol="0" anchor="ctr">
            <a:normAutofit fontScale="90000"/>
          </a:bodyPr>
          <a:lstStyle/>
          <a:p>
            <a:pPr>
              <a:defRPr/>
            </a:pPr>
            <a:r>
              <a:rPr lang="en-US" sz="3700" b="1" u="sng" dirty="0">
                <a:cs typeface="Times New Roman" pitchFamily="18" charset="0"/>
              </a:rPr>
              <a:t>What Christ Offers</a:t>
            </a:r>
          </a:p>
        </p:txBody>
      </p:sp>
      <p:sp>
        <p:nvSpPr>
          <p:cNvPr id="5" name="Footer Placeholder 3"/>
          <p:cNvSpPr>
            <a:spLocks noGrp="1"/>
          </p:cNvSpPr>
          <p:nvPr>
            <p:ph type="ftr" sz="quarter" idx="10"/>
          </p:nvPr>
        </p:nvSpPr>
        <p:spPr>
          <a:xfrm>
            <a:off x="5424678" y="6492876"/>
            <a:ext cx="3719322" cy="365125"/>
          </a:xfrm>
        </p:spPr>
        <p:txBody>
          <a:bodyPr vert="horz" lIns="91440" tIns="45720" rIns="91440" bIns="45720" rtlCol="0" anchor="ctr">
            <a:normAutofit/>
          </a:bodyPr>
          <a:lstStyle/>
          <a:p>
            <a:pPr>
              <a:spcAft>
                <a:spcPts val="600"/>
              </a:spcAft>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"What Do You Offer?" (A Look At The Social Gospel Buffet)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23" r="-3" b="-3"/>
          <a:stretch/>
        </p:blipFill>
        <p:spPr>
          <a:xfrm>
            <a:off x="5664708" y="643465"/>
            <a:ext cx="2996694" cy="5103372"/>
          </a:xfrm>
          <a:prstGeom prst="rect">
            <a:avLst/>
          </a:prstGeom>
        </p:spPr>
      </p:pic>
      <p:sp>
        <p:nvSpPr>
          <p:cNvPr id="13" name="Text Box 3">
            <a:extLst>
              <a:ext uri="{FF2B5EF4-FFF2-40B4-BE49-F238E27FC236}">
                <a16:creationId xmlns:a16="http://schemas.microsoft.com/office/drawing/2014/main" id="{0CAF7FDD-DA12-47D9-998C-3D62217A37CE}"/>
              </a:ext>
            </a:extLst>
          </p:cNvPr>
          <p:cNvSpPr txBox="1">
            <a:spLocks noChangeArrowheads="1"/>
          </p:cNvSpPr>
          <p:nvPr/>
        </p:nvSpPr>
        <p:spPr bwMode="auto">
          <a:xfrm>
            <a:off x="14555" y="684722"/>
            <a:ext cx="54246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Freedom from sin </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Jn. 8:31-32 (Rom. 6:16); Is. 59:1-2</a:t>
            </a:r>
          </a:p>
          <a:p>
            <a:pPr algn="l">
              <a:buClr>
                <a:schemeClr val="accent1"/>
              </a:buClr>
              <a:buSzPct val="115000"/>
              <a:buFont typeface="Wingdings" pitchFamily="2" charset="2"/>
              <a:buChar char="Ø"/>
            </a:pPr>
            <a:r>
              <a:rPr lang="en-US" sz="2000" i="1" dirty="0">
                <a:solidFill>
                  <a:srgbClr val="FFFFFF"/>
                </a:solidFill>
              </a:rPr>
              <a:t>I Pet. 1:18-19 (Jn. 12:32; Eph. 2:13-16) </a:t>
            </a:r>
          </a:p>
        </p:txBody>
      </p:sp>
      <p:sp>
        <p:nvSpPr>
          <p:cNvPr id="14" name="Text Box 3">
            <a:extLst>
              <a:ext uri="{FF2B5EF4-FFF2-40B4-BE49-F238E27FC236}">
                <a16:creationId xmlns:a16="http://schemas.microsoft.com/office/drawing/2014/main" id="{10E65BA5-2AC8-4B7E-9441-204BAFB83672}"/>
              </a:ext>
            </a:extLst>
          </p:cNvPr>
          <p:cNvSpPr txBox="1">
            <a:spLocks noChangeArrowheads="1"/>
          </p:cNvSpPr>
          <p:nvPr/>
        </p:nvSpPr>
        <p:spPr bwMode="auto">
          <a:xfrm>
            <a:off x="14555" y="2151915"/>
            <a:ext cx="542467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A New way of life (Rom. 6:4) </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Mt. 7:13-14: </a:t>
            </a:r>
            <a:r>
              <a:rPr lang="en-US" sz="2000" b="0" dirty="0">
                <a:solidFill>
                  <a:srgbClr val="FFFFFF"/>
                </a:solidFill>
              </a:rPr>
              <a:t>A narrow way.</a:t>
            </a:r>
          </a:p>
          <a:p>
            <a:pPr algn="l">
              <a:buClr>
                <a:schemeClr val="accent1"/>
              </a:buClr>
              <a:buSzPct val="115000"/>
              <a:buFont typeface="Wingdings" pitchFamily="2" charset="2"/>
              <a:buChar char="Ø"/>
            </a:pPr>
            <a:r>
              <a:rPr lang="en-US" sz="2000" i="1" dirty="0">
                <a:solidFill>
                  <a:srgbClr val="FFFFFF"/>
                </a:solidFill>
              </a:rPr>
              <a:t>Mt. 20:20-28: </a:t>
            </a:r>
            <a:r>
              <a:rPr lang="en-US" sz="2000" b="0" dirty="0">
                <a:solidFill>
                  <a:srgbClr val="FFFFFF"/>
                </a:solidFill>
              </a:rPr>
              <a:t>A way of service.</a:t>
            </a:r>
          </a:p>
          <a:p>
            <a:pPr algn="l">
              <a:buClr>
                <a:schemeClr val="accent1"/>
              </a:buClr>
              <a:buSzPct val="115000"/>
              <a:buFont typeface="Wingdings" pitchFamily="2" charset="2"/>
              <a:buChar char="Ø"/>
            </a:pPr>
            <a:r>
              <a:rPr lang="en-US" sz="2000" i="1" dirty="0">
                <a:solidFill>
                  <a:srgbClr val="FFFFFF"/>
                </a:solidFill>
              </a:rPr>
              <a:t>Jn. 14:27; Phil. 4:6-9: </a:t>
            </a:r>
            <a:r>
              <a:rPr lang="en-US" sz="2000" b="0" dirty="0">
                <a:solidFill>
                  <a:srgbClr val="FFFFFF"/>
                </a:solidFill>
              </a:rPr>
              <a:t>A way of peace.</a:t>
            </a:r>
          </a:p>
          <a:p>
            <a:pPr algn="l">
              <a:buClr>
                <a:schemeClr val="accent1"/>
              </a:buClr>
              <a:buSzPct val="115000"/>
              <a:buFont typeface="Wingdings" pitchFamily="2" charset="2"/>
              <a:buChar char="Ø"/>
            </a:pPr>
            <a:r>
              <a:rPr lang="en-US" sz="2000" i="1" dirty="0">
                <a:solidFill>
                  <a:srgbClr val="FFFFFF"/>
                </a:solidFill>
              </a:rPr>
              <a:t>I Pet. 1:14-16: </a:t>
            </a:r>
            <a:r>
              <a:rPr lang="en-US" sz="2000" b="0" dirty="0">
                <a:solidFill>
                  <a:srgbClr val="FFFFFF"/>
                </a:solidFill>
              </a:rPr>
              <a:t>A way of holiness.</a:t>
            </a:r>
          </a:p>
        </p:txBody>
      </p:sp>
      <p:sp>
        <p:nvSpPr>
          <p:cNvPr id="15" name="Text Box 3">
            <a:extLst>
              <a:ext uri="{FF2B5EF4-FFF2-40B4-BE49-F238E27FC236}">
                <a16:creationId xmlns:a16="http://schemas.microsoft.com/office/drawing/2014/main" id="{8C58BAFC-2CC1-4636-B070-0DEA1F7ABC64}"/>
              </a:ext>
            </a:extLst>
          </p:cNvPr>
          <p:cNvSpPr txBox="1">
            <a:spLocks noChangeArrowheads="1"/>
          </p:cNvSpPr>
          <p:nvPr/>
        </p:nvSpPr>
        <p:spPr bwMode="auto">
          <a:xfrm>
            <a:off x="-28254" y="3926884"/>
            <a:ext cx="542467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Citizenship &amp; Family </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Mt. 3:1-2; Col. 1:13: </a:t>
            </a:r>
            <a:r>
              <a:rPr lang="en-US" sz="2000" b="0" dirty="0">
                <a:solidFill>
                  <a:srgbClr val="FFFFFF"/>
                </a:solidFill>
              </a:rPr>
              <a:t>He came to establish His kingdom.</a:t>
            </a:r>
          </a:p>
          <a:p>
            <a:pPr algn="l">
              <a:buClr>
                <a:schemeClr val="accent1"/>
              </a:buClr>
              <a:buSzPct val="115000"/>
              <a:buFont typeface="Wingdings" pitchFamily="2" charset="2"/>
              <a:buChar char="Ø"/>
            </a:pPr>
            <a:r>
              <a:rPr lang="en-US" sz="2000" i="1" dirty="0">
                <a:solidFill>
                  <a:srgbClr val="FFFFFF"/>
                </a:solidFill>
              </a:rPr>
              <a:t>Rom. 5:6-11: </a:t>
            </a:r>
            <a:r>
              <a:rPr lang="en-US" sz="2000" b="0" dirty="0">
                <a:solidFill>
                  <a:srgbClr val="FFFFFF"/>
                </a:solidFill>
              </a:rPr>
              <a:t>Citizenship gives us fellowship with the Father.</a:t>
            </a:r>
          </a:p>
          <a:p>
            <a:pPr algn="l">
              <a:buClr>
                <a:schemeClr val="accent1"/>
              </a:buClr>
              <a:buSzPct val="115000"/>
              <a:buFont typeface="Wingdings" pitchFamily="2" charset="2"/>
              <a:buChar char="Ø"/>
            </a:pPr>
            <a:r>
              <a:rPr lang="en-US" sz="2000" i="1" dirty="0">
                <a:solidFill>
                  <a:srgbClr val="FFFFFF"/>
                </a:solidFill>
              </a:rPr>
              <a:t>Phil. 3:20: </a:t>
            </a:r>
            <a:r>
              <a:rPr lang="en-US" sz="2000" b="0" dirty="0">
                <a:solidFill>
                  <a:srgbClr val="FFFFFF"/>
                </a:solidFill>
              </a:rPr>
              <a:t>“For our citizenship is in heaven…”</a:t>
            </a:r>
          </a:p>
          <a:p>
            <a:pPr algn="l">
              <a:buClr>
                <a:schemeClr val="accent1"/>
              </a:buClr>
              <a:buSzPct val="115000"/>
              <a:buFont typeface="Wingdings" pitchFamily="2" charset="2"/>
              <a:buChar char="Ø"/>
            </a:pPr>
            <a:r>
              <a:rPr lang="en-US" sz="2000" i="1" dirty="0">
                <a:solidFill>
                  <a:srgbClr val="FFFFFF"/>
                </a:solidFill>
              </a:rPr>
              <a:t>Mk. 10:28-30; Rom. 8:14-17; 12:4-5; I Tim. 3:15: </a:t>
            </a:r>
            <a:r>
              <a:rPr lang="en-US" sz="2000" b="0" dirty="0">
                <a:solidFill>
                  <a:srgbClr val="FFFFFF"/>
                </a:solidFill>
              </a:rPr>
              <a:t>Family the world over! </a:t>
            </a:r>
          </a:p>
        </p:txBody>
      </p:sp>
    </p:spTree>
    <p:extLst>
      <p:ext uri="{BB962C8B-B14F-4D97-AF65-F5344CB8AC3E}">
        <p14:creationId xmlns:p14="http://schemas.microsoft.com/office/powerpoint/2010/main" val="81756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5424678" cy="631181"/>
          </a:xfrm>
        </p:spPr>
        <p:txBody>
          <a:bodyPr vert="horz" lIns="91440" tIns="45720" rIns="91440" bIns="45720" rtlCol="0" anchor="ctr">
            <a:normAutofit fontScale="90000"/>
          </a:bodyPr>
          <a:lstStyle/>
          <a:p>
            <a:pPr>
              <a:defRPr/>
            </a:pPr>
            <a:r>
              <a:rPr lang="en-US" sz="3700" b="1" u="sng" dirty="0">
                <a:cs typeface="Times New Roman" pitchFamily="18" charset="0"/>
              </a:rPr>
              <a:t>What Christ Offers</a:t>
            </a:r>
          </a:p>
        </p:txBody>
      </p:sp>
      <p:sp>
        <p:nvSpPr>
          <p:cNvPr id="5" name="Footer Placeholder 3"/>
          <p:cNvSpPr>
            <a:spLocks noGrp="1"/>
          </p:cNvSpPr>
          <p:nvPr>
            <p:ph type="ftr" sz="quarter" idx="10"/>
          </p:nvPr>
        </p:nvSpPr>
        <p:spPr>
          <a:xfrm>
            <a:off x="5424678" y="6492876"/>
            <a:ext cx="3719322" cy="365125"/>
          </a:xfrm>
        </p:spPr>
        <p:txBody>
          <a:bodyPr vert="horz" lIns="91440" tIns="45720" rIns="91440" bIns="45720" rtlCol="0" anchor="ctr">
            <a:normAutofit/>
          </a:bodyPr>
          <a:lstStyle/>
          <a:p>
            <a:pPr>
              <a:spcAft>
                <a:spcPts val="600"/>
              </a:spcAft>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"What Do You Offer?" (A Look At The Social Gospel Buffet)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23" r="-3" b="-3"/>
          <a:stretch/>
        </p:blipFill>
        <p:spPr>
          <a:xfrm>
            <a:off x="5664708" y="643465"/>
            <a:ext cx="2996694" cy="5103372"/>
          </a:xfrm>
          <a:prstGeom prst="rect">
            <a:avLst/>
          </a:prstGeom>
        </p:spPr>
      </p:pic>
      <p:sp>
        <p:nvSpPr>
          <p:cNvPr id="8" name="Text Box 3">
            <a:extLst>
              <a:ext uri="{FF2B5EF4-FFF2-40B4-BE49-F238E27FC236}">
                <a16:creationId xmlns:a16="http://schemas.microsoft.com/office/drawing/2014/main" id="{D59C450E-A23F-4C5D-A53B-7491090877BC}"/>
              </a:ext>
            </a:extLst>
          </p:cNvPr>
          <p:cNvSpPr txBox="1">
            <a:spLocks noChangeArrowheads="1"/>
          </p:cNvSpPr>
          <p:nvPr/>
        </p:nvSpPr>
        <p:spPr bwMode="auto">
          <a:xfrm>
            <a:off x="0" y="1431873"/>
            <a:ext cx="548885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A home of eternal rest </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Mt. 11:28-30: </a:t>
            </a:r>
            <a:r>
              <a:rPr lang="en-US" sz="2000" b="0" dirty="0">
                <a:solidFill>
                  <a:srgbClr val="FFFFFF"/>
                </a:solidFill>
              </a:rPr>
              <a:t>Christ says, “Come unto Me…and I shall give you rest.”</a:t>
            </a:r>
          </a:p>
          <a:p>
            <a:pPr algn="l">
              <a:buClr>
                <a:schemeClr val="accent1"/>
              </a:buClr>
              <a:buSzPct val="115000"/>
              <a:buFont typeface="Wingdings" pitchFamily="2" charset="2"/>
              <a:buChar char="Ø"/>
            </a:pPr>
            <a:r>
              <a:rPr lang="en-US" sz="2000" i="1" dirty="0">
                <a:solidFill>
                  <a:srgbClr val="FFFFFF"/>
                </a:solidFill>
              </a:rPr>
              <a:t>Jn. 14:1-3: </a:t>
            </a:r>
            <a:r>
              <a:rPr lang="en-US" sz="2000" b="0" dirty="0">
                <a:solidFill>
                  <a:srgbClr val="FFFFFF"/>
                </a:solidFill>
              </a:rPr>
              <a:t>Jesus said He went away to prepare a home for His followers and that He will return one day to bring them home.</a:t>
            </a:r>
          </a:p>
          <a:p>
            <a:pPr algn="l">
              <a:buClr>
                <a:schemeClr val="accent1"/>
              </a:buClr>
              <a:buSzPct val="115000"/>
              <a:buFont typeface="Wingdings" pitchFamily="2" charset="2"/>
              <a:buChar char="Ø"/>
            </a:pPr>
            <a:r>
              <a:rPr lang="en-US" sz="2000" i="1" dirty="0">
                <a:solidFill>
                  <a:srgbClr val="FFFFFF"/>
                </a:solidFill>
              </a:rPr>
              <a:t>Rev. 21:3-7: </a:t>
            </a:r>
            <a:r>
              <a:rPr lang="en-US" sz="2000" b="0" dirty="0">
                <a:solidFill>
                  <a:srgbClr val="FFFFFF"/>
                </a:solidFill>
              </a:rPr>
              <a:t>He who overcomes will inherit this home in glory! </a:t>
            </a:r>
          </a:p>
        </p:txBody>
      </p:sp>
      <p:sp>
        <p:nvSpPr>
          <p:cNvPr id="10" name="Text Box 6">
            <a:extLst>
              <a:ext uri="{FF2B5EF4-FFF2-40B4-BE49-F238E27FC236}">
                <a16:creationId xmlns:a16="http://schemas.microsoft.com/office/drawing/2014/main" id="{19B9159D-D6C4-4395-9C18-B538C07DC990}"/>
              </a:ext>
            </a:extLst>
          </p:cNvPr>
          <p:cNvSpPr txBox="1">
            <a:spLocks noChangeArrowheads="1"/>
          </p:cNvSpPr>
          <p:nvPr/>
        </p:nvSpPr>
        <p:spPr bwMode="auto">
          <a:xfrm>
            <a:off x="0" y="5156442"/>
            <a:ext cx="9144000" cy="830997"/>
          </a:xfrm>
          <a:prstGeom prst="rect">
            <a:avLst/>
          </a:prstGeom>
          <a:solidFill>
            <a:srgbClr val="FFCCFF"/>
          </a:solidFill>
          <a:ln>
            <a:noFill/>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Better than any social events man can offer!</a:t>
            </a:r>
          </a:p>
          <a:p>
            <a:pPr eaLnBrk="1" hangingPunct="1"/>
            <a:r>
              <a:rPr lang="en-US" i="1" dirty="0">
                <a:solidFill>
                  <a:srgbClr val="FF0000"/>
                </a:solidFill>
              </a:rPr>
              <a:t>The ultimate joy offered by Christ!</a:t>
            </a:r>
          </a:p>
        </p:txBody>
      </p:sp>
    </p:spTree>
    <p:extLst>
      <p:ext uri="{BB962C8B-B14F-4D97-AF65-F5344CB8AC3E}">
        <p14:creationId xmlns:p14="http://schemas.microsoft.com/office/powerpoint/2010/main" val="168583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905"/>
            <a:ext cx="9144000" cy="698706"/>
          </a:xfrm>
        </p:spPr>
        <p:txBody>
          <a:bodyPr vert="horz" lIns="91440" tIns="45720" rIns="91440" bIns="45720" rtlCol="0" anchor="b">
            <a:normAutofit fontScale="90000"/>
          </a:bodyPr>
          <a:lstStyle/>
          <a:p>
            <a:pPr>
              <a:defRPr/>
            </a:pPr>
            <a:r>
              <a:rPr lang="en-US" sz="4200" b="1" u="sng" dirty="0">
                <a:cs typeface="Times New Roman" pitchFamily="18" charset="0"/>
              </a:rPr>
              <a:t>What Christ Offers</a:t>
            </a:r>
          </a:p>
        </p:txBody>
      </p:sp>
      <p:sp>
        <p:nvSpPr>
          <p:cNvPr id="5" name="Footer Placeholder 3"/>
          <p:cNvSpPr>
            <a:spLocks noGrp="1"/>
          </p:cNvSpPr>
          <p:nvPr>
            <p:ph type="ftr" sz="quarter" idx="10"/>
          </p:nvPr>
        </p:nvSpPr>
        <p:spPr>
          <a:xfrm>
            <a:off x="18030" y="6492875"/>
            <a:ext cx="5004649" cy="365125"/>
          </a:xfrm>
        </p:spPr>
        <p:txBody>
          <a:bodyPr vert="horz" lIns="91440" tIns="45720" rIns="91440" bIns="45720" rtlCol="0" anchor="ctr">
            <a:normAutofit/>
          </a:bodyPr>
          <a:lstStyle/>
          <a:p>
            <a:pPr>
              <a:spcAft>
                <a:spcPts val="600"/>
              </a:spcAft>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"What Do You Offer?" (A Look At The Social Gospel Buffet)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03" y="1064806"/>
            <a:ext cx="5671965" cy="2782808"/>
          </a:xfrm>
          <a:prstGeom prst="rect">
            <a:avLst/>
          </a:prstGeom>
        </p:spPr>
      </p:pic>
      <p:sp>
        <p:nvSpPr>
          <p:cNvPr id="11" name="Text Box 10">
            <a:extLst>
              <a:ext uri="{FF2B5EF4-FFF2-40B4-BE49-F238E27FC236}">
                <a16:creationId xmlns:a16="http://schemas.microsoft.com/office/drawing/2014/main" id="{62582FC4-C465-4988-98C4-51F205F5AFA7}"/>
              </a:ext>
            </a:extLst>
          </p:cNvPr>
          <p:cNvSpPr txBox="1">
            <a:spLocks noChangeArrowheads="1"/>
          </p:cNvSpPr>
          <p:nvPr/>
        </p:nvSpPr>
        <p:spPr bwMode="auto">
          <a:xfrm>
            <a:off x="-7559" y="4226619"/>
            <a:ext cx="9142288" cy="156966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t>Christ offers far more than what</a:t>
            </a:r>
          </a:p>
          <a:p>
            <a:pPr eaLnBrk="1" hangingPunct="1"/>
            <a:r>
              <a:rPr lang="en-US" sz="3200" dirty="0"/>
              <a:t>most people look for in a church:</a:t>
            </a:r>
          </a:p>
          <a:p>
            <a:pPr eaLnBrk="1" hangingPunct="1"/>
            <a:r>
              <a:rPr lang="en-US" sz="3200" dirty="0"/>
              <a:t>Eternal Glory!</a:t>
            </a:r>
          </a:p>
        </p:txBody>
      </p:sp>
    </p:spTree>
    <p:extLst>
      <p:ext uri="{BB962C8B-B14F-4D97-AF65-F5344CB8AC3E}">
        <p14:creationId xmlns:p14="http://schemas.microsoft.com/office/powerpoint/2010/main" val="2554659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Should I Look For?</a:t>
            </a:r>
          </a:p>
        </p:txBody>
      </p:sp>
      <p:sp>
        <p:nvSpPr>
          <p:cNvPr id="10" name="Text Box 3"/>
          <p:cNvSpPr txBox="1">
            <a:spLocks noChangeArrowheads="1"/>
          </p:cNvSpPr>
          <p:nvPr/>
        </p:nvSpPr>
        <p:spPr bwMode="auto">
          <a:xfrm>
            <a:off x="0" y="9144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 church for which Jesus died</a:t>
            </a:r>
            <a:endParaRPr lang="en-US" sz="2800" dirty="0">
              <a:solidFill>
                <a:srgbClr val="FFFF00"/>
              </a:solidFill>
            </a:endParaRPr>
          </a:p>
          <a:p>
            <a:pPr algn="l">
              <a:buClr>
                <a:schemeClr val="accent1"/>
              </a:buClr>
              <a:buSzPct val="115000"/>
              <a:buFont typeface="Wingdings" pitchFamily="2" charset="2"/>
              <a:buChar char="Ø"/>
            </a:pPr>
            <a:r>
              <a:rPr lang="sv-SE" sz="2000" i="1" dirty="0">
                <a:solidFill>
                  <a:srgbClr val="FFFFFF"/>
                </a:solidFill>
              </a:rPr>
              <a:t>Mt. 16:18; Eph. 1:19-23; 5:25</a:t>
            </a:r>
            <a:endParaRPr lang="en-US" sz="2000" i="1" dirty="0">
              <a:solidFill>
                <a:srgbClr val="FFFFFF"/>
              </a:solidFill>
            </a:endParaRPr>
          </a:p>
        </p:txBody>
      </p:sp>
      <p:sp>
        <p:nvSpPr>
          <p:cNvPr id="12" name="Text Box 3"/>
          <p:cNvSpPr txBox="1">
            <a:spLocks noChangeArrowheads="1"/>
          </p:cNvSpPr>
          <p:nvPr/>
        </p:nvSpPr>
        <p:spPr bwMode="auto">
          <a:xfrm>
            <a:off x="0" y="19050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Sound doctrine</a:t>
            </a:r>
            <a:endParaRPr lang="en-US" sz="2800" dirty="0">
              <a:solidFill>
                <a:srgbClr val="FFFF00"/>
              </a:solidFill>
            </a:endParaRPr>
          </a:p>
          <a:p>
            <a:pPr algn="l">
              <a:buClr>
                <a:schemeClr val="accent1"/>
              </a:buClr>
              <a:buSzPct val="115000"/>
              <a:buFont typeface="Wingdings" pitchFamily="2" charset="2"/>
              <a:buChar char="Ø"/>
            </a:pPr>
            <a:r>
              <a:rPr lang="nn-NO" sz="2000" i="1" dirty="0">
                <a:solidFill>
                  <a:srgbClr val="FFFFFF"/>
                </a:solidFill>
              </a:rPr>
              <a:t>I Tim. 4:6; Titus 1:9; 2:1 (Contrast with: I Tim. 6:3-5; II Tim. 4:3)</a:t>
            </a:r>
            <a:endParaRPr lang="en-US" sz="2000" i="1" dirty="0">
              <a:solidFill>
                <a:srgbClr val="FFFFFF"/>
              </a:solidFill>
            </a:endParaRPr>
          </a:p>
        </p:txBody>
      </p:sp>
      <p:sp>
        <p:nvSpPr>
          <p:cNvPr id="9" name="Text Box 3"/>
          <p:cNvSpPr txBox="1">
            <a:spLocks noChangeArrowheads="1"/>
          </p:cNvSpPr>
          <p:nvPr/>
        </p:nvSpPr>
        <p:spPr bwMode="auto">
          <a:xfrm>
            <a:off x="0" y="28956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Like-minded souls</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I Cor. 1:10; Phil. 1:27; 2:1-5 </a:t>
            </a:r>
          </a:p>
        </p:txBody>
      </p:sp>
      <p:sp>
        <p:nvSpPr>
          <p:cNvPr id="13" name="Text Box 3"/>
          <p:cNvSpPr txBox="1">
            <a:spLocks noChangeArrowheads="1"/>
          </p:cNvSpPr>
          <p:nvPr/>
        </p:nvSpPr>
        <p:spPr bwMode="auto">
          <a:xfrm>
            <a:off x="4916" y="386407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People content to be Christians </a:t>
            </a:r>
            <a:r>
              <a:rPr lang="en-US" i="1" u="sng" dirty="0">
                <a:solidFill>
                  <a:srgbClr val="FFFF00"/>
                </a:solidFill>
              </a:rPr>
              <a:t>only</a:t>
            </a:r>
            <a:endParaRPr lang="en-US" sz="2800" i="1" u="sng"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Acts 11:26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826" y="2749652"/>
            <a:ext cx="3352800" cy="2228850"/>
          </a:xfrm>
          <a:prstGeom prst="rect">
            <a:avLst/>
          </a:prstGeom>
        </p:spPr>
      </p:pic>
      <p:sp>
        <p:nvSpPr>
          <p:cNvPr id="14" name="Text Box 10"/>
          <p:cNvSpPr txBox="1">
            <a:spLocks noChangeArrowheads="1"/>
          </p:cNvSpPr>
          <p:nvPr/>
        </p:nvSpPr>
        <p:spPr bwMode="auto">
          <a:xfrm>
            <a:off x="0" y="5053713"/>
            <a:ext cx="9136626" cy="156966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t>To do that which is pleasing to God over what is pleasing to me! </a:t>
            </a:r>
          </a:p>
          <a:p>
            <a:pPr eaLnBrk="1" hangingPunct="1"/>
            <a:r>
              <a:rPr lang="en-US" sz="3200" i="1" dirty="0"/>
              <a:t>(II Cor. 5:9; Col. 1:10)</a:t>
            </a:r>
          </a:p>
        </p:txBody>
      </p:sp>
    </p:spTree>
    <p:extLst>
      <p:ext uri="{BB962C8B-B14F-4D97-AF65-F5344CB8AC3E}">
        <p14:creationId xmlns:p14="http://schemas.microsoft.com/office/powerpoint/2010/main" val="203406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2514600" y="6629400"/>
            <a:ext cx="3886200" cy="228600"/>
          </a:xfrm>
        </p:spPr>
        <p:txBody>
          <a:bodyPr/>
          <a:lstStyle/>
          <a:p>
            <a:pPr>
              <a:defRPr/>
            </a:pPr>
            <a:r>
              <a:rPr lang="en-US"/>
              <a:t>"What Do You Offer?" (A Look At The Social Gospel Buffet)</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11" name="Text Box 3"/>
          <p:cNvSpPr txBox="1">
            <a:spLocks noChangeArrowheads="1"/>
          </p:cNvSpPr>
          <p:nvPr/>
        </p:nvSpPr>
        <p:spPr bwMode="auto">
          <a:xfrm>
            <a:off x="0" y="722292"/>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FF00"/>
                </a:solidFill>
              </a:rPr>
              <a:t>Many people, when looking for a church to attend, ask, “What do you offer?”</a:t>
            </a:r>
          </a:p>
          <a:p>
            <a:pPr eaLnBrk="1" hangingPunct="1"/>
            <a:r>
              <a:rPr lang="en-US" sz="2000" i="1" dirty="0">
                <a:solidFill>
                  <a:srgbClr val="FFFF00"/>
                </a:solidFill>
              </a:rPr>
              <a:t>(I Tim. 4:1-3; II Tim. 4:3-4: People will no longer look for truth!) </a:t>
            </a:r>
          </a:p>
        </p:txBody>
      </p:sp>
      <p:sp>
        <p:nvSpPr>
          <p:cNvPr id="8" name="Text Box 6"/>
          <p:cNvSpPr txBox="1">
            <a:spLocks noChangeArrowheads="1"/>
          </p:cNvSpPr>
          <p:nvPr/>
        </p:nvSpPr>
        <p:spPr bwMode="auto">
          <a:xfrm>
            <a:off x="-9832" y="2743200"/>
            <a:ext cx="9144000" cy="2923877"/>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Eph. 2:19-22 </a:t>
            </a:r>
            <a:r>
              <a:rPr lang="en-US" sz="2000" dirty="0">
                <a:solidFill>
                  <a:srgbClr val="7030A0"/>
                </a:solidFill>
              </a:rPr>
              <a:t>(“What can I offer to the Lord’s </a:t>
            </a:r>
            <a:r>
              <a:rPr lang="en-US" sz="2000">
                <a:solidFill>
                  <a:srgbClr val="7030A0"/>
                </a:solidFill>
              </a:rPr>
              <a:t>church?”) – 4:14-16</a:t>
            </a:r>
            <a:endParaRPr lang="en-US" sz="2000" dirty="0">
              <a:solidFill>
                <a:srgbClr val="7030A0"/>
              </a:solidFill>
            </a:endParaRPr>
          </a:p>
          <a:p>
            <a:pPr algn="l">
              <a:buClr>
                <a:schemeClr val="accent1"/>
              </a:buClr>
              <a:buSzPct val="115000"/>
            </a:pPr>
            <a:r>
              <a:rPr lang="en-US" sz="2000" b="0" dirty="0">
                <a:solidFill>
                  <a:srgbClr val="002060"/>
                </a:solidFill>
              </a:rPr>
              <a:t>19.  So then you are no longer strangers and aliens, but you are fellow citizens with the saints, and are of God's household,</a:t>
            </a:r>
          </a:p>
          <a:p>
            <a:pPr algn="l">
              <a:buClr>
                <a:schemeClr val="accent1"/>
              </a:buClr>
              <a:buSzPct val="115000"/>
            </a:pPr>
            <a:r>
              <a:rPr lang="en-US" sz="2000" b="0" dirty="0">
                <a:solidFill>
                  <a:srgbClr val="002060"/>
                </a:solidFill>
              </a:rPr>
              <a:t>20.  having been built on the foundation of the apostles and prophets, Christ Jesus Himself being the corner stone,</a:t>
            </a:r>
          </a:p>
          <a:p>
            <a:pPr algn="l">
              <a:buClr>
                <a:schemeClr val="accent1"/>
              </a:buClr>
              <a:buSzPct val="115000"/>
            </a:pPr>
            <a:r>
              <a:rPr lang="en-US" sz="2000" b="0" dirty="0">
                <a:solidFill>
                  <a:srgbClr val="002060"/>
                </a:solidFill>
              </a:rPr>
              <a:t>21.  in whom the whole building, being fitted together, is growing into a holy temple in the Lord,</a:t>
            </a:r>
          </a:p>
          <a:p>
            <a:pPr algn="l">
              <a:buClr>
                <a:schemeClr val="accent1"/>
              </a:buClr>
              <a:buSzPct val="115000"/>
            </a:pPr>
            <a:r>
              <a:rPr lang="en-US" sz="2000" b="0" dirty="0">
                <a:solidFill>
                  <a:srgbClr val="002060"/>
                </a:solidFill>
              </a:rPr>
              <a:t>22.  in whom you also are being built together into a dwelling of God in the Spirit.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2590800" y="6629400"/>
            <a:ext cx="3886200" cy="228600"/>
          </a:xfrm>
        </p:spPr>
        <p:txBody>
          <a:bodyPr/>
          <a:lstStyle/>
          <a:p>
            <a:pPr>
              <a:defRPr/>
            </a:pPr>
            <a:r>
              <a:rPr lang="en-US"/>
              <a:t>"What Do You Offer?" (A Look At The Social Gospel Buffet)</a:t>
            </a:r>
            <a:endParaRPr lang="en-US" dirty="0"/>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chemeClr val="tx1"/>
                </a:solidFill>
                <a:cs typeface="Times New Roman" pitchFamily="18" charset="0"/>
              </a:rPr>
              <a:t>Conclusion</a:t>
            </a:r>
          </a:p>
        </p:txBody>
      </p:sp>
      <p:sp>
        <p:nvSpPr>
          <p:cNvPr id="7" name="Text Box 3"/>
          <p:cNvSpPr txBox="1">
            <a:spLocks noChangeArrowheads="1"/>
          </p:cNvSpPr>
          <p:nvPr/>
        </p:nvSpPr>
        <p:spPr bwMode="auto">
          <a:xfrm>
            <a:off x="0" y="762000"/>
            <a:ext cx="9144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dirty="0">
                <a:solidFill>
                  <a:srgbClr val="FFFF00"/>
                </a:solidFill>
              </a:rPr>
              <a:t>The temptation 2,000 years after the church established is to change the ways and reasons we do things and justify it by saying, “We are the modern church!”</a:t>
            </a:r>
            <a:endParaRPr lang="en-US" sz="2800" dirty="0">
              <a:solidFill>
                <a:srgbClr val="FFFF00"/>
              </a:solidFill>
            </a:endParaRPr>
          </a:p>
          <a:p>
            <a:pPr algn="l">
              <a:buClr>
                <a:schemeClr val="accent1"/>
              </a:buClr>
              <a:buSzPct val="115000"/>
              <a:buFont typeface="Wingdings" pitchFamily="2" charset="2"/>
              <a:buChar char="Ø"/>
            </a:pPr>
            <a:r>
              <a:rPr lang="en-US" sz="2000" dirty="0">
                <a:solidFill>
                  <a:srgbClr val="FFFFFF"/>
                </a:solidFill>
              </a:rPr>
              <a:t>I Pet. 1:22-25: </a:t>
            </a:r>
            <a:r>
              <a:rPr lang="en-US" sz="2000" b="0" dirty="0">
                <a:solidFill>
                  <a:srgbClr val="FFFFFF"/>
                </a:solidFill>
              </a:rPr>
              <a:t>The word of God does not change </a:t>
            </a:r>
            <a:r>
              <a:rPr lang="en-US" sz="2000" b="0" i="1" dirty="0">
                <a:solidFill>
                  <a:srgbClr val="FFFFFF"/>
                </a:solidFill>
              </a:rPr>
              <a:t>(Lk. 8:4-15). </a:t>
            </a:r>
            <a:r>
              <a:rPr lang="en-US" sz="2000" b="0" dirty="0">
                <a:solidFill>
                  <a:srgbClr val="FFFFFF"/>
                </a:solidFill>
              </a:rPr>
              <a:t>God’s laws that governed morality apply today as they did in times of old!</a:t>
            </a:r>
          </a:p>
          <a:p>
            <a:pPr algn="l">
              <a:buClr>
                <a:schemeClr val="accent1"/>
              </a:buClr>
              <a:buSzPct val="115000"/>
              <a:buFont typeface="Wingdings" pitchFamily="2" charset="2"/>
              <a:buChar char="Ø"/>
            </a:pPr>
            <a:r>
              <a:rPr lang="en-US" sz="2000" dirty="0">
                <a:solidFill>
                  <a:srgbClr val="FFFFFF"/>
                </a:solidFill>
              </a:rPr>
              <a:t>I Pet. 4:11: </a:t>
            </a:r>
            <a:r>
              <a:rPr lang="en-US" sz="2000" b="0" dirty="0">
                <a:solidFill>
                  <a:srgbClr val="FFFFFF"/>
                </a:solidFill>
              </a:rPr>
              <a:t>We have no more right to change the message than the Christians in the early church.</a:t>
            </a:r>
          </a:p>
        </p:txBody>
      </p:sp>
      <p:sp>
        <p:nvSpPr>
          <p:cNvPr id="12" name="Text Box 3"/>
          <p:cNvSpPr txBox="1">
            <a:spLocks noChangeArrowheads="1"/>
          </p:cNvSpPr>
          <p:nvPr/>
        </p:nvSpPr>
        <p:spPr bwMode="auto">
          <a:xfrm>
            <a:off x="0" y="3352800"/>
            <a:ext cx="6248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dirty="0">
                <a:solidFill>
                  <a:srgbClr val="FFFF00"/>
                </a:solidFill>
              </a:rPr>
              <a:t>The seed of the kingdom is the word of God (Lk. 8:11)</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Therefore to be a citizen of God’s kingdom, one must obey His seed, which is the gospel!</a:t>
            </a:r>
          </a:p>
        </p:txBody>
      </p:sp>
      <p:pic>
        <p:nvPicPr>
          <p:cNvPr id="9" name="Picture 8">
            <a:extLst>
              <a:ext uri="{FF2B5EF4-FFF2-40B4-BE49-F238E27FC236}">
                <a16:creationId xmlns:a16="http://schemas.microsoft.com/office/drawing/2014/main" id="{54E66A44-ED74-4E2B-AF50-1E29D096E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200827"/>
            <a:ext cx="3569110" cy="3657173"/>
          </a:xfrm>
          <a:prstGeom prst="rect">
            <a:avLst/>
          </a:prstGeom>
        </p:spPr>
      </p:pic>
      <p:sp>
        <p:nvSpPr>
          <p:cNvPr id="10" name="Text Box 6">
            <a:extLst>
              <a:ext uri="{FF2B5EF4-FFF2-40B4-BE49-F238E27FC236}">
                <a16:creationId xmlns:a16="http://schemas.microsoft.com/office/drawing/2014/main" id="{89EE96D7-C4ED-446B-A951-B11A31A3AA8C}"/>
              </a:ext>
            </a:extLst>
          </p:cNvPr>
          <p:cNvSpPr txBox="1">
            <a:spLocks noChangeArrowheads="1"/>
          </p:cNvSpPr>
          <p:nvPr/>
        </p:nvSpPr>
        <p:spPr bwMode="auto">
          <a:xfrm>
            <a:off x="0" y="5257800"/>
            <a:ext cx="5562600" cy="830997"/>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No room for a buffet line </a:t>
            </a:r>
          </a:p>
          <a:p>
            <a:pPr eaLnBrk="1" hangingPunct="1"/>
            <a:r>
              <a:rPr lang="en-US" dirty="0">
                <a:solidFill>
                  <a:srgbClr val="FF0000"/>
                </a:solidFill>
              </a:rPr>
              <a:t>of doctrines!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par>
                          <p:cTn id="17" fill="hold">
                            <p:stCondLst>
                              <p:cond delay="2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2590800" y="6629400"/>
            <a:ext cx="3886200" cy="228600"/>
          </a:xfrm>
        </p:spPr>
        <p:txBody>
          <a:bodyPr/>
          <a:lstStyle/>
          <a:p>
            <a:pPr>
              <a:defRPr/>
            </a:pPr>
            <a:r>
              <a:rPr lang="en-US"/>
              <a:t>"What Do You Offer?" (A Look At The Social Gospel Buffet)</a:t>
            </a:r>
            <a:endParaRPr lang="en-US" dirty="0"/>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chemeClr val="tx1"/>
                </a:solidFill>
                <a:cs typeface="Times New Roman" pitchFamily="18" charset="0"/>
              </a:rPr>
              <a:t>Conclusion</a:t>
            </a:r>
          </a:p>
        </p:txBody>
      </p:sp>
      <p:sp>
        <p:nvSpPr>
          <p:cNvPr id="11" name="Text Box 8"/>
          <p:cNvSpPr txBox="1">
            <a:spLocks noChangeArrowheads="1"/>
          </p:cNvSpPr>
          <p:nvPr/>
        </p:nvSpPr>
        <p:spPr bwMode="auto">
          <a:xfrm>
            <a:off x="0" y="863844"/>
            <a:ext cx="9144000" cy="584775"/>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000"/>
                </a:solidFill>
              </a:rPr>
              <a:t>	</a:t>
            </a:r>
            <a:r>
              <a:rPr lang="en-US" sz="3200" dirty="0">
                <a:solidFill>
                  <a:srgbClr val="FFC000"/>
                </a:solidFill>
              </a:rPr>
              <a:t>How do we answer, “What do you offer?”</a:t>
            </a:r>
            <a:endParaRPr lang="en-US" dirty="0">
              <a:solidFill>
                <a:srgbClr val="FFC000"/>
              </a:solidFill>
            </a:endParaRPr>
          </a:p>
        </p:txBody>
      </p:sp>
      <p:sp>
        <p:nvSpPr>
          <p:cNvPr id="13" name="Text Box 6"/>
          <p:cNvSpPr txBox="1">
            <a:spLocks noChangeArrowheads="1"/>
          </p:cNvSpPr>
          <p:nvPr/>
        </p:nvSpPr>
        <p:spPr bwMode="auto">
          <a:xfrm>
            <a:off x="0" y="2057400"/>
            <a:ext cx="6019800" cy="461665"/>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The gospel preached (II Thess. 2:14) </a:t>
            </a:r>
          </a:p>
        </p:txBody>
      </p:sp>
      <p:sp>
        <p:nvSpPr>
          <p:cNvPr id="9" name="Text Box 6"/>
          <p:cNvSpPr txBox="1">
            <a:spLocks noChangeArrowheads="1"/>
          </p:cNvSpPr>
          <p:nvPr/>
        </p:nvSpPr>
        <p:spPr bwMode="auto">
          <a:xfrm>
            <a:off x="4038601" y="2971800"/>
            <a:ext cx="5118918" cy="461665"/>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Righteous living (Titus 2:11-14) </a:t>
            </a:r>
          </a:p>
        </p:txBody>
      </p:sp>
      <p:sp>
        <p:nvSpPr>
          <p:cNvPr id="10" name="Text Box 6"/>
          <p:cNvSpPr txBox="1">
            <a:spLocks noChangeArrowheads="1"/>
          </p:cNvSpPr>
          <p:nvPr/>
        </p:nvSpPr>
        <p:spPr bwMode="auto">
          <a:xfrm>
            <a:off x="0" y="3886200"/>
            <a:ext cx="8083960" cy="461665"/>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Teaching to strengthen our faith (II Tim. 3:16-17) </a:t>
            </a:r>
          </a:p>
        </p:txBody>
      </p:sp>
      <p:sp>
        <p:nvSpPr>
          <p:cNvPr id="14" name="Text Box 6"/>
          <p:cNvSpPr txBox="1">
            <a:spLocks noChangeArrowheads="1"/>
          </p:cNvSpPr>
          <p:nvPr/>
        </p:nvSpPr>
        <p:spPr bwMode="auto">
          <a:xfrm>
            <a:off x="1057582" y="4800600"/>
            <a:ext cx="8083960" cy="830997"/>
          </a:xfrm>
          <a:prstGeom prst="rect">
            <a:avLst/>
          </a:prstGeom>
          <a:solidFill>
            <a:srgbClr val="FFCCFF"/>
          </a:solidFill>
          <a:ln>
            <a:no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Teaching so that we might all get to Heaven, the Home of the Soul (Rev. 21:7)</a:t>
            </a:r>
          </a:p>
        </p:txBody>
      </p:sp>
    </p:spTree>
    <p:extLst>
      <p:ext uri="{BB962C8B-B14F-4D97-AF65-F5344CB8AC3E}">
        <p14:creationId xmlns:p14="http://schemas.microsoft.com/office/powerpoint/2010/main" val="1776241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0"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1163985"/>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latin typeface="Tahoma" pitchFamily="34" charset="0"/>
                <a:ea typeface="Tahoma" pitchFamily="34" charset="0"/>
                <a:cs typeface="Tahoma" pitchFamily="34" charset="0"/>
              </a:rPr>
              <a:t>Hear The Gospel (Jn. 5:24; Rom. 10:17)</a:t>
            </a:r>
          </a:p>
          <a:p>
            <a:pPr algn="ctr">
              <a:spcBef>
                <a:spcPct val="20000"/>
              </a:spcBef>
              <a:defRPr/>
            </a:pPr>
            <a:r>
              <a:rPr lang="en-US" sz="3200" b="1" dirty="0">
                <a:latin typeface="Tahoma" pitchFamily="34" charset="0"/>
                <a:ea typeface="Tahoma" pitchFamily="34" charset="0"/>
                <a:cs typeface="Tahoma" pitchFamily="34" charset="0"/>
              </a:rPr>
              <a:t>Believe In Christ (Jn. 3:16-18; Jn. 8:24)</a:t>
            </a:r>
          </a:p>
          <a:p>
            <a:pPr algn="ctr">
              <a:spcBef>
                <a:spcPct val="20000"/>
              </a:spcBef>
              <a:defRPr/>
            </a:pPr>
            <a:r>
              <a:rPr lang="en-US" sz="3200" b="1" dirty="0">
                <a:latin typeface="Tahoma" pitchFamily="34" charset="0"/>
                <a:ea typeface="Tahoma" pitchFamily="34" charset="0"/>
                <a:cs typeface="Tahoma" pitchFamily="34" charset="0"/>
              </a:rPr>
              <a:t>Repent Of Sins (Lk. 13:35; Acts 2:38)</a:t>
            </a:r>
          </a:p>
          <a:p>
            <a:pPr algn="ctr">
              <a:spcBef>
                <a:spcPct val="20000"/>
              </a:spcBef>
              <a:defRPr/>
            </a:pPr>
            <a:r>
              <a:rPr lang="en-US" sz="3200" b="1" dirty="0">
                <a:latin typeface="Tahoma" pitchFamily="34" charset="0"/>
                <a:ea typeface="Tahoma" pitchFamily="34" charset="0"/>
                <a:cs typeface="Tahoma" pitchFamily="34" charset="0"/>
              </a:rPr>
              <a:t>Confess Christ (Mt. 10:32; Rom. 10:10)</a:t>
            </a:r>
          </a:p>
          <a:p>
            <a:pPr algn="ctr">
              <a:spcBef>
                <a:spcPct val="20000"/>
              </a:spcBef>
              <a:defRPr/>
            </a:pPr>
            <a:r>
              <a:rPr lang="en-US" sz="3200" b="1" dirty="0">
                <a:latin typeface="Tahoma" pitchFamily="34" charset="0"/>
                <a:ea typeface="Tahoma" pitchFamily="34" charset="0"/>
                <a:cs typeface="Tahoma" pitchFamily="34" charset="0"/>
              </a:rPr>
              <a:t>Be Baptized (Mk. 16:16; Acts 22:16)</a:t>
            </a:r>
          </a:p>
          <a:p>
            <a:pPr algn="ctr">
              <a:spcBef>
                <a:spcPct val="20000"/>
              </a:spcBef>
              <a:defRPr/>
            </a:pPr>
            <a:r>
              <a:rPr lang="en-US" sz="3200" b="1" dirty="0">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latin typeface="Calisto MT" pitchFamily="18" charset="0"/>
              </a:rPr>
              <a:t>Repent (Acts 8:22), Confess (I Jn. 1:9),</a:t>
            </a:r>
          </a:p>
          <a:p>
            <a:pPr algn="ctr" fontAlgn="auto">
              <a:spcBef>
                <a:spcPts val="0"/>
              </a:spcBef>
              <a:spcAft>
                <a:spcPts val="0"/>
              </a:spcAft>
              <a:defRPr/>
            </a:pPr>
            <a:r>
              <a:rPr lang="en-US" sz="3600" b="1" dirty="0">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2514600" y="6629400"/>
            <a:ext cx="3886200" cy="228600"/>
          </a:xfrm>
        </p:spPr>
        <p:txBody>
          <a:bodyPr/>
          <a:lstStyle/>
          <a:p>
            <a:pPr>
              <a:defRPr/>
            </a:pPr>
            <a:r>
              <a:rPr lang="en-US"/>
              <a:t>"What Do You Offer?" (A Look At The Social Gospel Buffet)</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11" name="Text Box 3"/>
          <p:cNvSpPr txBox="1">
            <a:spLocks noChangeArrowheads="1"/>
          </p:cNvSpPr>
          <p:nvPr/>
        </p:nvSpPr>
        <p:spPr bwMode="auto">
          <a:xfrm>
            <a:off x="0" y="79504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FF00"/>
                </a:solidFill>
              </a:rPr>
              <a:t>Many people, when looking for a church to attend, ask, “What do you offer?”</a:t>
            </a:r>
            <a:endParaRPr lang="en-US" sz="3200" dirty="0">
              <a:solidFill>
                <a:srgbClr val="FFFF00"/>
              </a:solidFill>
            </a:endParaRPr>
          </a:p>
        </p:txBody>
      </p:sp>
      <p:sp>
        <p:nvSpPr>
          <p:cNvPr id="9" name="Text Box 6"/>
          <p:cNvSpPr txBox="1">
            <a:spLocks noChangeArrowheads="1"/>
          </p:cNvSpPr>
          <p:nvPr/>
        </p:nvSpPr>
        <p:spPr bwMode="auto">
          <a:xfrm>
            <a:off x="-9832" y="1981200"/>
            <a:ext cx="9153832" cy="446276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Rev. 21:3-7 </a:t>
            </a:r>
            <a:r>
              <a:rPr lang="en-US" sz="2000" dirty="0">
                <a:solidFill>
                  <a:srgbClr val="7030A0"/>
                </a:solidFill>
              </a:rPr>
              <a:t>(“What does Christ offer me?”)</a:t>
            </a:r>
          </a:p>
          <a:p>
            <a:pPr algn="l">
              <a:buClr>
                <a:schemeClr val="accent1"/>
              </a:buClr>
              <a:buSzPct val="115000"/>
            </a:pPr>
            <a:r>
              <a:rPr lang="en-US" sz="2000" b="0" dirty="0">
                <a:solidFill>
                  <a:srgbClr val="002060"/>
                </a:solidFill>
              </a:rPr>
              <a:t>3.  And I heard a loud voice from the throne, saying, "Behold, the tabernacle of God is among men, and He will dwell among them, and they shall be His people, and God Himself will be among them,</a:t>
            </a:r>
          </a:p>
          <a:p>
            <a:pPr algn="l">
              <a:buClr>
                <a:schemeClr val="accent1"/>
              </a:buClr>
              <a:buSzPct val="115000"/>
            </a:pPr>
            <a:r>
              <a:rPr lang="en-US" sz="2000" b="0" dirty="0">
                <a:solidFill>
                  <a:srgbClr val="002060"/>
                </a:solidFill>
              </a:rPr>
              <a:t>4.  and He will wipe away every tear from their eyes; and there will no longer be any death; there will no longer be any mourning, or crying, or pain; the first things have passed away."</a:t>
            </a:r>
          </a:p>
          <a:p>
            <a:pPr algn="l">
              <a:buClr>
                <a:schemeClr val="accent1"/>
              </a:buClr>
              <a:buSzPct val="115000"/>
            </a:pPr>
            <a:r>
              <a:rPr lang="en-US" sz="2000" b="0" dirty="0">
                <a:solidFill>
                  <a:srgbClr val="002060"/>
                </a:solidFill>
              </a:rPr>
              <a:t>5.  And He who sits on the throne said, "Behold, I am making all things new." And He said, "Write, for these words are faithful and true."</a:t>
            </a:r>
          </a:p>
          <a:p>
            <a:pPr algn="l">
              <a:buClr>
                <a:schemeClr val="accent1"/>
              </a:buClr>
              <a:buSzPct val="115000"/>
            </a:pPr>
            <a:r>
              <a:rPr lang="en-US" sz="2000" b="0" dirty="0">
                <a:solidFill>
                  <a:srgbClr val="002060"/>
                </a:solidFill>
              </a:rPr>
              <a:t>6.  Then He said to me, "It is done. I am the Alpha and the Omega, the beginning and the end. I will give to the one who thirsts from the spring of the water of life without cost.</a:t>
            </a:r>
          </a:p>
          <a:p>
            <a:pPr algn="l">
              <a:buClr>
                <a:schemeClr val="accent1"/>
              </a:buClr>
              <a:buSzPct val="115000"/>
            </a:pPr>
            <a:r>
              <a:rPr lang="en-US" sz="2000" b="0" dirty="0">
                <a:solidFill>
                  <a:srgbClr val="002060"/>
                </a:solidFill>
              </a:rPr>
              <a:t>7.  "He who overcomes will inherit these things, and I will be his God and he will be My son.</a:t>
            </a:r>
          </a:p>
        </p:txBody>
      </p:sp>
    </p:spTree>
    <p:extLst>
      <p:ext uri="{BB962C8B-B14F-4D97-AF65-F5344CB8AC3E}">
        <p14:creationId xmlns:p14="http://schemas.microsoft.com/office/powerpoint/2010/main" val="812585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2590800" y="6629400"/>
            <a:ext cx="3886200" cy="228600"/>
          </a:xfrm>
        </p:spPr>
        <p:txBody>
          <a:bodyPr/>
          <a:lstStyle/>
          <a:p>
            <a:pPr>
              <a:defRPr/>
            </a:pPr>
            <a:r>
              <a:rPr lang="en-US"/>
              <a:t>"What Do You Offer?" (A Look At The Social Gospel Buffet)</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a:t>
            </a:r>
          </a:p>
        </p:txBody>
      </p:sp>
      <p:sp>
        <p:nvSpPr>
          <p:cNvPr id="10" name="Text Box 3"/>
          <p:cNvSpPr txBox="1">
            <a:spLocks noChangeArrowheads="1"/>
          </p:cNvSpPr>
          <p:nvPr/>
        </p:nvSpPr>
        <p:spPr bwMode="auto">
          <a:xfrm>
            <a:off x="-4916" y="838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Many people who ask “What do you offer?” are looking</a:t>
            </a:r>
          </a:p>
          <a:p>
            <a:pPr eaLnBrk="1" hangingPunct="1"/>
            <a:r>
              <a:rPr lang="en-US" dirty="0">
                <a:solidFill>
                  <a:srgbClr val="FFFF00"/>
                </a:solidFill>
              </a:rPr>
              <a:t>for a buffet line of options </a:t>
            </a:r>
            <a:r>
              <a:rPr lang="en-US" i="1" dirty="0">
                <a:solidFill>
                  <a:srgbClr val="FFFF00"/>
                </a:solidFill>
              </a:rPr>
              <a:t>(offered by the Social Gospel)</a:t>
            </a:r>
            <a:endParaRPr lang="en-US" sz="2800" i="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2421279"/>
            <a:ext cx="2499852" cy="1872616"/>
          </a:xfrm>
          <a:prstGeom prst="rect">
            <a:avLst/>
          </a:prstGeom>
        </p:spPr>
      </p:pic>
      <p:sp>
        <p:nvSpPr>
          <p:cNvPr id="12" name="Text Box 3">
            <a:extLst>
              <a:ext uri="{FF2B5EF4-FFF2-40B4-BE49-F238E27FC236}">
                <a16:creationId xmlns:a16="http://schemas.microsoft.com/office/drawing/2014/main" id="{A96D3AFF-D177-4874-9C25-24147A169588}"/>
              </a:ext>
            </a:extLst>
          </p:cNvPr>
          <p:cNvSpPr txBox="1">
            <a:spLocks noChangeArrowheads="1"/>
          </p:cNvSpPr>
          <p:nvPr/>
        </p:nvSpPr>
        <p:spPr bwMode="auto">
          <a:xfrm>
            <a:off x="4916" y="1981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We establish criteria for many of the things we look for</a:t>
            </a:r>
          </a:p>
          <a:p>
            <a:pPr eaLnBrk="1" hangingPunct="1"/>
            <a:r>
              <a:rPr lang="en-US" dirty="0">
                <a:solidFill>
                  <a:srgbClr val="FFFF00"/>
                </a:solidFill>
              </a:rPr>
              <a:t>in life…</a:t>
            </a:r>
            <a:endParaRPr lang="en-US" sz="2800" dirty="0">
              <a:solidFill>
                <a:schemeClr val="tx1"/>
              </a:solidFill>
            </a:endParaRPr>
          </a:p>
        </p:txBody>
      </p:sp>
      <p:sp>
        <p:nvSpPr>
          <p:cNvPr id="14" name="Text Box 6">
            <a:extLst>
              <a:ext uri="{FF2B5EF4-FFF2-40B4-BE49-F238E27FC236}">
                <a16:creationId xmlns:a16="http://schemas.microsoft.com/office/drawing/2014/main" id="{61D9C366-72E3-4640-9687-3029AFEC1AA6}"/>
              </a:ext>
            </a:extLst>
          </p:cNvPr>
          <p:cNvSpPr txBox="1">
            <a:spLocks noChangeArrowheads="1"/>
          </p:cNvSpPr>
          <p:nvPr/>
        </p:nvSpPr>
        <p:spPr bwMode="auto">
          <a:xfrm>
            <a:off x="-4916" y="2819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FFFFFF"/>
                </a:solidFill>
              </a:rPr>
              <a:t>Boys dream of the perfect car</a:t>
            </a:r>
          </a:p>
          <a:p>
            <a:pPr algn="l">
              <a:buClr>
                <a:schemeClr val="accent1"/>
              </a:buClr>
              <a:buSzPct val="115000"/>
              <a:buFont typeface="Wingdings" pitchFamily="2" charset="2"/>
              <a:buChar char="Ø"/>
            </a:pPr>
            <a:r>
              <a:rPr lang="en-US" sz="2000" b="0" dirty="0">
                <a:solidFill>
                  <a:srgbClr val="FFFFFF"/>
                </a:solidFill>
              </a:rPr>
              <a:t>Girls dream of the perfect wedding</a:t>
            </a:r>
          </a:p>
          <a:p>
            <a:pPr algn="l">
              <a:buClr>
                <a:schemeClr val="accent1"/>
              </a:buClr>
              <a:buSzPct val="115000"/>
              <a:buFont typeface="Wingdings" pitchFamily="2" charset="2"/>
              <a:buChar char="Ø"/>
            </a:pPr>
            <a:r>
              <a:rPr lang="en-US" sz="2000" b="0" dirty="0">
                <a:solidFill>
                  <a:srgbClr val="FFFFFF"/>
                </a:solidFill>
              </a:rPr>
              <a:t>Men and women dream of the perfect spouse</a:t>
            </a:r>
          </a:p>
          <a:p>
            <a:pPr algn="l">
              <a:buClr>
                <a:schemeClr val="accent1"/>
              </a:buClr>
              <a:buSzPct val="115000"/>
              <a:buFont typeface="Wingdings" pitchFamily="2" charset="2"/>
              <a:buChar char="Ø"/>
            </a:pPr>
            <a:r>
              <a:rPr lang="en-US" sz="2000" b="0" dirty="0">
                <a:solidFill>
                  <a:srgbClr val="FFFFFF"/>
                </a:solidFill>
              </a:rPr>
              <a:t>Some try to find the “perfect church”</a:t>
            </a:r>
          </a:p>
        </p:txBody>
      </p:sp>
      <p:sp>
        <p:nvSpPr>
          <p:cNvPr id="16" name="Text Box 6">
            <a:extLst>
              <a:ext uri="{FF2B5EF4-FFF2-40B4-BE49-F238E27FC236}">
                <a16:creationId xmlns:a16="http://schemas.microsoft.com/office/drawing/2014/main" id="{1D8B3171-21D9-45A6-92C4-A6893FB74A4D}"/>
              </a:ext>
            </a:extLst>
          </p:cNvPr>
          <p:cNvSpPr txBox="1">
            <a:spLocks noChangeArrowheads="1"/>
          </p:cNvSpPr>
          <p:nvPr/>
        </p:nvSpPr>
        <p:spPr bwMode="auto">
          <a:xfrm>
            <a:off x="4916" y="4419600"/>
            <a:ext cx="9144000" cy="830997"/>
          </a:xfrm>
          <a:prstGeom prst="rect">
            <a:avLst/>
          </a:prstGeom>
          <a:solidFill>
            <a:srgbClr val="FFCCFF"/>
          </a:solidFill>
          <a:ln>
            <a:noFill/>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What criteria do we use when looking for the church</a:t>
            </a:r>
          </a:p>
          <a:p>
            <a:pPr eaLnBrk="1" hangingPunct="1"/>
            <a:r>
              <a:rPr lang="en-US" dirty="0">
                <a:solidFill>
                  <a:srgbClr val="FF0000"/>
                </a:solidFill>
              </a:rPr>
              <a:t>Jesus died to build and save?</a:t>
            </a:r>
          </a:p>
        </p:txBody>
      </p:sp>
      <p:sp>
        <p:nvSpPr>
          <p:cNvPr id="17" name="Text Box 10">
            <a:extLst>
              <a:ext uri="{FF2B5EF4-FFF2-40B4-BE49-F238E27FC236}">
                <a16:creationId xmlns:a16="http://schemas.microsoft.com/office/drawing/2014/main" id="{77F3D82E-9DD8-43D8-B518-736F2BFAAAB5}"/>
              </a:ext>
            </a:extLst>
          </p:cNvPr>
          <p:cNvSpPr txBox="1">
            <a:spLocks noChangeArrowheads="1"/>
          </p:cNvSpPr>
          <p:nvPr/>
        </p:nvSpPr>
        <p:spPr bwMode="auto">
          <a:xfrm>
            <a:off x="0" y="5455821"/>
            <a:ext cx="9148916" cy="1077218"/>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t>How should/do we answer the question posed, “What do you offer?”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additive="base">
                                        <p:cTn id="2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 calcmode="lin" valueType="num">
                                      <p:cBhvr additive="base">
                                        <p:cTn id="32"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914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Social activities: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Many churches boast of their softball or volleyball team and community events</a:t>
            </a:r>
          </a:p>
        </p:txBody>
      </p:sp>
      <p:pic>
        <p:nvPicPr>
          <p:cNvPr id="3" name="Picture 2" descr="A close up of a sign&#10;&#10;Description generated with very high confidence">
            <a:extLst>
              <a:ext uri="{FF2B5EF4-FFF2-40B4-BE49-F238E27FC236}">
                <a16:creationId xmlns:a16="http://schemas.microsoft.com/office/drawing/2014/main" id="{CC324711-1657-47D0-945F-4367C51F8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4310">
            <a:off x="4861216" y="3545006"/>
            <a:ext cx="4049054" cy="2331513"/>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EE72D50E-F445-4AFE-A77D-60D186A45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1184">
            <a:off x="269025" y="2715172"/>
            <a:ext cx="4132874" cy="2390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9144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Social activities: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They want a YMCA with a little Scripture thrown in</a:t>
            </a:r>
          </a:p>
        </p:txBody>
      </p:sp>
      <p:sp>
        <p:nvSpPr>
          <p:cNvPr id="12" name="Text Box 3"/>
          <p:cNvSpPr txBox="1">
            <a:spLocks noChangeArrowheads="1"/>
          </p:cNvSpPr>
          <p:nvPr/>
        </p:nvSpPr>
        <p:spPr bwMode="auto">
          <a:xfrm>
            <a:off x="0" y="21336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Faithful of the O.T. &amp; N.T. looked for something else in </a:t>
            </a:r>
          </a:p>
          <a:p>
            <a:pPr algn="l" eaLnBrk="1" hangingPunct="1"/>
            <a:r>
              <a:rPr lang="en-US" dirty="0">
                <a:solidFill>
                  <a:srgbClr val="FFFF00"/>
                </a:solidFill>
              </a:rPr>
              <a:t>their meeting places: </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Heb. 11:38: </a:t>
            </a:r>
            <a:r>
              <a:rPr lang="en-US" sz="2000" b="0" dirty="0">
                <a:solidFill>
                  <a:srgbClr val="FFFFFF"/>
                </a:solidFill>
              </a:rPr>
              <a:t>The heroes of faith of the O.T. were “wandering in deserts and mountains and caves and holes in the ground.”</a:t>
            </a:r>
          </a:p>
          <a:p>
            <a:pPr algn="l">
              <a:buClr>
                <a:schemeClr val="accent1"/>
              </a:buClr>
              <a:buSzPct val="115000"/>
              <a:buFont typeface="Wingdings" pitchFamily="2" charset="2"/>
              <a:buChar char="Ø"/>
            </a:pPr>
            <a:r>
              <a:rPr lang="en-US" sz="2000" dirty="0">
                <a:solidFill>
                  <a:srgbClr val="FFFFFF"/>
                </a:solidFill>
              </a:rPr>
              <a:t>Mt. 8:20: </a:t>
            </a:r>
            <a:r>
              <a:rPr lang="en-US" sz="2000" b="0" dirty="0">
                <a:solidFill>
                  <a:srgbClr val="FFFFFF"/>
                </a:solidFill>
              </a:rPr>
              <a:t>The foxes &amp; birds had homes but Jesus had nowhere to lay His head.</a:t>
            </a:r>
          </a:p>
          <a:p>
            <a:pPr algn="l">
              <a:buClr>
                <a:schemeClr val="accent1"/>
              </a:buClr>
              <a:buSzPct val="115000"/>
              <a:buFont typeface="Wingdings" pitchFamily="2" charset="2"/>
              <a:buChar char="Ø"/>
            </a:pPr>
            <a:r>
              <a:rPr lang="en-US" sz="2000" i="1" dirty="0">
                <a:solidFill>
                  <a:srgbClr val="FFFFFF"/>
                </a:solidFill>
              </a:rPr>
              <a:t>Acts 20:20: </a:t>
            </a:r>
            <a:r>
              <a:rPr lang="en-US" sz="2000" b="0" dirty="0">
                <a:solidFill>
                  <a:srgbClr val="FFFFFF"/>
                </a:solidFill>
              </a:rPr>
              <a:t>History records that the early Christians often met in caves, tombs, catacombs, “publicly” and “from house to house.”</a:t>
            </a:r>
          </a:p>
        </p:txBody>
      </p:sp>
      <p:sp>
        <p:nvSpPr>
          <p:cNvPr id="8" name="Text Box 6"/>
          <p:cNvSpPr txBox="1">
            <a:spLocks noChangeArrowheads="1"/>
          </p:cNvSpPr>
          <p:nvPr/>
        </p:nvSpPr>
        <p:spPr bwMode="auto">
          <a:xfrm>
            <a:off x="4916" y="51054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Mt. 8:20</a:t>
            </a:r>
          </a:p>
          <a:p>
            <a:pPr algn="l">
              <a:buClr>
                <a:schemeClr val="accent1"/>
              </a:buClr>
              <a:buSzPct val="115000"/>
            </a:pPr>
            <a:r>
              <a:rPr lang="en-US" sz="2000" b="0" dirty="0">
                <a:solidFill>
                  <a:srgbClr val="002060"/>
                </a:solidFill>
              </a:rPr>
              <a:t>20.  Jesus said to him, "The foxes have holes and the birds of the air have nests, but the Son of Man has nowhere to lay His head."</a:t>
            </a:r>
          </a:p>
        </p:txBody>
      </p:sp>
    </p:spTree>
    <p:extLst>
      <p:ext uri="{BB962C8B-B14F-4D97-AF65-F5344CB8AC3E}">
        <p14:creationId xmlns:p14="http://schemas.microsoft.com/office/powerpoint/2010/main" val="4133837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wipe(left)">
                                      <p:cBhvr>
                                        <p:cTn id="14" dur="500"/>
                                        <p:tgtEl>
                                          <p:spTgt spid="12">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wipe(left)">
                                      <p:cBhvr>
                                        <p:cTn id="18" dur="500"/>
                                        <p:tgtEl>
                                          <p:spTgt spid="12">
                                            <p:txEl>
                                              <p:pRg st="3" end="3"/>
                                            </p:txEl>
                                          </p:spTgt>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left)">
                                      <p:cBhvr>
                                        <p:cTn id="2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914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Social contacts: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They want to meet the right people</a:t>
            </a:r>
          </a:p>
          <a:p>
            <a:pPr algn="l">
              <a:buClr>
                <a:schemeClr val="accent1"/>
              </a:buClr>
              <a:buSzPct val="115000"/>
              <a:buFont typeface="Wingdings" pitchFamily="2" charset="2"/>
              <a:buChar char="Ø"/>
            </a:pPr>
            <a:r>
              <a:rPr lang="en-US" sz="2000" b="0" dirty="0">
                <a:solidFill>
                  <a:srgbClr val="FFFFFF"/>
                </a:solidFill>
              </a:rPr>
              <a:t>Heavily taught by “Prosperity Gospel” (focus: material wealth)</a:t>
            </a:r>
          </a:p>
        </p:txBody>
      </p:sp>
      <p:pic>
        <p:nvPicPr>
          <p:cNvPr id="3" name="Picture 2" descr="A couple of people that are talking to each other&#10;&#10;Description generated with very high confidence">
            <a:extLst>
              <a:ext uri="{FF2B5EF4-FFF2-40B4-BE49-F238E27FC236}">
                <a16:creationId xmlns:a16="http://schemas.microsoft.com/office/drawing/2014/main" id="{E652A47D-259A-49BD-8652-89D2971F5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72337">
            <a:off x="303479" y="2908436"/>
            <a:ext cx="4114395" cy="2740507"/>
          </a:xfrm>
          <a:prstGeom prst="rect">
            <a:avLst/>
          </a:prstGeom>
        </p:spPr>
      </p:pic>
      <p:pic>
        <p:nvPicPr>
          <p:cNvPr id="6" name="Picture 5" descr="A group of people standing around a table&#10;&#10;Description generated with very high confidence">
            <a:extLst>
              <a:ext uri="{FF2B5EF4-FFF2-40B4-BE49-F238E27FC236}">
                <a16:creationId xmlns:a16="http://schemas.microsoft.com/office/drawing/2014/main" id="{2F01BD83-5C5D-42D3-97FB-5FE08E024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9903">
            <a:off x="4969456" y="2828744"/>
            <a:ext cx="3868289" cy="2812054"/>
          </a:xfrm>
          <a:prstGeom prst="rect">
            <a:avLst/>
          </a:prstGeom>
        </p:spPr>
      </p:pic>
    </p:spTree>
    <p:extLst>
      <p:ext uri="{BB962C8B-B14F-4D97-AF65-F5344CB8AC3E}">
        <p14:creationId xmlns:p14="http://schemas.microsoft.com/office/powerpoint/2010/main" val="3050655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9144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Social contacts: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They want to meet the right people</a:t>
            </a:r>
          </a:p>
        </p:txBody>
      </p:sp>
      <p:sp>
        <p:nvSpPr>
          <p:cNvPr id="12" name="Text Box 3"/>
          <p:cNvSpPr txBox="1">
            <a:spLocks noChangeArrowheads="1"/>
          </p:cNvSpPr>
          <p:nvPr/>
        </p:nvSpPr>
        <p:spPr bwMode="auto">
          <a:xfrm>
            <a:off x="0" y="1941051"/>
            <a:ext cx="9144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Mt. 10:22: “You will be hated by all because of My </a:t>
            </a:r>
          </a:p>
          <a:p>
            <a:pPr algn="l" eaLnBrk="1" hangingPunct="1"/>
            <a:r>
              <a:rPr lang="en-US" dirty="0">
                <a:solidFill>
                  <a:srgbClr val="FFFF00"/>
                </a:solidFill>
              </a:rPr>
              <a:t>name…”</a:t>
            </a:r>
            <a:endParaRPr lang="en-US" sz="2800" dirty="0">
              <a:solidFill>
                <a:srgbClr val="FFFF00"/>
              </a:solidFill>
            </a:endParaRPr>
          </a:p>
          <a:p>
            <a:pPr algn="l">
              <a:buClr>
                <a:schemeClr val="accent1"/>
              </a:buClr>
              <a:buSzPct val="115000"/>
              <a:buFont typeface="Wingdings" pitchFamily="2" charset="2"/>
              <a:buChar char="Ø"/>
            </a:pPr>
            <a:r>
              <a:rPr lang="en-US" sz="2000" dirty="0">
                <a:solidFill>
                  <a:srgbClr val="FFFFFF"/>
                </a:solidFill>
              </a:rPr>
              <a:t>I Cor. 6:9-11: </a:t>
            </a:r>
            <a:r>
              <a:rPr lang="en-US" sz="2000" b="0" dirty="0">
                <a:solidFill>
                  <a:srgbClr val="FFFFFF"/>
                </a:solidFill>
              </a:rPr>
              <a:t>Early church was made up of former prostitutes, idol worshippers, adulterers, homosexuals, thieves, and conmen!</a:t>
            </a:r>
          </a:p>
          <a:p>
            <a:pPr algn="l">
              <a:buClr>
                <a:schemeClr val="accent1"/>
              </a:buClr>
              <a:buSzPct val="115000"/>
              <a:buFont typeface="Wingdings" pitchFamily="2" charset="2"/>
              <a:buChar char="Ø"/>
            </a:pPr>
            <a:r>
              <a:rPr lang="en-US" sz="2000" dirty="0">
                <a:solidFill>
                  <a:srgbClr val="FFFFFF"/>
                </a:solidFill>
              </a:rPr>
              <a:t>Gal. 3:28: </a:t>
            </a:r>
            <a:r>
              <a:rPr lang="en-US" sz="2000" b="0" dirty="0">
                <a:solidFill>
                  <a:srgbClr val="FFFFFF"/>
                </a:solidFill>
              </a:rPr>
              <a:t>When gathered together, we are one in Christ and fellow heirs.  </a:t>
            </a:r>
          </a:p>
          <a:p>
            <a:pPr algn="l">
              <a:buClr>
                <a:schemeClr val="accent1"/>
              </a:buClr>
              <a:buSzPct val="115000"/>
              <a:buFont typeface="Wingdings" pitchFamily="2" charset="2"/>
              <a:buChar char="Ø"/>
            </a:pPr>
            <a:r>
              <a:rPr lang="en-US" sz="2000" dirty="0">
                <a:solidFill>
                  <a:srgbClr val="FFFFFF"/>
                </a:solidFill>
              </a:rPr>
              <a:t>Acts 10:34-35: </a:t>
            </a:r>
            <a:r>
              <a:rPr lang="en-US" sz="2000" b="0" dirty="0">
                <a:solidFill>
                  <a:srgbClr val="FFFFFF"/>
                </a:solidFill>
              </a:rPr>
              <a:t>God shows no partiality to one’s social standing – the one who fears Him and does righteousness will be accepted by Him.</a:t>
            </a:r>
          </a:p>
          <a:p>
            <a:pPr algn="l">
              <a:buClr>
                <a:schemeClr val="accent1"/>
              </a:buClr>
              <a:buSzPct val="115000"/>
              <a:buFont typeface="Wingdings" pitchFamily="2" charset="2"/>
              <a:buChar char="Ø"/>
            </a:pPr>
            <a:r>
              <a:rPr lang="en-US" sz="2000" dirty="0">
                <a:solidFill>
                  <a:srgbClr val="FFFFFF"/>
                </a:solidFill>
              </a:rPr>
              <a:t>Mk. 10:28-30 (Lk. 8:21): </a:t>
            </a:r>
            <a:r>
              <a:rPr lang="en-US" sz="2000" b="0" dirty="0">
                <a:solidFill>
                  <a:srgbClr val="FFFFFF"/>
                </a:solidFill>
              </a:rPr>
              <a:t>Saints become family, and while there are benefits to knowing one another, what we can get out of it is not why we become Christians!</a:t>
            </a:r>
          </a:p>
        </p:txBody>
      </p:sp>
      <p:sp>
        <p:nvSpPr>
          <p:cNvPr id="8" name="Text Box 6"/>
          <p:cNvSpPr txBox="1">
            <a:spLocks noChangeArrowheads="1"/>
          </p:cNvSpPr>
          <p:nvPr/>
        </p:nvSpPr>
        <p:spPr bwMode="auto">
          <a:xfrm>
            <a:off x="0" y="5393221"/>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Mt. 10:22</a:t>
            </a:r>
          </a:p>
          <a:p>
            <a:pPr algn="l">
              <a:buClr>
                <a:schemeClr val="accent1"/>
              </a:buClr>
              <a:buSzPct val="115000"/>
            </a:pPr>
            <a:r>
              <a:rPr lang="en-US" sz="2000" b="0" dirty="0">
                <a:solidFill>
                  <a:srgbClr val="002060"/>
                </a:solidFill>
              </a:rPr>
              <a:t>22.  "You will be hated by all because of My name, but it is the one who has endured to the end who will be saved.</a:t>
            </a:r>
          </a:p>
        </p:txBody>
      </p:sp>
    </p:spTree>
    <p:extLst>
      <p:ext uri="{BB962C8B-B14F-4D97-AF65-F5344CB8AC3E}">
        <p14:creationId xmlns:p14="http://schemas.microsoft.com/office/powerpoint/2010/main" val="4124021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left)">
                                      <p:cBhvr>
                                        <p:cTn id="21" dur="500"/>
                                        <p:tgtEl>
                                          <p:spTgt spid="12">
                                            <p:txEl>
                                              <p:pRg st="3" end="3"/>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left)">
                                      <p:cBhvr>
                                        <p:cTn id="25" dur="500"/>
                                        <p:tgtEl>
                                          <p:spTgt spid="12">
                                            <p:txEl>
                                              <p:pRg st="4" end="4"/>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wipe(left)">
                                      <p:cBhvr>
                                        <p:cTn id="29"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209800" y="6629400"/>
            <a:ext cx="4114800" cy="228600"/>
          </a:xfrm>
        </p:spPr>
        <p:txBody>
          <a:bodyPr/>
          <a:lstStyle/>
          <a:p>
            <a:pPr>
              <a:defRPr/>
            </a:pPr>
            <a:r>
              <a:rPr lang="en-US"/>
              <a:t>"What Do You Offer?" (A Look At The Social Gospel Buffet)</a:t>
            </a:r>
            <a:endParaRPr lang="en-US" dirty="0"/>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chemeClr val="tx1"/>
                </a:solidFill>
                <a:cs typeface="Times New Roman" pitchFamily="18" charset="0"/>
              </a:rPr>
              <a:t>What Many Are Looking For</a:t>
            </a:r>
          </a:p>
        </p:txBody>
      </p:sp>
      <p:sp>
        <p:nvSpPr>
          <p:cNvPr id="10" name="Text Box 3"/>
          <p:cNvSpPr txBox="1">
            <a:spLocks noChangeArrowheads="1"/>
          </p:cNvSpPr>
          <p:nvPr/>
        </p:nvSpPr>
        <p:spPr bwMode="auto">
          <a:xfrm>
            <a:off x="0" y="6858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 biggest church in town: </a:t>
            </a:r>
            <a:endParaRPr lang="en-US" sz="2800" dirty="0">
              <a:solidFill>
                <a:srgbClr val="FFFF00"/>
              </a:solidFill>
            </a:endParaRPr>
          </a:p>
          <a:p>
            <a:pPr algn="l">
              <a:buClr>
                <a:schemeClr val="accent1"/>
              </a:buClr>
              <a:buSzPct val="115000"/>
              <a:buFont typeface="Wingdings" pitchFamily="2" charset="2"/>
              <a:buChar char="Ø"/>
            </a:pPr>
            <a:r>
              <a:rPr lang="en-US" sz="2000" b="0" i="1" dirty="0">
                <a:solidFill>
                  <a:srgbClr val="FFFFFF"/>
                </a:solidFill>
              </a:rPr>
              <a:t>They want to get lost in the crowd – Or boast about how big they are!</a:t>
            </a:r>
          </a:p>
          <a:p>
            <a:pPr algn="l">
              <a:buClr>
                <a:schemeClr val="accent1"/>
              </a:buClr>
              <a:buSzPct val="115000"/>
              <a:buFont typeface="Wingdings" pitchFamily="2" charset="2"/>
              <a:buChar char="Ø"/>
            </a:pPr>
            <a:r>
              <a:rPr lang="en-US" sz="2000" b="0" dirty="0">
                <a:solidFill>
                  <a:srgbClr val="FFFFFF"/>
                </a:solidFill>
              </a:rPr>
              <a:t>Oral Roberts had the biggest hospital owned by any church (1981-1989).</a:t>
            </a:r>
          </a:p>
          <a:p>
            <a:pPr algn="l">
              <a:buClr>
                <a:schemeClr val="accent1"/>
              </a:buClr>
              <a:buSzPct val="115000"/>
              <a:buFont typeface="Wingdings" pitchFamily="2" charset="2"/>
              <a:buChar char="Ø"/>
            </a:pPr>
            <a:r>
              <a:rPr lang="en-US" sz="2000" b="0" dirty="0">
                <a:solidFill>
                  <a:srgbClr val="FFFFFF"/>
                </a:solidFill>
              </a:rPr>
              <a:t>Robert </a:t>
            </a:r>
            <a:r>
              <a:rPr lang="en-US" sz="2000" b="0" dirty="0" err="1">
                <a:solidFill>
                  <a:srgbClr val="FFFFFF"/>
                </a:solidFill>
              </a:rPr>
              <a:t>Schuller’s</a:t>
            </a:r>
            <a:r>
              <a:rPr lang="en-US" sz="2000" b="0" dirty="0">
                <a:solidFill>
                  <a:srgbClr val="FFFFFF"/>
                </a:solidFill>
              </a:rPr>
              <a:t> Crystal Cathedral had the 5</a:t>
            </a:r>
            <a:r>
              <a:rPr lang="en-US" sz="2000" b="0" baseline="30000" dirty="0">
                <a:solidFill>
                  <a:srgbClr val="FFFFFF"/>
                </a:solidFill>
              </a:rPr>
              <a:t>th</a:t>
            </a:r>
            <a:r>
              <a:rPr lang="en-US" sz="2000" b="0" dirty="0">
                <a:solidFill>
                  <a:srgbClr val="FFFFFF"/>
                </a:solidFill>
              </a:rPr>
              <a:t> largest pipe organ in the world! (1981-2010)</a:t>
            </a:r>
          </a:p>
          <a:p>
            <a:pPr algn="l">
              <a:buClr>
                <a:schemeClr val="accent1"/>
              </a:buClr>
              <a:buSzPct val="115000"/>
              <a:buFont typeface="Wingdings" pitchFamily="2" charset="2"/>
              <a:buChar char="Ø"/>
            </a:pPr>
            <a:r>
              <a:rPr lang="en-US" sz="2000" b="0" dirty="0">
                <a:solidFill>
                  <a:srgbClr val="FFFFFF"/>
                </a:solidFill>
              </a:rPr>
              <a:t>Jim and Tammy Bakker built the 3</a:t>
            </a:r>
            <a:r>
              <a:rPr lang="en-US" sz="2000" b="0" baseline="30000" dirty="0">
                <a:solidFill>
                  <a:srgbClr val="FFFFFF"/>
                </a:solidFill>
              </a:rPr>
              <a:t>rd</a:t>
            </a:r>
            <a:r>
              <a:rPr lang="en-US" sz="2000" b="0" dirty="0">
                <a:solidFill>
                  <a:srgbClr val="FFFFFF"/>
                </a:solidFill>
              </a:rPr>
              <a:t> most-visited theme park in the USA, Heritage USA (1978-1989).</a:t>
            </a:r>
          </a:p>
        </p:txBody>
      </p:sp>
      <p:pic>
        <p:nvPicPr>
          <p:cNvPr id="3" name="Picture 2" descr="A large green field in front of a building&#10;&#10;Description generated with very high confidence">
            <a:extLst>
              <a:ext uri="{FF2B5EF4-FFF2-40B4-BE49-F238E27FC236}">
                <a16:creationId xmlns:a16="http://schemas.microsoft.com/office/drawing/2014/main" id="{9D6D7F6C-47E4-4B13-B67A-494C87612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9" y="3306062"/>
            <a:ext cx="2775649" cy="2086074"/>
          </a:xfrm>
          <a:prstGeom prst="rect">
            <a:avLst/>
          </a:prstGeom>
        </p:spPr>
      </p:pic>
      <p:pic>
        <p:nvPicPr>
          <p:cNvPr id="6" name="Picture 5" descr="A large white building&#10;&#10;Description generated with very high confidence">
            <a:extLst>
              <a:ext uri="{FF2B5EF4-FFF2-40B4-BE49-F238E27FC236}">
                <a16:creationId xmlns:a16="http://schemas.microsoft.com/office/drawing/2014/main" id="{17756FDF-5F73-49D1-854E-51E509E80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535" y="2980928"/>
            <a:ext cx="2057400" cy="1368171"/>
          </a:xfrm>
          <a:prstGeom prst="rect">
            <a:avLst/>
          </a:prstGeom>
        </p:spPr>
      </p:pic>
      <p:pic>
        <p:nvPicPr>
          <p:cNvPr id="9" name="Picture 8" descr="A close up of a cage&#10;&#10;Description generated with high confidence">
            <a:extLst>
              <a:ext uri="{FF2B5EF4-FFF2-40B4-BE49-F238E27FC236}">
                <a16:creationId xmlns:a16="http://schemas.microsoft.com/office/drawing/2014/main" id="{A6E56C28-8D64-42D8-8E6B-167FC4B20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3607" y="4386023"/>
            <a:ext cx="2751256" cy="2218755"/>
          </a:xfrm>
          <a:prstGeom prst="rect">
            <a:avLst/>
          </a:prstGeom>
        </p:spPr>
      </p:pic>
      <p:pic>
        <p:nvPicPr>
          <p:cNvPr id="13" name="Picture 12" descr="A picture containing text&#10;&#10;Description generated with high confidence">
            <a:extLst>
              <a:ext uri="{FF2B5EF4-FFF2-40B4-BE49-F238E27FC236}">
                <a16:creationId xmlns:a16="http://schemas.microsoft.com/office/drawing/2014/main" id="{09ECDD67-4BDC-407A-92A1-C2FDFEF778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3172" y="3665013"/>
            <a:ext cx="3121308" cy="2086074"/>
          </a:xfrm>
          <a:prstGeom prst="rect">
            <a:avLst/>
          </a:prstGeom>
        </p:spPr>
      </p:pic>
    </p:spTree>
    <p:extLst>
      <p:ext uri="{BB962C8B-B14F-4D97-AF65-F5344CB8AC3E}">
        <p14:creationId xmlns:p14="http://schemas.microsoft.com/office/powerpoint/2010/main" val="2492635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 calcmode="lin" valueType="num">
                                      <p:cBhvr additive="base">
                                        <p:cTn id="10"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additive="base">
                                        <p:cTn id="42"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tain Call">
  <a:themeElements>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4020</TotalTime>
  <Words>2603</Words>
  <Application>Microsoft Office PowerPoint</Application>
  <PresentationFormat>On-screen Show (4:3)</PresentationFormat>
  <Paragraphs>225</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Ameretto</vt:lpstr>
      <vt:lpstr>Arial</vt:lpstr>
      <vt:lpstr>Calisto MT</vt:lpstr>
      <vt:lpstr>Tahoma</vt:lpstr>
      <vt:lpstr>Times New Roman</vt:lpstr>
      <vt:lpstr>Wingdings</vt:lpstr>
      <vt:lpstr>Curtain Call</vt:lpstr>
      <vt:lpstr>"What Do You Offer?"  (A Look At The Social Gospel Buffet)  Text: Rev. 21:3-7</vt:lpstr>
      <vt:lpstr>Intro </vt:lpstr>
      <vt:lpstr>Intro </vt:lpstr>
      <vt:lpstr>Intro</vt:lpstr>
      <vt:lpstr>What Many Are Looking For</vt:lpstr>
      <vt:lpstr>What Many Are Looking For</vt:lpstr>
      <vt:lpstr>What Many Are Looking For</vt:lpstr>
      <vt:lpstr>What Many Are Looking For</vt:lpstr>
      <vt:lpstr>What Many Are Looking For</vt:lpstr>
      <vt:lpstr>What Many Are Looking For</vt:lpstr>
      <vt:lpstr>What Many Are Looking For</vt:lpstr>
      <vt:lpstr>What Many Are Looking For</vt:lpstr>
      <vt:lpstr>What Many Are Looking For</vt:lpstr>
      <vt:lpstr>What Many Are Looking For</vt:lpstr>
      <vt:lpstr>What Many Are Looking For</vt:lpstr>
      <vt:lpstr>What Christ Offers</vt:lpstr>
      <vt:lpstr>What Christ Offers</vt:lpstr>
      <vt:lpstr>What Christ Offers</vt:lpstr>
      <vt:lpstr>What Should I Look For?</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Offer?" (A Look At The Social Gospel Buffet)</dc:title>
  <dc:subject>10/07/2018</dc:subject>
  <dc:creator>DarkWolf</dc:creator>
  <cp:lastModifiedBy>Nathan Morrison</cp:lastModifiedBy>
  <cp:revision>37</cp:revision>
  <dcterms:created xsi:type="dcterms:W3CDTF">2005-06-04T23:49:02Z</dcterms:created>
  <dcterms:modified xsi:type="dcterms:W3CDTF">2018-10-07T20:51:00Z</dcterms:modified>
</cp:coreProperties>
</file>