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20"/>
  </p:notesMasterIdLst>
  <p:handoutMasterIdLst>
    <p:handoutMasterId r:id="rId21"/>
  </p:handoutMasterIdLst>
  <p:sldIdLst>
    <p:sldId id="256" r:id="rId2"/>
    <p:sldId id="433" r:id="rId3"/>
    <p:sldId id="432" r:id="rId4"/>
    <p:sldId id="397" r:id="rId5"/>
    <p:sldId id="411" r:id="rId6"/>
    <p:sldId id="413" r:id="rId7"/>
    <p:sldId id="415" r:id="rId8"/>
    <p:sldId id="426" r:id="rId9"/>
    <p:sldId id="427" r:id="rId10"/>
    <p:sldId id="428" r:id="rId11"/>
    <p:sldId id="357" r:id="rId12"/>
    <p:sldId id="417" r:id="rId13"/>
    <p:sldId id="425" r:id="rId14"/>
    <p:sldId id="355" r:id="rId15"/>
    <p:sldId id="435" r:id="rId16"/>
    <p:sldId id="395" r:id="rId17"/>
    <p:sldId id="430" r:id="rId18"/>
    <p:sldId id="409" r:id="rId19"/>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ahom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Tahoma" pitchFamily="34" charset="0"/>
        <a:ea typeface="+mn-ea"/>
        <a:cs typeface="Times New Roman" pitchFamily="18" charset="0"/>
      </a:defRPr>
    </a:lvl5pPr>
    <a:lvl6pPr marL="2286000" algn="l" defTabSz="914400" rtl="0" eaLnBrk="1" latinLnBrk="0" hangingPunct="1">
      <a:defRPr sz="2400" b="1" kern="1200">
        <a:solidFill>
          <a:schemeClr val="tx1"/>
        </a:solidFill>
        <a:latin typeface="Tahoma" pitchFamily="34" charset="0"/>
        <a:ea typeface="+mn-ea"/>
        <a:cs typeface="Times New Roman" pitchFamily="18" charset="0"/>
      </a:defRPr>
    </a:lvl6pPr>
    <a:lvl7pPr marL="2743200" algn="l" defTabSz="914400" rtl="0" eaLnBrk="1" latinLnBrk="0" hangingPunct="1">
      <a:defRPr sz="2400" b="1" kern="1200">
        <a:solidFill>
          <a:schemeClr val="tx1"/>
        </a:solidFill>
        <a:latin typeface="Tahoma" pitchFamily="34" charset="0"/>
        <a:ea typeface="+mn-ea"/>
        <a:cs typeface="Times New Roman" pitchFamily="18" charset="0"/>
      </a:defRPr>
    </a:lvl7pPr>
    <a:lvl8pPr marL="3200400" algn="l" defTabSz="914400" rtl="0" eaLnBrk="1" latinLnBrk="0" hangingPunct="1">
      <a:defRPr sz="2400" b="1" kern="1200">
        <a:solidFill>
          <a:schemeClr val="tx1"/>
        </a:solidFill>
        <a:latin typeface="Tahoma" pitchFamily="34" charset="0"/>
        <a:ea typeface="+mn-ea"/>
        <a:cs typeface="Times New Roman" pitchFamily="18" charset="0"/>
      </a:defRPr>
    </a:lvl8pPr>
    <a:lvl9pPr marL="3657600" algn="l" defTabSz="914400" rtl="0" eaLnBrk="1" latinLnBrk="0" hangingPunct="1">
      <a:defRPr sz="2400" b="1" kern="1200">
        <a:solidFill>
          <a:schemeClr val="tx1"/>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00FF"/>
    <a:srgbClr val="99CCFF"/>
    <a:srgbClr val="00CCFF"/>
    <a:srgbClr val="66FFFF"/>
    <a:srgbClr val="CCFF33"/>
    <a:srgbClr val="FFFF99"/>
    <a:srgbClr val="FF0066"/>
    <a:srgbClr val="FFFF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0" autoAdjust="0"/>
    <p:restoredTop sz="86400" autoAdjust="0"/>
  </p:normalViewPr>
  <p:slideViewPr>
    <p:cSldViewPr snapToObjects="1">
      <p:cViewPr varScale="1">
        <p:scale>
          <a:sx n="59" d="100"/>
          <a:sy n="59" d="100"/>
        </p:scale>
        <p:origin x="97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B20906CD-DE8D-4160-8DAE-1439E80F716F}" type="slidenum">
              <a:rPr lang="en-US"/>
              <a:pPr>
                <a:defRPr/>
              </a:pPr>
              <a:t>‹#›</a:t>
            </a:fld>
            <a:endParaRPr lang="en-US"/>
          </a:p>
        </p:txBody>
      </p:sp>
    </p:spTree>
    <p:extLst>
      <p:ext uri="{BB962C8B-B14F-4D97-AF65-F5344CB8AC3E}">
        <p14:creationId xmlns:p14="http://schemas.microsoft.com/office/powerpoint/2010/main" val="1205213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ECB278FD-9D1F-45A8-A9B1-B87DBEA58106}" type="slidenum">
              <a:rPr lang="en-US"/>
              <a:pPr>
                <a:defRPr/>
              </a:pPr>
              <a:t>‹#›</a:t>
            </a:fld>
            <a:endParaRPr lang="en-US"/>
          </a:p>
        </p:txBody>
      </p:sp>
    </p:spTree>
    <p:extLst>
      <p:ext uri="{BB962C8B-B14F-4D97-AF65-F5344CB8AC3E}">
        <p14:creationId xmlns:p14="http://schemas.microsoft.com/office/powerpoint/2010/main" val="34619929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By Nathan L Morrison</a:t>
            </a:r>
          </a:p>
          <a:p>
            <a:pPr eaLnBrk="1" hangingPunct="1"/>
            <a:r>
              <a:rPr lang="en-US" dirty="0"/>
              <a:t>All Scripture given is from NASB unless otherwise stated</a:t>
            </a:r>
          </a:p>
          <a:p>
            <a:pPr eaLnBrk="1" hangingPunct="1"/>
            <a:endParaRPr lang="en-US" dirty="0"/>
          </a:p>
          <a:p>
            <a:pPr eaLnBrk="1" hangingPunct="1"/>
            <a:r>
              <a:rPr lang="en-US" dirty="0"/>
              <a:t>For further study, or if questions, please Call: 804-277-1983 or Visit: www.courthousechurchofchrist.com</a:t>
            </a:r>
          </a:p>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fld id="{54EA41DB-F8C2-438D-8B0D-B09CD5609437}" type="slidenum">
              <a:rPr lang="en-US" sz="1200" b="0" smtClean="0">
                <a:latin typeface="Times New Roman" pitchFamily="18" charset="0"/>
              </a:rPr>
              <a:pPr eaLnBrk="1" hangingPunct="1"/>
              <a:t>8</a:t>
            </a:fld>
            <a:endParaRPr lang="en-US" sz="1200" b="0">
              <a:latin typeface="Times New Roman" pitchFamily="18" charset="0"/>
            </a:endParaRPr>
          </a:p>
        </p:txBody>
      </p:sp>
    </p:spTree>
    <p:extLst>
      <p:ext uri="{BB962C8B-B14F-4D97-AF65-F5344CB8AC3E}">
        <p14:creationId xmlns:p14="http://schemas.microsoft.com/office/powerpoint/2010/main" val="710486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fld id="{54EA41DB-F8C2-438D-8B0D-B09CD5609437}" type="slidenum">
              <a:rPr lang="en-US" sz="1200" b="0" smtClean="0">
                <a:latin typeface="Times New Roman" pitchFamily="18" charset="0"/>
              </a:rPr>
              <a:pPr eaLnBrk="1" hangingPunct="1"/>
              <a:t>9</a:t>
            </a:fld>
            <a:endParaRPr lang="en-US" sz="1200" b="0">
              <a:latin typeface="Times New Roman" pitchFamily="18" charset="0"/>
            </a:endParaRPr>
          </a:p>
        </p:txBody>
      </p:sp>
    </p:spTree>
    <p:extLst>
      <p:ext uri="{BB962C8B-B14F-4D97-AF65-F5344CB8AC3E}">
        <p14:creationId xmlns:p14="http://schemas.microsoft.com/office/powerpoint/2010/main" val="2233730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fld id="{54EA41DB-F8C2-438D-8B0D-B09CD5609437}" type="slidenum">
              <a:rPr lang="en-US" sz="1200" b="0" smtClean="0">
                <a:latin typeface="Times New Roman" pitchFamily="18" charset="0"/>
              </a:rPr>
              <a:pPr eaLnBrk="1" hangingPunct="1"/>
              <a:t>10</a:t>
            </a:fld>
            <a:endParaRPr lang="en-US" sz="1200" b="0">
              <a:latin typeface="Times New Roman" pitchFamily="18" charset="0"/>
            </a:endParaRPr>
          </a:p>
        </p:txBody>
      </p:sp>
    </p:spTree>
    <p:extLst>
      <p:ext uri="{BB962C8B-B14F-4D97-AF65-F5344CB8AC3E}">
        <p14:creationId xmlns:p14="http://schemas.microsoft.com/office/powerpoint/2010/main" val="3101144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fld id="{54EA41DB-F8C2-438D-8B0D-B09CD5609437}" type="slidenum">
              <a:rPr lang="en-US" sz="1200" b="0" smtClean="0">
                <a:latin typeface="Times New Roman" pitchFamily="18" charset="0"/>
              </a:rPr>
              <a:pPr eaLnBrk="1" hangingPunct="1"/>
              <a:t>11</a:t>
            </a:fld>
            <a:endParaRPr lang="en-US" sz="1200" b="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fld id="{54EA41DB-F8C2-438D-8B0D-B09CD5609437}" type="slidenum">
              <a:rPr lang="en-US" sz="1200" b="0" smtClean="0">
                <a:latin typeface="Times New Roman" pitchFamily="18" charset="0"/>
              </a:rPr>
              <a:pPr eaLnBrk="1" hangingPunct="1"/>
              <a:t>12</a:t>
            </a:fld>
            <a:endParaRPr lang="en-US" sz="1200" b="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fld id="{54EA41DB-F8C2-438D-8B0D-B09CD5609437}" type="slidenum">
              <a:rPr lang="en-US" sz="1200" b="0" smtClean="0">
                <a:latin typeface="Times New Roman" pitchFamily="18" charset="0"/>
              </a:rPr>
              <a:pPr eaLnBrk="1" hangingPunct="1"/>
              <a:t>13</a:t>
            </a:fld>
            <a:endParaRPr lang="en-US" sz="1200" b="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18</a:t>
            </a:fld>
            <a:endParaRPr lang="en-US">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Winds &amp; The Waves</a:t>
            </a:r>
          </a:p>
        </p:txBody>
      </p:sp>
      <p:sp>
        <p:nvSpPr>
          <p:cNvPr id="6" name="Rectangle 6"/>
          <p:cNvSpPr>
            <a:spLocks noGrp="1" noChangeArrowheads="1"/>
          </p:cNvSpPr>
          <p:nvPr>
            <p:ph type="sldNum" sz="quarter" idx="12"/>
          </p:nvPr>
        </p:nvSpPr>
        <p:spPr>
          <a:ln/>
        </p:spPr>
        <p:txBody>
          <a:bodyPr/>
          <a:lstStyle>
            <a:lvl1pPr>
              <a:defRPr/>
            </a:lvl1pPr>
          </a:lstStyle>
          <a:p>
            <a:pPr>
              <a:defRPr/>
            </a:pPr>
            <a:fld id="{DC2D6307-55F7-477E-9CA0-CB4CA8857D75}" type="slidenum">
              <a:rPr lang="en-US"/>
              <a:pPr>
                <a:defRPr/>
              </a:pPr>
              <a:t>‹#›</a:t>
            </a:fld>
            <a:endParaRPr lang="en-US"/>
          </a:p>
        </p:txBody>
      </p:sp>
    </p:spTree>
    <p:extLst>
      <p:ext uri="{BB962C8B-B14F-4D97-AF65-F5344CB8AC3E}">
        <p14:creationId xmlns:p14="http://schemas.microsoft.com/office/powerpoint/2010/main" val="3212000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Winds &amp; The Waves</a:t>
            </a:r>
          </a:p>
        </p:txBody>
      </p:sp>
      <p:sp>
        <p:nvSpPr>
          <p:cNvPr id="6" name="Rectangle 6"/>
          <p:cNvSpPr>
            <a:spLocks noGrp="1" noChangeArrowheads="1"/>
          </p:cNvSpPr>
          <p:nvPr>
            <p:ph type="sldNum" sz="quarter" idx="12"/>
          </p:nvPr>
        </p:nvSpPr>
        <p:spPr>
          <a:ln/>
        </p:spPr>
        <p:txBody>
          <a:bodyPr/>
          <a:lstStyle>
            <a:lvl1pPr>
              <a:defRPr/>
            </a:lvl1pPr>
          </a:lstStyle>
          <a:p>
            <a:pPr>
              <a:defRPr/>
            </a:pPr>
            <a:fld id="{6002FB18-C0CE-40C1-892D-3AD0EBF3172E}" type="slidenum">
              <a:rPr lang="en-US"/>
              <a:pPr>
                <a:defRPr/>
              </a:pPr>
              <a:t>‹#›</a:t>
            </a:fld>
            <a:endParaRPr lang="en-US"/>
          </a:p>
        </p:txBody>
      </p:sp>
    </p:spTree>
    <p:extLst>
      <p:ext uri="{BB962C8B-B14F-4D97-AF65-F5344CB8AC3E}">
        <p14:creationId xmlns:p14="http://schemas.microsoft.com/office/powerpoint/2010/main" val="4288344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Winds &amp; The Waves</a:t>
            </a:r>
          </a:p>
        </p:txBody>
      </p:sp>
      <p:sp>
        <p:nvSpPr>
          <p:cNvPr id="6" name="Rectangle 6"/>
          <p:cNvSpPr>
            <a:spLocks noGrp="1" noChangeArrowheads="1"/>
          </p:cNvSpPr>
          <p:nvPr>
            <p:ph type="sldNum" sz="quarter" idx="12"/>
          </p:nvPr>
        </p:nvSpPr>
        <p:spPr>
          <a:ln/>
        </p:spPr>
        <p:txBody>
          <a:bodyPr/>
          <a:lstStyle>
            <a:lvl1pPr>
              <a:defRPr/>
            </a:lvl1pPr>
          </a:lstStyle>
          <a:p>
            <a:pPr>
              <a:defRPr/>
            </a:pPr>
            <a:fld id="{C2CD0B3C-FF02-41A1-8485-611FD24C9BE5}" type="slidenum">
              <a:rPr lang="en-US"/>
              <a:pPr>
                <a:defRPr/>
              </a:pPr>
              <a:t>‹#›</a:t>
            </a:fld>
            <a:endParaRPr lang="en-US"/>
          </a:p>
        </p:txBody>
      </p:sp>
    </p:spTree>
    <p:extLst>
      <p:ext uri="{BB962C8B-B14F-4D97-AF65-F5344CB8AC3E}">
        <p14:creationId xmlns:p14="http://schemas.microsoft.com/office/powerpoint/2010/main" val="641482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Winds &amp; The Waves</a:t>
            </a:r>
          </a:p>
        </p:txBody>
      </p:sp>
      <p:sp>
        <p:nvSpPr>
          <p:cNvPr id="6" name="Rectangle 6"/>
          <p:cNvSpPr>
            <a:spLocks noGrp="1" noChangeArrowheads="1"/>
          </p:cNvSpPr>
          <p:nvPr>
            <p:ph type="sldNum" sz="quarter" idx="12"/>
          </p:nvPr>
        </p:nvSpPr>
        <p:spPr>
          <a:ln/>
        </p:spPr>
        <p:txBody>
          <a:bodyPr/>
          <a:lstStyle>
            <a:lvl1pPr>
              <a:defRPr/>
            </a:lvl1pPr>
          </a:lstStyle>
          <a:p>
            <a:pPr>
              <a:defRPr/>
            </a:pPr>
            <a:fld id="{C53A7E5F-E058-437F-B496-23A9F451FCED}" type="slidenum">
              <a:rPr lang="en-US"/>
              <a:pPr>
                <a:defRPr/>
              </a:pPr>
              <a:t>‹#›</a:t>
            </a:fld>
            <a:endParaRPr lang="en-US"/>
          </a:p>
        </p:txBody>
      </p:sp>
    </p:spTree>
    <p:extLst>
      <p:ext uri="{BB962C8B-B14F-4D97-AF65-F5344CB8AC3E}">
        <p14:creationId xmlns:p14="http://schemas.microsoft.com/office/powerpoint/2010/main" val="1127458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Winds &amp; The Waves</a:t>
            </a:r>
          </a:p>
        </p:txBody>
      </p:sp>
      <p:sp>
        <p:nvSpPr>
          <p:cNvPr id="6" name="Rectangle 6"/>
          <p:cNvSpPr>
            <a:spLocks noGrp="1" noChangeArrowheads="1"/>
          </p:cNvSpPr>
          <p:nvPr>
            <p:ph type="sldNum" sz="quarter" idx="12"/>
          </p:nvPr>
        </p:nvSpPr>
        <p:spPr>
          <a:ln/>
        </p:spPr>
        <p:txBody>
          <a:bodyPr/>
          <a:lstStyle>
            <a:lvl1pPr>
              <a:defRPr/>
            </a:lvl1pPr>
          </a:lstStyle>
          <a:p>
            <a:pPr>
              <a:defRPr/>
            </a:pPr>
            <a:fld id="{A67CA8FA-A992-4578-8CF7-D919ADC5B3A4}" type="slidenum">
              <a:rPr lang="en-US"/>
              <a:pPr>
                <a:defRPr/>
              </a:pPr>
              <a:t>‹#›</a:t>
            </a:fld>
            <a:endParaRPr lang="en-US"/>
          </a:p>
        </p:txBody>
      </p:sp>
    </p:spTree>
    <p:extLst>
      <p:ext uri="{BB962C8B-B14F-4D97-AF65-F5344CB8AC3E}">
        <p14:creationId xmlns:p14="http://schemas.microsoft.com/office/powerpoint/2010/main" val="2957144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Winds &amp; The Waves</a:t>
            </a:r>
          </a:p>
        </p:txBody>
      </p:sp>
      <p:sp>
        <p:nvSpPr>
          <p:cNvPr id="7" name="Rectangle 6"/>
          <p:cNvSpPr>
            <a:spLocks noGrp="1" noChangeArrowheads="1"/>
          </p:cNvSpPr>
          <p:nvPr>
            <p:ph type="sldNum" sz="quarter" idx="12"/>
          </p:nvPr>
        </p:nvSpPr>
        <p:spPr>
          <a:ln/>
        </p:spPr>
        <p:txBody>
          <a:bodyPr/>
          <a:lstStyle>
            <a:lvl1pPr>
              <a:defRPr/>
            </a:lvl1pPr>
          </a:lstStyle>
          <a:p>
            <a:pPr>
              <a:defRPr/>
            </a:pPr>
            <a:fld id="{F0A961B5-1C26-4067-8A5D-56E0AE7BE57B}" type="slidenum">
              <a:rPr lang="en-US"/>
              <a:pPr>
                <a:defRPr/>
              </a:pPr>
              <a:t>‹#›</a:t>
            </a:fld>
            <a:endParaRPr lang="en-US"/>
          </a:p>
        </p:txBody>
      </p:sp>
    </p:spTree>
    <p:extLst>
      <p:ext uri="{BB962C8B-B14F-4D97-AF65-F5344CB8AC3E}">
        <p14:creationId xmlns:p14="http://schemas.microsoft.com/office/powerpoint/2010/main" val="2783104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Winds &amp; The Waves</a:t>
            </a:r>
          </a:p>
        </p:txBody>
      </p:sp>
      <p:sp>
        <p:nvSpPr>
          <p:cNvPr id="9" name="Rectangle 6"/>
          <p:cNvSpPr>
            <a:spLocks noGrp="1" noChangeArrowheads="1"/>
          </p:cNvSpPr>
          <p:nvPr>
            <p:ph type="sldNum" sz="quarter" idx="12"/>
          </p:nvPr>
        </p:nvSpPr>
        <p:spPr>
          <a:ln/>
        </p:spPr>
        <p:txBody>
          <a:bodyPr/>
          <a:lstStyle>
            <a:lvl1pPr>
              <a:defRPr/>
            </a:lvl1pPr>
          </a:lstStyle>
          <a:p>
            <a:pPr>
              <a:defRPr/>
            </a:pPr>
            <a:fld id="{D5DE42BE-76A7-48A5-B4B8-999364673FA2}" type="slidenum">
              <a:rPr lang="en-US"/>
              <a:pPr>
                <a:defRPr/>
              </a:pPr>
              <a:t>‹#›</a:t>
            </a:fld>
            <a:endParaRPr lang="en-US"/>
          </a:p>
        </p:txBody>
      </p:sp>
    </p:spTree>
    <p:extLst>
      <p:ext uri="{BB962C8B-B14F-4D97-AF65-F5344CB8AC3E}">
        <p14:creationId xmlns:p14="http://schemas.microsoft.com/office/powerpoint/2010/main" val="1537442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Winds &amp; The Waves</a:t>
            </a:r>
          </a:p>
        </p:txBody>
      </p:sp>
      <p:sp>
        <p:nvSpPr>
          <p:cNvPr id="5" name="Rectangle 6"/>
          <p:cNvSpPr>
            <a:spLocks noGrp="1" noChangeArrowheads="1"/>
          </p:cNvSpPr>
          <p:nvPr>
            <p:ph type="sldNum" sz="quarter" idx="12"/>
          </p:nvPr>
        </p:nvSpPr>
        <p:spPr>
          <a:ln/>
        </p:spPr>
        <p:txBody>
          <a:bodyPr/>
          <a:lstStyle>
            <a:lvl1pPr>
              <a:defRPr/>
            </a:lvl1pPr>
          </a:lstStyle>
          <a:p>
            <a:pPr>
              <a:defRPr/>
            </a:pPr>
            <a:fld id="{E5D0FE75-003E-4B2E-ADFF-FA233760165F}" type="slidenum">
              <a:rPr lang="en-US"/>
              <a:pPr>
                <a:defRPr/>
              </a:pPr>
              <a:t>‹#›</a:t>
            </a:fld>
            <a:endParaRPr lang="en-US"/>
          </a:p>
        </p:txBody>
      </p:sp>
    </p:spTree>
    <p:extLst>
      <p:ext uri="{BB962C8B-B14F-4D97-AF65-F5344CB8AC3E}">
        <p14:creationId xmlns:p14="http://schemas.microsoft.com/office/powerpoint/2010/main" val="2826590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Winds &amp; The Waves</a:t>
            </a:r>
          </a:p>
        </p:txBody>
      </p:sp>
      <p:sp>
        <p:nvSpPr>
          <p:cNvPr id="4" name="Rectangle 6"/>
          <p:cNvSpPr>
            <a:spLocks noGrp="1" noChangeArrowheads="1"/>
          </p:cNvSpPr>
          <p:nvPr>
            <p:ph type="sldNum" sz="quarter" idx="12"/>
          </p:nvPr>
        </p:nvSpPr>
        <p:spPr>
          <a:ln/>
        </p:spPr>
        <p:txBody>
          <a:bodyPr/>
          <a:lstStyle>
            <a:lvl1pPr>
              <a:defRPr/>
            </a:lvl1pPr>
          </a:lstStyle>
          <a:p>
            <a:pPr>
              <a:defRPr/>
            </a:pPr>
            <a:fld id="{564E5301-228D-4A6F-B940-7EEAC7CE4208}" type="slidenum">
              <a:rPr lang="en-US"/>
              <a:pPr>
                <a:defRPr/>
              </a:pPr>
              <a:t>‹#›</a:t>
            </a:fld>
            <a:endParaRPr lang="en-US"/>
          </a:p>
        </p:txBody>
      </p:sp>
    </p:spTree>
    <p:extLst>
      <p:ext uri="{BB962C8B-B14F-4D97-AF65-F5344CB8AC3E}">
        <p14:creationId xmlns:p14="http://schemas.microsoft.com/office/powerpoint/2010/main" val="1030404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Winds &amp; The Waves</a:t>
            </a:r>
          </a:p>
        </p:txBody>
      </p:sp>
      <p:sp>
        <p:nvSpPr>
          <p:cNvPr id="7" name="Rectangle 6"/>
          <p:cNvSpPr>
            <a:spLocks noGrp="1" noChangeArrowheads="1"/>
          </p:cNvSpPr>
          <p:nvPr>
            <p:ph type="sldNum" sz="quarter" idx="12"/>
          </p:nvPr>
        </p:nvSpPr>
        <p:spPr>
          <a:ln/>
        </p:spPr>
        <p:txBody>
          <a:bodyPr/>
          <a:lstStyle>
            <a:lvl1pPr>
              <a:defRPr/>
            </a:lvl1pPr>
          </a:lstStyle>
          <a:p>
            <a:pPr>
              <a:defRPr/>
            </a:pPr>
            <a:fld id="{855B809A-2772-4D59-B967-90D6AD37FD46}" type="slidenum">
              <a:rPr lang="en-US"/>
              <a:pPr>
                <a:defRPr/>
              </a:pPr>
              <a:t>‹#›</a:t>
            </a:fld>
            <a:endParaRPr lang="en-US"/>
          </a:p>
        </p:txBody>
      </p:sp>
    </p:spTree>
    <p:extLst>
      <p:ext uri="{BB962C8B-B14F-4D97-AF65-F5344CB8AC3E}">
        <p14:creationId xmlns:p14="http://schemas.microsoft.com/office/powerpoint/2010/main" val="3983918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Winds &amp; The Waves</a:t>
            </a:r>
          </a:p>
        </p:txBody>
      </p:sp>
      <p:sp>
        <p:nvSpPr>
          <p:cNvPr id="7" name="Rectangle 6"/>
          <p:cNvSpPr>
            <a:spLocks noGrp="1" noChangeArrowheads="1"/>
          </p:cNvSpPr>
          <p:nvPr>
            <p:ph type="sldNum" sz="quarter" idx="12"/>
          </p:nvPr>
        </p:nvSpPr>
        <p:spPr>
          <a:ln/>
        </p:spPr>
        <p:txBody>
          <a:bodyPr/>
          <a:lstStyle>
            <a:lvl1pPr>
              <a:defRPr/>
            </a:lvl1pPr>
          </a:lstStyle>
          <a:p>
            <a:pPr>
              <a:defRPr/>
            </a:pPr>
            <a:fld id="{A918E164-CF62-4736-BD17-4B5CE44205B7}" type="slidenum">
              <a:rPr lang="en-US"/>
              <a:pPr>
                <a:defRPr/>
              </a:pPr>
              <a:t>‹#›</a:t>
            </a:fld>
            <a:endParaRPr lang="en-US"/>
          </a:p>
        </p:txBody>
      </p:sp>
    </p:spTree>
    <p:extLst>
      <p:ext uri="{BB962C8B-B14F-4D97-AF65-F5344CB8AC3E}">
        <p14:creationId xmlns:p14="http://schemas.microsoft.com/office/powerpoint/2010/main" val="3961346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96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US"/>
          </a:p>
        </p:txBody>
      </p:sp>
      <p:sp>
        <p:nvSpPr>
          <p:cNvPr id="1996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r>
              <a:rPr lang="en-US"/>
              <a:t>The Winds &amp; The Waves</a:t>
            </a:r>
          </a:p>
        </p:txBody>
      </p:sp>
      <p:sp>
        <p:nvSpPr>
          <p:cNvPr id="1996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fld id="{7A793EF7-A5D5-4210-83B2-F925B8858E1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2"/>
          <p:cNvSpPr>
            <a:spLocks noGrp="1" noChangeArrowheads="1"/>
          </p:cNvSpPr>
          <p:nvPr>
            <p:ph type="ctrTitle"/>
          </p:nvPr>
        </p:nvSpPr>
        <p:spPr>
          <a:xfrm>
            <a:off x="0" y="381000"/>
            <a:ext cx="9144000" cy="2209800"/>
          </a:xfrm>
        </p:spPr>
        <p:txBody>
          <a:bodyPr>
            <a:scene3d>
              <a:camera prst="perspectiveRelaxedModerately"/>
              <a:lightRig rig="threePt" dir="t"/>
            </a:scene3d>
          </a:bodyPr>
          <a:lstStyle/>
          <a:p>
            <a:pPr eaLnBrk="1" hangingPunct="1"/>
            <a:r>
              <a:rPr lang="en-US" sz="6000" b="1" u="sng" dirty="0">
                <a:ln w="28575">
                  <a:solidFill>
                    <a:srgbClr val="00FFFF"/>
                  </a:solidFill>
                </a:ln>
                <a:solidFill>
                  <a:srgbClr val="FFFF00"/>
                </a:solidFill>
                <a:cs typeface="Times New Roman" pitchFamily="18" charset="0"/>
              </a:rPr>
              <a:t>The Winds &amp; The Waves</a:t>
            </a:r>
            <a:br>
              <a:rPr lang="en-US" sz="3200" b="1" u="sng" dirty="0">
                <a:solidFill>
                  <a:srgbClr val="FFFF00"/>
                </a:solidFill>
                <a:cs typeface="Times New Roman" pitchFamily="18" charset="0"/>
              </a:rPr>
            </a:br>
            <a:br>
              <a:rPr lang="en-US" sz="2400" dirty="0">
                <a:solidFill>
                  <a:srgbClr val="FFFF00"/>
                </a:solidFill>
              </a:rPr>
            </a:br>
            <a:r>
              <a:rPr lang="en-US" sz="3600" b="1" dirty="0">
                <a:solidFill>
                  <a:schemeClr val="tx1"/>
                </a:solidFill>
              </a:rPr>
              <a:t>Text: </a:t>
            </a:r>
            <a:r>
              <a:rPr lang="en-US" sz="3600" b="1" dirty="0">
                <a:solidFill>
                  <a:schemeClr val="tx1"/>
                </a:solidFill>
                <a:cs typeface="Times New Roman" pitchFamily="18" charset="0"/>
              </a:rPr>
              <a:t>Mark 4:36-41; Matthew 14:22-33</a:t>
            </a:r>
            <a:endParaRPr lang="en-US" sz="3600" b="1" dirty="0">
              <a:solidFill>
                <a:schemeClr val="tx1"/>
              </a:solidFill>
            </a:endParaRPr>
          </a:p>
        </p:txBody>
      </p:sp>
      <p:pic>
        <p:nvPicPr>
          <p:cNvPr id="1026" name="Picture 2" descr="http://fc03.deviantart.net/fs70/i/2013/022/5/1/stormy_seas_of_an_earth_like_moon_by_xsereneix-d57uo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8335" y="2438400"/>
            <a:ext cx="6627330" cy="441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981199"/>
          </a:xfrm>
          <a:prstGeom prst="rect">
            <a:avLst/>
          </a:prstGeom>
        </p:spPr>
      </p:pic>
      <p:sp>
        <p:nvSpPr>
          <p:cNvPr id="33794" name="Rectangle 2"/>
          <p:cNvSpPr>
            <a:spLocks noGrp="1" noChangeArrowheads="1"/>
          </p:cNvSpPr>
          <p:nvPr>
            <p:ph type="title"/>
          </p:nvPr>
        </p:nvSpPr>
        <p:spPr>
          <a:xfrm>
            <a:off x="3657600" y="1004046"/>
            <a:ext cx="4632064" cy="824753"/>
          </a:xfrm>
        </p:spPr>
        <p:txBody>
          <a:bodyPr/>
          <a:lstStyle/>
          <a:p>
            <a:pPr eaLnBrk="1" hangingPunct="1"/>
            <a:r>
              <a:rPr lang="en-US" sz="5400" b="1" u="sng" dirty="0">
                <a:solidFill>
                  <a:schemeClr val="bg1"/>
                </a:solidFill>
                <a:cs typeface="Times New Roman" pitchFamily="18" charset="0"/>
              </a:rPr>
              <a:t>FEAR</a:t>
            </a:r>
          </a:p>
        </p:txBody>
      </p:sp>
      <p:sp>
        <p:nvSpPr>
          <p:cNvPr id="9" name="Footer Placeholder 4"/>
          <p:cNvSpPr>
            <a:spLocks noGrp="1"/>
          </p:cNvSpPr>
          <p:nvPr>
            <p:ph type="ftr" sz="quarter" idx="11"/>
          </p:nvPr>
        </p:nvSpPr>
        <p:spPr>
          <a:xfrm>
            <a:off x="2286000" y="6553200"/>
            <a:ext cx="3962400" cy="304800"/>
          </a:xfrm>
        </p:spPr>
        <p:txBody>
          <a:bodyPr/>
          <a:lstStyle/>
          <a:p>
            <a:pPr>
              <a:defRPr/>
            </a:pPr>
            <a:r>
              <a:rPr lang="en-US"/>
              <a:t>The Winds &amp; The Waves</a:t>
            </a:r>
            <a:endParaRPr lang="en-US" dirty="0"/>
          </a:p>
        </p:txBody>
      </p:sp>
      <p:sp>
        <p:nvSpPr>
          <p:cNvPr id="14" name="Text Box 4"/>
          <p:cNvSpPr txBox="1">
            <a:spLocks noChangeArrowheads="1"/>
          </p:cNvSpPr>
          <p:nvPr/>
        </p:nvSpPr>
        <p:spPr bwMode="auto">
          <a:xfrm>
            <a:off x="0" y="2362200"/>
            <a:ext cx="9144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t>Christ is there holding His hand out to us and we </a:t>
            </a:r>
          </a:p>
          <a:p>
            <a:pPr eaLnBrk="1" hangingPunct="1"/>
            <a:r>
              <a:rPr lang="en-US" dirty="0"/>
              <a:t>sometimes just get too distracted on our way there</a:t>
            </a:r>
            <a:endParaRPr lang="en-US" i="1" dirty="0"/>
          </a:p>
          <a:p>
            <a:pPr eaLnBrk="1" hangingPunct="1">
              <a:buClr>
                <a:schemeClr val="accent1"/>
              </a:buClr>
              <a:buSzPct val="115000"/>
              <a:buFont typeface="Wingdings" pitchFamily="2" charset="2"/>
              <a:buChar char="Ø"/>
            </a:pPr>
            <a:r>
              <a:rPr lang="en-US" sz="2000" dirty="0">
                <a:solidFill>
                  <a:srgbClr val="FFFF99"/>
                </a:solidFill>
              </a:rPr>
              <a:t>Rom. 8:31: </a:t>
            </a:r>
            <a:r>
              <a:rPr lang="en-US" sz="2000" b="0" dirty="0">
                <a:solidFill>
                  <a:srgbClr val="FFFF99"/>
                </a:solidFill>
              </a:rPr>
              <a:t>Nothing to fear if on God’s side.</a:t>
            </a:r>
          </a:p>
          <a:p>
            <a:pPr eaLnBrk="1" hangingPunct="1">
              <a:buClr>
                <a:schemeClr val="accent1"/>
              </a:buClr>
              <a:buSzPct val="115000"/>
              <a:buFont typeface="Wingdings" pitchFamily="2" charset="2"/>
              <a:buChar char="Ø"/>
            </a:pPr>
            <a:r>
              <a:rPr lang="en-US" sz="2000" dirty="0">
                <a:solidFill>
                  <a:srgbClr val="FFFF99"/>
                </a:solidFill>
              </a:rPr>
              <a:t>Rom. 8:32-39: </a:t>
            </a:r>
            <a:r>
              <a:rPr lang="en-US" sz="2000" b="0" dirty="0">
                <a:solidFill>
                  <a:srgbClr val="FFFF99"/>
                </a:solidFill>
              </a:rPr>
              <a:t>God is on our side when we walk in righteousness</a:t>
            </a:r>
          </a:p>
          <a:p>
            <a:pPr eaLnBrk="1" hangingPunct="1">
              <a:buClr>
                <a:schemeClr val="accent1"/>
              </a:buClr>
              <a:buSzPct val="115000"/>
              <a:buFont typeface="Wingdings" pitchFamily="2" charset="2"/>
              <a:buChar char="Ø"/>
            </a:pPr>
            <a:r>
              <a:rPr lang="en-US" sz="2000" dirty="0">
                <a:solidFill>
                  <a:srgbClr val="FFFF99"/>
                </a:solidFill>
              </a:rPr>
              <a:t>Prov. 9:10: </a:t>
            </a:r>
            <a:r>
              <a:rPr lang="en-US" sz="2000" b="0" dirty="0">
                <a:solidFill>
                  <a:srgbClr val="FFFF99"/>
                </a:solidFill>
              </a:rPr>
              <a:t>Fear of the Lord is the beginning of wisdom.</a:t>
            </a:r>
          </a:p>
          <a:p>
            <a:pPr eaLnBrk="1" hangingPunct="1">
              <a:buClr>
                <a:schemeClr val="accent1"/>
              </a:buClr>
              <a:buSzPct val="115000"/>
              <a:buFont typeface="Wingdings" pitchFamily="2" charset="2"/>
              <a:buChar char="Ø"/>
            </a:pPr>
            <a:r>
              <a:rPr lang="en-US" sz="2000" dirty="0">
                <a:solidFill>
                  <a:srgbClr val="FFFF99"/>
                </a:solidFill>
              </a:rPr>
              <a:t>Eccl. 12:13-14: </a:t>
            </a:r>
            <a:r>
              <a:rPr lang="en-US" sz="2000" b="0" dirty="0">
                <a:solidFill>
                  <a:srgbClr val="FFFF99"/>
                </a:solidFill>
              </a:rPr>
              <a:t>God will judge both the wicked and the righteous</a:t>
            </a:r>
          </a:p>
        </p:txBody>
      </p:sp>
      <p:sp>
        <p:nvSpPr>
          <p:cNvPr id="7" name="Text Box 3"/>
          <p:cNvSpPr txBox="1">
            <a:spLocks noChangeArrowheads="1"/>
          </p:cNvSpPr>
          <p:nvPr/>
        </p:nvSpPr>
        <p:spPr bwMode="auto">
          <a:xfrm>
            <a:off x="-1" y="4646831"/>
            <a:ext cx="9144001" cy="76944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solidFill>
                  <a:srgbClr val="000000"/>
                </a:solidFill>
              </a:rPr>
              <a:t>Rom. 8:31</a:t>
            </a:r>
            <a:endParaRPr lang="en-US" sz="2000" b="0" dirty="0">
              <a:solidFill>
                <a:srgbClr val="002060"/>
              </a:solidFill>
            </a:endParaRPr>
          </a:p>
          <a:p>
            <a:pPr eaLnBrk="1" hangingPunct="1"/>
            <a:r>
              <a:rPr lang="en-US" sz="2000" b="0" dirty="0">
                <a:solidFill>
                  <a:srgbClr val="002060"/>
                </a:solidFill>
              </a:rPr>
              <a:t>31.  What then shall we say to these things? If God is for us, who is against us?</a:t>
            </a:r>
          </a:p>
        </p:txBody>
      </p:sp>
      <p:sp>
        <p:nvSpPr>
          <p:cNvPr id="8" name="Text Box 5"/>
          <p:cNvSpPr txBox="1">
            <a:spLocks noChangeArrowheads="1"/>
          </p:cNvSpPr>
          <p:nvPr/>
        </p:nvSpPr>
        <p:spPr bwMode="auto">
          <a:xfrm>
            <a:off x="-11655" y="5638800"/>
            <a:ext cx="9143997" cy="83099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marL="457200" indent="-457200" algn="ctr">
              <a:defRPr/>
            </a:pPr>
            <a:r>
              <a:rPr lang="en-US" dirty="0">
                <a:solidFill>
                  <a:srgbClr val="0000FF"/>
                </a:solidFill>
                <a:latin typeface="Tahoma" panose="020B0604030504040204" pitchFamily="34" charset="0"/>
                <a:ea typeface="Tahoma" panose="020B0604030504040204" pitchFamily="34" charset="0"/>
                <a:cs typeface="Tahoma" panose="020B0604030504040204" pitchFamily="34" charset="0"/>
              </a:rPr>
              <a:t>Let us not fear to the detriment of our souls but have faith in God to accomplish His will in our lives!</a:t>
            </a:r>
          </a:p>
        </p:txBody>
      </p:sp>
    </p:spTree>
    <p:extLst>
      <p:ext uri="{BB962C8B-B14F-4D97-AF65-F5344CB8AC3E}">
        <p14:creationId xmlns:p14="http://schemas.microsoft.com/office/powerpoint/2010/main" val="23029360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childTnLst>
                          </p:cTn>
                        </p:par>
                        <p:par>
                          <p:cTn id="9" fill="hold">
                            <p:stCondLst>
                              <p:cond delay="0"/>
                            </p:stCondLst>
                            <p:childTnLst>
                              <p:par>
                                <p:cTn id="10" presetID="22" presetClass="entr" presetSubtype="8" fill="hold" nodeType="after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wipe(left)">
                                      <p:cBhvr>
                                        <p:cTn id="12" dur="500"/>
                                        <p:tgtEl>
                                          <p:spTgt spid="14">
                                            <p:txEl>
                                              <p:pRg st="2" end="2"/>
                                            </p:txEl>
                                          </p:spTgt>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wipe(left)">
                                      <p:cBhvr>
                                        <p:cTn id="19" dur="500"/>
                                        <p:tgtEl>
                                          <p:spTgt spid="14">
                                            <p:txEl>
                                              <p:pRg st="3" end="3"/>
                                            </p:txEl>
                                          </p:spTgt>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wipe(left)">
                                      <p:cBhvr>
                                        <p:cTn id="23" dur="500"/>
                                        <p:tgtEl>
                                          <p:spTgt spid="14">
                                            <p:txEl>
                                              <p:pRg st="4" end="4"/>
                                            </p:txEl>
                                          </p:spTgt>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wipe(left)">
                                      <p:cBhvr>
                                        <p:cTn id="27" dur="500"/>
                                        <p:tgtEl>
                                          <p:spTgt spid="1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981199"/>
          </a:xfrm>
          <a:prstGeom prst="rect">
            <a:avLst/>
          </a:prstGeom>
        </p:spPr>
      </p:pic>
      <p:sp>
        <p:nvSpPr>
          <p:cNvPr id="33794" name="Rectangle 2"/>
          <p:cNvSpPr>
            <a:spLocks noGrp="1" noChangeArrowheads="1"/>
          </p:cNvSpPr>
          <p:nvPr>
            <p:ph type="title"/>
          </p:nvPr>
        </p:nvSpPr>
        <p:spPr>
          <a:xfrm>
            <a:off x="3657600" y="1004046"/>
            <a:ext cx="4632064" cy="824753"/>
          </a:xfrm>
        </p:spPr>
        <p:txBody>
          <a:bodyPr/>
          <a:lstStyle/>
          <a:p>
            <a:pPr eaLnBrk="1" hangingPunct="1"/>
            <a:r>
              <a:rPr lang="en-US" sz="5400" b="1" u="sng" dirty="0">
                <a:solidFill>
                  <a:schemeClr val="bg1"/>
                </a:solidFill>
                <a:cs typeface="Times New Roman" pitchFamily="18" charset="0"/>
              </a:rPr>
              <a:t>DOUBT</a:t>
            </a:r>
          </a:p>
        </p:txBody>
      </p:sp>
      <p:sp>
        <p:nvSpPr>
          <p:cNvPr id="9" name="Footer Placeholder 4"/>
          <p:cNvSpPr>
            <a:spLocks noGrp="1"/>
          </p:cNvSpPr>
          <p:nvPr>
            <p:ph type="ftr" sz="quarter" idx="11"/>
          </p:nvPr>
        </p:nvSpPr>
        <p:spPr>
          <a:xfrm>
            <a:off x="2286000" y="6553200"/>
            <a:ext cx="3962400" cy="304800"/>
          </a:xfrm>
        </p:spPr>
        <p:txBody>
          <a:bodyPr/>
          <a:lstStyle/>
          <a:p>
            <a:pPr>
              <a:defRPr/>
            </a:pPr>
            <a:r>
              <a:rPr lang="en-US"/>
              <a:t>The Winds &amp; The Waves</a:t>
            </a:r>
            <a:endParaRPr lang="en-US" dirty="0"/>
          </a:p>
        </p:txBody>
      </p:sp>
      <p:sp>
        <p:nvSpPr>
          <p:cNvPr id="13" name="Text Box 4"/>
          <p:cNvSpPr txBox="1">
            <a:spLocks noChangeArrowheads="1"/>
          </p:cNvSpPr>
          <p:nvPr/>
        </p:nvSpPr>
        <p:spPr bwMode="auto">
          <a:xfrm>
            <a:off x="0" y="22098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ctr" eaLnBrk="1" hangingPunct="1"/>
            <a:r>
              <a:rPr lang="en-US" dirty="0"/>
              <a:t>Doubt = A lack of confidence, hesitation, inclination not </a:t>
            </a:r>
          </a:p>
          <a:p>
            <a:pPr algn="ctr" eaLnBrk="1" hangingPunct="1"/>
            <a:r>
              <a:rPr lang="en-US" dirty="0"/>
              <a:t>to believe, distrust</a:t>
            </a:r>
          </a:p>
        </p:txBody>
      </p:sp>
      <p:sp>
        <p:nvSpPr>
          <p:cNvPr id="14" name="Text Box 4"/>
          <p:cNvSpPr txBox="1">
            <a:spLocks noChangeArrowheads="1"/>
          </p:cNvSpPr>
          <p:nvPr/>
        </p:nvSpPr>
        <p:spPr bwMode="auto">
          <a:xfrm>
            <a:off x="0" y="3429000"/>
            <a:ext cx="9144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t>Many times our doubts cause us to hesitate or stop </a:t>
            </a:r>
          </a:p>
          <a:p>
            <a:pPr eaLnBrk="1" hangingPunct="1"/>
            <a:r>
              <a:rPr lang="en-US" dirty="0"/>
              <a:t>completely (“sink”)</a:t>
            </a:r>
          </a:p>
          <a:p>
            <a:pPr eaLnBrk="1" hangingPunct="1">
              <a:buClr>
                <a:schemeClr val="accent1"/>
              </a:buClr>
              <a:buSzPct val="115000"/>
              <a:buFont typeface="Wingdings" pitchFamily="2" charset="2"/>
              <a:buChar char="Ø"/>
            </a:pPr>
            <a:r>
              <a:rPr lang="en-US" sz="2000" i="1" dirty="0">
                <a:solidFill>
                  <a:srgbClr val="FFFF99"/>
                </a:solidFill>
              </a:rPr>
              <a:t>Jn. 20:24-29: </a:t>
            </a:r>
            <a:r>
              <a:rPr lang="en-US" sz="2000" b="0" dirty="0">
                <a:solidFill>
                  <a:srgbClr val="FFFF99"/>
                </a:solidFill>
              </a:rPr>
              <a:t>Thomas doubted and was rebuked.</a:t>
            </a:r>
          </a:p>
          <a:p>
            <a:pPr eaLnBrk="1" hangingPunct="1">
              <a:buClr>
                <a:schemeClr val="accent1"/>
              </a:buClr>
              <a:buSzPct val="115000"/>
              <a:buFont typeface="Wingdings" pitchFamily="2" charset="2"/>
              <a:buChar char="Ø"/>
            </a:pPr>
            <a:r>
              <a:rPr lang="en-US" sz="2000" i="1" dirty="0">
                <a:solidFill>
                  <a:srgbClr val="FFFF99"/>
                </a:solidFill>
              </a:rPr>
              <a:t>Lk. 24:36-40: </a:t>
            </a:r>
            <a:r>
              <a:rPr lang="en-US" sz="2000" b="0" dirty="0">
                <a:solidFill>
                  <a:srgbClr val="FFFF99"/>
                </a:solidFill>
              </a:rPr>
              <a:t>Apostles were rebuked for doubting.</a:t>
            </a:r>
          </a:p>
          <a:p>
            <a:pPr eaLnBrk="1" hangingPunct="1">
              <a:buClr>
                <a:schemeClr val="accent1"/>
              </a:buClr>
              <a:buSzPct val="115000"/>
              <a:buFont typeface="Wingdings" pitchFamily="2" charset="2"/>
              <a:buChar char="Ø"/>
            </a:pPr>
            <a:r>
              <a:rPr lang="en-US" sz="2000" i="1" dirty="0">
                <a:solidFill>
                  <a:srgbClr val="FFFF99"/>
                </a:solidFill>
              </a:rPr>
              <a:t>Rom. 3:3: </a:t>
            </a:r>
            <a:r>
              <a:rPr lang="en-US" sz="2000" b="0" dirty="0">
                <a:solidFill>
                  <a:srgbClr val="FFFF99"/>
                </a:solidFill>
              </a:rPr>
              <a:t>Unbelief will not nullify God’s faithfulness.</a:t>
            </a:r>
          </a:p>
          <a:p>
            <a:pPr eaLnBrk="1" hangingPunct="1">
              <a:buClr>
                <a:schemeClr val="accent1"/>
              </a:buClr>
              <a:buSzPct val="115000"/>
              <a:buFont typeface="Wingdings" pitchFamily="2" charset="2"/>
              <a:buChar char="Ø"/>
            </a:pPr>
            <a:r>
              <a:rPr lang="en-US" sz="2000" i="1" dirty="0">
                <a:solidFill>
                  <a:srgbClr val="FFFF99"/>
                </a:solidFill>
              </a:rPr>
              <a:t>Heb. 3:19: </a:t>
            </a:r>
            <a:r>
              <a:rPr lang="en-US" sz="2000" b="0" dirty="0">
                <a:solidFill>
                  <a:srgbClr val="FFFF99"/>
                </a:solidFill>
              </a:rPr>
              <a:t>Israelites did not enter Promised Land due to their unbelief.                                   </a:t>
            </a:r>
          </a:p>
          <a:p>
            <a:pPr eaLnBrk="1" hangingPunct="1">
              <a:buClr>
                <a:schemeClr val="accent1"/>
              </a:buClr>
              <a:buSzPct val="115000"/>
              <a:buFont typeface="Wingdings" pitchFamily="2" charset="2"/>
              <a:buChar char="Ø"/>
            </a:pPr>
            <a:r>
              <a:rPr lang="en-US" sz="2000" i="1" dirty="0">
                <a:solidFill>
                  <a:srgbClr val="FFFF99"/>
                </a:solidFill>
              </a:rPr>
              <a:t>Mt. 13:58: </a:t>
            </a:r>
            <a:r>
              <a:rPr lang="en-US" sz="2000" b="0" dirty="0">
                <a:solidFill>
                  <a:srgbClr val="FFFF99"/>
                </a:solidFill>
              </a:rPr>
              <a:t>Christ would not perform miracles in Hometown because of their unbelief.</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childTnLst>
                                </p:cTn>
                              </p:par>
                            </p:childTnLst>
                          </p:cTn>
                        </p:par>
                        <p:par>
                          <p:cTn id="13" fill="hold">
                            <p:stCondLst>
                              <p:cond delay="0"/>
                            </p:stCondLst>
                            <p:childTnLst>
                              <p:par>
                                <p:cTn id="14" presetID="22" presetClass="entr" presetSubtype="8" fill="hold" nodeType="afterEffect">
                                  <p:stCondLst>
                                    <p:cond delay="0"/>
                                  </p:stCondLst>
                                  <p:childTnLst>
                                    <p:set>
                                      <p:cBhvr>
                                        <p:cTn id="15" dur="1" fill="hold">
                                          <p:stCondLst>
                                            <p:cond delay="0"/>
                                          </p:stCondLst>
                                        </p:cTn>
                                        <p:tgtEl>
                                          <p:spTgt spid="14">
                                            <p:txEl>
                                              <p:pRg st="2" end="2"/>
                                            </p:txEl>
                                          </p:spTgt>
                                        </p:tgtEl>
                                        <p:attrNameLst>
                                          <p:attrName>style.visibility</p:attrName>
                                        </p:attrNameLst>
                                      </p:cBhvr>
                                      <p:to>
                                        <p:strVal val="visible"/>
                                      </p:to>
                                    </p:set>
                                    <p:animEffect transition="in" filter="wipe(left)">
                                      <p:cBhvr>
                                        <p:cTn id="16" dur="500"/>
                                        <p:tgtEl>
                                          <p:spTgt spid="14">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4">
                                            <p:txEl>
                                              <p:pRg st="3" end="3"/>
                                            </p:txEl>
                                          </p:spTgt>
                                        </p:tgtEl>
                                        <p:attrNameLst>
                                          <p:attrName>style.visibility</p:attrName>
                                        </p:attrNameLst>
                                      </p:cBhvr>
                                      <p:to>
                                        <p:strVal val="visible"/>
                                      </p:to>
                                    </p:set>
                                    <p:animEffect transition="in" filter="wipe(left)">
                                      <p:cBhvr>
                                        <p:cTn id="20" dur="500"/>
                                        <p:tgtEl>
                                          <p:spTgt spid="14">
                                            <p:txEl>
                                              <p:pRg st="3" end="3"/>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4">
                                            <p:txEl>
                                              <p:pRg st="4" end="4"/>
                                            </p:txEl>
                                          </p:spTgt>
                                        </p:tgtEl>
                                        <p:attrNameLst>
                                          <p:attrName>style.visibility</p:attrName>
                                        </p:attrNameLst>
                                      </p:cBhvr>
                                      <p:to>
                                        <p:strVal val="visible"/>
                                      </p:to>
                                    </p:set>
                                    <p:animEffect transition="in" filter="wipe(left)">
                                      <p:cBhvr>
                                        <p:cTn id="24" dur="500"/>
                                        <p:tgtEl>
                                          <p:spTgt spid="14">
                                            <p:txEl>
                                              <p:pRg st="4" end="4"/>
                                            </p:txEl>
                                          </p:spTgt>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14">
                                            <p:txEl>
                                              <p:pRg st="5" end="5"/>
                                            </p:txEl>
                                          </p:spTgt>
                                        </p:tgtEl>
                                        <p:attrNameLst>
                                          <p:attrName>style.visibility</p:attrName>
                                        </p:attrNameLst>
                                      </p:cBhvr>
                                      <p:to>
                                        <p:strVal val="visible"/>
                                      </p:to>
                                    </p:set>
                                    <p:animEffect transition="in" filter="wipe(left)">
                                      <p:cBhvr>
                                        <p:cTn id="28" dur="500"/>
                                        <p:tgtEl>
                                          <p:spTgt spid="14">
                                            <p:txEl>
                                              <p:pRg st="5" end="5"/>
                                            </p:txEl>
                                          </p:spTgt>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14">
                                            <p:txEl>
                                              <p:pRg st="6" end="6"/>
                                            </p:txEl>
                                          </p:spTgt>
                                        </p:tgtEl>
                                        <p:attrNameLst>
                                          <p:attrName>style.visibility</p:attrName>
                                        </p:attrNameLst>
                                      </p:cBhvr>
                                      <p:to>
                                        <p:strVal val="visible"/>
                                      </p:to>
                                    </p:set>
                                    <p:animEffect transition="in" filter="wipe(left)">
                                      <p:cBhvr>
                                        <p:cTn id="32"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981199"/>
          </a:xfrm>
          <a:prstGeom prst="rect">
            <a:avLst/>
          </a:prstGeom>
        </p:spPr>
      </p:pic>
      <p:sp>
        <p:nvSpPr>
          <p:cNvPr id="33794" name="Rectangle 2"/>
          <p:cNvSpPr>
            <a:spLocks noGrp="1" noChangeArrowheads="1"/>
          </p:cNvSpPr>
          <p:nvPr>
            <p:ph type="title"/>
          </p:nvPr>
        </p:nvSpPr>
        <p:spPr>
          <a:xfrm>
            <a:off x="3657600" y="1004046"/>
            <a:ext cx="4632064" cy="824753"/>
          </a:xfrm>
        </p:spPr>
        <p:txBody>
          <a:bodyPr/>
          <a:lstStyle/>
          <a:p>
            <a:pPr eaLnBrk="1" hangingPunct="1"/>
            <a:r>
              <a:rPr lang="en-US" sz="5400" b="1" u="sng" dirty="0">
                <a:solidFill>
                  <a:schemeClr val="bg1"/>
                </a:solidFill>
                <a:cs typeface="Times New Roman" pitchFamily="18" charset="0"/>
              </a:rPr>
              <a:t>DOUBT</a:t>
            </a:r>
          </a:p>
        </p:txBody>
      </p:sp>
      <p:sp>
        <p:nvSpPr>
          <p:cNvPr id="9" name="Footer Placeholder 4"/>
          <p:cNvSpPr>
            <a:spLocks noGrp="1"/>
          </p:cNvSpPr>
          <p:nvPr>
            <p:ph type="ftr" sz="quarter" idx="11"/>
          </p:nvPr>
        </p:nvSpPr>
        <p:spPr>
          <a:xfrm>
            <a:off x="2286000" y="6553200"/>
            <a:ext cx="3962400" cy="304800"/>
          </a:xfrm>
        </p:spPr>
        <p:txBody>
          <a:bodyPr/>
          <a:lstStyle/>
          <a:p>
            <a:pPr>
              <a:defRPr/>
            </a:pPr>
            <a:r>
              <a:rPr lang="en-US"/>
              <a:t>The Winds &amp; The Waves</a:t>
            </a:r>
            <a:endParaRPr lang="en-US" dirty="0"/>
          </a:p>
        </p:txBody>
      </p:sp>
      <p:sp>
        <p:nvSpPr>
          <p:cNvPr id="14" name="Text Box 4"/>
          <p:cNvSpPr txBox="1">
            <a:spLocks noChangeArrowheads="1"/>
          </p:cNvSpPr>
          <p:nvPr/>
        </p:nvSpPr>
        <p:spPr bwMode="auto">
          <a:xfrm>
            <a:off x="0" y="2362200"/>
            <a:ext cx="91440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t>Doubting causes ineffectiveness for Christ</a:t>
            </a:r>
          </a:p>
          <a:p>
            <a:pPr eaLnBrk="1" hangingPunct="1">
              <a:buClr>
                <a:schemeClr val="accent1"/>
              </a:buClr>
              <a:buSzPct val="115000"/>
              <a:buFont typeface="Wingdings" pitchFamily="2" charset="2"/>
              <a:buChar char="Ø"/>
            </a:pPr>
            <a:r>
              <a:rPr lang="en-US" sz="2000" i="1" dirty="0">
                <a:solidFill>
                  <a:srgbClr val="FFFF99"/>
                </a:solidFill>
              </a:rPr>
              <a:t>Mt. 5:13-16: </a:t>
            </a:r>
            <a:r>
              <a:rPr lang="en-US" sz="2000" b="0" dirty="0">
                <a:solidFill>
                  <a:srgbClr val="FFFF99"/>
                </a:solidFill>
              </a:rPr>
              <a:t>When we doubt our abilities or we are unsure of our faith, we cannot be lights unto the world!</a:t>
            </a:r>
          </a:p>
          <a:p>
            <a:pPr eaLnBrk="1" hangingPunct="1">
              <a:buClr>
                <a:schemeClr val="accent1"/>
              </a:buClr>
              <a:buSzPct val="115000"/>
              <a:buFont typeface="Wingdings" pitchFamily="2" charset="2"/>
              <a:buChar char="Ø"/>
            </a:pPr>
            <a:r>
              <a:rPr lang="en-US" sz="2000" dirty="0">
                <a:solidFill>
                  <a:srgbClr val="FFFF99"/>
                </a:solidFill>
              </a:rPr>
              <a:t>Js. 1:6: </a:t>
            </a:r>
            <a:r>
              <a:rPr lang="en-US" sz="2000" b="0" dirty="0">
                <a:solidFill>
                  <a:srgbClr val="FFFF99"/>
                </a:solidFill>
              </a:rPr>
              <a:t>When we doubt we cannot expect our prayers to be answered! (Js. 1:5-8)</a:t>
            </a:r>
          </a:p>
        </p:txBody>
      </p:sp>
      <p:sp>
        <p:nvSpPr>
          <p:cNvPr id="7" name="Text Box 3"/>
          <p:cNvSpPr txBox="1">
            <a:spLocks noChangeArrowheads="1"/>
          </p:cNvSpPr>
          <p:nvPr/>
        </p:nvSpPr>
        <p:spPr bwMode="auto">
          <a:xfrm>
            <a:off x="0" y="4648200"/>
            <a:ext cx="9144001" cy="107721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solidFill>
                  <a:srgbClr val="000000"/>
                </a:solidFill>
              </a:rPr>
              <a:t>Js. 1:6</a:t>
            </a:r>
          </a:p>
          <a:p>
            <a:pPr eaLnBrk="1" hangingPunct="1"/>
            <a:r>
              <a:rPr lang="en-US" sz="2000" b="0" dirty="0">
                <a:solidFill>
                  <a:srgbClr val="002060"/>
                </a:solidFill>
              </a:rPr>
              <a:t>6.  But he must ask in faith without any doubting, for the one who doubts is like the surf of the sea, driven and tossed by the wind.</a:t>
            </a:r>
          </a:p>
        </p:txBody>
      </p:sp>
    </p:spTree>
    <p:extLst>
      <p:ext uri="{BB962C8B-B14F-4D97-AF65-F5344CB8AC3E}">
        <p14:creationId xmlns:p14="http://schemas.microsoft.com/office/powerpoint/2010/main" val="24725651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981199"/>
          </a:xfrm>
          <a:prstGeom prst="rect">
            <a:avLst/>
          </a:prstGeom>
        </p:spPr>
      </p:pic>
      <p:sp>
        <p:nvSpPr>
          <p:cNvPr id="33794" name="Rectangle 2"/>
          <p:cNvSpPr>
            <a:spLocks noGrp="1" noChangeArrowheads="1"/>
          </p:cNvSpPr>
          <p:nvPr>
            <p:ph type="title"/>
          </p:nvPr>
        </p:nvSpPr>
        <p:spPr>
          <a:xfrm>
            <a:off x="3657600" y="1004046"/>
            <a:ext cx="4632064" cy="824753"/>
          </a:xfrm>
        </p:spPr>
        <p:txBody>
          <a:bodyPr/>
          <a:lstStyle/>
          <a:p>
            <a:pPr eaLnBrk="1" hangingPunct="1"/>
            <a:r>
              <a:rPr lang="en-US" sz="5400" b="1" u="sng" dirty="0">
                <a:solidFill>
                  <a:schemeClr val="bg1"/>
                </a:solidFill>
                <a:cs typeface="Times New Roman" pitchFamily="18" charset="0"/>
              </a:rPr>
              <a:t>DOUBT</a:t>
            </a:r>
          </a:p>
        </p:txBody>
      </p:sp>
      <p:sp>
        <p:nvSpPr>
          <p:cNvPr id="9" name="Footer Placeholder 4"/>
          <p:cNvSpPr>
            <a:spLocks noGrp="1"/>
          </p:cNvSpPr>
          <p:nvPr>
            <p:ph type="ftr" sz="quarter" idx="11"/>
          </p:nvPr>
        </p:nvSpPr>
        <p:spPr>
          <a:xfrm>
            <a:off x="2286000" y="6553200"/>
            <a:ext cx="3962400" cy="304800"/>
          </a:xfrm>
        </p:spPr>
        <p:txBody>
          <a:bodyPr/>
          <a:lstStyle/>
          <a:p>
            <a:pPr>
              <a:defRPr/>
            </a:pPr>
            <a:r>
              <a:rPr lang="en-US"/>
              <a:t>The Winds &amp; The Waves</a:t>
            </a:r>
            <a:endParaRPr lang="en-US" dirty="0"/>
          </a:p>
        </p:txBody>
      </p:sp>
      <p:sp>
        <p:nvSpPr>
          <p:cNvPr id="14" name="Text Box 4"/>
          <p:cNvSpPr txBox="1">
            <a:spLocks noChangeArrowheads="1"/>
          </p:cNvSpPr>
          <p:nvPr/>
        </p:nvSpPr>
        <p:spPr bwMode="auto">
          <a:xfrm>
            <a:off x="0" y="2362200"/>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t>Phil. 4:13: Paul said he had confidence through Christ!</a:t>
            </a:r>
          </a:p>
          <a:p>
            <a:pPr eaLnBrk="1" hangingPunct="1">
              <a:buClr>
                <a:schemeClr val="accent1"/>
              </a:buClr>
              <a:buSzPct val="115000"/>
              <a:buFont typeface="Wingdings" pitchFamily="2" charset="2"/>
              <a:buChar char="Ø"/>
            </a:pPr>
            <a:r>
              <a:rPr lang="en-US" sz="2000" dirty="0">
                <a:solidFill>
                  <a:srgbClr val="FFFF99"/>
                </a:solidFill>
              </a:rPr>
              <a:t>II Tim. 1:7-9: </a:t>
            </a:r>
            <a:r>
              <a:rPr lang="en-US" sz="2000" b="0" dirty="0">
                <a:solidFill>
                  <a:srgbClr val="FFFF99"/>
                </a:solidFill>
              </a:rPr>
              <a:t>Confidence through Jesus! (II Cor. 3:4)</a:t>
            </a:r>
          </a:p>
          <a:p>
            <a:pPr eaLnBrk="1" hangingPunct="1">
              <a:buClr>
                <a:schemeClr val="accent1"/>
              </a:buClr>
              <a:buSzPct val="115000"/>
              <a:buFont typeface="Wingdings" pitchFamily="2" charset="2"/>
              <a:buChar char="Ø"/>
            </a:pPr>
            <a:r>
              <a:rPr lang="en-US" sz="2000" dirty="0">
                <a:solidFill>
                  <a:srgbClr val="FFFF99"/>
                </a:solidFill>
              </a:rPr>
              <a:t>Heb. 3:6; 4:16; 10:19, 35: </a:t>
            </a:r>
            <a:r>
              <a:rPr lang="en-US" sz="2000" b="0" dirty="0">
                <a:solidFill>
                  <a:srgbClr val="FFFF99"/>
                </a:solidFill>
              </a:rPr>
              <a:t>Confidence to approach the throne of grace!</a:t>
            </a:r>
          </a:p>
          <a:p>
            <a:pPr eaLnBrk="1" hangingPunct="1">
              <a:buClr>
                <a:schemeClr val="accent1"/>
              </a:buClr>
              <a:buSzPct val="115000"/>
              <a:buFont typeface="Wingdings" pitchFamily="2" charset="2"/>
              <a:buChar char="Ø"/>
            </a:pPr>
            <a:r>
              <a:rPr lang="en-US" sz="2000" dirty="0">
                <a:solidFill>
                  <a:srgbClr val="FFFF99"/>
                </a:solidFill>
              </a:rPr>
              <a:t>I Jn. 2:28; 3:21; 4:17; 5:14: </a:t>
            </a:r>
            <a:r>
              <a:rPr lang="en-US" sz="2000" b="0" dirty="0">
                <a:solidFill>
                  <a:srgbClr val="FFFF99"/>
                </a:solidFill>
              </a:rPr>
              <a:t>Confidence in prayer!</a:t>
            </a:r>
          </a:p>
        </p:txBody>
      </p:sp>
      <p:sp>
        <p:nvSpPr>
          <p:cNvPr id="7" name="Text Box 3"/>
          <p:cNvSpPr txBox="1">
            <a:spLocks noChangeArrowheads="1"/>
          </p:cNvSpPr>
          <p:nvPr/>
        </p:nvSpPr>
        <p:spPr bwMode="auto">
          <a:xfrm>
            <a:off x="-4" y="4270177"/>
            <a:ext cx="9144001" cy="76944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solidFill>
                  <a:srgbClr val="000000"/>
                </a:solidFill>
              </a:rPr>
              <a:t>Phil. 4:13</a:t>
            </a:r>
          </a:p>
          <a:p>
            <a:pPr eaLnBrk="1" hangingPunct="1"/>
            <a:r>
              <a:rPr lang="en-US" sz="2000" b="0" dirty="0">
                <a:solidFill>
                  <a:srgbClr val="002060"/>
                </a:solidFill>
              </a:rPr>
              <a:t>13.  I can do all things through Him who strengthens me.</a:t>
            </a:r>
          </a:p>
        </p:txBody>
      </p:sp>
      <p:sp>
        <p:nvSpPr>
          <p:cNvPr id="8" name="Text Box 5"/>
          <p:cNvSpPr txBox="1">
            <a:spLocks noChangeArrowheads="1"/>
          </p:cNvSpPr>
          <p:nvPr/>
        </p:nvSpPr>
        <p:spPr bwMode="auto">
          <a:xfrm>
            <a:off x="0" y="5562600"/>
            <a:ext cx="9143997" cy="83099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marL="457200" indent="-457200" algn="ctr">
              <a:defRPr/>
            </a:pPr>
            <a:r>
              <a:rPr lang="en-US" dirty="0">
                <a:solidFill>
                  <a:srgbClr val="0000FF"/>
                </a:solidFill>
                <a:latin typeface="Tahoma" panose="020B0604030504040204" pitchFamily="34" charset="0"/>
                <a:ea typeface="Tahoma" panose="020B0604030504040204" pitchFamily="34" charset="0"/>
                <a:cs typeface="Tahoma" panose="020B0604030504040204" pitchFamily="34" charset="0"/>
              </a:rPr>
              <a:t>Let us have confidence in our faith and see what God can do through us!</a:t>
            </a:r>
          </a:p>
        </p:txBody>
      </p:sp>
    </p:spTree>
    <p:extLst>
      <p:ext uri="{BB962C8B-B14F-4D97-AF65-F5344CB8AC3E}">
        <p14:creationId xmlns:p14="http://schemas.microsoft.com/office/powerpoint/2010/main" val="8331679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0"/>
                            </p:stCondLst>
                            <p:childTnLst>
                              <p:par>
                                <p:cTn id="11" presetID="22" presetClass="entr" presetSubtype="8" fill="hold" nodeType="after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wipe(left)">
                                      <p:cBhvr>
                                        <p:cTn id="13" dur="500"/>
                                        <p:tgtEl>
                                          <p:spTgt spid="14">
                                            <p:txEl>
                                              <p:pRg st="1" end="1"/>
                                            </p:txEl>
                                          </p:spTgt>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500"/>
                                        <p:tgtEl>
                                          <p:spTgt spid="14">
                                            <p:txEl>
                                              <p:pRg st="2" end="2"/>
                                            </p:txEl>
                                          </p:spTgt>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Effect transition="in" filter="wipe(left)">
                                      <p:cBhvr>
                                        <p:cTn id="21" dur="500"/>
                                        <p:tgtEl>
                                          <p:spTgt spid="1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9144000" cy="609600"/>
          </a:xfrm>
        </p:spPr>
        <p:txBody>
          <a:bodyPr/>
          <a:lstStyle/>
          <a:p>
            <a:pPr eaLnBrk="1" hangingPunct="1"/>
            <a:r>
              <a:rPr lang="en-US" sz="3600" b="1" u="sng" dirty="0">
                <a:cs typeface="Times New Roman" pitchFamily="18" charset="0"/>
              </a:rPr>
              <a:t>Conclusion</a:t>
            </a:r>
          </a:p>
        </p:txBody>
      </p:sp>
      <p:sp>
        <p:nvSpPr>
          <p:cNvPr id="4" name="Footer Placeholder 4"/>
          <p:cNvSpPr>
            <a:spLocks noGrp="1"/>
          </p:cNvSpPr>
          <p:nvPr>
            <p:ph type="ftr" sz="quarter" idx="11"/>
          </p:nvPr>
        </p:nvSpPr>
        <p:spPr>
          <a:xfrm>
            <a:off x="3384788" y="6464300"/>
            <a:ext cx="3016012" cy="381000"/>
          </a:xfrm>
        </p:spPr>
        <p:txBody>
          <a:bodyPr/>
          <a:lstStyle/>
          <a:p>
            <a:pPr>
              <a:defRPr/>
            </a:pPr>
            <a:r>
              <a:rPr lang="en-US" dirty="0"/>
              <a:t>The Winds &amp; The Waves</a:t>
            </a:r>
          </a:p>
        </p:txBody>
      </p:sp>
      <p:sp>
        <p:nvSpPr>
          <p:cNvPr id="5" name="Text Box 4"/>
          <p:cNvSpPr txBox="1">
            <a:spLocks noChangeArrowheads="1"/>
          </p:cNvSpPr>
          <p:nvPr/>
        </p:nvSpPr>
        <p:spPr bwMode="auto">
          <a:xfrm>
            <a:off x="0" y="91440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ctr" eaLnBrk="1" hangingPunct="1"/>
            <a:r>
              <a:rPr lang="en-US" dirty="0"/>
              <a:t>Seasoned sailors saw the “winds and waves” filling their boat and they were in jeopardy – they went to the only One who could stop it!</a:t>
            </a:r>
          </a:p>
        </p:txBody>
      </p:sp>
      <p:sp>
        <p:nvSpPr>
          <p:cNvPr id="8" name="Text Box 4"/>
          <p:cNvSpPr txBox="1">
            <a:spLocks noChangeArrowheads="1"/>
          </p:cNvSpPr>
          <p:nvPr/>
        </p:nvSpPr>
        <p:spPr bwMode="auto">
          <a:xfrm>
            <a:off x="0" y="2419529"/>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ctr" eaLnBrk="1" hangingPunct="1"/>
            <a:r>
              <a:rPr lang="en-US" dirty="0"/>
              <a:t>Peter walked on the water out to Christ, full of confidence, but became distracted by the winds and the waves of the storm – When he sank he called out to the only One who could save him!</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07852"/>
            <a:ext cx="3384788" cy="2834760"/>
          </a:xfrm>
          <a:prstGeom prst="rect">
            <a:avLst/>
          </a:prstGeom>
        </p:spPr>
      </p:pic>
      <p:pic>
        <p:nvPicPr>
          <p:cNvPr id="7" name="Picture 6">
            <a:extLst>
              <a:ext uri="{FF2B5EF4-FFF2-40B4-BE49-F238E27FC236}">
                <a16:creationId xmlns:a16="http://schemas.microsoft.com/office/drawing/2014/main" id="{99104AE6-A3CC-408F-95B2-BE9D272E6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4023239"/>
            <a:ext cx="2744993" cy="28347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par>
                          <p:cTn id="7" fill="hold" nodeType="withGroup">
                            <p:stCondLst>
                              <p:cond delay="500"/>
                            </p:stCondLst>
                            <p:childTnLst>
                              <p:par>
                                <p:cTn id="8" presetID="53"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
                                        </p:tgtEl>
                                        <p:attrNameLst>
                                          <p:attrName>style.visibility</p:attrName>
                                        </p:attrNameLst>
                                      </p:cBhvr>
                                      <p:to>
                                        <p:strVal val="visible"/>
                                      </p:to>
                                    </p:se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9144000" cy="609600"/>
          </a:xfrm>
        </p:spPr>
        <p:txBody>
          <a:bodyPr/>
          <a:lstStyle/>
          <a:p>
            <a:pPr eaLnBrk="1" hangingPunct="1"/>
            <a:r>
              <a:rPr lang="en-US" sz="3600" b="1" u="sng" dirty="0">
                <a:cs typeface="Times New Roman" pitchFamily="18" charset="0"/>
              </a:rPr>
              <a:t>Conclusion</a:t>
            </a:r>
          </a:p>
        </p:txBody>
      </p:sp>
      <p:sp>
        <p:nvSpPr>
          <p:cNvPr id="4" name="Footer Placeholder 4"/>
          <p:cNvSpPr>
            <a:spLocks noGrp="1"/>
          </p:cNvSpPr>
          <p:nvPr>
            <p:ph type="ftr" sz="quarter" idx="11"/>
          </p:nvPr>
        </p:nvSpPr>
        <p:spPr>
          <a:xfrm>
            <a:off x="2438400" y="6591656"/>
            <a:ext cx="4038600" cy="253643"/>
          </a:xfrm>
        </p:spPr>
        <p:txBody>
          <a:bodyPr/>
          <a:lstStyle/>
          <a:p>
            <a:pPr>
              <a:defRPr/>
            </a:pPr>
            <a:r>
              <a:rPr lang="en-US" dirty="0"/>
              <a:t>The Winds &amp; The Waves</a:t>
            </a:r>
          </a:p>
        </p:txBody>
      </p:sp>
      <p:sp>
        <p:nvSpPr>
          <p:cNvPr id="8" name="Text Box 4"/>
          <p:cNvSpPr txBox="1">
            <a:spLocks noChangeArrowheads="1"/>
          </p:cNvSpPr>
          <p:nvPr/>
        </p:nvSpPr>
        <p:spPr bwMode="auto">
          <a:xfrm>
            <a:off x="0" y="2419529"/>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ctr" eaLnBrk="1" hangingPunct="1"/>
            <a:r>
              <a:rPr lang="en-US" dirty="0"/>
              <a:t>When we walk by sight the “winds and the waves” can cause us to fear and doubt (Mt. 8:26; 14:31) and sink!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57139"/>
            <a:ext cx="4060134" cy="2707601"/>
          </a:xfrm>
          <a:prstGeom prst="rect">
            <a:avLst/>
          </a:prstGeom>
        </p:spPr>
      </p:pic>
      <p:sp>
        <p:nvSpPr>
          <p:cNvPr id="7" name="Text Box 3">
            <a:extLst>
              <a:ext uri="{FF2B5EF4-FFF2-40B4-BE49-F238E27FC236}">
                <a16:creationId xmlns:a16="http://schemas.microsoft.com/office/drawing/2014/main" id="{991CEC8F-A095-4B9C-876C-BA34669999BB}"/>
              </a:ext>
            </a:extLst>
          </p:cNvPr>
          <p:cNvSpPr txBox="1">
            <a:spLocks noChangeArrowheads="1"/>
          </p:cNvSpPr>
          <p:nvPr/>
        </p:nvSpPr>
        <p:spPr bwMode="auto">
          <a:xfrm>
            <a:off x="-4" y="797253"/>
            <a:ext cx="9144001" cy="138499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solidFill>
                  <a:srgbClr val="000000"/>
                </a:solidFill>
              </a:rPr>
              <a:t>II Cor. 5:6-7</a:t>
            </a:r>
          </a:p>
          <a:p>
            <a:pPr eaLnBrk="1" hangingPunct="1"/>
            <a:r>
              <a:rPr lang="en-US" sz="2000" b="0" dirty="0">
                <a:solidFill>
                  <a:srgbClr val="002060"/>
                </a:solidFill>
              </a:rPr>
              <a:t>6.  Therefore, being always of good courage, and knowing that while we are at home in the body we are absent from the Lord--</a:t>
            </a:r>
          </a:p>
          <a:p>
            <a:pPr eaLnBrk="1" hangingPunct="1"/>
            <a:r>
              <a:rPr lang="en-US" sz="2000" b="0" dirty="0">
                <a:solidFill>
                  <a:srgbClr val="002060"/>
                </a:solidFill>
              </a:rPr>
              <a:t>7.  for we walk by faith, not by sight--</a:t>
            </a:r>
          </a:p>
        </p:txBody>
      </p:sp>
      <p:sp>
        <p:nvSpPr>
          <p:cNvPr id="9" name="Text Box 4">
            <a:extLst>
              <a:ext uri="{FF2B5EF4-FFF2-40B4-BE49-F238E27FC236}">
                <a16:creationId xmlns:a16="http://schemas.microsoft.com/office/drawing/2014/main" id="{CC7CC325-4047-43C5-8940-82E1EEFBB0D3}"/>
              </a:ext>
            </a:extLst>
          </p:cNvPr>
          <p:cNvSpPr txBox="1">
            <a:spLocks noChangeArrowheads="1"/>
          </p:cNvSpPr>
          <p:nvPr/>
        </p:nvSpPr>
        <p:spPr bwMode="auto">
          <a:xfrm>
            <a:off x="4060133" y="4426109"/>
            <a:ext cx="50771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indent="0" algn="ctr" eaLnBrk="1" hangingPunct="1"/>
            <a:r>
              <a:rPr lang="en-US" dirty="0"/>
              <a:t>Walk by faith and focus on Jesus, the Master of the “winds and the waves,” the only One who can grant peace!</a:t>
            </a:r>
          </a:p>
        </p:txBody>
      </p:sp>
    </p:spTree>
    <p:extLst>
      <p:ext uri="{BB962C8B-B14F-4D97-AF65-F5344CB8AC3E}">
        <p14:creationId xmlns:p14="http://schemas.microsoft.com/office/powerpoint/2010/main" val="32022418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499"/>
                                          </p:stCondLst>
                                        </p:cTn>
                                        <p:tgtEl>
                                          <p:spTgt spid="8"/>
                                        </p:tgtEl>
                                        <p:attrNameLst>
                                          <p:attrName>style.visibility</p:attrName>
                                        </p:attrNameLst>
                                      </p:cBhvr>
                                      <p:to>
                                        <p:strVal val="visible"/>
                                      </p:to>
                                    </p:se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7" grpId="0" animBg="1"/>
      <p:bldP spid="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0"/>
            <a:ext cx="9144000" cy="609600"/>
          </a:xfrm>
        </p:spPr>
        <p:txBody>
          <a:bodyPr/>
          <a:lstStyle/>
          <a:p>
            <a:pPr eaLnBrk="1" hangingPunct="1"/>
            <a:r>
              <a:rPr lang="en-US" sz="3600" b="1" u="sng" dirty="0">
                <a:cs typeface="Times New Roman" pitchFamily="18" charset="0"/>
              </a:rPr>
              <a:t>Conclusion</a:t>
            </a:r>
          </a:p>
        </p:txBody>
      </p:sp>
      <p:sp>
        <p:nvSpPr>
          <p:cNvPr id="4" name="Footer Placeholder 4"/>
          <p:cNvSpPr>
            <a:spLocks noGrp="1"/>
          </p:cNvSpPr>
          <p:nvPr>
            <p:ph type="ftr" sz="quarter" idx="11"/>
          </p:nvPr>
        </p:nvSpPr>
        <p:spPr>
          <a:xfrm>
            <a:off x="2320925" y="6553200"/>
            <a:ext cx="4267200" cy="277813"/>
          </a:xfrm>
        </p:spPr>
        <p:txBody>
          <a:bodyPr/>
          <a:lstStyle/>
          <a:p>
            <a:pPr>
              <a:defRPr/>
            </a:pPr>
            <a:r>
              <a:rPr lang="en-US"/>
              <a:t>The Winds &amp; The Waves</a:t>
            </a:r>
            <a:endParaRPr lang="en-US" dirty="0"/>
          </a:p>
        </p:txBody>
      </p:sp>
      <p:sp>
        <p:nvSpPr>
          <p:cNvPr id="9" name="Text Box 4"/>
          <p:cNvSpPr txBox="1">
            <a:spLocks noChangeArrowheads="1"/>
          </p:cNvSpPr>
          <p:nvPr/>
        </p:nvSpPr>
        <p:spPr bwMode="auto">
          <a:xfrm>
            <a:off x="0" y="76200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indent="0" algn="ctr" eaLnBrk="1" hangingPunct="1"/>
            <a:r>
              <a:rPr lang="en-US" dirty="0"/>
              <a:t>Let us put our trust in Jesus so that we may one day live with God Almighty in that home in Heaven He has prepared </a:t>
            </a:r>
            <a:r>
              <a:rPr lang="en-US" i="1" dirty="0"/>
              <a:t>(Jn. 14:1-6)</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0002" y="3642433"/>
            <a:ext cx="4063998" cy="3047998"/>
          </a:xfrm>
          <a:prstGeom prst="rect">
            <a:avLst/>
          </a:prstGeom>
        </p:spPr>
      </p:pic>
      <p:sp>
        <p:nvSpPr>
          <p:cNvPr id="7" name="Text Box 4">
            <a:extLst>
              <a:ext uri="{FF2B5EF4-FFF2-40B4-BE49-F238E27FC236}">
                <a16:creationId xmlns:a16="http://schemas.microsoft.com/office/drawing/2014/main" id="{8B67EABE-28DF-47DE-ACAC-C44D5E36B62F}"/>
              </a:ext>
            </a:extLst>
          </p:cNvPr>
          <p:cNvSpPr txBox="1">
            <a:spLocks noChangeArrowheads="1"/>
          </p:cNvSpPr>
          <p:nvPr/>
        </p:nvSpPr>
        <p:spPr bwMode="auto">
          <a:xfrm>
            <a:off x="0" y="2343233"/>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t>An indescribable peace!</a:t>
            </a:r>
            <a:endParaRPr lang="en-US" i="1" dirty="0"/>
          </a:p>
          <a:p>
            <a:pPr eaLnBrk="1" hangingPunct="1">
              <a:buClr>
                <a:schemeClr val="accent1"/>
              </a:buClr>
              <a:buSzPct val="115000"/>
              <a:buFont typeface="Wingdings" pitchFamily="2" charset="2"/>
              <a:buChar char="Ø"/>
            </a:pPr>
            <a:r>
              <a:rPr lang="en-US" sz="2000" i="1" dirty="0">
                <a:solidFill>
                  <a:srgbClr val="FFFF99"/>
                </a:solidFill>
              </a:rPr>
              <a:t>Is. 57:20-21: </a:t>
            </a:r>
            <a:r>
              <a:rPr lang="en-US" sz="2000" b="0" i="1" dirty="0">
                <a:solidFill>
                  <a:srgbClr val="FFFF99"/>
                </a:solidFill>
              </a:rPr>
              <a:t>No peace for the wicked</a:t>
            </a:r>
          </a:p>
        </p:txBody>
      </p:sp>
      <p:sp>
        <p:nvSpPr>
          <p:cNvPr id="12" name="Text Box 3">
            <a:extLst>
              <a:ext uri="{FF2B5EF4-FFF2-40B4-BE49-F238E27FC236}">
                <a16:creationId xmlns:a16="http://schemas.microsoft.com/office/drawing/2014/main" id="{A3788E95-ADF0-4D8D-BC90-A040C9206C0C}"/>
              </a:ext>
            </a:extLst>
          </p:cNvPr>
          <p:cNvSpPr txBox="1">
            <a:spLocks noChangeArrowheads="1"/>
          </p:cNvSpPr>
          <p:nvPr/>
        </p:nvSpPr>
        <p:spPr bwMode="auto">
          <a:xfrm>
            <a:off x="1" y="3642433"/>
            <a:ext cx="5080002" cy="138499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solidFill>
                  <a:srgbClr val="000000"/>
                </a:solidFill>
              </a:rPr>
              <a:t>Romans 5:1</a:t>
            </a:r>
          </a:p>
          <a:p>
            <a:pPr eaLnBrk="1" hangingPunct="1"/>
            <a:r>
              <a:rPr lang="en-US" sz="2000" b="0" dirty="0">
                <a:solidFill>
                  <a:srgbClr val="002060"/>
                </a:solidFill>
              </a:rPr>
              <a:t>1.  Therefore, having been justified by faith, we have peace with God through our Lord Jesus Christ,</a:t>
            </a:r>
          </a:p>
        </p:txBody>
      </p:sp>
      <p:sp>
        <p:nvSpPr>
          <p:cNvPr id="13" name="Text Box 3">
            <a:extLst>
              <a:ext uri="{FF2B5EF4-FFF2-40B4-BE49-F238E27FC236}">
                <a16:creationId xmlns:a16="http://schemas.microsoft.com/office/drawing/2014/main" id="{E9BA7D67-FAD9-4C38-84AB-0DC35536068A}"/>
              </a:ext>
            </a:extLst>
          </p:cNvPr>
          <p:cNvSpPr txBox="1">
            <a:spLocks noChangeArrowheads="1"/>
          </p:cNvSpPr>
          <p:nvPr/>
        </p:nvSpPr>
        <p:spPr bwMode="auto">
          <a:xfrm>
            <a:off x="-1" y="5145078"/>
            <a:ext cx="5080002" cy="138499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solidFill>
                  <a:srgbClr val="000000"/>
                </a:solidFill>
              </a:rPr>
              <a:t>Philippians 4:7</a:t>
            </a:r>
          </a:p>
          <a:p>
            <a:pPr eaLnBrk="1" hangingPunct="1"/>
            <a:r>
              <a:rPr lang="en-US" sz="2000" b="0" dirty="0">
                <a:solidFill>
                  <a:srgbClr val="002060"/>
                </a:solidFill>
              </a:rPr>
              <a:t>7.  And the peace of God, which surpasses all comprehension, will guard your hearts and your minds in Christ Jesus.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0"/>
            <a:ext cx="9144000" cy="609600"/>
          </a:xfrm>
        </p:spPr>
        <p:txBody>
          <a:bodyPr/>
          <a:lstStyle/>
          <a:p>
            <a:pPr eaLnBrk="1" hangingPunct="1"/>
            <a:r>
              <a:rPr lang="en-US" sz="3600" b="1" u="sng" dirty="0">
                <a:cs typeface="Times New Roman" pitchFamily="18" charset="0"/>
              </a:rPr>
              <a:t>Conclusion</a:t>
            </a:r>
          </a:p>
        </p:txBody>
      </p:sp>
      <p:sp>
        <p:nvSpPr>
          <p:cNvPr id="4" name="Footer Placeholder 4"/>
          <p:cNvSpPr>
            <a:spLocks noGrp="1"/>
          </p:cNvSpPr>
          <p:nvPr>
            <p:ph type="ftr" sz="quarter" idx="11"/>
          </p:nvPr>
        </p:nvSpPr>
        <p:spPr>
          <a:xfrm>
            <a:off x="2320925" y="6553200"/>
            <a:ext cx="4267200" cy="277813"/>
          </a:xfrm>
        </p:spPr>
        <p:txBody>
          <a:bodyPr/>
          <a:lstStyle/>
          <a:p>
            <a:pPr>
              <a:defRPr/>
            </a:pPr>
            <a:r>
              <a:rPr lang="en-US"/>
              <a:t>The Winds &amp; The Waves</a:t>
            </a:r>
            <a:endParaRPr lang="en-US" dirty="0"/>
          </a:p>
        </p:txBody>
      </p:sp>
      <p:sp>
        <p:nvSpPr>
          <p:cNvPr id="12" name="Text Box 5"/>
          <p:cNvSpPr txBox="1">
            <a:spLocks noChangeArrowheads="1"/>
          </p:cNvSpPr>
          <p:nvPr/>
        </p:nvSpPr>
        <p:spPr bwMode="auto">
          <a:xfrm>
            <a:off x="1" y="762000"/>
            <a:ext cx="9132704" cy="156966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marL="457200" indent="-457200" algn="ctr">
              <a:defRPr/>
            </a:pPr>
            <a:r>
              <a:rPr lang="en-US" dirty="0">
                <a:solidFill>
                  <a:srgbClr val="0000FF"/>
                </a:solidFill>
                <a:latin typeface="Tahoma" panose="020B0604030504040204" pitchFamily="34" charset="0"/>
                <a:ea typeface="Tahoma" panose="020B0604030504040204" pitchFamily="34" charset="0"/>
                <a:cs typeface="Tahoma" panose="020B0604030504040204" pitchFamily="34" charset="0"/>
              </a:rPr>
              <a:t>Jesus is the Master of the winds &amp; waves of the sea </a:t>
            </a:r>
          </a:p>
          <a:p>
            <a:pPr marL="457200" indent="-457200" algn="ctr">
              <a:defRPr/>
            </a:pPr>
            <a:r>
              <a:rPr lang="en-US" i="1" dirty="0">
                <a:solidFill>
                  <a:srgbClr val="0000FF"/>
                </a:solidFill>
                <a:latin typeface="Tahoma" panose="020B0604030504040204" pitchFamily="34" charset="0"/>
                <a:ea typeface="Tahoma" panose="020B0604030504040204" pitchFamily="34" charset="0"/>
                <a:cs typeface="Tahoma" panose="020B0604030504040204" pitchFamily="34" charset="0"/>
              </a:rPr>
              <a:t>(Mt. 8:27), </a:t>
            </a:r>
            <a:r>
              <a:rPr lang="en-US" dirty="0">
                <a:solidFill>
                  <a:srgbClr val="0000FF"/>
                </a:solidFill>
                <a:latin typeface="Tahoma" panose="020B0604030504040204" pitchFamily="34" charset="0"/>
                <a:ea typeface="Tahoma" panose="020B0604030504040204" pitchFamily="34" charset="0"/>
                <a:cs typeface="Tahoma" panose="020B0604030504040204" pitchFamily="34" charset="0"/>
              </a:rPr>
              <a:t>and He will be Master over your </a:t>
            </a:r>
          </a:p>
          <a:p>
            <a:pPr marL="457200" indent="-457200" algn="ctr">
              <a:defRPr/>
            </a:pPr>
            <a:r>
              <a:rPr lang="en-US" dirty="0">
                <a:solidFill>
                  <a:srgbClr val="0000FF"/>
                </a:solidFill>
                <a:latin typeface="Tahoma" panose="020B0604030504040204" pitchFamily="34" charset="0"/>
                <a:ea typeface="Tahoma" panose="020B0604030504040204" pitchFamily="34" charset="0"/>
                <a:cs typeface="Tahoma" panose="020B0604030504040204" pitchFamily="34" charset="0"/>
              </a:rPr>
              <a:t>“winds &amp; waves” if you but come to Him and lay your</a:t>
            </a:r>
          </a:p>
          <a:p>
            <a:pPr marL="457200" indent="-457200" algn="ctr">
              <a:defRPr/>
            </a:pPr>
            <a:r>
              <a:rPr lang="en-US" dirty="0">
                <a:solidFill>
                  <a:srgbClr val="0000FF"/>
                </a:solidFill>
                <a:latin typeface="Tahoma" panose="020B0604030504040204" pitchFamily="34" charset="0"/>
                <a:ea typeface="Tahoma" panose="020B0604030504040204" pitchFamily="34" charset="0"/>
                <a:cs typeface="Tahoma" panose="020B0604030504040204" pitchFamily="34" charset="0"/>
              </a:rPr>
              <a:t>burdens at His feet </a:t>
            </a:r>
            <a:r>
              <a:rPr lang="en-US" i="1" dirty="0">
                <a:solidFill>
                  <a:srgbClr val="0000FF"/>
                </a:solidFill>
                <a:latin typeface="Tahoma" panose="020B0604030504040204" pitchFamily="34" charset="0"/>
                <a:ea typeface="Tahoma" panose="020B0604030504040204" pitchFamily="34" charset="0"/>
                <a:cs typeface="Tahoma" panose="020B0604030504040204" pitchFamily="34" charset="0"/>
              </a:rPr>
              <a:t>(Mt. 11:28; I Pet. 5:7)!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185" y="2438400"/>
            <a:ext cx="7310336" cy="4114800"/>
          </a:xfrm>
          <a:prstGeom prst="rect">
            <a:avLst/>
          </a:prstGeom>
        </p:spPr>
      </p:pic>
    </p:spTree>
    <p:extLst>
      <p:ext uri="{BB962C8B-B14F-4D97-AF65-F5344CB8AC3E}">
        <p14:creationId xmlns:p14="http://schemas.microsoft.com/office/powerpoint/2010/main" val="232229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66FFFF"/>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66FFFF"/>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533400" y="990600"/>
            <a:ext cx="8382000" cy="3539430"/>
          </a:xfrm>
          <a:prstGeom prst="rect">
            <a:avLst/>
          </a:prstGeom>
          <a:noFill/>
          <a:ln w="9525">
            <a:noFill/>
            <a:miter lim="800000"/>
            <a:headEnd/>
            <a:tailEnd/>
          </a:ln>
          <a:effectLst/>
        </p:spPr>
        <p:txBody>
          <a:bodyPr>
            <a:spAutoFit/>
          </a:bodyPr>
          <a:lstStyle/>
          <a:p>
            <a:pPr algn="ctr">
              <a:spcBef>
                <a:spcPct val="20000"/>
              </a:spcBef>
              <a:defRPr/>
            </a:pPr>
            <a:r>
              <a:rPr lang="en-US" sz="3200" b="1" dirty="0">
                <a:solidFill>
                  <a:schemeClr val="tx1"/>
                </a:solidFill>
                <a:latin typeface="Tahoma" pitchFamily="34" charset="0"/>
                <a:ea typeface="Tahoma" pitchFamily="34" charset="0"/>
                <a:cs typeface="Tahoma" pitchFamily="34" charset="0"/>
              </a:rPr>
              <a:t>Hear The Gospel (Jn. 5:24; Rom. 10:17)</a:t>
            </a:r>
          </a:p>
          <a:p>
            <a:pPr algn="ctr">
              <a:spcBef>
                <a:spcPct val="20000"/>
              </a:spcBef>
              <a:defRPr/>
            </a:pPr>
            <a:r>
              <a:rPr lang="en-US" sz="3200" b="1" dirty="0">
                <a:solidFill>
                  <a:schemeClr val="tx1"/>
                </a:solidFill>
                <a:latin typeface="Tahoma" pitchFamily="34" charset="0"/>
                <a:ea typeface="Tahoma" pitchFamily="34" charset="0"/>
                <a:cs typeface="Tahoma" pitchFamily="34" charset="0"/>
              </a:rPr>
              <a:t>Believe In Christ (Jn. 3:16-18; Jn. 8:24)</a:t>
            </a:r>
          </a:p>
          <a:p>
            <a:pPr algn="ctr">
              <a:spcBef>
                <a:spcPct val="20000"/>
              </a:spcBef>
              <a:defRPr/>
            </a:pPr>
            <a:r>
              <a:rPr lang="en-US" sz="3200" b="1" dirty="0">
                <a:solidFill>
                  <a:schemeClr val="tx1"/>
                </a:solidFill>
                <a:latin typeface="Tahoma" pitchFamily="34" charset="0"/>
                <a:ea typeface="Tahoma" pitchFamily="34" charset="0"/>
                <a:cs typeface="Tahoma" pitchFamily="34" charset="0"/>
              </a:rPr>
              <a:t>Repent Of Sins (Lk. 13:35; Acts 2:38)</a:t>
            </a:r>
          </a:p>
          <a:p>
            <a:pPr algn="ctr">
              <a:spcBef>
                <a:spcPct val="20000"/>
              </a:spcBef>
              <a:defRPr/>
            </a:pPr>
            <a:r>
              <a:rPr lang="en-US" sz="3200" b="1" dirty="0">
                <a:solidFill>
                  <a:schemeClr val="tx1"/>
                </a:solidFill>
                <a:latin typeface="Tahoma" pitchFamily="34" charset="0"/>
                <a:ea typeface="Tahoma" pitchFamily="34" charset="0"/>
                <a:cs typeface="Tahoma" pitchFamily="34" charset="0"/>
              </a:rPr>
              <a:t>Confess Christ (Mt. 10:32; Rom. 10:10)</a:t>
            </a:r>
          </a:p>
          <a:p>
            <a:pPr algn="ctr">
              <a:spcBef>
                <a:spcPct val="20000"/>
              </a:spcBef>
              <a:defRPr/>
            </a:pPr>
            <a:r>
              <a:rPr lang="en-US" sz="3200" b="1" dirty="0">
                <a:solidFill>
                  <a:schemeClr val="tx1"/>
                </a:solidFill>
                <a:latin typeface="Tahoma" pitchFamily="34" charset="0"/>
                <a:ea typeface="Tahoma" pitchFamily="34" charset="0"/>
                <a:cs typeface="Tahoma" pitchFamily="34" charset="0"/>
              </a:rPr>
              <a:t>Be Baptized (Mk. 16:16; Acts 22:16)</a:t>
            </a:r>
          </a:p>
          <a:p>
            <a:pPr algn="ctr">
              <a:spcBef>
                <a:spcPct val="20000"/>
              </a:spcBef>
              <a:defRPr/>
            </a:pPr>
            <a:r>
              <a:rPr lang="en-US" sz="3200" b="1" dirty="0">
                <a:solidFill>
                  <a:schemeClr val="tx1"/>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228600" y="4876800"/>
            <a:ext cx="8915400" cy="1816100"/>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4000" b="1" u="sng" dirty="0">
                <a:solidFill>
                  <a:srgbClr val="0000FF"/>
                </a:solidFill>
                <a:effectLst>
                  <a:outerShdw blurRad="38100" dist="38100" dir="2700000" algn="tl">
                    <a:srgbClr val="FFFFFF"/>
                  </a:outerShdw>
                </a:effectLst>
                <a:latin typeface="Calisto MT" pitchFamily="18" charset="0"/>
              </a:rPr>
              <a:t>For The Erring Child of God: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defRPr/>
            </a:pPr>
            <a:r>
              <a:rPr lang="en-US" sz="3600" b="1" dirty="0">
                <a:solidFill>
                  <a:schemeClr val="tx1"/>
                </a:solidFill>
                <a:latin typeface="Calisto MT" pitchFamily="18" charset="0"/>
              </a:rPr>
              <a:t>Repent (Acts 8:22), Confess (I Jn. 1:9),</a:t>
            </a:r>
          </a:p>
          <a:p>
            <a:pPr algn="ctr" fontAlgn="auto">
              <a:spcBef>
                <a:spcPts val="0"/>
              </a:spcBef>
              <a:spcAft>
                <a:spcPts val="0"/>
              </a:spcAft>
              <a:defRPr/>
            </a:pPr>
            <a:r>
              <a:rPr lang="en-US" sz="3600" b="1" dirty="0">
                <a:solidFill>
                  <a:schemeClr val="tx1"/>
                </a:solidFill>
                <a:latin typeface="Calisto MT" pitchFamily="18"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1233136932"/>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FFFF00"/>
                </a:solidFill>
                <a:cs typeface="Times New Roman" pitchFamily="18" charset="0"/>
              </a:rPr>
              <a:t>Intro</a:t>
            </a:r>
            <a:endParaRPr lang="en-US" sz="3600" b="1" u="sng" dirty="0">
              <a:solidFill>
                <a:schemeClr val="tx1"/>
              </a:solidFill>
              <a:cs typeface="Times New Roman" pitchFamily="18" charset="0"/>
            </a:endParaRPr>
          </a:p>
        </p:txBody>
      </p:sp>
      <p:sp>
        <p:nvSpPr>
          <p:cNvPr id="9" name="Footer Placeholder 4"/>
          <p:cNvSpPr>
            <a:spLocks noGrp="1"/>
          </p:cNvSpPr>
          <p:nvPr>
            <p:ph type="ftr" sz="quarter" idx="11"/>
          </p:nvPr>
        </p:nvSpPr>
        <p:spPr>
          <a:xfrm>
            <a:off x="2690813" y="6553200"/>
            <a:ext cx="3733800" cy="304800"/>
          </a:xfrm>
        </p:spPr>
        <p:txBody>
          <a:bodyPr/>
          <a:lstStyle/>
          <a:p>
            <a:pPr>
              <a:defRPr/>
            </a:pPr>
            <a:r>
              <a:rPr lang="en-US" dirty="0"/>
              <a:t>The Winds &amp; The Waves</a:t>
            </a:r>
          </a:p>
        </p:txBody>
      </p:sp>
      <p:sp>
        <p:nvSpPr>
          <p:cNvPr id="11" name="Text Box 4"/>
          <p:cNvSpPr txBox="1">
            <a:spLocks noChangeArrowheads="1"/>
          </p:cNvSpPr>
          <p:nvPr/>
        </p:nvSpPr>
        <p:spPr bwMode="auto">
          <a:xfrm>
            <a:off x="-14288" y="755860"/>
            <a:ext cx="91440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ctr" eaLnBrk="1" hangingPunct="1"/>
            <a:r>
              <a:rPr lang="en-US" dirty="0"/>
              <a:t>There are things in this life out of our control</a:t>
            </a:r>
          </a:p>
        </p:txBody>
      </p:sp>
      <p:pic>
        <p:nvPicPr>
          <p:cNvPr id="3" name="Picture 2" descr="A group of people standing in front of a sign&#10;&#10;Description generated with very high confidence">
            <a:extLst>
              <a:ext uri="{FF2B5EF4-FFF2-40B4-BE49-F238E27FC236}">
                <a16:creationId xmlns:a16="http://schemas.microsoft.com/office/drawing/2014/main" id="{89EF21A4-CE1D-44AA-BE10-B3808F4DE4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249" y="1359877"/>
            <a:ext cx="3535413" cy="4138246"/>
          </a:xfrm>
          <a:prstGeom prst="rect">
            <a:avLst/>
          </a:prstGeom>
        </p:spPr>
      </p:pic>
      <p:pic>
        <p:nvPicPr>
          <p:cNvPr id="5" name="Picture 4" descr="A close up of an animal&#10;&#10;Description generated with very high confidence">
            <a:extLst>
              <a:ext uri="{FF2B5EF4-FFF2-40B4-BE49-F238E27FC236}">
                <a16:creationId xmlns:a16="http://schemas.microsoft.com/office/drawing/2014/main" id="{74FC52B3-9EA8-4A72-8C6B-769E896722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3818" y="2066925"/>
            <a:ext cx="4842933" cy="2724150"/>
          </a:xfrm>
          <a:prstGeom prst="rect">
            <a:avLst/>
          </a:prstGeom>
        </p:spPr>
      </p:pic>
      <p:sp>
        <p:nvSpPr>
          <p:cNvPr id="12" name="Text Box 4">
            <a:extLst>
              <a:ext uri="{FF2B5EF4-FFF2-40B4-BE49-F238E27FC236}">
                <a16:creationId xmlns:a16="http://schemas.microsoft.com/office/drawing/2014/main" id="{FC7BDA85-DBB7-498F-A10D-55E86E9C0317}"/>
              </a:ext>
            </a:extLst>
          </p:cNvPr>
          <p:cNvSpPr txBox="1">
            <a:spLocks noChangeArrowheads="1"/>
          </p:cNvSpPr>
          <p:nvPr/>
        </p:nvSpPr>
        <p:spPr bwMode="auto">
          <a:xfrm>
            <a:off x="-14289" y="5640475"/>
            <a:ext cx="91440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ctr" eaLnBrk="1" hangingPunct="1"/>
            <a:r>
              <a:rPr lang="en-US" dirty="0"/>
              <a:t>We need to trust in the One who is in control and can say, “Peace, be still!”</a:t>
            </a:r>
          </a:p>
        </p:txBody>
      </p:sp>
    </p:spTree>
    <p:extLst>
      <p:ext uri="{BB962C8B-B14F-4D97-AF65-F5344CB8AC3E}">
        <p14:creationId xmlns:p14="http://schemas.microsoft.com/office/powerpoint/2010/main" val="38294308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par>
                          <p:cTn id="7" fill="hold">
                            <p:stCondLst>
                              <p:cond delay="500"/>
                            </p:stCondLst>
                            <p:childTnLst>
                              <p:par>
                                <p:cTn id="8" presetID="3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fltVal val="0"/>
                                          </p:val>
                                        </p:tav>
                                        <p:tav tm="100000">
                                          <p:val>
                                            <p:strVal val="#ppt_w"/>
                                          </p:val>
                                        </p:tav>
                                      </p:tavLst>
                                    </p:anim>
                                    <p:anim calcmode="lin" valueType="num">
                                      <p:cBhvr>
                                        <p:cTn id="11" dur="1000" fill="hold"/>
                                        <p:tgtEl>
                                          <p:spTgt spid="3"/>
                                        </p:tgtEl>
                                        <p:attrNameLst>
                                          <p:attrName>ppt_h</p:attrName>
                                        </p:attrNameLst>
                                      </p:cBhvr>
                                      <p:tavLst>
                                        <p:tav tm="0">
                                          <p:val>
                                            <p:fltVal val="0"/>
                                          </p:val>
                                        </p:tav>
                                        <p:tav tm="100000">
                                          <p:val>
                                            <p:strVal val="#ppt_h"/>
                                          </p:val>
                                        </p:tav>
                                      </p:tavLst>
                                    </p:anim>
                                    <p:anim calcmode="lin" valueType="num">
                                      <p:cBhvr>
                                        <p:cTn id="12" dur="1000" fill="hold"/>
                                        <p:tgtEl>
                                          <p:spTgt spid="3"/>
                                        </p:tgtEl>
                                        <p:attrNameLst>
                                          <p:attrName>style.rotation</p:attrName>
                                        </p:attrNameLst>
                                      </p:cBhvr>
                                      <p:tavLst>
                                        <p:tav tm="0">
                                          <p:val>
                                            <p:fltVal val="90"/>
                                          </p:val>
                                        </p:tav>
                                        <p:tav tm="100000">
                                          <p:val>
                                            <p:fltVal val="0"/>
                                          </p:val>
                                        </p:tav>
                                      </p:tavLst>
                                    </p:anim>
                                    <p:animEffect transition="in" filter="fade">
                                      <p:cBhvr>
                                        <p:cTn id="13" dur="1000"/>
                                        <p:tgtEl>
                                          <p:spTgt spid="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AFA317-A18B-4742-8754-BFAEC41662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268" y="4101344"/>
            <a:ext cx="4897463" cy="2756656"/>
          </a:xfrm>
          <a:prstGeom prst="rect">
            <a:avLst/>
          </a:prstGeom>
        </p:spPr>
      </p:pic>
      <p:sp>
        <p:nvSpPr>
          <p:cNvPr id="31746"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FFFF00"/>
                </a:solidFill>
                <a:cs typeface="Times New Roman" pitchFamily="18" charset="0"/>
              </a:rPr>
              <a:t>Intro</a:t>
            </a:r>
            <a:endParaRPr lang="en-US" sz="3600" b="1" u="sng" dirty="0">
              <a:solidFill>
                <a:schemeClr val="tx1"/>
              </a:solidFill>
              <a:cs typeface="Times New Roman" pitchFamily="18" charset="0"/>
            </a:endParaRPr>
          </a:p>
        </p:txBody>
      </p:sp>
      <p:sp>
        <p:nvSpPr>
          <p:cNvPr id="9" name="Footer Placeholder 4"/>
          <p:cNvSpPr>
            <a:spLocks noGrp="1"/>
          </p:cNvSpPr>
          <p:nvPr>
            <p:ph type="ftr" sz="quarter" idx="11"/>
          </p:nvPr>
        </p:nvSpPr>
        <p:spPr>
          <a:xfrm>
            <a:off x="-1" y="6538452"/>
            <a:ext cx="2838448" cy="304800"/>
          </a:xfrm>
        </p:spPr>
        <p:txBody>
          <a:bodyPr/>
          <a:lstStyle/>
          <a:p>
            <a:pPr>
              <a:defRPr/>
            </a:pPr>
            <a:r>
              <a:rPr lang="en-US" dirty="0"/>
              <a:t>The Winds &amp; The Waves</a:t>
            </a:r>
          </a:p>
        </p:txBody>
      </p:sp>
      <p:sp>
        <p:nvSpPr>
          <p:cNvPr id="10" name="Text Box 3"/>
          <p:cNvSpPr txBox="1">
            <a:spLocks noChangeArrowheads="1"/>
          </p:cNvSpPr>
          <p:nvPr/>
        </p:nvSpPr>
        <p:spPr bwMode="auto">
          <a:xfrm>
            <a:off x="-2" y="685800"/>
            <a:ext cx="9144001" cy="415498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solidFill>
                  <a:srgbClr val="000000"/>
                </a:solidFill>
              </a:rPr>
              <a:t>Mark 4:36-41 (NKJ)</a:t>
            </a:r>
          </a:p>
          <a:p>
            <a:pPr eaLnBrk="1" hangingPunct="1"/>
            <a:r>
              <a:rPr lang="en-US" sz="2000" b="0" dirty="0">
                <a:solidFill>
                  <a:srgbClr val="002060"/>
                </a:solidFill>
              </a:rPr>
              <a:t>36.  Now when they had left the multitude, they took Him along in the boat as He was. And other little boats were also with Him.</a:t>
            </a:r>
          </a:p>
          <a:p>
            <a:pPr eaLnBrk="1" hangingPunct="1"/>
            <a:r>
              <a:rPr lang="en-US" sz="2000" b="0" dirty="0">
                <a:solidFill>
                  <a:srgbClr val="002060"/>
                </a:solidFill>
              </a:rPr>
              <a:t>37.  And a great windstorm arose, and the waves beat into the boat, so that it was already filling.</a:t>
            </a:r>
          </a:p>
          <a:p>
            <a:pPr eaLnBrk="1" hangingPunct="1"/>
            <a:r>
              <a:rPr lang="en-US" sz="2000" b="0" dirty="0">
                <a:solidFill>
                  <a:srgbClr val="002060"/>
                </a:solidFill>
              </a:rPr>
              <a:t>38.  But He was in the stern, asleep on a pillow. And they awoke Him and said to Him, "Teacher, do You not care that we are perishing?"</a:t>
            </a:r>
          </a:p>
          <a:p>
            <a:pPr eaLnBrk="1" hangingPunct="1"/>
            <a:r>
              <a:rPr lang="en-US" sz="2000" b="0" dirty="0">
                <a:solidFill>
                  <a:srgbClr val="002060"/>
                </a:solidFill>
              </a:rPr>
              <a:t>39.  Then He arose and rebuked the wind, and said to the sea, "Peace, be still!" And the wind ceased and there was a great calm.</a:t>
            </a:r>
          </a:p>
          <a:p>
            <a:pPr eaLnBrk="1" hangingPunct="1"/>
            <a:r>
              <a:rPr lang="en-US" sz="2000" b="0" dirty="0">
                <a:solidFill>
                  <a:srgbClr val="002060"/>
                </a:solidFill>
              </a:rPr>
              <a:t>40.  But He said to them, "Why are you so fearful? How is it that you have no faith?"</a:t>
            </a:r>
          </a:p>
          <a:p>
            <a:pPr eaLnBrk="1" hangingPunct="1"/>
            <a:r>
              <a:rPr lang="en-US" sz="2000" b="0" dirty="0">
                <a:solidFill>
                  <a:srgbClr val="002060"/>
                </a:solidFill>
              </a:rPr>
              <a:t>41.  And they feared exceedingly, and said to one another, "Who can this be, that even the wind and the sea obey Him!"</a:t>
            </a:r>
          </a:p>
        </p:txBody>
      </p:sp>
    </p:spTree>
    <p:extLst>
      <p:ext uri="{BB962C8B-B14F-4D97-AF65-F5344CB8AC3E}">
        <p14:creationId xmlns:p14="http://schemas.microsoft.com/office/powerpoint/2010/main" val="17257187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FFFF00"/>
                </a:solidFill>
                <a:cs typeface="Times New Roman" pitchFamily="18" charset="0"/>
              </a:rPr>
              <a:t>Intro</a:t>
            </a:r>
            <a:endParaRPr lang="en-US" sz="3600" b="1" u="sng" dirty="0">
              <a:solidFill>
                <a:schemeClr val="tx1"/>
              </a:solidFill>
              <a:cs typeface="Times New Roman" pitchFamily="18" charset="0"/>
            </a:endParaRPr>
          </a:p>
        </p:txBody>
      </p:sp>
      <p:sp>
        <p:nvSpPr>
          <p:cNvPr id="9" name="Footer Placeholder 4"/>
          <p:cNvSpPr>
            <a:spLocks noGrp="1"/>
          </p:cNvSpPr>
          <p:nvPr>
            <p:ph type="ftr" sz="quarter" idx="11"/>
          </p:nvPr>
        </p:nvSpPr>
        <p:spPr>
          <a:xfrm>
            <a:off x="-1" y="6538452"/>
            <a:ext cx="2838448" cy="304800"/>
          </a:xfrm>
        </p:spPr>
        <p:txBody>
          <a:bodyPr/>
          <a:lstStyle/>
          <a:p>
            <a:pPr>
              <a:defRPr/>
            </a:pPr>
            <a:r>
              <a:rPr lang="en-US" dirty="0"/>
              <a:t>The Winds &amp; The Waves</a:t>
            </a:r>
          </a:p>
        </p:txBody>
      </p:sp>
      <p:sp>
        <p:nvSpPr>
          <p:cNvPr id="10" name="Text Box 3"/>
          <p:cNvSpPr txBox="1">
            <a:spLocks noChangeArrowheads="1"/>
          </p:cNvSpPr>
          <p:nvPr/>
        </p:nvSpPr>
        <p:spPr bwMode="auto">
          <a:xfrm>
            <a:off x="-2" y="685800"/>
            <a:ext cx="9144001" cy="384720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solidFill>
                  <a:srgbClr val="000000"/>
                </a:solidFill>
              </a:rPr>
              <a:t>Mt. 14:22-27</a:t>
            </a:r>
          </a:p>
          <a:p>
            <a:pPr eaLnBrk="1" hangingPunct="1"/>
            <a:r>
              <a:rPr lang="en-US" sz="2000" b="0" dirty="0">
                <a:solidFill>
                  <a:srgbClr val="002060"/>
                </a:solidFill>
              </a:rPr>
              <a:t>22.  Immediately He made the disciples get into the boat and go ahead of Him to the other side, while He sent the crowds away.</a:t>
            </a:r>
          </a:p>
          <a:p>
            <a:pPr eaLnBrk="1" hangingPunct="1"/>
            <a:r>
              <a:rPr lang="en-US" sz="2000" b="0" dirty="0">
                <a:solidFill>
                  <a:srgbClr val="002060"/>
                </a:solidFill>
              </a:rPr>
              <a:t>23.  After He had sent the crowds away, He went up on the mountain by Himself to pray; and when it was evening, He was there alone.</a:t>
            </a:r>
          </a:p>
          <a:p>
            <a:pPr eaLnBrk="1" hangingPunct="1"/>
            <a:r>
              <a:rPr lang="en-US" sz="2000" b="0" dirty="0">
                <a:solidFill>
                  <a:srgbClr val="002060"/>
                </a:solidFill>
              </a:rPr>
              <a:t>24.  But the boat was already a long distance from the land, battered by the waves; for the wind was contrary.</a:t>
            </a:r>
          </a:p>
          <a:p>
            <a:pPr eaLnBrk="1" hangingPunct="1"/>
            <a:r>
              <a:rPr lang="en-US" sz="2000" b="0" dirty="0">
                <a:solidFill>
                  <a:srgbClr val="002060"/>
                </a:solidFill>
              </a:rPr>
              <a:t>25.  And in the fourth watch of the night He came to them, walking on the sea.</a:t>
            </a:r>
          </a:p>
          <a:p>
            <a:pPr eaLnBrk="1" hangingPunct="1"/>
            <a:r>
              <a:rPr lang="en-US" sz="2000" b="0" dirty="0">
                <a:solidFill>
                  <a:srgbClr val="002060"/>
                </a:solidFill>
              </a:rPr>
              <a:t>26.  When the disciples saw Him walking on the sea, they were terrified, and said, "It is a ghost!" And they cried out in fear.</a:t>
            </a:r>
          </a:p>
          <a:p>
            <a:pPr eaLnBrk="1" hangingPunct="1"/>
            <a:r>
              <a:rPr lang="en-US" sz="2000" b="0" dirty="0">
                <a:solidFill>
                  <a:srgbClr val="002060"/>
                </a:solidFill>
              </a:rPr>
              <a:t>27.  But immediately Jesus spoke to them, saying, "Take courage, it is I; do not be afraid."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447" y="4569713"/>
            <a:ext cx="3467101" cy="22882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FFFF00"/>
                </a:solidFill>
                <a:cs typeface="Times New Roman" pitchFamily="18" charset="0"/>
              </a:rPr>
              <a:t>Intro</a:t>
            </a:r>
            <a:endParaRPr lang="en-US" sz="3600" b="1" u="sng" dirty="0">
              <a:solidFill>
                <a:schemeClr val="tx1"/>
              </a:solidFill>
              <a:cs typeface="Times New Roman" pitchFamily="18" charset="0"/>
            </a:endParaRPr>
          </a:p>
        </p:txBody>
      </p:sp>
      <p:sp>
        <p:nvSpPr>
          <p:cNvPr id="9" name="Footer Placeholder 4"/>
          <p:cNvSpPr>
            <a:spLocks noGrp="1"/>
          </p:cNvSpPr>
          <p:nvPr>
            <p:ph type="ftr" sz="quarter" idx="11"/>
          </p:nvPr>
        </p:nvSpPr>
        <p:spPr>
          <a:xfrm>
            <a:off x="2690813" y="6553200"/>
            <a:ext cx="3733800" cy="304800"/>
          </a:xfrm>
        </p:spPr>
        <p:txBody>
          <a:bodyPr/>
          <a:lstStyle/>
          <a:p>
            <a:pPr>
              <a:defRPr/>
            </a:pPr>
            <a:r>
              <a:rPr lang="en-US"/>
              <a:t>The Winds &amp; The Waves</a:t>
            </a:r>
            <a:endParaRPr lang="en-US" dirty="0"/>
          </a:p>
        </p:txBody>
      </p:sp>
      <p:sp>
        <p:nvSpPr>
          <p:cNvPr id="11" name="Text Box 4"/>
          <p:cNvSpPr txBox="1">
            <a:spLocks noChangeArrowheads="1"/>
          </p:cNvSpPr>
          <p:nvPr/>
        </p:nvSpPr>
        <p:spPr bwMode="auto">
          <a:xfrm>
            <a:off x="-2" y="3385573"/>
            <a:ext cx="577515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t>We may often remember this </a:t>
            </a:r>
          </a:p>
          <a:p>
            <a:pPr eaLnBrk="1" hangingPunct="1"/>
            <a:r>
              <a:rPr lang="en-US" dirty="0"/>
              <a:t>account as the time Peter sank!</a:t>
            </a:r>
          </a:p>
          <a:p>
            <a:pPr eaLnBrk="1" hangingPunct="1">
              <a:buClr>
                <a:schemeClr val="accent1"/>
              </a:buClr>
              <a:buSzPct val="115000"/>
              <a:buFont typeface="Wingdings" pitchFamily="2" charset="2"/>
              <a:buChar char="Ø"/>
            </a:pPr>
            <a:r>
              <a:rPr lang="en-US" sz="2000" b="0" dirty="0">
                <a:solidFill>
                  <a:srgbClr val="FFFF99"/>
                </a:solidFill>
              </a:rPr>
              <a:t>Peter was the only one to get out of the boat! The other apostles stayed aboard!</a:t>
            </a:r>
          </a:p>
          <a:p>
            <a:pPr eaLnBrk="1" hangingPunct="1">
              <a:buClr>
                <a:schemeClr val="accent1"/>
              </a:buClr>
              <a:buSzPct val="115000"/>
              <a:buFont typeface="Wingdings" pitchFamily="2" charset="2"/>
              <a:buChar char="Ø"/>
            </a:pPr>
            <a:r>
              <a:rPr lang="en-US" sz="2000" b="0" dirty="0">
                <a:solidFill>
                  <a:srgbClr val="FFFF99"/>
                </a:solidFill>
              </a:rPr>
              <a:t>Peter climbed over the side of the boat to land not in the water, but on the water, for it says he “walked on the water and came toward Jesus.”</a:t>
            </a:r>
          </a:p>
        </p:txBody>
      </p:sp>
      <p:sp>
        <p:nvSpPr>
          <p:cNvPr id="6" name="Text Box 3"/>
          <p:cNvSpPr txBox="1">
            <a:spLocks noChangeArrowheads="1"/>
          </p:cNvSpPr>
          <p:nvPr/>
        </p:nvSpPr>
        <p:spPr bwMode="auto">
          <a:xfrm>
            <a:off x="-2" y="685800"/>
            <a:ext cx="9144001" cy="169277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solidFill>
                  <a:srgbClr val="000000"/>
                </a:solidFill>
              </a:rPr>
              <a:t>Mt. 14:28-29</a:t>
            </a:r>
          </a:p>
          <a:p>
            <a:pPr eaLnBrk="1" hangingPunct="1"/>
            <a:r>
              <a:rPr lang="en-US" sz="2000" b="0" dirty="0">
                <a:solidFill>
                  <a:srgbClr val="002060"/>
                </a:solidFill>
              </a:rPr>
              <a:t>28.  Peter said to Him, "Lord, if it is You, command me to come to You on the water."</a:t>
            </a:r>
          </a:p>
          <a:p>
            <a:pPr eaLnBrk="1" hangingPunct="1"/>
            <a:r>
              <a:rPr lang="en-US" sz="2000" b="0" dirty="0">
                <a:solidFill>
                  <a:srgbClr val="002060"/>
                </a:solidFill>
              </a:rPr>
              <a:t>29.  And He said, "Come!" And Peter got out of the boat, and walked on the water and came toward Jesus.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5159" y="2590801"/>
            <a:ext cx="3368842" cy="4267200"/>
          </a:xfrm>
          <a:prstGeom prst="rect">
            <a:avLst/>
          </a:prstGeom>
        </p:spPr>
      </p:pic>
    </p:spTree>
    <p:extLst>
      <p:ext uri="{BB962C8B-B14F-4D97-AF65-F5344CB8AC3E}">
        <p14:creationId xmlns:p14="http://schemas.microsoft.com/office/powerpoint/2010/main" val="9670356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FFFF00"/>
                </a:solidFill>
                <a:cs typeface="Times New Roman" pitchFamily="18" charset="0"/>
              </a:rPr>
              <a:t>Intro</a:t>
            </a:r>
            <a:endParaRPr lang="en-US" sz="3600" b="1" u="sng" dirty="0">
              <a:solidFill>
                <a:schemeClr val="tx1"/>
              </a:solidFill>
              <a:cs typeface="Times New Roman" pitchFamily="18" charset="0"/>
            </a:endParaRPr>
          </a:p>
        </p:txBody>
      </p:sp>
      <p:sp>
        <p:nvSpPr>
          <p:cNvPr id="9" name="Footer Placeholder 4"/>
          <p:cNvSpPr>
            <a:spLocks noGrp="1"/>
          </p:cNvSpPr>
          <p:nvPr>
            <p:ph type="ftr" sz="quarter" idx="11"/>
          </p:nvPr>
        </p:nvSpPr>
        <p:spPr>
          <a:xfrm>
            <a:off x="2690813" y="6553200"/>
            <a:ext cx="3733800" cy="304800"/>
          </a:xfrm>
        </p:spPr>
        <p:txBody>
          <a:bodyPr/>
          <a:lstStyle/>
          <a:p>
            <a:pPr>
              <a:defRPr/>
            </a:pPr>
            <a:r>
              <a:rPr lang="en-US"/>
              <a:t>The Winds &amp; The Waves</a:t>
            </a:r>
            <a:endParaRPr lang="en-US" dirty="0"/>
          </a:p>
        </p:txBody>
      </p:sp>
      <p:sp>
        <p:nvSpPr>
          <p:cNvPr id="11" name="Text Box 4"/>
          <p:cNvSpPr txBox="1">
            <a:spLocks noChangeArrowheads="1"/>
          </p:cNvSpPr>
          <p:nvPr/>
        </p:nvSpPr>
        <p:spPr bwMode="auto">
          <a:xfrm>
            <a:off x="-2" y="3385573"/>
            <a:ext cx="5775159"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t>Jesus Caught Peter when he sank!</a:t>
            </a:r>
          </a:p>
          <a:p>
            <a:pPr eaLnBrk="1" hangingPunct="1">
              <a:buClr>
                <a:schemeClr val="accent1"/>
              </a:buClr>
              <a:buSzPct val="115000"/>
              <a:buFont typeface="Wingdings" pitchFamily="2" charset="2"/>
              <a:buChar char="Ø"/>
            </a:pPr>
            <a:r>
              <a:rPr lang="en-US" sz="2000" b="0" dirty="0">
                <a:solidFill>
                  <a:srgbClr val="FFFF99"/>
                </a:solidFill>
              </a:rPr>
              <a:t>Jesus didn’t say, </a:t>
            </a:r>
            <a:r>
              <a:rPr lang="en-US" sz="2000" i="1" dirty="0">
                <a:solidFill>
                  <a:srgbClr val="FFFF99"/>
                </a:solidFill>
              </a:rPr>
              <a:t>“You wanted this, and you failed so get yourself out!”</a:t>
            </a:r>
          </a:p>
          <a:p>
            <a:pPr eaLnBrk="1" hangingPunct="1">
              <a:buClr>
                <a:schemeClr val="accent1"/>
              </a:buClr>
              <a:buSzPct val="115000"/>
              <a:buFont typeface="Wingdings" pitchFamily="2" charset="2"/>
              <a:buChar char="Ø"/>
            </a:pPr>
            <a:r>
              <a:rPr lang="en-US" sz="2000" b="0" dirty="0">
                <a:solidFill>
                  <a:srgbClr val="FFFF99"/>
                </a:solidFill>
              </a:rPr>
              <a:t>When Peter sank, it says, “Immediately Jesus stretched out His hand and took hold of him.”</a:t>
            </a:r>
          </a:p>
          <a:p>
            <a:pPr eaLnBrk="1" hangingPunct="1">
              <a:buClr>
                <a:schemeClr val="accent1"/>
              </a:buClr>
              <a:buSzPct val="115000"/>
              <a:buFont typeface="Wingdings" pitchFamily="2" charset="2"/>
              <a:buChar char="Ø"/>
            </a:pPr>
            <a:r>
              <a:rPr lang="en-US" sz="2000" b="0" dirty="0">
                <a:solidFill>
                  <a:srgbClr val="FFFF99"/>
                </a:solidFill>
              </a:rPr>
              <a:t>Peter had great faith! </a:t>
            </a:r>
          </a:p>
          <a:p>
            <a:pPr eaLnBrk="1" hangingPunct="1">
              <a:buClr>
                <a:schemeClr val="accent1"/>
              </a:buClr>
              <a:buSzPct val="115000"/>
              <a:buFont typeface="Wingdings" pitchFamily="2" charset="2"/>
              <a:buChar char="Ø"/>
            </a:pPr>
            <a:r>
              <a:rPr lang="en-US" sz="2000" b="0" dirty="0">
                <a:solidFill>
                  <a:srgbClr val="FFFF99"/>
                </a:solidFill>
              </a:rPr>
              <a:t>Only one of the twelve to get out of the boat and walk on the water to Jesus!</a:t>
            </a:r>
          </a:p>
          <a:p>
            <a:pPr eaLnBrk="1" hangingPunct="1">
              <a:buClr>
                <a:schemeClr val="accent1"/>
              </a:buClr>
              <a:buSzPct val="115000"/>
              <a:buFont typeface="Wingdings" pitchFamily="2" charset="2"/>
              <a:buChar char="Ø"/>
            </a:pPr>
            <a:r>
              <a:rPr lang="en-US" sz="2000" b="0" dirty="0">
                <a:solidFill>
                  <a:srgbClr val="FFFF99"/>
                </a:solidFill>
              </a:rPr>
              <a:t>When he sank Jesus was there to lift him up!</a:t>
            </a:r>
          </a:p>
        </p:txBody>
      </p:sp>
      <p:sp>
        <p:nvSpPr>
          <p:cNvPr id="6" name="Text Box 3"/>
          <p:cNvSpPr txBox="1">
            <a:spLocks noChangeArrowheads="1"/>
          </p:cNvSpPr>
          <p:nvPr/>
        </p:nvSpPr>
        <p:spPr bwMode="auto">
          <a:xfrm>
            <a:off x="-2" y="685800"/>
            <a:ext cx="9144001" cy="261610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solidFill>
                  <a:srgbClr val="000000"/>
                </a:solidFill>
              </a:rPr>
              <a:t>Mt. 14:30-33</a:t>
            </a:r>
          </a:p>
          <a:p>
            <a:pPr eaLnBrk="1" hangingPunct="1"/>
            <a:r>
              <a:rPr lang="en-US" sz="2000" b="0" dirty="0">
                <a:solidFill>
                  <a:srgbClr val="002060"/>
                </a:solidFill>
              </a:rPr>
              <a:t>30.  But seeing the wind, he became frightened, and beginning to sink, he cried out, "Lord, save me!"</a:t>
            </a:r>
          </a:p>
          <a:p>
            <a:pPr eaLnBrk="1" hangingPunct="1"/>
            <a:r>
              <a:rPr lang="en-US" sz="2000" b="0" dirty="0">
                <a:solidFill>
                  <a:srgbClr val="002060"/>
                </a:solidFill>
              </a:rPr>
              <a:t>31.  Immediately Jesus stretched out His hand and took hold of him, and said to him, "You of little faith, why did you doubt?"</a:t>
            </a:r>
          </a:p>
          <a:p>
            <a:pPr eaLnBrk="1" hangingPunct="1"/>
            <a:r>
              <a:rPr lang="en-US" sz="2000" b="0" dirty="0">
                <a:solidFill>
                  <a:srgbClr val="002060"/>
                </a:solidFill>
              </a:rPr>
              <a:t>32.  When they got into the boat, the wind stopped.</a:t>
            </a:r>
          </a:p>
          <a:p>
            <a:pPr eaLnBrk="1" hangingPunct="1"/>
            <a:r>
              <a:rPr lang="en-US" sz="2000" b="0" dirty="0">
                <a:solidFill>
                  <a:srgbClr val="002060"/>
                </a:solidFill>
              </a:rPr>
              <a:t>33.  And those who were in the boat worshiped Him, saying, "You are certainly God's Son!"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3315012"/>
            <a:ext cx="3430793" cy="3542987"/>
          </a:xfrm>
          <a:prstGeom prst="rect">
            <a:avLst/>
          </a:prstGeom>
        </p:spPr>
      </p:pic>
    </p:spTree>
    <p:extLst>
      <p:ext uri="{BB962C8B-B14F-4D97-AF65-F5344CB8AC3E}">
        <p14:creationId xmlns:p14="http://schemas.microsoft.com/office/powerpoint/2010/main" val="2947201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FFFF00"/>
                </a:solidFill>
                <a:cs typeface="Times New Roman" pitchFamily="18" charset="0"/>
              </a:rPr>
              <a:t>Intro</a:t>
            </a:r>
            <a:endParaRPr lang="en-US" sz="3600" b="1" u="sng" dirty="0">
              <a:solidFill>
                <a:schemeClr val="tx1"/>
              </a:solidFill>
              <a:cs typeface="Times New Roman" pitchFamily="18" charset="0"/>
            </a:endParaRPr>
          </a:p>
        </p:txBody>
      </p:sp>
      <p:sp>
        <p:nvSpPr>
          <p:cNvPr id="9" name="Footer Placeholder 4"/>
          <p:cNvSpPr>
            <a:spLocks noGrp="1"/>
          </p:cNvSpPr>
          <p:nvPr>
            <p:ph type="ftr" sz="quarter" idx="11"/>
          </p:nvPr>
        </p:nvSpPr>
        <p:spPr>
          <a:xfrm>
            <a:off x="2690813" y="6553200"/>
            <a:ext cx="3733800" cy="304800"/>
          </a:xfrm>
        </p:spPr>
        <p:txBody>
          <a:bodyPr/>
          <a:lstStyle/>
          <a:p>
            <a:pPr>
              <a:defRPr/>
            </a:pPr>
            <a:r>
              <a:rPr lang="en-US" dirty="0"/>
              <a:t>The Winds &amp; The Waves</a:t>
            </a:r>
          </a:p>
        </p:txBody>
      </p:sp>
      <p:sp>
        <p:nvSpPr>
          <p:cNvPr id="11" name="Text Box 4"/>
          <p:cNvSpPr txBox="1">
            <a:spLocks noChangeArrowheads="1"/>
          </p:cNvSpPr>
          <p:nvPr/>
        </p:nvSpPr>
        <p:spPr bwMode="auto">
          <a:xfrm>
            <a:off x="-3" y="3174538"/>
            <a:ext cx="914400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indent="0" algn="ctr" eaLnBrk="1" hangingPunct="1"/>
            <a:r>
              <a:rPr lang="en-US" dirty="0"/>
              <a:t>Like Peter we want to come and have faith to do it but sometimes we get distracted and discouraged by the “winds and waves” about us and we sink out of fear and doubt!</a:t>
            </a:r>
          </a:p>
        </p:txBody>
      </p:sp>
      <p:sp>
        <p:nvSpPr>
          <p:cNvPr id="6" name="Text Box 3"/>
          <p:cNvSpPr txBox="1">
            <a:spLocks noChangeArrowheads="1"/>
          </p:cNvSpPr>
          <p:nvPr/>
        </p:nvSpPr>
        <p:spPr bwMode="auto">
          <a:xfrm>
            <a:off x="-2" y="943607"/>
            <a:ext cx="9144001" cy="169277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solidFill>
                  <a:srgbClr val="000000"/>
                </a:solidFill>
              </a:rPr>
              <a:t>Mt. 11:28-30</a:t>
            </a:r>
          </a:p>
          <a:p>
            <a:pPr eaLnBrk="1" hangingPunct="1"/>
            <a:r>
              <a:rPr lang="en-US" sz="2000" b="0" dirty="0">
                <a:solidFill>
                  <a:srgbClr val="002060"/>
                </a:solidFill>
              </a:rPr>
              <a:t>28.  "Come to Me, all who are weary and heavy-laden, and I will give you rest.</a:t>
            </a:r>
          </a:p>
          <a:p>
            <a:pPr eaLnBrk="1" hangingPunct="1"/>
            <a:r>
              <a:rPr lang="en-US" sz="2000" b="0" dirty="0">
                <a:solidFill>
                  <a:srgbClr val="002060"/>
                </a:solidFill>
              </a:rPr>
              <a:t>29.  "Take My yoke upon you and learn from Me, for I am gentle and humble in heart, and YOU WILL FIND REST FOR YOUR SOULS.</a:t>
            </a:r>
          </a:p>
          <a:p>
            <a:pPr eaLnBrk="1" hangingPunct="1"/>
            <a:r>
              <a:rPr lang="en-US" sz="2000" b="0" dirty="0">
                <a:solidFill>
                  <a:srgbClr val="002060"/>
                </a:solidFill>
              </a:rPr>
              <a:t>30.  "For My yoke is easy and My burden is light."</a:t>
            </a:r>
          </a:p>
        </p:txBody>
      </p:sp>
      <p:sp>
        <p:nvSpPr>
          <p:cNvPr id="7" name="Text Box 5"/>
          <p:cNvSpPr txBox="1">
            <a:spLocks noChangeArrowheads="1"/>
          </p:cNvSpPr>
          <p:nvPr/>
        </p:nvSpPr>
        <p:spPr bwMode="auto">
          <a:xfrm>
            <a:off x="899" y="5282359"/>
            <a:ext cx="9143997" cy="83099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marL="457200" indent="-457200" algn="ctr">
              <a:defRPr/>
            </a:pPr>
            <a:r>
              <a:rPr lang="en-US" i="1" dirty="0">
                <a:solidFill>
                  <a:srgbClr val="0000FF"/>
                </a:solidFill>
                <a:latin typeface="Tahoma" panose="020B0604030504040204" pitchFamily="34" charset="0"/>
                <a:ea typeface="Tahoma" panose="020B0604030504040204" pitchFamily="34" charset="0"/>
                <a:cs typeface="Tahoma" panose="020B0604030504040204" pitchFamily="34" charset="0"/>
              </a:rPr>
              <a:t>Col. 3:1; Heb. 12:1-2: </a:t>
            </a:r>
            <a:r>
              <a:rPr lang="en-US" dirty="0">
                <a:solidFill>
                  <a:srgbClr val="0000FF"/>
                </a:solidFill>
                <a:latin typeface="Tahoma" panose="020B0604030504040204" pitchFamily="34" charset="0"/>
                <a:ea typeface="Tahoma" panose="020B0604030504040204" pitchFamily="34" charset="0"/>
                <a:cs typeface="Tahoma" panose="020B0604030504040204" pitchFamily="34" charset="0"/>
              </a:rPr>
              <a:t>Let us recognize the winds and the waves as distractions but focus our eyes on Jesus!</a:t>
            </a:r>
          </a:p>
        </p:txBody>
      </p:sp>
    </p:spTree>
    <p:extLst>
      <p:ext uri="{BB962C8B-B14F-4D97-AF65-F5344CB8AC3E}">
        <p14:creationId xmlns:p14="http://schemas.microsoft.com/office/powerpoint/2010/main" val="41842216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981199"/>
          </a:xfrm>
          <a:prstGeom prst="rect">
            <a:avLst/>
          </a:prstGeom>
        </p:spPr>
      </p:pic>
      <p:sp>
        <p:nvSpPr>
          <p:cNvPr id="33794" name="Rectangle 2"/>
          <p:cNvSpPr>
            <a:spLocks noGrp="1" noChangeArrowheads="1"/>
          </p:cNvSpPr>
          <p:nvPr>
            <p:ph type="title"/>
          </p:nvPr>
        </p:nvSpPr>
        <p:spPr>
          <a:xfrm>
            <a:off x="3657600" y="1004046"/>
            <a:ext cx="4632064" cy="824753"/>
          </a:xfrm>
        </p:spPr>
        <p:txBody>
          <a:bodyPr/>
          <a:lstStyle/>
          <a:p>
            <a:pPr eaLnBrk="1" hangingPunct="1"/>
            <a:r>
              <a:rPr lang="en-US" sz="5400" b="1" u="sng" dirty="0">
                <a:solidFill>
                  <a:schemeClr val="bg1"/>
                </a:solidFill>
                <a:cs typeface="Times New Roman" pitchFamily="18" charset="0"/>
              </a:rPr>
              <a:t>FEAR</a:t>
            </a:r>
          </a:p>
        </p:txBody>
      </p:sp>
      <p:sp>
        <p:nvSpPr>
          <p:cNvPr id="9" name="Footer Placeholder 4"/>
          <p:cNvSpPr>
            <a:spLocks noGrp="1"/>
          </p:cNvSpPr>
          <p:nvPr>
            <p:ph type="ftr" sz="quarter" idx="11"/>
          </p:nvPr>
        </p:nvSpPr>
        <p:spPr>
          <a:xfrm>
            <a:off x="2286000" y="6553200"/>
            <a:ext cx="3962400" cy="304800"/>
          </a:xfrm>
        </p:spPr>
        <p:txBody>
          <a:bodyPr/>
          <a:lstStyle/>
          <a:p>
            <a:pPr>
              <a:defRPr/>
            </a:pPr>
            <a:r>
              <a:rPr lang="en-US"/>
              <a:t>The Winds &amp; The Waves</a:t>
            </a:r>
            <a:endParaRPr lang="en-US" dirty="0"/>
          </a:p>
        </p:txBody>
      </p:sp>
      <p:sp>
        <p:nvSpPr>
          <p:cNvPr id="13" name="Text Box 4"/>
          <p:cNvSpPr txBox="1">
            <a:spLocks noChangeArrowheads="1"/>
          </p:cNvSpPr>
          <p:nvPr/>
        </p:nvSpPr>
        <p:spPr bwMode="auto">
          <a:xfrm>
            <a:off x="0" y="22098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ctr" eaLnBrk="1" hangingPunct="1"/>
            <a:r>
              <a:rPr lang="en-US" dirty="0"/>
              <a:t>Fear = A feeling of reverence, awe, respect, and an </a:t>
            </a:r>
          </a:p>
          <a:p>
            <a:pPr algn="ctr" eaLnBrk="1" hangingPunct="1"/>
            <a:r>
              <a:rPr lang="en-US" dirty="0"/>
              <a:t>unpleasant emotion caused from a sense of danger</a:t>
            </a:r>
          </a:p>
        </p:txBody>
      </p:sp>
      <p:sp>
        <p:nvSpPr>
          <p:cNvPr id="14" name="Text Box 4"/>
          <p:cNvSpPr txBox="1">
            <a:spLocks noChangeArrowheads="1"/>
          </p:cNvSpPr>
          <p:nvPr/>
        </p:nvSpPr>
        <p:spPr bwMode="auto">
          <a:xfrm>
            <a:off x="0" y="3276600"/>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t>A harmful fear is a sense of terror or dread</a:t>
            </a:r>
          </a:p>
          <a:p>
            <a:pPr eaLnBrk="1" hangingPunct="1">
              <a:buClr>
                <a:schemeClr val="accent1"/>
              </a:buClr>
              <a:buSzPct val="115000"/>
              <a:buFont typeface="Wingdings" pitchFamily="2" charset="2"/>
              <a:buChar char="Ø"/>
            </a:pPr>
            <a:r>
              <a:rPr lang="en-US" sz="2000" dirty="0">
                <a:solidFill>
                  <a:srgbClr val="FFFF99"/>
                </a:solidFill>
              </a:rPr>
              <a:t>Mt. 10:28: </a:t>
            </a:r>
            <a:r>
              <a:rPr lang="en-US" sz="2000" b="0" dirty="0">
                <a:solidFill>
                  <a:srgbClr val="FFFF99"/>
                </a:solidFill>
              </a:rPr>
              <a:t>We are not to fear human beings. </a:t>
            </a:r>
          </a:p>
        </p:txBody>
      </p:sp>
      <p:sp>
        <p:nvSpPr>
          <p:cNvPr id="8" name="Text Box 4"/>
          <p:cNvSpPr txBox="1">
            <a:spLocks noChangeArrowheads="1"/>
          </p:cNvSpPr>
          <p:nvPr/>
        </p:nvSpPr>
        <p:spPr bwMode="auto">
          <a:xfrm>
            <a:off x="0" y="4343400"/>
            <a:ext cx="914400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t>This type of fear is a trait of the wicked</a:t>
            </a:r>
          </a:p>
          <a:p>
            <a:pPr eaLnBrk="1" hangingPunct="1">
              <a:buClr>
                <a:schemeClr val="accent1"/>
              </a:buClr>
              <a:buSzPct val="115000"/>
              <a:buFont typeface="Wingdings" pitchFamily="2" charset="2"/>
              <a:buChar char="Ø"/>
            </a:pPr>
            <a:r>
              <a:rPr lang="en-US" sz="2000" i="1" dirty="0">
                <a:solidFill>
                  <a:srgbClr val="FFFF99"/>
                </a:solidFill>
              </a:rPr>
              <a:t>Prov. 28:1: </a:t>
            </a:r>
            <a:r>
              <a:rPr lang="en-US" sz="2000" b="0" dirty="0">
                <a:solidFill>
                  <a:srgbClr val="FFFF99"/>
                </a:solidFill>
              </a:rPr>
              <a:t>The wicked flee with no one pursuing.</a:t>
            </a:r>
          </a:p>
          <a:p>
            <a:pPr eaLnBrk="1" hangingPunct="1">
              <a:buClr>
                <a:schemeClr val="accent1"/>
              </a:buClr>
              <a:buSzPct val="115000"/>
              <a:buFont typeface="Wingdings" pitchFamily="2" charset="2"/>
              <a:buChar char="Ø"/>
            </a:pPr>
            <a:r>
              <a:rPr lang="en-US" sz="2000" i="1" dirty="0">
                <a:solidFill>
                  <a:srgbClr val="FFFF99"/>
                </a:solidFill>
              </a:rPr>
              <a:t>Rom. 13:3-4: </a:t>
            </a:r>
            <a:r>
              <a:rPr lang="en-US" sz="2000" b="0" dirty="0">
                <a:solidFill>
                  <a:srgbClr val="FFFF99"/>
                </a:solidFill>
              </a:rPr>
              <a:t>The wicked fear authority or the government. </a:t>
            </a:r>
          </a:p>
          <a:p>
            <a:pPr eaLnBrk="1" hangingPunct="1">
              <a:buClr>
                <a:schemeClr val="accent1"/>
              </a:buClr>
              <a:buSzPct val="115000"/>
              <a:buFont typeface="Wingdings" pitchFamily="2" charset="2"/>
              <a:buChar char="Ø"/>
            </a:pPr>
            <a:r>
              <a:rPr lang="en-US" sz="2000" i="1" dirty="0">
                <a:solidFill>
                  <a:srgbClr val="FFFF99"/>
                </a:solidFill>
              </a:rPr>
              <a:t>Jn. 19:1-16: </a:t>
            </a:r>
            <a:r>
              <a:rPr lang="en-US" sz="2000" b="0" dirty="0">
                <a:solidFill>
                  <a:srgbClr val="FFFF99"/>
                </a:solidFill>
              </a:rPr>
              <a:t>Out of fear (19:8), Pilate, who knew Jesus was innocent (Mk. 15:14-15), sentenced Him to death.</a:t>
            </a:r>
          </a:p>
          <a:p>
            <a:pPr eaLnBrk="1" hangingPunct="1">
              <a:buClr>
                <a:schemeClr val="accent1"/>
              </a:buClr>
              <a:buSzPct val="115000"/>
              <a:buFont typeface="Wingdings" pitchFamily="2" charset="2"/>
              <a:buChar char="Ø"/>
            </a:pPr>
            <a:r>
              <a:rPr lang="en-US" sz="2000" dirty="0">
                <a:solidFill>
                  <a:srgbClr val="FFFF99"/>
                </a:solidFill>
              </a:rPr>
              <a:t>Rev. 21:8: </a:t>
            </a:r>
            <a:r>
              <a:rPr lang="en-US" sz="2000" b="0" dirty="0">
                <a:solidFill>
                  <a:srgbClr val="FFFF99"/>
                </a:solidFill>
              </a:rPr>
              <a:t>Cowards listed among those cast into hell. (Mt. 10:33) </a:t>
            </a:r>
          </a:p>
        </p:txBody>
      </p:sp>
    </p:spTree>
    <p:extLst>
      <p:ext uri="{BB962C8B-B14F-4D97-AF65-F5344CB8AC3E}">
        <p14:creationId xmlns:p14="http://schemas.microsoft.com/office/powerpoint/2010/main" val="11348149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par>
                                <p:cTn id="11" presetID="22" presetClass="entr" presetSubtype="8" fill="hold" nodeType="with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wipe(left)">
                                      <p:cBhvr>
                                        <p:cTn id="13" dur="500"/>
                                        <p:tgtEl>
                                          <p:spTgt spid="1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childTnLst>
                                </p:cTn>
                              </p:par>
                            </p:childTnLst>
                          </p:cTn>
                        </p:par>
                        <p:par>
                          <p:cTn id="18" fill="hold">
                            <p:stCondLst>
                              <p:cond delay="0"/>
                            </p:stCondLst>
                            <p:childTnLst>
                              <p:par>
                                <p:cTn id="19" presetID="22" presetClass="entr" presetSubtype="8" fill="hold" nodeType="after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wipe(left)">
                                      <p:cBhvr>
                                        <p:cTn id="21" dur="500"/>
                                        <p:tgtEl>
                                          <p:spTgt spid="8">
                                            <p:txEl>
                                              <p:pRg st="1" end="1"/>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wipe(left)">
                                      <p:cBhvr>
                                        <p:cTn id="25" dur="500"/>
                                        <p:tgtEl>
                                          <p:spTgt spid="8">
                                            <p:txEl>
                                              <p:pRg st="2" end="2"/>
                                            </p:txEl>
                                          </p:spTgt>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wipe(left)">
                                      <p:cBhvr>
                                        <p:cTn id="29" dur="500"/>
                                        <p:tgtEl>
                                          <p:spTgt spid="8">
                                            <p:txEl>
                                              <p:pRg st="3" end="3"/>
                                            </p:txEl>
                                          </p:spTgt>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Effect transition="in" filter="wipe(left)">
                                      <p:cBhvr>
                                        <p:cTn id="3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981199"/>
          </a:xfrm>
          <a:prstGeom prst="rect">
            <a:avLst/>
          </a:prstGeom>
        </p:spPr>
      </p:pic>
      <p:sp>
        <p:nvSpPr>
          <p:cNvPr id="33794" name="Rectangle 2"/>
          <p:cNvSpPr>
            <a:spLocks noGrp="1" noChangeArrowheads="1"/>
          </p:cNvSpPr>
          <p:nvPr>
            <p:ph type="title"/>
          </p:nvPr>
        </p:nvSpPr>
        <p:spPr>
          <a:xfrm>
            <a:off x="3657600" y="1004046"/>
            <a:ext cx="4632064" cy="824753"/>
          </a:xfrm>
        </p:spPr>
        <p:txBody>
          <a:bodyPr/>
          <a:lstStyle/>
          <a:p>
            <a:pPr eaLnBrk="1" hangingPunct="1"/>
            <a:r>
              <a:rPr lang="en-US" sz="5400" b="1" u="sng" dirty="0">
                <a:solidFill>
                  <a:schemeClr val="bg1"/>
                </a:solidFill>
                <a:cs typeface="Times New Roman" pitchFamily="18" charset="0"/>
              </a:rPr>
              <a:t>FEAR</a:t>
            </a:r>
          </a:p>
        </p:txBody>
      </p:sp>
      <p:sp>
        <p:nvSpPr>
          <p:cNvPr id="9" name="Footer Placeholder 4"/>
          <p:cNvSpPr>
            <a:spLocks noGrp="1"/>
          </p:cNvSpPr>
          <p:nvPr>
            <p:ph type="ftr" sz="quarter" idx="11"/>
          </p:nvPr>
        </p:nvSpPr>
        <p:spPr>
          <a:xfrm>
            <a:off x="2286000" y="6553200"/>
            <a:ext cx="3962400" cy="304800"/>
          </a:xfrm>
        </p:spPr>
        <p:txBody>
          <a:bodyPr/>
          <a:lstStyle/>
          <a:p>
            <a:pPr>
              <a:defRPr/>
            </a:pPr>
            <a:r>
              <a:rPr lang="en-US"/>
              <a:t>The Winds &amp; The Waves</a:t>
            </a:r>
            <a:endParaRPr lang="en-US" dirty="0"/>
          </a:p>
        </p:txBody>
      </p:sp>
      <p:sp>
        <p:nvSpPr>
          <p:cNvPr id="14" name="Text Box 4"/>
          <p:cNvSpPr txBox="1">
            <a:spLocks noChangeArrowheads="1"/>
          </p:cNvSpPr>
          <p:nvPr/>
        </p:nvSpPr>
        <p:spPr bwMode="auto">
          <a:xfrm>
            <a:off x="0" y="2362200"/>
            <a:ext cx="91440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t>Eph. 5:1-2: We are to be imitators of God </a:t>
            </a:r>
          </a:p>
          <a:p>
            <a:pPr algn="ctr" eaLnBrk="1" hangingPunct="1"/>
            <a:r>
              <a:rPr lang="en-US" i="1" dirty="0"/>
              <a:t>Did Jesus live His life in fear?</a:t>
            </a:r>
          </a:p>
          <a:p>
            <a:pPr eaLnBrk="1" hangingPunct="1">
              <a:buClr>
                <a:schemeClr val="accent1"/>
              </a:buClr>
              <a:buSzPct val="115000"/>
              <a:buFont typeface="Wingdings" pitchFamily="2" charset="2"/>
              <a:buChar char="Ø"/>
            </a:pPr>
            <a:r>
              <a:rPr lang="en-US" sz="2000" dirty="0">
                <a:solidFill>
                  <a:srgbClr val="FFFF99"/>
                </a:solidFill>
              </a:rPr>
              <a:t>I Cor. 11:1: </a:t>
            </a:r>
            <a:r>
              <a:rPr lang="en-US" sz="2000" b="0" dirty="0">
                <a:solidFill>
                  <a:srgbClr val="FFFF99"/>
                </a:solidFill>
              </a:rPr>
              <a:t>Paul says, “Be imitators of me, as I am of Christ.”</a:t>
            </a:r>
          </a:p>
        </p:txBody>
      </p:sp>
      <p:sp>
        <p:nvSpPr>
          <p:cNvPr id="7" name="Text Box 3"/>
          <p:cNvSpPr txBox="1">
            <a:spLocks noChangeArrowheads="1"/>
          </p:cNvSpPr>
          <p:nvPr/>
        </p:nvSpPr>
        <p:spPr bwMode="auto">
          <a:xfrm>
            <a:off x="0" y="4114800"/>
            <a:ext cx="9144001" cy="138499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solidFill>
                  <a:srgbClr val="000000"/>
                </a:solidFill>
              </a:rPr>
              <a:t>Eph. 5:1-2</a:t>
            </a:r>
            <a:endParaRPr lang="en-US" sz="2000" b="0" dirty="0">
              <a:solidFill>
                <a:srgbClr val="002060"/>
              </a:solidFill>
            </a:endParaRPr>
          </a:p>
          <a:p>
            <a:pPr eaLnBrk="1" hangingPunct="1"/>
            <a:r>
              <a:rPr lang="en-US" sz="2000" b="0" dirty="0">
                <a:solidFill>
                  <a:srgbClr val="002060"/>
                </a:solidFill>
              </a:rPr>
              <a:t>1.  Therefore be imitators of God, as beloved children;</a:t>
            </a:r>
          </a:p>
          <a:p>
            <a:pPr eaLnBrk="1" hangingPunct="1"/>
            <a:r>
              <a:rPr lang="en-US" sz="2000" b="0" dirty="0">
                <a:solidFill>
                  <a:srgbClr val="002060"/>
                </a:solidFill>
              </a:rPr>
              <a:t>2.  and walk in love, just as Christ also loved you and gave Himself up for us, an offering and a sacrifice to God as a fragrant aroma.</a:t>
            </a:r>
          </a:p>
        </p:txBody>
      </p:sp>
    </p:spTree>
    <p:extLst>
      <p:ext uri="{BB962C8B-B14F-4D97-AF65-F5344CB8AC3E}">
        <p14:creationId xmlns:p14="http://schemas.microsoft.com/office/powerpoint/2010/main" val="20862535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Lst>
  </p:timing>
</p:sld>
</file>

<file path=ppt/theme/theme1.xml><?xml version="1.0" encoding="utf-8"?>
<a:theme xmlns:a="http://schemas.openxmlformats.org/drawingml/2006/main" name="round rectangle bevel">
  <a:themeElements>
    <a:clrScheme name="round rectangle beve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round rectangle b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ahoma" pitchFamily="34" charset="0"/>
            <a:cs typeface="Times New Roman" pitchFamily="18" charset="0"/>
          </a:defRPr>
        </a:defPPr>
      </a:lstStyle>
    </a:lnDef>
  </a:objectDefaults>
  <a:extraClrSchemeLst>
    <a:extraClrScheme>
      <a:clrScheme name="round rectangle beve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round rectangle beve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round rectangle beve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round rectangle beve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round rectangle beve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round rectangle beve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round rectangle beve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round rectangle beve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round rectangle beve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round rectangle beve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round rectangle beve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round rectangle beve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round rectangle beve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round rectangle beve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round rectangle beve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round rectangle beve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007</Template>
  <TotalTime>5064</TotalTime>
  <Words>1947</Words>
  <Application>Microsoft Office PowerPoint</Application>
  <PresentationFormat>On-screen Show (4:3)</PresentationFormat>
  <Paragraphs>157</Paragraphs>
  <Slides>18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Ameretto</vt:lpstr>
      <vt:lpstr>Arial</vt:lpstr>
      <vt:lpstr>Calisto MT</vt:lpstr>
      <vt:lpstr>Tahoma</vt:lpstr>
      <vt:lpstr>Times New Roman</vt:lpstr>
      <vt:lpstr>Wingdings</vt:lpstr>
      <vt:lpstr>round rectangle bevel</vt:lpstr>
      <vt:lpstr>The Winds &amp; The Waves  Text: Mark 4:36-41; Matthew 14:22-33</vt:lpstr>
      <vt:lpstr>Intro</vt:lpstr>
      <vt:lpstr>Intro</vt:lpstr>
      <vt:lpstr>Intro</vt:lpstr>
      <vt:lpstr>Intro</vt:lpstr>
      <vt:lpstr>Intro</vt:lpstr>
      <vt:lpstr>Intro</vt:lpstr>
      <vt:lpstr>FEAR</vt:lpstr>
      <vt:lpstr>FEAR</vt:lpstr>
      <vt:lpstr>FEAR</vt:lpstr>
      <vt:lpstr>DOUBT</vt:lpstr>
      <vt:lpstr>DOUBT</vt:lpstr>
      <vt:lpstr>DOUBT</vt:lpstr>
      <vt:lpstr>Conclusion</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Winds &amp; The Waves</dc:title>
  <dc:subject>09/16/2018</dc:subject>
  <dc:creator>DarkWolf</dc:creator>
  <cp:lastModifiedBy>Nathan Morrison</cp:lastModifiedBy>
  <cp:revision>35</cp:revision>
  <dcterms:created xsi:type="dcterms:W3CDTF">2005-06-04T23:49:02Z</dcterms:created>
  <dcterms:modified xsi:type="dcterms:W3CDTF">2018-09-16T13:24:15Z</dcterms:modified>
</cp:coreProperties>
</file>