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21"/>
  </p:notesMasterIdLst>
  <p:sldIdLst>
    <p:sldId id="280" r:id="rId2"/>
    <p:sldId id="257" r:id="rId3"/>
    <p:sldId id="336" r:id="rId4"/>
    <p:sldId id="339" r:id="rId5"/>
    <p:sldId id="271" r:id="rId6"/>
    <p:sldId id="357" r:id="rId7"/>
    <p:sldId id="359" r:id="rId8"/>
    <p:sldId id="361" r:id="rId9"/>
    <p:sldId id="362" r:id="rId10"/>
    <p:sldId id="365" r:id="rId11"/>
    <p:sldId id="368" r:id="rId12"/>
    <p:sldId id="370" r:id="rId13"/>
    <p:sldId id="366" r:id="rId14"/>
    <p:sldId id="374" r:id="rId15"/>
    <p:sldId id="375" r:id="rId16"/>
    <p:sldId id="376" r:id="rId17"/>
    <p:sldId id="377" r:id="rId18"/>
    <p:sldId id="381" r:id="rId19"/>
    <p:sldId id="38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FCFF"/>
    <a:srgbClr val="0000FF"/>
    <a:srgbClr val="FFCCFF"/>
    <a:srgbClr val="000008"/>
    <a:srgbClr val="FF66CC"/>
    <a:srgbClr val="DB5B73"/>
    <a:srgbClr val="66FF33"/>
    <a:srgbClr val="D12D4C"/>
    <a:srgbClr val="D43A5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0" autoAdjust="0"/>
  </p:normalViewPr>
  <p:slideViewPr>
    <p:cSldViewPr>
      <p:cViewPr varScale="1">
        <p:scale>
          <a:sx n="95" d="100"/>
          <a:sy n="95" d="100"/>
        </p:scale>
        <p:origin x="158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0A06B59-31BE-4F70-B012-9EB29B6D7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27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67D7676-1F4B-4014-87A2-A35081E44C46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By Nathan L Morrison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for 09/02/2018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All Scripture given is from NASB unless otherwise stated</a:t>
            </a:r>
          </a:p>
          <a:p>
            <a:pPr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further study, or if questions, please Call: 804-277-1983 or Visit: www.courthousechurchofchrist.com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Adapted from a lesson by Richie Thetford</a:t>
            </a:r>
          </a:p>
          <a:p>
            <a:pPr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06B59-31BE-4F70-B012-9EB29B6D79E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50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06B59-31BE-4F70-B012-9EB29B6D79E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00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06B59-31BE-4F70-B012-9EB29B6D79E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88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06B59-31BE-4F70-B012-9EB29B6D79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50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06B59-31BE-4F70-B012-9EB29B6D79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4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06B59-31BE-4F70-B012-9EB29B6D79E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0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06B59-31BE-4F70-B012-9EB29B6D79E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44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06B59-31BE-4F70-B012-9EB29B6D79E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83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 in Scripture mine!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06B59-31BE-4F70-B012-9EB29B6D79E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26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06B59-31BE-4F70-B012-9EB29B6D79E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32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A06B59-31BE-4F70-B012-9EB29B6D79E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3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Silence Of God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691D3-F29F-428D-8CC1-924A186DA9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55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Silence Of God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B33A-9C0D-4DE3-804A-31DBD236D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4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Silence Of God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B33A-9C0D-4DE3-804A-31DBD236D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273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Silence Of God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B33A-9C0D-4DE3-804A-31DBD236D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5280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Silence Of God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B33A-9C0D-4DE3-804A-31DBD236D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22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Silence Of God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B33A-9C0D-4DE3-804A-31DBD236D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37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Silence Of God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B33A-9C0D-4DE3-804A-31DBD236D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1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Silence Of God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D9CB26-C6AB-4329-97FD-51EB55BD5B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769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Silence Of God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385BF-1F2C-4571-B929-FD8D2FF1B8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1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Silence Of God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2F46E-A0DB-41D9-BA85-379BDB3220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29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Silence Of God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46F7B0-55C7-4B79-B1A2-FB5496A4D5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1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Silence Of God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F148B-227E-4555-BE26-3009D52D31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5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Silence Of God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3B33A-9C0D-4DE3-804A-31DBD236D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0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Silence Of God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FA71F-D8EA-4875-8E8A-44478C4598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5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Silence Of God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433A5-56AA-4A67-B916-25D439CC64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2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Silence Of God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14CA7-859A-41E6-B2E4-8DFCBAC32E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2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Silence Of God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FF462-E61E-4893-B877-CC299849CC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9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The Silence Of God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2DC3B33A-9C0D-4DE3-804A-31DBD236D0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186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r="3350"/>
          <a:stretch/>
        </p:blipFill>
        <p:spPr bwMode="auto">
          <a:xfrm>
            <a:off x="0" y="10058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5" y="2286000"/>
            <a:ext cx="9144000" cy="1828801"/>
          </a:xfrm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pPr>
              <a:defRPr/>
            </a:pPr>
            <a:r>
              <a:rPr lang="en-US" sz="7200" b="1" u="sng" dirty="0">
                <a:ln>
                  <a:solidFill>
                    <a:schemeClr val="tx1">
                      <a:alpha val="10000"/>
                    </a:schemeClr>
                  </a:solidFill>
                </a:ln>
                <a:solidFill>
                  <a:schemeClr val="tx1"/>
                </a:solidFill>
                <a:cs typeface="Times New Roman" charset="0"/>
              </a:rPr>
              <a:t>The Silence Of God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486400"/>
            <a:ext cx="9144000" cy="1049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FF"/>
                </a:solidFill>
                <a:latin typeface="+mj-lt"/>
                <a:cs typeface="Times New Roman" charset="0"/>
              </a:rPr>
              <a:t>Text: I Peter 4:11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F55D5C-6FFD-4FC4-8775-B7E33D06BD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0000"/>
          <a:stretch/>
        </p:blipFill>
        <p:spPr>
          <a:xfrm>
            <a:off x="3490720" y="0"/>
            <a:ext cx="6021034" cy="8153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0FB9C-03F8-4E7A-A2F3-333A473F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3490721" cy="1337484"/>
          </a:xfrm>
        </p:spPr>
        <p:txBody>
          <a:bodyPr anchor="b">
            <a:noAutofit/>
          </a:bodyPr>
          <a:lstStyle/>
          <a:p>
            <a:r>
              <a:rPr lang="en-US" sz="2400" b="1" dirty="0">
                <a:ln w="28575">
                  <a:solidFill>
                    <a:schemeClr val="bg1">
                      <a:alpha val="10000"/>
                    </a:schemeClr>
                  </a:solidFill>
                </a:ln>
                <a:solidFill>
                  <a:srgbClr val="91FCFF"/>
                </a:solidFill>
                <a:effectLst/>
              </a:rPr>
              <a:t>How God’s People Have Reacted Toward the Silence of God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C3809-6524-45D5-98EC-BFEF3AD2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" y="6477635"/>
            <a:ext cx="26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The Silence Of God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E179E52-8B6C-462B-ACD5-4D466AEBE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03" y="1752600"/>
            <a:ext cx="349532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Old Testament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Num. 15:32-34: </a:t>
            </a:r>
            <a:r>
              <a:rPr lang="en-US" sz="2000" dirty="0">
                <a:latin typeface="Tahoma" pitchFamily="34" charset="0"/>
                <a:cs typeface="Times New Roman" charset="0"/>
              </a:rPr>
              <a:t>Reaction of Israelites when found man gathering wood on Sabbath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God told them what to do about it: </a:t>
            </a:r>
            <a:r>
              <a:rPr lang="en-US" sz="2000" b="1" i="1" dirty="0">
                <a:latin typeface="Tahoma" pitchFamily="34" charset="0"/>
                <a:cs typeface="Times New Roman" charset="0"/>
              </a:rPr>
              <a:t>Stone him! </a:t>
            </a:r>
            <a:r>
              <a:rPr lang="en-US" sz="2000" i="1" dirty="0">
                <a:latin typeface="Tahoma" pitchFamily="34" charset="0"/>
                <a:cs typeface="Times New Roman" charset="0"/>
              </a:rPr>
              <a:t>(Num. 15:35-36)</a:t>
            </a:r>
          </a:p>
        </p:txBody>
      </p:sp>
      <p:sp>
        <p:nvSpPr>
          <p:cNvPr id="8" name="Rectangular Callout 5">
            <a:extLst>
              <a:ext uri="{FF2B5EF4-FFF2-40B4-BE49-F238E27FC236}">
                <a16:creationId xmlns:a16="http://schemas.microsoft.com/office/drawing/2014/main" id="{EED00FD9-D6DF-4177-A339-6299FC33E7EC}"/>
              </a:ext>
            </a:extLst>
          </p:cNvPr>
          <p:cNvSpPr/>
          <p:nvPr/>
        </p:nvSpPr>
        <p:spPr bwMode="auto">
          <a:xfrm>
            <a:off x="3593730" y="381000"/>
            <a:ext cx="5501073" cy="3231654"/>
          </a:xfrm>
          <a:prstGeom prst="wedgeRectCallout">
            <a:avLst/>
          </a:prstGeom>
          <a:noFill/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dirty="0">
                <a:solidFill>
                  <a:srgbClr val="7030A0"/>
                </a:solidFill>
              </a:rPr>
              <a:t>Num. 15:32-34</a:t>
            </a:r>
          </a:p>
          <a:p>
            <a:pPr marL="461963" indent="-461963"/>
            <a:r>
              <a:rPr lang="en-US" altLang="en-US" sz="2000" dirty="0">
                <a:solidFill>
                  <a:schemeClr val="bg1"/>
                </a:solidFill>
              </a:rPr>
              <a:t>32.  Now while the sons of Israel were in the wilderness, they found a man gathering wood on the sabbath day.</a:t>
            </a:r>
          </a:p>
          <a:p>
            <a:pPr marL="461963" indent="-461963"/>
            <a:r>
              <a:rPr lang="en-US" altLang="en-US" sz="2000" dirty="0">
                <a:solidFill>
                  <a:schemeClr val="bg1"/>
                </a:solidFill>
              </a:rPr>
              <a:t>33.  Those who found him gathering wood brought him to Moses and Aaron and to all the congregation;</a:t>
            </a:r>
          </a:p>
          <a:p>
            <a:pPr marL="461963" indent="-461963"/>
            <a:r>
              <a:rPr lang="en-US" altLang="en-US" sz="2000" dirty="0">
                <a:solidFill>
                  <a:schemeClr val="bg1"/>
                </a:solidFill>
              </a:rPr>
              <a:t>34.  and they put him in custody because it had not been declared what should be done to him.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BDD75274-9794-4C0C-8E8E-BC7F9288F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96" y="5244450"/>
            <a:ext cx="3338513" cy="1200329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Did not presume to act upon God’s silence!</a:t>
            </a:r>
          </a:p>
        </p:txBody>
      </p:sp>
    </p:spTree>
    <p:extLst>
      <p:ext uri="{BB962C8B-B14F-4D97-AF65-F5344CB8AC3E}">
        <p14:creationId xmlns:p14="http://schemas.microsoft.com/office/powerpoint/2010/main" val="310594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F55D5C-6FFD-4FC4-8775-B7E33D06BD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0000"/>
          <a:stretch/>
        </p:blipFill>
        <p:spPr>
          <a:xfrm>
            <a:off x="3490720" y="0"/>
            <a:ext cx="6021034" cy="8153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0FB9C-03F8-4E7A-A2F3-333A473F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3490721" cy="1337484"/>
          </a:xfrm>
        </p:spPr>
        <p:txBody>
          <a:bodyPr anchor="b">
            <a:noAutofit/>
          </a:bodyPr>
          <a:lstStyle/>
          <a:p>
            <a:r>
              <a:rPr lang="en-US" sz="2400" b="1" dirty="0">
                <a:ln w="28575">
                  <a:solidFill>
                    <a:schemeClr val="bg1">
                      <a:alpha val="10000"/>
                    </a:schemeClr>
                  </a:solidFill>
                </a:ln>
                <a:solidFill>
                  <a:srgbClr val="91FCFF"/>
                </a:solidFill>
                <a:effectLst/>
              </a:rPr>
              <a:t>How God’s People Have Reacted Toward the Silence of God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C3809-6524-45D5-98EC-BFEF3AD2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" y="6477635"/>
            <a:ext cx="26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The Silence Of God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E179E52-8B6C-462B-ACD5-4D466AEBE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03" y="1337483"/>
            <a:ext cx="349532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New Testament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Acts 15: </a:t>
            </a:r>
            <a:r>
              <a:rPr lang="en-US" sz="2000" dirty="0">
                <a:latin typeface="Tahoma" pitchFamily="34" charset="0"/>
                <a:cs typeface="Times New Roman" charset="0"/>
              </a:rPr>
              <a:t>Apostles’ reaction to Judaizers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Some taught the Gentile converts had to keep Law of Moses to be saved (Acts 15:1, 5).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The apostles, James, and elders of the church at Jerusalem gathered together (Acts 15:6, 13) and went to God’s word through the prophets and wrote a letter </a:t>
            </a:r>
            <a:r>
              <a:rPr lang="en-US" sz="2000" i="1" dirty="0">
                <a:latin typeface="Tahoma" pitchFamily="34" charset="0"/>
                <a:cs typeface="Times New Roman" charset="0"/>
              </a:rPr>
              <a:t>(15:13-29) </a:t>
            </a:r>
            <a:r>
              <a:rPr lang="en-US" sz="2000" dirty="0">
                <a:latin typeface="Tahoma" pitchFamily="34" charset="0"/>
                <a:cs typeface="Times New Roman" charset="0"/>
              </a:rPr>
              <a:t>saying not to act without authority!</a:t>
            </a:r>
            <a:endParaRPr lang="en-US" sz="2000" i="1" dirty="0">
              <a:latin typeface="Tahoma" pitchFamily="34" charset="0"/>
              <a:cs typeface="Times New Roman" charset="0"/>
            </a:endParaRPr>
          </a:p>
        </p:txBody>
      </p:sp>
      <p:sp>
        <p:nvSpPr>
          <p:cNvPr id="8" name="Rectangular Callout 5">
            <a:extLst>
              <a:ext uri="{FF2B5EF4-FFF2-40B4-BE49-F238E27FC236}">
                <a16:creationId xmlns:a16="http://schemas.microsoft.com/office/drawing/2014/main" id="{EED00FD9-D6DF-4177-A339-6299FC33E7EC}"/>
              </a:ext>
            </a:extLst>
          </p:cNvPr>
          <p:cNvSpPr/>
          <p:nvPr/>
        </p:nvSpPr>
        <p:spPr bwMode="auto">
          <a:xfrm>
            <a:off x="3593728" y="1066800"/>
            <a:ext cx="5501073" cy="1692771"/>
          </a:xfrm>
          <a:prstGeom prst="wedgeRectCallout">
            <a:avLst/>
          </a:prstGeom>
          <a:noFill/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dirty="0">
                <a:solidFill>
                  <a:srgbClr val="7030A0"/>
                </a:solidFill>
              </a:rPr>
              <a:t>Acts 15:24</a:t>
            </a:r>
          </a:p>
          <a:p>
            <a:pPr marL="461963" indent="-461963"/>
            <a:r>
              <a:rPr lang="en-US" altLang="en-US" sz="2000" dirty="0">
                <a:solidFill>
                  <a:schemeClr val="bg1"/>
                </a:solidFill>
              </a:rPr>
              <a:t>24.  "Since we have heard that some of our number </a:t>
            </a:r>
            <a:r>
              <a:rPr lang="en-US" altLang="en-US" sz="2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 whom we gave no instruction</a:t>
            </a:r>
            <a:r>
              <a:rPr lang="en-US" altLang="en-US" sz="2000" dirty="0">
                <a:solidFill>
                  <a:schemeClr val="bg1"/>
                </a:solidFill>
              </a:rPr>
              <a:t> have disturbed you with their words, unsettling your souls,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BDD75274-9794-4C0C-8E8E-BC7F9288F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3729" y="4495800"/>
            <a:ext cx="5501072" cy="1200329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Since no instruction had been given, the teachers had no right to speak!</a:t>
            </a:r>
          </a:p>
        </p:txBody>
      </p:sp>
    </p:spTree>
    <p:extLst>
      <p:ext uri="{BB962C8B-B14F-4D97-AF65-F5344CB8AC3E}">
        <p14:creationId xmlns:p14="http://schemas.microsoft.com/office/powerpoint/2010/main" val="244945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F55D5C-6FFD-4FC4-8775-B7E33D06BD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0000"/>
          <a:stretch/>
        </p:blipFill>
        <p:spPr>
          <a:xfrm>
            <a:off x="3490720" y="0"/>
            <a:ext cx="6021034" cy="8153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0FB9C-03F8-4E7A-A2F3-333A473F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3490721" cy="1337484"/>
          </a:xfrm>
        </p:spPr>
        <p:txBody>
          <a:bodyPr anchor="b">
            <a:noAutofit/>
          </a:bodyPr>
          <a:lstStyle/>
          <a:p>
            <a:r>
              <a:rPr lang="en-US" sz="2400" b="1" dirty="0">
                <a:ln w="28575">
                  <a:solidFill>
                    <a:schemeClr val="bg1">
                      <a:alpha val="10000"/>
                    </a:schemeClr>
                  </a:solidFill>
                </a:ln>
                <a:solidFill>
                  <a:srgbClr val="91FCFF"/>
                </a:solidFill>
                <a:effectLst/>
              </a:rPr>
              <a:t>How God’s People Have Reacted Toward the Silence of God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C3809-6524-45D5-98EC-BFEF3AD2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" y="6477635"/>
            <a:ext cx="26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The Silence Of God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E179E52-8B6C-462B-ACD5-4D466AEBE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03" y="1509771"/>
            <a:ext cx="349532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New Testament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I Cor. 4:6: </a:t>
            </a:r>
            <a:r>
              <a:rPr lang="en-US" sz="2000" dirty="0">
                <a:latin typeface="Tahoma" pitchFamily="34" charset="0"/>
                <a:cs typeface="Times New Roman" charset="0"/>
              </a:rPr>
              <a:t>Paul said he and Apollos set the example so “that in us you may learn not to exceed what is written” 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Don’t exceed what God has said!</a:t>
            </a:r>
            <a:endParaRPr lang="en-US" sz="2000" i="1" dirty="0">
              <a:latin typeface="Tahoma" pitchFamily="34" charset="0"/>
              <a:cs typeface="Times New Roman" charset="0"/>
            </a:endParaRPr>
          </a:p>
        </p:txBody>
      </p:sp>
      <p:sp>
        <p:nvSpPr>
          <p:cNvPr id="8" name="Rectangular Callout 5">
            <a:extLst>
              <a:ext uri="{FF2B5EF4-FFF2-40B4-BE49-F238E27FC236}">
                <a16:creationId xmlns:a16="http://schemas.microsoft.com/office/drawing/2014/main" id="{EED00FD9-D6DF-4177-A339-6299FC33E7EC}"/>
              </a:ext>
            </a:extLst>
          </p:cNvPr>
          <p:cNvSpPr/>
          <p:nvPr/>
        </p:nvSpPr>
        <p:spPr bwMode="auto">
          <a:xfrm>
            <a:off x="3593728" y="1066800"/>
            <a:ext cx="5501073" cy="2308324"/>
          </a:xfrm>
          <a:prstGeom prst="wedgeRectCallout">
            <a:avLst/>
          </a:prstGeom>
          <a:noFill/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dirty="0">
                <a:solidFill>
                  <a:srgbClr val="7030A0"/>
                </a:solidFill>
              </a:rPr>
              <a:t>I Cor. 4:6</a:t>
            </a:r>
          </a:p>
          <a:p>
            <a:pPr marL="461963" indent="-461963"/>
            <a:r>
              <a:rPr lang="en-US" altLang="en-US" sz="2000" dirty="0">
                <a:solidFill>
                  <a:schemeClr val="bg1"/>
                </a:solidFill>
              </a:rPr>
              <a:t>6.  Now these things, brethren, I have figuratively applied to myself and Apollos for your sakes, </a:t>
            </a:r>
            <a:r>
              <a:rPr lang="en-US" altLang="en-US" sz="2000" b="1" spc="50" dirty="0">
                <a:ln w="0"/>
                <a:solidFill>
                  <a:srgbClr val="00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so that in us you may learn not to exceed what is written</a:t>
            </a:r>
            <a:r>
              <a:rPr lang="en-US" altLang="en-US" sz="2000" dirty="0">
                <a:solidFill>
                  <a:schemeClr val="bg1"/>
                </a:solidFill>
              </a:rPr>
              <a:t>, so that no one of you will become arrogant in behalf of one against the other.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BDD75274-9794-4C0C-8E8E-BC7F9288F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58" y="4735687"/>
            <a:ext cx="3276600" cy="1569660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Not even an apostle (Paul), could “exceed what is written!”</a:t>
            </a:r>
          </a:p>
        </p:txBody>
      </p:sp>
    </p:spTree>
    <p:extLst>
      <p:ext uri="{BB962C8B-B14F-4D97-AF65-F5344CB8AC3E}">
        <p14:creationId xmlns:p14="http://schemas.microsoft.com/office/powerpoint/2010/main" val="300348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21DD50-D41B-4C02-97A2-4FF475F8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6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The Silence Of God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3414712" y="1"/>
            <a:ext cx="5729288" cy="6858000"/>
          </a:xfrm>
          <a:prstGeom prst="rect">
            <a:avLst/>
          </a:prstGeom>
        </p:spPr>
      </p:pic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6F15D775-EB5B-45DD-9A8E-0C51A471B5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r="19561"/>
          <a:stretch/>
        </p:blipFill>
        <p:spPr>
          <a:xfrm>
            <a:off x="3490721" y="10"/>
            <a:ext cx="5653279" cy="685799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29181AC-8BA6-4976-ADDC-CF437FE1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3490721" cy="1337484"/>
          </a:xfrm>
        </p:spPr>
        <p:txBody>
          <a:bodyPr anchor="b">
            <a:noAutofit/>
          </a:bodyPr>
          <a:lstStyle/>
          <a:p>
            <a:r>
              <a:rPr lang="en-US" sz="2400" b="1" dirty="0">
                <a:ln w="28575">
                  <a:solidFill>
                    <a:schemeClr val="bg1">
                      <a:alpha val="10000"/>
                    </a:schemeClr>
                  </a:solidFill>
                </a:ln>
                <a:solidFill>
                  <a:srgbClr val="91FCFF"/>
                </a:solidFill>
                <a:effectLst/>
              </a:rPr>
              <a:t>How God’s People Have Reacted Toward the Silence of God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9549E7FA-96D3-4A69-8AE1-1CF418060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34953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Old Testament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Lev. 24:10-12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Num. 15:32-34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540E78B2-EA2C-4B6C-9236-6609EE031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2800"/>
            <a:ext cx="34953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New Testament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Acts 15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I Cor. 4:6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88FD5E0F-4B95-42F0-ACA5-AC85DA7A9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5459497"/>
            <a:ext cx="9143980" cy="954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800" b="1" dirty="0">
                <a:solidFill>
                  <a:srgbClr val="0000FF"/>
                </a:solidFill>
                <a:latin typeface="Tahoma" pitchFamily="34" charset="0"/>
                <a:cs typeface="Times New Roman" charset="0"/>
              </a:rPr>
              <a:t>These passages show us the silence of God is prohibitive, rather than permissive!</a:t>
            </a:r>
          </a:p>
        </p:txBody>
      </p:sp>
    </p:spTree>
    <p:extLst>
      <p:ext uri="{BB962C8B-B14F-4D97-AF65-F5344CB8AC3E}">
        <p14:creationId xmlns:p14="http://schemas.microsoft.com/office/powerpoint/2010/main" val="51772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2AA529-5287-48E4-8FE1-AD6C4613AB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r="501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80" cy="11430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en-US" sz="3600" b="1" u="sng" dirty="0">
                <a:solidFill>
                  <a:srgbClr val="91FCFF"/>
                </a:solidFill>
                <a:cs typeface="Times New Roman" charset="0"/>
              </a:rPr>
              <a:t>How God Has Reacted Toward Those Who Did Not Respect His Silence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8778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The Silence Of God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294956E-D017-47CC-A995-8D07BE26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03" y="1337483"/>
            <a:ext cx="35860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Nadab and Abihu –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Lev. 10:1-3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821F0CAC-17F9-4726-A068-F5A77E999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337483"/>
            <a:ext cx="5410200" cy="1200329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Nadab and Abihu offered “strange fire” and were consumed by fire from the Lord!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74E4F78-AEF2-451C-B0D0-DC9AB5068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04" y="2876817"/>
            <a:ext cx="3586003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Ark of the Covenant Moved to Jerusalem –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I Chr. 13:1-10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(I Chr. 15:13-15)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AE8CE8B5-CE79-4D02-A77B-C6D7D10D2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943138"/>
            <a:ext cx="5410200" cy="1569660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Uzzah was slain by the Lord for his “irreverence” in touching the Ark because the Levites were not carrying it on their shoulders!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6F4386C-392E-42E8-9DF8-7BF913D0E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05" y="4953000"/>
            <a:ext cx="35860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fr-F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Pharisees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’ traditions </a:t>
            </a:r>
            <a:r>
              <a:rPr lang="fr-FR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– Mark 7:1-9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63351B2A-812C-445E-AFDC-25B89553F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918125"/>
            <a:ext cx="5410200" cy="1569660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Jesus said they were “experts at setting aside the commandment of God in order to keep your tradition” – Rebuked them!</a:t>
            </a:r>
          </a:p>
        </p:txBody>
      </p:sp>
    </p:spTree>
    <p:extLst>
      <p:ext uri="{BB962C8B-B14F-4D97-AF65-F5344CB8AC3E}">
        <p14:creationId xmlns:p14="http://schemas.microsoft.com/office/powerpoint/2010/main" val="228634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2AA529-5287-48E4-8FE1-AD6C4613A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7" r="5017"/>
          <a:stretch/>
        </p:blipFill>
        <p:spPr>
          <a:xfrm>
            <a:off x="20" y="-5080"/>
            <a:ext cx="9143980" cy="6857990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3980" cy="11430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en-US" sz="3600" b="1" u="sng" dirty="0">
                <a:solidFill>
                  <a:srgbClr val="91FCFF"/>
                </a:solidFill>
                <a:cs typeface="Times New Roman" charset="0"/>
              </a:rPr>
              <a:t>How God Has Reacted Toward Those Who Did Not Respect His Silence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8778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The Silence Of God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294956E-D017-47CC-A995-8D07BE26C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03" y="1337483"/>
            <a:ext cx="35860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Nadab and Abihu –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Lev. 10:1-3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574E4F78-AEF2-451C-B0D0-DC9AB5068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346716"/>
            <a:ext cx="35860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Ark of the Covenant Moved to Jerusalem – </a:t>
            </a: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I Chr. 13:1-10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D6F4386C-392E-42E8-9DF8-7BF913D0E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4385" y="2843269"/>
            <a:ext cx="35860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fr-F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Pharisees</a:t>
            </a: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’ traditions – Mark 7:1-9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6C923B48-1C07-4A52-8CE1-24BB37C36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04" y="4349055"/>
            <a:ext cx="9143980" cy="17543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cs typeface="Times New Roman" charset="0"/>
              </a:rPr>
              <a:t>There is no doubt that the silence of God is prohibitive rather than permissive!</a:t>
            </a:r>
          </a:p>
        </p:txBody>
      </p:sp>
    </p:spTree>
    <p:extLst>
      <p:ext uri="{BB962C8B-B14F-4D97-AF65-F5344CB8AC3E}">
        <p14:creationId xmlns:p14="http://schemas.microsoft.com/office/powerpoint/2010/main" val="16159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" y="0"/>
            <a:ext cx="5730503" cy="6858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en-US" sz="4400" b="1" u="sng" dirty="0">
                <a:solidFill>
                  <a:srgbClr val="91FCFF"/>
                </a:solidFill>
                <a:cs typeface="Times New Roman" charset="0"/>
              </a:rPr>
              <a:t>Conclusion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15240" y="6481989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The Silence Of God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7D934112-154B-4CC7-A804-F3DCB2052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5626101" y="1"/>
            <a:ext cx="3517899" cy="68580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r="35839"/>
          <a:stretch/>
        </p:blipFill>
        <p:spPr bwMode="auto">
          <a:xfrm>
            <a:off x="5715263" y="10"/>
            <a:ext cx="342873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6D7ED21C-04D0-476C-A121-8BC026D1D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573050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We all recognize silence is prohibitive in other areas of life!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We all demand that our silence be respected</a:t>
            </a:r>
            <a:endParaRPr lang="en-US" sz="2000" dirty="0">
              <a:latin typeface="Tahoma" pitchFamily="34" charset="0"/>
              <a:cs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Example: </a:t>
            </a:r>
            <a:r>
              <a:rPr lang="en-US" sz="2000" dirty="0">
                <a:latin typeface="Tahoma" pitchFamily="34" charset="0"/>
                <a:cs typeface="Times New Roman" charset="0"/>
              </a:rPr>
              <a:t>“I didn’t order that!” (Do we ever hear back, “Well, you didn’t not order it!”?)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Example:</a:t>
            </a:r>
            <a:r>
              <a:rPr lang="en-US" sz="2000" dirty="0">
                <a:latin typeface="Tahoma" pitchFamily="34" charset="0"/>
                <a:cs typeface="Times New Roman" charset="0"/>
              </a:rPr>
              <a:t> “Get groceries on list and bring back the change.” (Is mom happy when things not on list are bought and change is either non-existent, or diminished?)</a:t>
            </a:r>
          </a:p>
        </p:txBody>
      </p:sp>
    </p:spTree>
    <p:extLst>
      <p:ext uri="{BB962C8B-B14F-4D97-AF65-F5344CB8AC3E}">
        <p14:creationId xmlns:p14="http://schemas.microsoft.com/office/powerpoint/2010/main" val="31990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50" r="25017"/>
          <a:stretch/>
        </p:blipFill>
        <p:spPr bwMode="auto">
          <a:xfrm>
            <a:off x="-6466" y="10"/>
            <a:ext cx="457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-6466" y="6492865"/>
            <a:ext cx="26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The Silence Of God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92769" y="1"/>
            <a:ext cx="4451230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2769" y="0"/>
            <a:ext cx="4451230" cy="66564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defRPr/>
            </a:pPr>
            <a:r>
              <a:rPr lang="en-US" sz="4400" b="1" u="sng" dirty="0">
                <a:solidFill>
                  <a:srgbClr val="91FCFF"/>
                </a:solidFill>
                <a:cs typeface="Times New Roman" charset="0"/>
              </a:rPr>
              <a:t>Conclusion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D387603-1E73-487C-88D6-9BD79D392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749" y="990600"/>
            <a:ext cx="445123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God is silent on many things, so must look at what He has commanded and do those things!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We dare not presume on the silence of God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2D868844-162D-453D-BEBF-DADBFCF03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1" y="5315135"/>
            <a:ext cx="4419600" cy="1200329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Silence of God does not authorize, Scripture authorizes!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96EDC8B-E4A8-409F-ADFF-08A4A65E8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769" y="3429000"/>
            <a:ext cx="445123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He is loud and clear concerning what man must do to be saved – Mk. 16:16; Acts 2:38; 22:16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Yet many in religious world are “experts at setting aside the commandment of God” for their traditions and creeds </a:t>
            </a:r>
            <a:r>
              <a:rPr lang="en-US" sz="2000" i="1" dirty="0">
                <a:latin typeface="Tahoma" pitchFamily="34" charset="0"/>
                <a:cs typeface="Times New Roman" charset="0"/>
              </a:rPr>
              <a:t>(Mk. 7:9)</a:t>
            </a:r>
          </a:p>
        </p:txBody>
      </p:sp>
    </p:spTree>
    <p:extLst>
      <p:ext uri="{BB962C8B-B14F-4D97-AF65-F5344CB8AC3E}">
        <p14:creationId xmlns:p14="http://schemas.microsoft.com/office/powerpoint/2010/main" val="147137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162AA529-5287-48E4-8FE1-AD6C4613A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r="335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57400"/>
            <a:ext cx="9143980" cy="2743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400" b="1" u="sng" dirty="0">
                <a:solidFill>
                  <a:srgbClr val="91FCFF"/>
                </a:solidFill>
                <a:cs typeface="Times New Roman" charset="0"/>
              </a:rPr>
              <a:t>Conclusion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1931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The Silence Of God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0E2C22C4-02F0-4E80-B66E-D7535AB29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4267200"/>
            <a:ext cx="9143980" cy="17543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cs typeface="Times New Roman" charset="0"/>
              </a:rPr>
              <a:t>Respect the silence of God, don’t exceed what is written, and obey what He has commanded!</a:t>
            </a:r>
          </a:p>
        </p:txBody>
      </p:sp>
    </p:spTree>
    <p:extLst>
      <p:ext uri="{BB962C8B-B14F-4D97-AF65-F5344CB8AC3E}">
        <p14:creationId xmlns:p14="http://schemas.microsoft.com/office/powerpoint/2010/main" val="4668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4D0CD287-FDA4-48D1-B7BB-59AF45A3C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7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D178BD80-3E0A-45B2-B7CE-AE1273FF20F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1FCFF"/>
          </a:solidFill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A425E32-CCC3-47FB-BFE5-0F9071770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4C6F5C-A93F-4628-8384-55098150D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" y="4724400"/>
            <a:ext cx="9144000" cy="645580"/>
          </a:xfrm>
          <a:prstGeom prst="rect">
            <a:avLst/>
          </a:prstGeom>
          <a:solidFill>
            <a:srgbClr val="91F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t"/>
          <a:lstStyle/>
          <a:p>
            <a:pPr algn="ctr"/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anose="02040603050505030304" pitchFamily="18" charset="0"/>
              </a:rPr>
              <a:t>For The Erring Saint: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anose="0204060305050503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C09C66DB-45B4-4688-8EE8-F40DF86A8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6998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sto MT" pitchFamily="18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atin typeface="Calisto MT" pitchFamily="18" charset="0"/>
              </a:rPr>
              <a:t>Pray (Acts 8:22)</a:t>
            </a:r>
          </a:p>
        </p:txBody>
      </p:sp>
    </p:spTree>
    <p:extLst>
      <p:ext uri="{BB962C8B-B14F-4D97-AF65-F5344CB8AC3E}">
        <p14:creationId xmlns:p14="http://schemas.microsoft.com/office/powerpoint/2010/main" val="29488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24" y="-1"/>
            <a:ext cx="5715263" cy="904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b="1" u="sng" dirty="0">
                <a:solidFill>
                  <a:srgbClr val="91FCFF"/>
                </a:solidFill>
                <a:cs typeface="Times New Roman" charset="0"/>
              </a:rPr>
              <a:t>Intro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81152"/>
            <a:ext cx="57152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The Silence Of God</a:t>
            </a:r>
            <a:endParaRPr lang="en-US" kern="1200" dirty="0">
              <a:solidFill>
                <a:schemeClr val="tx1">
                  <a:lumMod val="95000"/>
                </a:schemeClr>
              </a:solidFill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263" y="2000365"/>
            <a:ext cx="3428737" cy="28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5626101" y="1"/>
            <a:ext cx="3517899" cy="6858000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B984CAC6-C2E4-4800-9242-C86509053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1" y="1345113"/>
            <a:ext cx="57152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What do you do when God says nothing?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5B3B6624-5625-44DB-80E2-8682C83E5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52788"/>
            <a:ext cx="5473701" cy="1384995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“Speak where the Bible speaks; remain silent where the Bible is silent”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70">
            <a:extLst>
              <a:ext uri="{FF2B5EF4-FFF2-40B4-BE49-F238E27FC236}">
                <a16:creationId xmlns:a16="http://schemas.microsoft.com/office/drawing/2014/main" id="{95CB840F-8E41-4CA5-B79B-25CC80AD2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EF75C5D-2BA1-43DF-A7EA-02C7DEC1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965196"/>
            <a:ext cx="4936023" cy="4781641"/>
          </a:xfrm>
          <a:prstGeom prst="rect">
            <a:avLst/>
          </a:prstGeom>
          <a:solidFill>
            <a:schemeClr val="bg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85" y="1435229"/>
            <a:ext cx="4700462" cy="3131114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>
                <a:solidFill>
                  <a:srgbClr val="F2F2F2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The Silence Of God</a:t>
            </a:r>
            <a:endParaRPr lang="en-US" kern="1200" dirty="0">
              <a:solidFill>
                <a:srgbClr val="F2F2F2"/>
              </a:solidFill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344ACC-E8AF-45AD-96BA-9BD05903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79"/>
            <a:ext cx="9144000" cy="1080683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rgbClr val="91FCFF"/>
                </a:solidFill>
                <a:cs typeface="Times New Roman" charset="0"/>
              </a:rPr>
              <a:t>Intro</a:t>
            </a:r>
            <a:br>
              <a:rPr lang="en-US" sz="4000" b="1" u="sng" dirty="0">
                <a:solidFill>
                  <a:srgbClr val="91FCFF"/>
                </a:solidFill>
                <a:cs typeface="Times New Roman" charset="0"/>
              </a:rPr>
            </a:br>
            <a:endParaRPr lang="en-US" sz="4000" dirty="0"/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3975B5EC-2216-444E-AB17-2E8916404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00402"/>
            <a:ext cx="3365555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Two views on the silence of God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imes New Roman" charset="0"/>
              </a:rPr>
              <a:t>Permissive: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  <a:cs typeface="Times New Roman" charset="0"/>
              </a:rPr>
              <a:t> “If God doesn’t say I can’t, then I can.”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chemeClr val="bg1"/>
                </a:solidFill>
                <a:latin typeface="Tahoma" pitchFamily="34" charset="0"/>
                <a:cs typeface="Times New Roman" charset="0"/>
              </a:rPr>
              <a:t>Prohibitive: </a:t>
            </a:r>
            <a:r>
              <a:rPr lang="en-US" sz="2000" dirty="0">
                <a:solidFill>
                  <a:schemeClr val="bg1"/>
                </a:solidFill>
                <a:latin typeface="Tahoma" pitchFamily="34" charset="0"/>
                <a:cs typeface="Times New Roman" charset="0"/>
              </a:rPr>
              <a:t>“If God doesn’t say I can, then I can’t.”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C9AF1BFC-81B8-4B62-899E-A34344C71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005" y="970215"/>
            <a:ext cx="4936023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 eaLnBrk="1" hangingPunct="1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  <a:defRPr/>
            </a:pPr>
            <a:r>
              <a:rPr lang="en-US" sz="2400" b="1" dirty="0">
                <a:solidFill>
                  <a:schemeClr val="tx1"/>
                </a:solidFill>
                <a:latin typeface="Tahoma" pitchFamily="34" charset="0"/>
                <a:cs typeface="Times New Roman" charset="0"/>
              </a:rPr>
              <a:t>I Peter 4:11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BCDEB94F-69A2-4369-A8A5-FBB2330B3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7006" y="3881220"/>
            <a:ext cx="4936022" cy="286232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  <a:cs typeface="Times New Roman" charset="0"/>
              </a:rPr>
              <a:t>11.  Whoever speaks, is to do so as one who is speaking the utterances of God; whoever serves is to do so as one who is serving by the strength which God supplies; so that in all things God may be glorified through Jesus Christ, to whom belongs the glory and dominion forever and ever. Amen.</a:t>
            </a:r>
          </a:p>
        </p:txBody>
      </p:sp>
    </p:spTree>
    <p:extLst>
      <p:ext uri="{BB962C8B-B14F-4D97-AF65-F5344CB8AC3E}">
        <p14:creationId xmlns:p14="http://schemas.microsoft.com/office/powerpoint/2010/main" val="3380498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162AA529-5287-48E4-8FE1-AD6C4613AB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r="335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80" cy="6858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defRPr/>
            </a:pPr>
            <a:r>
              <a:rPr lang="en-US" sz="5400" b="1" u="sng" dirty="0">
                <a:solidFill>
                  <a:srgbClr val="91FCFF"/>
                </a:solidFill>
                <a:cs typeface="Times New Roman" charset="0"/>
              </a:rPr>
              <a:t>Intro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1931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The Silence Of God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0E2C22C4-02F0-4E80-B66E-D7535AB29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24200"/>
            <a:ext cx="9143980" cy="28623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cs typeface="Times New Roman" charset="0"/>
              </a:rPr>
              <a:t>We need to make sure we are “accurately handling the word of truth” </a:t>
            </a:r>
            <a:r>
              <a:rPr lang="en-US" sz="3600" b="1" i="1" dirty="0">
                <a:solidFill>
                  <a:srgbClr val="0000FF"/>
                </a:solidFill>
                <a:latin typeface="Tahoma" pitchFamily="34" charset="0"/>
                <a:cs typeface="Times New Roman" charset="0"/>
              </a:rPr>
              <a:t>(II Tim. 2:15) </a:t>
            </a: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cs typeface="Times New Roman" charset="0"/>
              </a:rPr>
              <a:t>and therefore must know whether God’s silence is permissive or prohibitive!</a:t>
            </a:r>
          </a:p>
        </p:txBody>
      </p:sp>
    </p:spTree>
    <p:extLst>
      <p:ext uri="{BB962C8B-B14F-4D97-AF65-F5344CB8AC3E}">
        <p14:creationId xmlns:p14="http://schemas.microsoft.com/office/powerpoint/2010/main" val="12097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3517898" cy="9144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91FCFF"/>
                </a:solidFill>
                <a:cs typeface="Times New Roman" charset="0"/>
              </a:rPr>
              <a:t>Understanding the Silence of God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08187575-5CB4-477B-AA47-020C6D2A7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3414712" y="1"/>
            <a:ext cx="5729288" cy="685800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7" y="6477635"/>
            <a:ext cx="34873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The Silence Of God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E585F70-7C5D-424E-A182-39507AF48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5626101" y="1"/>
            <a:ext cx="3517899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72BC93-DF5B-46F7-9CFD-3DD860EB3F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r="17157" b="-2"/>
          <a:stretch/>
        </p:blipFill>
        <p:spPr>
          <a:xfrm>
            <a:off x="3487335" y="15240"/>
            <a:ext cx="5653278" cy="6857990"/>
          </a:xfrm>
          <a:prstGeom prst="rect">
            <a:avLst/>
          </a:prstGeom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id="{181EAF02-BDE0-4405-AB37-51DD1E98B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87" y="1277392"/>
            <a:ext cx="34953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Jews under Law of Moses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Deut. 4:1-2</a:t>
            </a:r>
            <a:endParaRPr lang="en-US" sz="2000" dirty="0">
              <a:latin typeface="Tahoma" pitchFamily="34" charset="0"/>
              <a:cs typeface="Times New Roman" charset="0"/>
            </a:endParaRPr>
          </a:p>
        </p:txBody>
      </p:sp>
      <p:sp>
        <p:nvSpPr>
          <p:cNvPr id="16" name="Rectangular Callout 5">
            <a:extLst>
              <a:ext uri="{FF2B5EF4-FFF2-40B4-BE49-F238E27FC236}">
                <a16:creationId xmlns:a16="http://schemas.microsoft.com/office/drawing/2014/main" id="{6BAF62D2-BD58-4F36-845D-A5C32E729EAD}"/>
              </a:ext>
            </a:extLst>
          </p:cNvPr>
          <p:cNvSpPr/>
          <p:nvPr/>
        </p:nvSpPr>
        <p:spPr bwMode="auto">
          <a:xfrm>
            <a:off x="3688556" y="391888"/>
            <a:ext cx="5181600" cy="3847207"/>
          </a:xfrm>
          <a:prstGeom prst="wedgeRectCallout">
            <a:avLst/>
          </a:prstGeom>
          <a:noFill/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dirty="0">
                <a:solidFill>
                  <a:srgbClr val="7030A0"/>
                </a:solidFill>
              </a:rPr>
              <a:t>Deuteronomy 4:1-2</a:t>
            </a:r>
          </a:p>
          <a:p>
            <a:pPr marL="461963" indent="-461963"/>
            <a:r>
              <a:rPr lang="en-US" altLang="en-US" sz="2000" dirty="0">
                <a:solidFill>
                  <a:schemeClr val="bg1"/>
                </a:solidFill>
              </a:rPr>
              <a:t>1.  "Now, O Israel, listen to the statutes and the judgments which I am teaching you to perform, so that you may live and go in and take possession of the land which the LORD, the God of your fathers, is giving you.</a:t>
            </a:r>
          </a:p>
          <a:p>
            <a:pPr marL="461963" indent="-461963"/>
            <a:r>
              <a:rPr lang="en-US" altLang="en-US" sz="2000" dirty="0">
                <a:solidFill>
                  <a:schemeClr val="bg1"/>
                </a:solidFill>
              </a:rPr>
              <a:t>2.  "You shall not add to the word which I am commanding you, nor take away from it, that you may keep the commandments of the LORD your God which I command you.</a:t>
            </a:r>
          </a:p>
        </p:txBody>
      </p:sp>
      <p:sp>
        <p:nvSpPr>
          <p:cNvPr id="18" name="Explosion 1 1">
            <a:extLst>
              <a:ext uri="{FF2B5EF4-FFF2-40B4-BE49-F238E27FC236}">
                <a16:creationId xmlns:a16="http://schemas.microsoft.com/office/drawing/2014/main" id="{B6FEF22B-D14D-4569-ADD0-C395644DA232}"/>
              </a:ext>
            </a:extLst>
          </p:cNvPr>
          <p:cNvSpPr/>
          <p:nvPr/>
        </p:nvSpPr>
        <p:spPr bwMode="auto">
          <a:xfrm rot="20969255">
            <a:off x="180339" y="2784553"/>
            <a:ext cx="3526748" cy="3371136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Times New Roman" pitchFamily="18" charset="0"/>
              </a:rPr>
              <a:t>Do NOT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Times New Roman" pitchFamily="18" charset="0"/>
              </a:rPr>
              <a:t>add or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Times New Roman" pitchFamily="18" charset="0"/>
              </a:rPr>
              <a:t> take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Times New Roman" pitchFamily="18" charset="0"/>
              </a:rPr>
              <a:t> away!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3517898" cy="9144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91FCFF"/>
                </a:solidFill>
                <a:cs typeface="Times New Roman" charset="0"/>
              </a:rPr>
              <a:t>Understanding the Silence of God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7" y="6477635"/>
            <a:ext cx="34873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The Silence Of God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72BC93-DF5B-46F7-9CFD-3DD860EB3F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r="17157" b="-2"/>
          <a:stretch/>
        </p:blipFill>
        <p:spPr>
          <a:xfrm>
            <a:off x="3487335" y="15240"/>
            <a:ext cx="5653278" cy="6857990"/>
          </a:xfrm>
          <a:prstGeom prst="rect">
            <a:avLst/>
          </a:prstGeom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id="{181EAF02-BDE0-4405-AB37-51DD1E98B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87" y="1277392"/>
            <a:ext cx="349532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Christians under the gospel of Jesus Christ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Gal. 1:6-9; II Jn. 9-11; Rev. 22:18-19</a:t>
            </a:r>
            <a:endParaRPr lang="en-US" sz="2000" dirty="0">
              <a:latin typeface="Tahoma" pitchFamily="34" charset="0"/>
              <a:cs typeface="Times New Roman" charset="0"/>
            </a:endParaRPr>
          </a:p>
        </p:txBody>
      </p:sp>
      <p:sp>
        <p:nvSpPr>
          <p:cNvPr id="16" name="Rectangular Callout 5">
            <a:extLst>
              <a:ext uri="{FF2B5EF4-FFF2-40B4-BE49-F238E27FC236}">
                <a16:creationId xmlns:a16="http://schemas.microsoft.com/office/drawing/2014/main" id="{6BAF62D2-BD58-4F36-845D-A5C32E729EAD}"/>
              </a:ext>
            </a:extLst>
          </p:cNvPr>
          <p:cNvSpPr/>
          <p:nvPr/>
        </p:nvSpPr>
        <p:spPr bwMode="auto">
          <a:xfrm>
            <a:off x="3688556" y="391888"/>
            <a:ext cx="5181600" cy="3847207"/>
          </a:xfrm>
          <a:prstGeom prst="wedgeRectCallout">
            <a:avLst/>
          </a:prstGeom>
          <a:noFill/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dirty="0">
                <a:solidFill>
                  <a:srgbClr val="7030A0"/>
                </a:solidFill>
              </a:rPr>
              <a:t>II John 9-11</a:t>
            </a:r>
          </a:p>
          <a:p>
            <a:pPr marL="461963" indent="-461963"/>
            <a:r>
              <a:rPr lang="en-US" altLang="en-US" sz="2000" dirty="0">
                <a:solidFill>
                  <a:schemeClr val="bg1"/>
                </a:solidFill>
              </a:rPr>
              <a:t>9.  Anyone who goes too far and does not abide in the teaching of Christ, does not have God; the one who abides in the teaching, he has both the Father and the Son.</a:t>
            </a:r>
          </a:p>
          <a:p>
            <a:pPr marL="461963" indent="-461963"/>
            <a:r>
              <a:rPr lang="en-US" altLang="en-US" sz="2000" dirty="0">
                <a:solidFill>
                  <a:schemeClr val="bg1"/>
                </a:solidFill>
              </a:rPr>
              <a:t>10.  If anyone comes to you and does not bring this teaching, do not receive him into your house, and do not give him a greeting;</a:t>
            </a:r>
          </a:p>
          <a:p>
            <a:pPr marL="461963" indent="-461963"/>
            <a:r>
              <a:rPr lang="en-US" altLang="en-US" sz="2000" dirty="0">
                <a:solidFill>
                  <a:schemeClr val="bg1"/>
                </a:solidFill>
              </a:rPr>
              <a:t>11.  for the one who gives him a greeting participates in his evil deeds.</a:t>
            </a:r>
          </a:p>
        </p:txBody>
      </p:sp>
      <p:sp>
        <p:nvSpPr>
          <p:cNvPr id="9" name="Explosion 1 1">
            <a:extLst>
              <a:ext uri="{FF2B5EF4-FFF2-40B4-BE49-F238E27FC236}">
                <a16:creationId xmlns:a16="http://schemas.microsoft.com/office/drawing/2014/main" id="{77293C50-5EBB-4F53-B143-278AAE7BCE5A}"/>
              </a:ext>
            </a:extLst>
          </p:cNvPr>
          <p:cNvSpPr/>
          <p:nvPr/>
        </p:nvSpPr>
        <p:spPr bwMode="auto">
          <a:xfrm rot="20969255">
            <a:off x="177521" y="3223899"/>
            <a:ext cx="3526748" cy="3371136"/>
          </a:xfrm>
          <a:prstGeom prst="irregularSeal1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Times New Roman" pitchFamily="18" charset="0"/>
              </a:rPr>
              <a:t>Do NOT</a:t>
            </a:r>
          </a:p>
          <a:p>
            <a:pPr marL="457200" marR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Times New Roman" pitchFamily="18" charset="0"/>
              </a:rPr>
              <a:t>add or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Times New Roman" pitchFamily="18" charset="0"/>
              </a:rPr>
              <a:t> take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Times New Roman" pitchFamily="18" charset="0"/>
              </a:rPr>
              <a:t> away!</a:t>
            </a:r>
          </a:p>
        </p:txBody>
      </p:sp>
    </p:spTree>
    <p:extLst>
      <p:ext uri="{BB962C8B-B14F-4D97-AF65-F5344CB8AC3E}">
        <p14:creationId xmlns:p14="http://schemas.microsoft.com/office/powerpoint/2010/main" val="63521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3517898" cy="91440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defRPr/>
            </a:pPr>
            <a:r>
              <a:rPr lang="en-US" sz="2800" b="1" u="sng" dirty="0">
                <a:solidFill>
                  <a:srgbClr val="91FCFF"/>
                </a:solidFill>
                <a:cs typeface="Times New Roman" charset="0"/>
              </a:rPr>
              <a:t>Understanding the Silence of God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7" y="6477635"/>
            <a:ext cx="348733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The Silence Of God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72BC93-DF5B-46F7-9CFD-3DD860EB3F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r="17157" b="-2"/>
          <a:stretch/>
        </p:blipFill>
        <p:spPr>
          <a:xfrm>
            <a:off x="3487335" y="15240"/>
            <a:ext cx="5653278" cy="6857990"/>
          </a:xfrm>
          <a:prstGeom prst="rect">
            <a:avLst/>
          </a:prstGeom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id="{181EAF02-BDE0-4405-AB37-51DD1E98B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87" y="1277392"/>
            <a:ext cx="34953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Respect for God’s silence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I Peter 4:11</a:t>
            </a:r>
            <a:endParaRPr lang="en-US" sz="2000" dirty="0">
              <a:latin typeface="Tahoma" pitchFamily="34" charset="0"/>
              <a:cs typeface="Times New Roman" charset="0"/>
            </a:endParaRPr>
          </a:p>
        </p:txBody>
      </p:sp>
      <p:sp>
        <p:nvSpPr>
          <p:cNvPr id="16" name="Rectangular Callout 5">
            <a:extLst>
              <a:ext uri="{FF2B5EF4-FFF2-40B4-BE49-F238E27FC236}">
                <a16:creationId xmlns:a16="http://schemas.microsoft.com/office/drawing/2014/main" id="{6BAF62D2-BD58-4F36-845D-A5C32E729EAD}"/>
              </a:ext>
            </a:extLst>
          </p:cNvPr>
          <p:cNvSpPr/>
          <p:nvPr/>
        </p:nvSpPr>
        <p:spPr bwMode="auto">
          <a:xfrm>
            <a:off x="3723174" y="1277392"/>
            <a:ext cx="5181600" cy="2923877"/>
          </a:xfrm>
          <a:prstGeom prst="wedgeRectCallout">
            <a:avLst/>
          </a:prstGeom>
          <a:noFill/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dirty="0">
                <a:solidFill>
                  <a:srgbClr val="7030A0"/>
                </a:solidFill>
              </a:rPr>
              <a:t>I Peter 4:11</a:t>
            </a:r>
          </a:p>
          <a:p>
            <a:pPr marL="461963" indent="-461963"/>
            <a:r>
              <a:rPr lang="en-US" altLang="en-US" sz="2000" dirty="0">
                <a:solidFill>
                  <a:schemeClr val="bg1"/>
                </a:solidFill>
              </a:rPr>
              <a:t>11.  Whoever speaks, is to do so as one who is speaking the utterances of God; whoever serves is to do so as one who is serving by the strength which God supplies; so that in all things God may be glorified through Jesus Christ, to whom belongs the glory and dominion forever and ever. Amen.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7B3F1E3-B11A-4871-96DA-97CABD91A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" y="2743517"/>
            <a:ext cx="3495322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Sometimes God tells us WHAT to do but does not tell us HOW or WHEN or WHERE to do it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Example: </a:t>
            </a:r>
            <a:r>
              <a:rPr lang="en-US" sz="2000" dirty="0">
                <a:latin typeface="Tahoma" pitchFamily="34" charset="0"/>
                <a:cs typeface="Times New Roman" charset="0"/>
              </a:rPr>
              <a:t>Abraham and Isaac – Gen. 22:2, 6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Example: </a:t>
            </a:r>
            <a:r>
              <a:rPr lang="en-US" sz="2000" dirty="0">
                <a:latin typeface="Tahoma" pitchFamily="34" charset="0"/>
                <a:cs typeface="Times New Roman" charset="0"/>
              </a:rPr>
              <a:t>Church buildings – I Cor. 11:18, 20</a:t>
            </a:r>
          </a:p>
        </p:txBody>
      </p:sp>
    </p:spTree>
    <p:extLst>
      <p:ext uri="{BB962C8B-B14F-4D97-AF65-F5344CB8AC3E}">
        <p14:creationId xmlns:p14="http://schemas.microsoft.com/office/powerpoint/2010/main" val="21714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162AA529-5287-48E4-8FE1-AD6C4613AB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4" r="335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057400"/>
            <a:ext cx="9143980" cy="2743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b="1" u="sng" dirty="0">
                <a:solidFill>
                  <a:srgbClr val="91FCFF"/>
                </a:solidFill>
                <a:cs typeface="Times New Roman" charset="0"/>
              </a:rPr>
              <a:t>Understanding the Silence of God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1931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 kern="1200" dirty="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rPr>
              <a:t>The Silence Of God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0E2C22C4-02F0-4E80-B66E-D7535AB29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" y="4267200"/>
            <a:ext cx="9143980" cy="13111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cs typeface="Times New Roman" charset="0"/>
              </a:rPr>
              <a:t>The silence of God is prohibitive, </a:t>
            </a:r>
          </a:p>
          <a:p>
            <a:pPr marL="457200" indent="-457200" algn="ctr"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3600" b="1" dirty="0">
                <a:solidFill>
                  <a:srgbClr val="0000FF"/>
                </a:solidFill>
                <a:latin typeface="Tahoma" pitchFamily="34" charset="0"/>
                <a:cs typeface="Times New Roman" charset="0"/>
              </a:rPr>
              <a:t>not permissive!</a:t>
            </a:r>
          </a:p>
        </p:txBody>
      </p:sp>
    </p:spTree>
    <p:extLst>
      <p:ext uri="{BB962C8B-B14F-4D97-AF65-F5344CB8AC3E}">
        <p14:creationId xmlns:p14="http://schemas.microsoft.com/office/powerpoint/2010/main" val="418040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F55D5C-6FFD-4FC4-8775-B7E33D06BD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0000"/>
          <a:stretch/>
        </p:blipFill>
        <p:spPr>
          <a:xfrm>
            <a:off x="3490720" y="0"/>
            <a:ext cx="6021034" cy="8153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50FB9C-03F8-4E7A-A2F3-333A473FE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3490721" cy="1337484"/>
          </a:xfrm>
        </p:spPr>
        <p:txBody>
          <a:bodyPr anchor="b">
            <a:noAutofit/>
          </a:bodyPr>
          <a:lstStyle/>
          <a:p>
            <a:r>
              <a:rPr lang="en-US" sz="2400" b="1" dirty="0">
                <a:ln w="28575">
                  <a:solidFill>
                    <a:schemeClr val="bg1">
                      <a:alpha val="10000"/>
                    </a:schemeClr>
                  </a:solidFill>
                </a:ln>
                <a:solidFill>
                  <a:srgbClr val="91FCFF"/>
                </a:solidFill>
                <a:effectLst/>
              </a:rPr>
              <a:t>How God’s People Have Reacted Toward the Silence of God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1C3809-6524-45D5-98EC-BFEF3AD21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0" y="6477635"/>
            <a:ext cx="26973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dirty="0"/>
              <a:t>The Silence Of God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3414712" y="1"/>
            <a:ext cx="5729288" cy="6858000"/>
          </a:xfrm>
          <a:prstGeom prst="rect">
            <a:avLst/>
          </a:prstGeom>
        </p:spPr>
      </p:pic>
      <p:sp>
        <p:nvSpPr>
          <p:cNvPr id="7" name="Text Box 3">
            <a:extLst>
              <a:ext uri="{FF2B5EF4-FFF2-40B4-BE49-F238E27FC236}">
                <a16:creationId xmlns:a16="http://schemas.microsoft.com/office/drawing/2014/main" id="{4E179E52-8B6C-462B-ACD5-4D466AEBE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603" y="1752600"/>
            <a:ext cx="3495322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Old Testament</a:t>
            </a:r>
            <a:endParaRPr lang="en-US" sz="2000" b="1" i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imes New Roman" charset="0"/>
            </a:endParaRP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Tahoma" pitchFamily="34" charset="0"/>
                <a:cs typeface="Times New Roman" charset="0"/>
              </a:rPr>
              <a:t>Lev. 24:10-12: </a:t>
            </a:r>
            <a:r>
              <a:rPr lang="en-US" sz="2000" dirty="0">
                <a:latin typeface="Tahoma" pitchFamily="34" charset="0"/>
                <a:cs typeface="Times New Roman" charset="0"/>
              </a:rPr>
              <a:t>Reaction of Israelites when a son of an Israelite woman blasphemed God and cursed</a:t>
            </a:r>
          </a:p>
          <a:p>
            <a:pPr marL="457200" indent="-457200">
              <a:spcBef>
                <a:spcPct val="20000"/>
              </a:spcBef>
              <a:buClr>
                <a:srgbClr val="FFC000"/>
              </a:buClr>
              <a:buSzPct val="115000"/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ahoma" pitchFamily="34" charset="0"/>
                <a:cs typeface="Times New Roman" charset="0"/>
              </a:rPr>
              <a:t>God told them what to do about it: </a:t>
            </a:r>
            <a:r>
              <a:rPr lang="en-US" sz="2000" b="1" i="1" dirty="0">
                <a:latin typeface="Tahoma" pitchFamily="34" charset="0"/>
                <a:cs typeface="Times New Roman" charset="0"/>
              </a:rPr>
              <a:t>Stone him! </a:t>
            </a:r>
            <a:r>
              <a:rPr lang="en-US" sz="2000" i="1" dirty="0">
                <a:latin typeface="Tahoma" pitchFamily="34" charset="0"/>
                <a:cs typeface="Times New Roman" charset="0"/>
              </a:rPr>
              <a:t>(Lev. 24:13-16)</a:t>
            </a:r>
          </a:p>
        </p:txBody>
      </p:sp>
      <p:sp>
        <p:nvSpPr>
          <p:cNvPr id="8" name="Rectangular Callout 5">
            <a:extLst>
              <a:ext uri="{FF2B5EF4-FFF2-40B4-BE49-F238E27FC236}">
                <a16:creationId xmlns:a16="http://schemas.microsoft.com/office/drawing/2014/main" id="{EED00FD9-D6DF-4177-A339-6299FC33E7EC}"/>
              </a:ext>
            </a:extLst>
          </p:cNvPr>
          <p:cNvSpPr/>
          <p:nvPr/>
        </p:nvSpPr>
        <p:spPr bwMode="auto">
          <a:xfrm>
            <a:off x="3566727" y="30726"/>
            <a:ext cx="5501073" cy="4462760"/>
          </a:xfrm>
          <a:prstGeom prst="wedgeRectCallout">
            <a:avLst/>
          </a:prstGeom>
          <a:noFill/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dirty="0">
                <a:solidFill>
                  <a:srgbClr val="7030A0"/>
                </a:solidFill>
              </a:rPr>
              <a:t>Lev. 24:10-12</a:t>
            </a:r>
          </a:p>
          <a:p>
            <a:pPr marL="461963" indent="-461963"/>
            <a:r>
              <a:rPr lang="en-US" altLang="en-US" sz="2000" dirty="0">
                <a:solidFill>
                  <a:schemeClr val="bg1"/>
                </a:solidFill>
              </a:rPr>
              <a:t>10.  Now the son of an Israelite woman, whose father was an Egyptian, went out among the sons of Israel; and the Israelite woman's son and a man of Israel struggled with each other in the camp.</a:t>
            </a:r>
          </a:p>
          <a:p>
            <a:pPr marL="461963" indent="-461963"/>
            <a:r>
              <a:rPr lang="en-US" altLang="en-US" sz="2000" dirty="0">
                <a:solidFill>
                  <a:schemeClr val="bg1"/>
                </a:solidFill>
              </a:rPr>
              <a:t>11.  The son of the Israelite woman blasphemed the Name and cursed. So they brought him to Moses. (Now his mother's name was </a:t>
            </a:r>
            <a:r>
              <a:rPr lang="en-US" altLang="en-US" sz="2000" dirty="0" err="1">
                <a:solidFill>
                  <a:schemeClr val="bg1"/>
                </a:solidFill>
              </a:rPr>
              <a:t>Shelomith</a:t>
            </a:r>
            <a:r>
              <a:rPr lang="en-US" altLang="en-US" sz="2000" dirty="0">
                <a:solidFill>
                  <a:schemeClr val="bg1"/>
                </a:solidFill>
              </a:rPr>
              <a:t>, the daughter of </a:t>
            </a:r>
            <a:r>
              <a:rPr lang="en-US" altLang="en-US" sz="2000" dirty="0" err="1">
                <a:solidFill>
                  <a:schemeClr val="bg1"/>
                </a:solidFill>
              </a:rPr>
              <a:t>Dibri</a:t>
            </a:r>
            <a:r>
              <a:rPr lang="en-US" altLang="en-US" sz="2000" dirty="0">
                <a:solidFill>
                  <a:schemeClr val="bg1"/>
                </a:solidFill>
              </a:rPr>
              <a:t>, of the tribe of Dan.)</a:t>
            </a:r>
          </a:p>
          <a:p>
            <a:pPr marL="461963" indent="-461963"/>
            <a:r>
              <a:rPr lang="en-US" altLang="en-US" sz="2000" dirty="0">
                <a:solidFill>
                  <a:schemeClr val="bg1"/>
                </a:solidFill>
              </a:rPr>
              <a:t>12.  They put him in custody so that the command of the LORD might be made clear to them.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BDD75274-9794-4C0C-8E8E-BC7F9288F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" y="5182246"/>
            <a:ext cx="3338513" cy="1348061"/>
          </a:xfrm>
          <a:prstGeom prst="rect">
            <a:avLst/>
          </a:prstGeom>
          <a:solidFill>
            <a:srgbClr val="FFCCFF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ctr">
              <a:spcBef>
                <a:spcPct val="20000"/>
              </a:spcBef>
              <a:buClr>
                <a:schemeClr val="hlink"/>
              </a:buClr>
              <a:buSzPct val="90000"/>
              <a:tabLst>
                <a:tab pos="461963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Did not presume to</a:t>
            </a:r>
          </a:p>
          <a:p>
            <a:pPr marL="457200" indent="-457200" algn="ctr">
              <a:spcBef>
                <a:spcPct val="20000"/>
              </a:spcBef>
              <a:buClr>
                <a:schemeClr val="hlink"/>
              </a:buClr>
              <a:buSzPct val="90000"/>
              <a:tabLst>
                <a:tab pos="461963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act upon God’s</a:t>
            </a:r>
          </a:p>
          <a:p>
            <a:pPr marL="457200" indent="-457200" algn="ctr">
              <a:spcBef>
                <a:spcPct val="20000"/>
              </a:spcBef>
              <a:buClr>
                <a:schemeClr val="hlink"/>
              </a:buClr>
              <a:buSzPct val="90000"/>
              <a:tabLst>
                <a:tab pos="461963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imes New Roman" charset="0"/>
              </a:rPr>
              <a:t>silence!</a:t>
            </a:r>
          </a:p>
        </p:txBody>
      </p:sp>
    </p:spTree>
    <p:extLst>
      <p:ext uri="{BB962C8B-B14F-4D97-AF65-F5344CB8AC3E}">
        <p14:creationId xmlns:p14="http://schemas.microsoft.com/office/powerpoint/2010/main" val="381715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1680</Words>
  <Application>Microsoft Office PowerPoint</Application>
  <PresentationFormat>On-screen Show (4:3)</PresentationFormat>
  <Paragraphs>157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Ameretto</vt:lpstr>
      <vt:lpstr>Arial</vt:lpstr>
      <vt:lpstr>Calibri</vt:lpstr>
      <vt:lpstr>Calisto MT</vt:lpstr>
      <vt:lpstr>Tahoma</vt:lpstr>
      <vt:lpstr>Times New Roman</vt:lpstr>
      <vt:lpstr>Trebuchet MS</vt:lpstr>
      <vt:lpstr>Wingdings</vt:lpstr>
      <vt:lpstr>Wingdings 2</vt:lpstr>
      <vt:lpstr>Slate</vt:lpstr>
      <vt:lpstr>The Silence Of God</vt:lpstr>
      <vt:lpstr>Intro</vt:lpstr>
      <vt:lpstr>Intro </vt:lpstr>
      <vt:lpstr>Intro</vt:lpstr>
      <vt:lpstr>Understanding the Silence of God</vt:lpstr>
      <vt:lpstr>Understanding the Silence of God</vt:lpstr>
      <vt:lpstr>Understanding the Silence of God</vt:lpstr>
      <vt:lpstr>Understanding the Silence of God</vt:lpstr>
      <vt:lpstr>How God’s People Have Reacted Toward the Silence of God</vt:lpstr>
      <vt:lpstr>How God’s People Have Reacted Toward the Silence of God</vt:lpstr>
      <vt:lpstr>How God’s People Have Reacted Toward the Silence of God</vt:lpstr>
      <vt:lpstr>How God’s People Have Reacted Toward the Silence of God</vt:lpstr>
      <vt:lpstr>How God’s People Have Reacted Toward the Silence of God</vt:lpstr>
      <vt:lpstr>How God Has Reacted Toward Those Who Did Not Respect His Silence</vt:lpstr>
      <vt:lpstr>How God Has Reacted Toward Those Who Did Not Respect His Silence</vt:lpstr>
      <vt:lpstr>Conclusion</vt:lpstr>
      <vt:lpstr>Conclusion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Silence Of God</dc:title>
  <dc:subject>09/02/2018</dc:subject>
  <dc:creator>Nathan Morrison</dc:creator>
  <dc:description>Adapted from a lesson by Richie Thetford</dc:description>
  <cp:lastModifiedBy>Nathan Morrison</cp:lastModifiedBy>
  <cp:revision>4</cp:revision>
  <dcterms:created xsi:type="dcterms:W3CDTF">2018-08-29T21:26:51Z</dcterms:created>
  <dcterms:modified xsi:type="dcterms:W3CDTF">2018-09-02T03:43:13Z</dcterms:modified>
</cp:coreProperties>
</file>