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 id="2147483811" r:id="rId2"/>
  </p:sldMasterIdLst>
  <p:notesMasterIdLst>
    <p:notesMasterId r:id="rId21"/>
  </p:notesMasterIdLst>
  <p:handoutMasterIdLst>
    <p:handoutMasterId r:id="rId22"/>
  </p:handoutMasterIdLst>
  <p:sldIdLst>
    <p:sldId id="256" r:id="rId3"/>
    <p:sldId id="263" r:id="rId4"/>
    <p:sldId id="503" r:id="rId5"/>
    <p:sldId id="502" r:id="rId6"/>
    <p:sldId id="369" r:id="rId7"/>
    <p:sldId id="464" r:id="rId8"/>
    <p:sldId id="507" r:id="rId9"/>
    <p:sldId id="476" r:id="rId10"/>
    <p:sldId id="497" r:id="rId11"/>
    <p:sldId id="509" r:id="rId12"/>
    <p:sldId id="478" r:id="rId13"/>
    <p:sldId id="293" r:id="rId14"/>
    <p:sldId id="511" r:id="rId15"/>
    <p:sldId id="513" r:id="rId16"/>
    <p:sldId id="515" r:id="rId17"/>
    <p:sldId id="499" r:id="rId18"/>
    <p:sldId id="405" r:id="rId19"/>
    <p:sldId id="4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FF"/>
    <a:srgbClr val="0000FF"/>
    <a:srgbClr val="DBF16B"/>
    <a:srgbClr val="006600"/>
    <a:srgbClr val="72C676"/>
    <a:srgbClr val="FF0066"/>
    <a:srgbClr val="CCFF33"/>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65" autoAdjust="0"/>
    <p:restoredTop sz="86409" autoAdjust="0"/>
  </p:normalViewPr>
  <p:slideViewPr>
    <p:cSldViewPr snapToObjects="1">
      <p:cViewPr varScale="1">
        <p:scale>
          <a:sx n="95" d="100"/>
          <a:sy n="95" d="100"/>
        </p:scale>
        <p:origin x="822" y="90"/>
      </p:cViewPr>
      <p:guideLst>
        <p:guide orient="horz" pos="2160"/>
        <p:guide pos="2880"/>
      </p:guideLst>
    </p:cSldViewPr>
  </p:slideViewPr>
  <p:outlineViewPr>
    <p:cViewPr>
      <p:scale>
        <a:sx n="33" d="100"/>
        <a:sy n="33" d="100"/>
      </p:scale>
      <p:origin x="0" y="-4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C8EEF17D-A030-48C5-93C6-479B0038E4F3}" type="slidenum">
              <a:rPr lang="en-US"/>
              <a:pPr>
                <a:defRPr/>
              </a:pPr>
              <a:t>‹#›</a:t>
            </a:fld>
            <a:endParaRPr lang="en-US"/>
          </a:p>
        </p:txBody>
      </p:sp>
    </p:spTree>
    <p:extLst>
      <p:ext uri="{BB962C8B-B14F-4D97-AF65-F5344CB8AC3E}">
        <p14:creationId xmlns:p14="http://schemas.microsoft.com/office/powerpoint/2010/main" val="349966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C10B0B41-FF61-4AF1-ABF8-496E492974E3}" type="slidenum">
              <a:rPr lang="en-US"/>
              <a:pPr>
                <a:defRPr/>
              </a:pPr>
              <a:t>‹#›</a:t>
            </a:fld>
            <a:endParaRPr lang="en-US"/>
          </a:p>
        </p:txBody>
      </p:sp>
    </p:spTree>
    <p:extLst>
      <p:ext uri="{BB962C8B-B14F-4D97-AF65-F5344CB8AC3E}">
        <p14:creationId xmlns:p14="http://schemas.microsoft.com/office/powerpoint/2010/main" val="3661417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the NASB unless otherwise stated </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Image of Clint Eastwood from ‘The Good, The Bad, And The Ugly’ courtesy of:</a:t>
            </a:r>
          </a:p>
          <a:p>
            <a:pPr eaLnBrk="1" hangingPunct="1"/>
            <a:r>
              <a:rPr lang="en-US" altLang="en-US" u="sng" dirty="0">
                <a:solidFill>
                  <a:srgbClr val="0070C0"/>
                </a:solidFill>
              </a:rPr>
              <a:t>www.the20.wordpress.com/2009/12/01/5-classic-westerns.com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6E33C67-BE57-4E3E-A8DB-93D3A4F68290}" type="slidenum">
              <a:rPr lang="en-US" altLang="en-US" sz="1200" b="0" smtClean="0">
                <a:solidFill>
                  <a:schemeClr val="tx1"/>
                </a:solidFill>
                <a:latin typeface="Times New Roman" pitchFamily="18" charset="0"/>
              </a:rPr>
              <a:pPr eaLnBrk="1" hangingPunct="1"/>
              <a:t>11</a:t>
            </a:fld>
            <a:endParaRPr lang="en-US" altLang="en-US" sz="12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Times New Roman" pitchFamily="18" charset="0"/>
                <a:ea typeface="+mn-ea"/>
                <a:cs typeface="+mn-cs"/>
              </a:rPr>
              <a:t>John 15:14</a:t>
            </a:r>
            <a:r>
              <a:rPr lang="en-US" sz="1200" b="0" kern="1200" dirty="0">
                <a:solidFill>
                  <a:schemeClr val="tx1"/>
                </a:solidFill>
                <a:latin typeface="Times New Roman" pitchFamily="18" charset="0"/>
                <a:ea typeface="+mn-ea"/>
                <a:cs typeface="+mn-cs"/>
              </a:rPr>
              <a:t>  “You are My friends if you do what I command you.” </a:t>
            </a:r>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EB380FF1-9276-428C-B6B2-C70D2ED06795}" type="slidenum">
              <a:rPr lang="en-US" altLang="en-US" sz="1200" b="0" smtClean="0">
                <a:solidFill>
                  <a:schemeClr val="tx1"/>
                </a:solidFill>
                <a:latin typeface="Times New Roman" pitchFamily="18" charset="0"/>
              </a:rPr>
              <a:pPr eaLnBrk="1" hangingPunct="1"/>
              <a:t>12</a:t>
            </a:fld>
            <a:endParaRPr lang="en-US" altLang="en-US" sz="1200" b="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Times New Roman" pitchFamily="18" charset="0"/>
                <a:ea typeface="+mn-ea"/>
                <a:cs typeface="+mn-cs"/>
              </a:rPr>
              <a:t>Walk A Little Plainer, Daddy </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Written by Forrest Flowers, Jan. 13, 1969</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“Walk a little plainer daddy,” Said a little boy so frail.</a:t>
            </a:r>
          </a:p>
          <a:p>
            <a:r>
              <a:rPr lang="en-US" sz="1200" kern="1200" dirty="0">
                <a:solidFill>
                  <a:schemeClr val="tx1"/>
                </a:solidFill>
                <a:effectLst/>
                <a:latin typeface="Times New Roman" pitchFamily="18" charset="0"/>
                <a:ea typeface="+mn-ea"/>
                <a:cs typeface="+mn-cs"/>
              </a:rPr>
              <a:t>I’m following in your footsteps, And I don’t want to fail.</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Sometimes your steps are very plain, Sometimes they are hard to see.</a:t>
            </a:r>
          </a:p>
          <a:p>
            <a:r>
              <a:rPr lang="en-US" sz="1200" kern="1200" dirty="0">
                <a:solidFill>
                  <a:schemeClr val="tx1"/>
                </a:solidFill>
                <a:effectLst/>
                <a:latin typeface="Times New Roman" pitchFamily="18" charset="0"/>
                <a:ea typeface="+mn-ea"/>
                <a:cs typeface="+mn-cs"/>
              </a:rPr>
              <a:t>So walk a little plainer daddy, For your are leading me.</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 know that once you walked this way, Many years ago.</a:t>
            </a:r>
          </a:p>
          <a:p>
            <a:r>
              <a:rPr lang="en-US" sz="1200" kern="1200" dirty="0">
                <a:solidFill>
                  <a:schemeClr val="tx1"/>
                </a:solidFill>
                <a:effectLst/>
                <a:latin typeface="Times New Roman" pitchFamily="18" charset="0"/>
                <a:ea typeface="+mn-ea"/>
                <a:cs typeface="+mn-cs"/>
              </a:rPr>
              <a:t>And what you did along the way, I’d really like to know.</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For sometimes when I’m tempted, I don’t know what to do.</a:t>
            </a:r>
          </a:p>
          <a:p>
            <a:r>
              <a:rPr lang="en-US" sz="1200" kern="1200" dirty="0">
                <a:solidFill>
                  <a:schemeClr val="tx1"/>
                </a:solidFill>
                <a:effectLst/>
                <a:latin typeface="Times New Roman" pitchFamily="18" charset="0"/>
                <a:ea typeface="+mn-ea"/>
                <a:cs typeface="+mn-cs"/>
              </a:rPr>
              <a:t>So walk a little plainer daddy, For I must follow you.</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Someday when I’m grown up, You are like I want to be.</a:t>
            </a:r>
          </a:p>
          <a:p>
            <a:r>
              <a:rPr lang="en-US" sz="1200" kern="1200" dirty="0">
                <a:solidFill>
                  <a:schemeClr val="tx1"/>
                </a:solidFill>
                <a:effectLst/>
                <a:latin typeface="Times New Roman" pitchFamily="18" charset="0"/>
                <a:ea typeface="+mn-ea"/>
                <a:cs typeface="+mn-cs"/>
              </a:rPr>
              <a:t>Then I will have a little boy, Who will want to follow me.</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And I would want to lead him right, And help him to be true.</a:t>
            </a:r>
          </a:p>
          <a:p>
            <a:r>
              <a:rPr lang="en-US" sz="1200" kern="1200" dirty="0">
                <a:solidFill>
                  <a:schemeClr val="tx1"/>
                </a:solidFill>
                <a:effectLst/>
                <a:latin typeface="Times New Roman" pitchFamily="18" charset="0"/>
                <a:ea typeface="+mn-ea"/>
                <a:cs typeface="+mn-cs"/>
              </a:rPr>
              <a:t>So, walk a little plainer daddy, For we must follow you.</a:t>
            </a:r>
            <a:endParaRPr lang="en-US" dirty="0"/>
          </a:p>
        </p:txBody>
      </p:sp>
      <p:sp>
        <p:nvSpPr>
          <p:cNvPr id="4" name="Slide Number Placeholder 3"/>
          <p:cNvSpPr>
            <a:spLocks noGrp="1"/>
          </p:cNvSpPr>
          <p:nvPr>
            <p:ph type="sldNum" sz="quarter" idx="10"/>
          </p:nvPr>
        </p:nvSpPr>
        <p:spPr/>
        <p:txBody>
          <a:bodyPr/>
          <a:lstStyle/>
          <a:p>
            <a:pPr>
              <a:defRPr/>
            </a:pPr>
            <a:fld id="{C10B0B41-FF61-4AF1-ABF8-496E492974E3}" type="slidenum">
              <a:rPr lang="en-US" smtClean="0"/>
              <a:pPr>
                <a:defRPr/>
              </a:pPr>
              <a:t>15</a:t>
            </a:fld>
            <a:endParaRPr lang="en-US"/>
          </a:p>
        </p:txBody>
      </p:sp>
    </p:spTree>
    <p:extLst>
      <p:ext uri="{BB962C8B-B14F-4D97-AF65-F5344CB8AC3E}">
        <p14:creationId xmlns:p14="http://schemas.microsoft.com/office/powerpoint/2010/main" val="210832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beginning of Father’s Day:</a:t>
            </a:r>
          </a:p>
          <a:p>
            <a:pPr eaLnBrk="1" hangingPunct="1"/>
            <a:r>
              <a:rPr lang="en-US" altLang="en-US" dirty="0"/>
              <a:t>The first Father's Day was observed in the State of Washington on June 19, 1910 at the urging of Sonora Smart Dodd from Spokane, WA to honor fathers as hers raised her when her mother died.</a:t>
            </a:r>
          </a:p>
          <a:p>
            <a:pPr eaLnBrk="1" hangingPunct="1"/>
            <a:r>
              <a:rPr lang="en-US" altLang="en-US" dirty="0"/>
              <a:t>In 1924, President Calvin Coolidge recognized Father's Day as the third Sunday in June of that year and encouraged states to do the same. Congress officially recognized Father's Day in 1956 with the passage of a joint resolution.</a:t>
            </a:r>
          </a:p>
          <a:p>
            <a:pPr eaLnBrk="1" hangingPunct="1"/>
            <a:r>
              <a:rPr lang="en-US" altLang="en-US" dirty="0"/>
              <a:t>In 1966, President Lyndon Johnson issued a proclamation recognizing the third Sunday in June as Father's Day. (In 1972, President Richard Nixon permanently established it)</a:t>
            </a:r>
          </a:p>
          <a:p>
            <a:pPr eaLnBrk="1" hangingPunct="1"/>
            <a:r>
              <a:rPr lang="en-US" altLang="en-US" dirty="0"/>
              <a:t>Sonora Smart Dodd lived to see her idea come to fruition. She died in 1978 at the ripe old age of 96. </a:t>
            </a:r>
            <a:r>
              <a:rPr lang="en-US" altLang="en-US" i="1" dirty="0"/>
              <a:t>(</a:t>
            </a:r>
            <a:r>
              <a:rPr lang="en-US" altLang="en-US" i="1" u="sng" dirty="0"/>
              <a:t>A Brief History of Father's Day</a:t>
            </a:r>
            <a:r>
              <a:rPr lang="en-US" altLang="en-US" dirty="0"/>
              <a:t> by Andrew </a:t>
            </a:r>
            <a:r>
              <a:rPr lang="en-US" altLang="en-US" dirty="0" err="1"/>
              <a:t>Hollandbeck</a:t>
            </a:r>
            <a:r>
              <a:rPr lang="en-US" altLang="en-US" dirty="0"/>
              <a:t>) </a:t>
            </a:r>
          </a:p>
          <a:p>
            <a:pPr eaLnBrk="1" hangingPunct="1"/>
            <a:r>
              <a:rPr lang="en-US" altLang="en-US" dirty="0"/>
              <a:t>Though this is a special one-time event each year, we all should honor our fathers on a daily basis – especially those who are pleasing to God.</a:t>
            </a:r>
          </a:p>
          <a:p>
            <a:pPr eaLnBrk="1" hangingPunct="1"/>
            <a:endParaRPr lang="en-US" alt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5B80B7CD-B9C3-4A0F-87DE-6EC27DB60B0D}" type="slidenum">
              <a:rPr lang="en-US" altLang="en-US" sz="1200" b="0" smtClean="0">
                <a:solidFill>
                  <a:schemeClr val="tx1"/>
                </a:solidFill>
                <a:latin typeface="Times New Roman" pitchFamily="18" charset="0"/>
              </a:rPr>
              <a:pPr eaLnBrk="1" hangingPunct="1"/>
              <a:t>2</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46113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(Prov. 1:8; 6:20)</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B80B7CD-B9C3-4A0F-87DE-6EC27DB60B0D}"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097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(Prov. 1:8; 6:20)</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B80B7CD-B9C3-4A0F-87DE-6EC27DB60B0D}"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166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42A67251-C42E-4BF0-9465-2D18D667F9A5}" type="slidenum">
              <a:rPr lang="en-US" altLang="en-US" sz="1200" b="0" smtClean="0">
                <a:solidFill>
                  <a:schemeClr val="tx1"/>
                </a:solidFill>
                <a:latin typeface="Times New Roman" pitchFamily="18" charset="0"/>
              </a:rPr>
              <a:pPr eaLnBrk="1" hangingPunct="1"/>
              <a:t>5</a:t>
            </a:fld>
            <a:endParaRPr lang="en-US" altLang="en-US" sz="1200" b="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EBF97C0A-1C7F-4ADB-AC15-7ECEB7164B01}" type="slidenum">
              <a:rPr lang="en-US" altLang="en-US" sz="1200" b="0" smtClean="0">
                <a:solidFill>
                  <a:schemeClr val="tx1"/>
                </a:solidFill>
                <a:latin typeface="Times New Roman" pitchFamily="18" charset="0"/>
              </a:rPr>
              <a:pPr eaLnBrk="1" hangingPunct="1"/>
              <a:t>6</a:t>
            </a:fld>
            <a:endParaRPr lang="en-US" altLang="en-US" sz="1200" b="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4217727-4AC7-4781-AF19-DE6104277512}" type="slidenum">
              <a:rPr lang="en-US" altLang="en-US" sz="1200" b="0" smtClean="0">
                <a:solidFill>
                  <a:schemeClr val="tx1"/>
                </a:solidFill>
                <a:latin typeface="Times New Roman" pitchFamily="18" charset="0"/>
              </a:rPr>
              <a:pPr eaLnBrk="1" hangingPunct="1"/>
              <a:t>8</a:t>
            </a:fld>
            <a:endParaRPr lang="en-US" altLang="en-US" sz="1200" b="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38D31FE-9F41-4006-BAE6-2F4212F68F72}" type="slidenum">
              <a:rPr lang="en-US" altLang="en-US" sz="1200" b="0" smtClean="0">
                <a:solidFill>
                  <a:schemeClr val="tx1"/>
                </a:solidFill>
                <a:latin typeface="Times New Roman" pitchFamily="18" charset="0"/>
              </a:rPr>
              <a:pPr eaLnBrk="1" hangingPunct="1"/>
              <a:t>9</a:t>
            </a:fld>
            <a:endParaRPr lang="en-US" altLang="en-US" sz="1200" b="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0B0B41-FF61-4AF1-ABF8-496E492974E3}" type="slidenum">
              <a:rPr lang="en-US" smtClean="0"/>
              <a:pPr>
                <a:defRPr/>
              </a:pPr>
              <a:t>10</a:t>
            </a:fld>
            <a:endParaRPr lang="en-US"/>
          </a:p>
        </p:txBody>
      </p:sp>
    </p:spTree>
    <p:extLst>
      <p:ext uri="{BB962C8B-B14F-4D97-AF65-F5344CB8AC3E}">
        <p14:creationId xmlns:p14="http://schemas.microsoft.com/office/powerpoint/2010/main" val="215825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Fathers: The Good, The Bad, And The Godly</a:t>
            </a:r>
          </a:p>
        </p:txBody>
      </p:sp>
      <p:sp>
        <p:nvSpPr>
          <p:cNvPr id="6" name="Slide Number Placeholder 5"/>
          <p:cNvSpPr>
            <a:spLocks noGrp="1"/>
          </p:cNvSpPr>
          <p:nvPr>
            <p:ph type="sldNum" sz="quarter" idx="12"/>
          </p:nvPr>
        </p:nvSpPr>
        <p:spPr/>
        <p:txBody>
          <a:bodyPr/>
          <a:lstStyle/>
          <a:p>
            <a:pPr>
              <a:defRPr/>
            </a:pPr>
            <a:fld id="{8D4DCE12-DBF3-46DB-B89A-A396A9831655}" type="slidenum">
              <a:rPr lang="en-US" smtClean="0"/>
              <a:pPr>
                <a:defRPr/>
              </a:pPr>
              <a:t>‹#›</a:t>
            </a:fld>
            <a:endParaRPr lang="en-US"/>
          </a:p>
        </p:txBody>
      </p:sp>
    </p:spTree>
    <p:extLst>
      <p:ext uri="{BB962C8B-B14F-4D97-AF65-F5344CB8AC3E}">
        <p14:creationId xmlns:p14="http://schemas.microsoft.com/office/powerpoint/2010/main" val="354761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82092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44640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672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25754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Fathers: The Good, The Bad, And The Godly</a:t>
            </a:r>
          </a:p>
        </p:txBody>
      </p:sp>
      <p:sp>
        <p:nvSpPr>
          <p:cNvPr id="5" name="Slide Number Placeholder 4"/>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947693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Fathers: The Good, The Bad, And The Godly</a:t>
            </a:r>
          </a:p>
        </p:txBody>
      </p:sp>
      <p:sp>
        <p:nvSpPr>
          <p:cNvPr id="5" name="Slide Number Placeholder 4"/>
          <p:cNvSpPr>
            <a:spLocks noGrp="1"/>
          </p:cNvSpPr>
          <p:nvPr>
            <p:ph type="sldNum" sz="quarter" idx="12"/>
          </p:nvPr>
        </p:nvSpPr>
        <p:spPr/>
        <p:txBody>
          <a:body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17730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Fathers: The Good, The Bad, And The Godly</a:t>
            </a:r>
          </a:p>
        </p:txBody>
      </p:sp>
      <p:sp>
        <p:nvSpPr>
          <p:cNvPr id="6" name="Slide Number Placeholder 5"/>
          <p:cNvSpPr>
            <a:spLocks noGrp="1"/>
          </p:cNvSpPr>
          <p:nvPr>
            <p:ph type="sldNum" sz="quarter" idx="12"/>
          </p:nvPr>
        </p:nvSpPr>
        <p:spPr/>
        <p:txBody>
          <a:bodyPr/>
          <a:lstStyle/>
          <a:p>
            <a:pPr>
              <a:defRPr/>
            </a:pPr>
            <a:fld id="{C544C1E4-1B10-48C5-83F5-548394DABF4E}" type="slidenum">
              <a:rPr lang="en-US" smtClean="0"/>
              <a:pPr>
                <a:defRPr/>
              </a:pPr>
              <a:t>‹#›</a:t>
            </a:fld>
            <a:endParaRPr lang="en-US"/>
          </a:p>
        </p:txBody>
      </p:sp>
    </p:spTree>
    <p:extLst>
      <p:ext uri="{BB962C8B-B14F-4D97-AF65-F5344CB8AC3E}">
        <p14:creationId xmlns:p14="http://schemas.microsoft.com/office/powerpoint/2010/main" val="29935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Fathers: The Good, The Bad, And The Godly</a:t>
            </a:r>
          </a:p>
        </p:txBody>
      </p:sp>
      <p:sp>
        <p:nvSpPr>
          <p:cNvPr id="6" name="Slide Number Placeholder 5"/>
          <p:cNvSpPr>
            <a:spLocks noGrp="1"/>
          </p:cNvSpPr>
          <p:nvPr>
            <p:ph type="sldNum" sz="quarter" idx="12"/>
          </p:nvPr>
        </p:nvSpPr>
        <p:spPr/>
        <p:txBody>
          <a:bodyPr/>
          <a:lstStyle/>
          <a:p>
            <a:pPr>
              <a:defRPr/>
            </a:pPr>
            <a:fld id="{AC6F9E77-2D7E-42A6-84FB-80DD05410896}" type="slidenum">
              <a:rPr lang="en-US" smtClean="0"/>
              <a:pPr>
                <a:defRPr/>
              </a:pPr>
              <a:t>‹#›</a:t>
            </a:fld>
            <a:endParaRPr lang="en-US"/>
          </a:p>
        </p:txBody>
      </p:sp>
    </p:spTree>
    <p:extLst>
      <p:ext uri="{BB962C8B-B14F-4D97-AF65-F5344CB8AC3E}">
        <p14:creationId xmlns:p14="http://schemas.microsoft.com/office/powerpoint/2010/main" val="91739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EE0E96F4-0BA0-4ECA-85D0-A24AF0675381}" type="slidenum">
              <a:rPr lang="en-US" smtClean="0"/>
              <a:pPr>
                <a:defRPr/>
              </a:pPr>
              <a:t>‹#›</a:t>
            </a:fld>
            <a:endParaRPr lang="en-US"/>
          </a:p>
        </p:txBody>
      </p:sp>
    </p:spTree>
    <p:extLst>
      <p:ext uri="{BB962C8B-B14F-4D97-AF65-F5344CB8AC3E}">
        <p14:creationId xmlns:p14="http://schemas.microsoft.com/office/powerpoint/2010/main" val="346984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DBAC0F1B-88D1-42A3-A291-D688BA0470AE}" type="slidenum">
              <a:rPr lang="en-US" smtClean="0"/>
              <a:pPr>
                <a:defRPr/>
              </a:pPr>
              <a:t>‹#›</a:t>
            </a:fld>
            <a:endParaRPr lang="en-US"/>
          </a:p>
        </p:txBody>
      </p:sp>
    </p:spTree>
    <p:extLst>
      <p:ext uri="{BB962C8B-B14F-4D97-AF65-F5344CB8AC3E}">
        <p14:creationId xmlns:p14="http://schemas.microsoft.com/office/powerpoint/2010/main" val="60557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Fathers: The Good, The Bad, And The Godly</a:t>
            </a:r>
          </a:p>
        </p:txBody>
      </p:sp>
      <p:sp>
        <p:nvSpPr>
          <p:cNvPr id="6" name="Slide Number Placeholder 5"/>
          <p:cNvSpPr>
            <a:spLocks noGrp="1"/>
          </p:cNvSpPr>
          <p:nvPr>
            <p:ph type="sldNum" sz="quarter" idx="12"/>
          </p:nvPr>
        </p:nvSpPr>
        <p:spPr/>
        <p:txBody>
          <a:bodyPr/>
          <a:lstStyle/>
          <a:p>
            <a:pPr>
              <a:defRPr/>
            </a:pPr>
            <a:fld id="{ACBC1822-249F-4719-A512-0D79AC026889}" type="slidenum">
              <a:rPr lang="en-US" smtClean="0"/>
              <a:pPr>
                <a:defRPr/>
              </a:pPr>
              <a:t>‹#›</a:t>
            </a:fld>
            <a:endParaRPr lang="en-US"/>
          </a:p>
        </p:txBody>
      </p:sp>
    </p:spTree>
    <p:extLst>
      <p:ext uri="{BB962C8B-B14F-4D97-AF65-F5344CB8AC3E}">
        <p14:creationId xmlns:p14="http://schemas.microsoft.com/office/powerpoint/2010/main" val="3905782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8A5BF6A9-B111-475B-AE30-6DC242A7727D}" type="slidenum">
              <a:rPr lang="en-US" smtClean="0"/>
              <a:pPr>
                <a:defRPr/>
              </a:pPr>
              <a:t>‹#›</a:t>
            </a:fld>
            <a:endParaRPr lang="en-US"/>
          </a:p>
        </p:txBody>
      </p:sp>
    </p:spTree>
    <p:extLst>
      <p:ext uri="{BB962C8B-B14F-4D97-AF65-F5344CB8AC3E}">
        <p14:creationId xmlns:p14="http://schemas.microsoft.com/office/powerpoint/2010/main" val="139186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71DA649F-9D75-41C4-93A3-A61EB8CE9755}" type="slidenum">
              <a:rPr lang="en-US" smtClean="0"/>
              <a:pPr>
                <a:defRPr/>
              </a:pPr>
              <a:t>‹#›</a:t>
            </a:fld>
            <a:endParaRPr lang="en-US"/>
          </a:p>
        </p:txBody>
      </p:sp>
    </p:spTree>
    <p:extLst>
      <p:ext uri="{BB962C8B-B14F-4D97-AF65-F5344CB8AC3E}">
        <p14:creationId xmlns:p14="http://schemas.microsoft.com/office/powerpoint/2010/main" val="186127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Mothers: The Good, The Bad, And The Godly</a:t>
            </a:r>
          </a:p>
        </p:txBody>
      </p:sp>
      <p:sp>
        <p:nvSpPr>
          <p:cNvPr id="9" name="Slide Number Placeholder 8"/>
          <p:cNvSpPr>
            <a:spLocks noGrp="1"/>
          </p:cNvSpPr>
          <p:nvPr>
            <p:ph type="sldNum" sz="quarter" idx="12"/>
          </p:nvPr>
        </p:nvSpPr>
        <p:spPr/>
        <p:txBody>
          <a:bodyPr/>
          <a:lstStyle/>
          <a:p>
            <a:pPr>
              <a:defRPr/>
            </a:pPr>
            <a:fld id="{170E916A-BD63-43D2-B1DB-94E8EAEC33CD}" type="slidenum">
              <a:rPr lang="en-US" smtClean="0"/>
              <a:pPr>
                <a:defRPr/>
              </a:pPr>
              <a:t>‹#›</a:t>
            </a:fld>
            <a:endParaRPr lang="en-US"/>
          </a:p>
        </p:txBody>
      </p:sp>
    </p:spTree>
    <p:extLst>
      <p:ext uri="{BB962C8B-B14F-4D97-AF65-F5344CB8AC3E}">
        <p14:creationId xmlns:p14="http://schemas.microsoft.com/office/powerpoint/2010/main" val="429033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ED618BA5-F77D-4220-9BDB-3922B6A80BF7}" type="slidenum">
              <a:rPr lang="en-US" smtClean="0"/>
              <a:pPr>
                <a:defRPr/>
              </a:pPr>
              <a:t>‹#›</a:t>
            </a:fld>
            <a:endParaRPr lang="en-US"/>
          </a:p>
        </p:txBody>
      </p:sp>
    </p:spTree>
    <p:extLst>
      <p:ext uri="{BB962C8B-B14F-4D97-AF65-F5344CB8AC3E}">
        <p14:creationId xmlns:p14="http://schemas.microsoft.com/office/powerpoint/2010/main" val="2707578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Mothers: The Good, The Bad, And The Godly</a:t>
            </a:r>
          </a:p>
        </p:txBody>
      </p:sp>
      <p:sp>
        <p:nvSpPr>
          <p:cNvPr id="4" name="Slide Number Placeholder 3"/>
          <p:cNvSpPr>
            <a:spLocks noGrp="1"/>
          </p:cNvSpPr>
          <p:nvPr>
            <p:ph type="sldNum" sz="quarter" idx="12"/>
          </p:nvPr>
        </p:nvSpPr>
        <p:spPr/>
        <p:txBody>
          <a:bodyPr/>
          <a:lstStyle/>
          <a:p>
            <a:pPr>
              <a:defRPr/>
            </a:pPr>
            <a:fld id="{0B2352BC-DA01-4A7B-9F3E-6BCC5CAE507B}" type="slidenum">
              <a:rPr lang="en-US" smtClean="0"/>
              <a:pPr>
                <a:defRPr/>
              </a:pPr>
              <a:t>‹#›</a:t>
            </a:fld>
            <a:endParaRPr lang="en-US"/>
          </a:p>
        </p:txBody>
      </p:sp>
    </p:spTree>
    <p:extLst>
      <p:ext uri="{BB962C8B-B14F-4D97-AF65-F5344CB8AC3E}">
        <p14:creationId xmlns:p14="http://schemas.microsoft.com/office/powerpoint/2010/main" val="2200114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DBCBCB28-E81A-453C-972F-28A97331AC0C}" type="slidenum">
              <a:rPr lang="en-US" smtClean="0"/>
              <a:pPr>
                <a:defRPr/>
              </a:pPr>
              <a:t>‹#›</a:t>
            </a:fld>
            <a:endParaRPr lang="en-US"/>
          </a:p>
        </p:txBody>
      </p:sp>
    </p:spTree>
    <p:extLst>
      <p:ext uri="{BB962C8B-B14F-4D97-AF65-F5344CB8AC3E}">
        <p14:creationId xmlns:p14="http://schemas.microsoft.com/office/powerpoint/2010/main" val="1028297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AAA2A57A-E8FA-44A8-A94C-8B13D5C15FE4}" type="slidenum">
              <a:rPr lang="en-US" smtClean="0"/>
              <a:pPr>
                <a:defRPr/>
              </a:pPr>
              <a:t>‹#›</a:t>
            </a:fld>
            <a:endParaRPr lang="en-US"/>
          </a:p>
        </p:txBody>
      </p:sp>
    </p:spTree>
    <p:extLst>
      <p:ext uri="{BB962C8B-B14F-4D97-AF65-F5344CB8AC3E}">
        <p14:creationId xmlns:p14="http://schemas.microsoft.com/office/powerpoint/2010/main" val="4290414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278325960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1909448905"/>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845432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Fathers: The Good, The Bad, And The Godly</a:t>
            </a:r>
          </a:p>
        </p:txBody>
      </p:sp>
      <p:sp>
        <p:nvSpPr>
          <p:cNvPr id="6" name="Slide Number Placeholder 5"/>
          <p:cNvSpPr>
            <a:spLocks noGrp="1"/>
          </p:cNvSpPr>
          <p:nvPr>
            <p:ph type="sldNum" sz="quarter" idx="12"/>
          </p:nvPr>
        </p:nvSpPr>
        <p:spPr/>
        <p:txBody>
          <a:bodyPr/>
          <a:lstStyle/>
          <a:p>
            <a:pPr>
              <a:defRPr/>
            </a:pPr>
            <a:fld id="{9B2D0A23-0ECB-44B8-AE90-68D5FB368B7A}" type="slidenum">
              <a:rPr lang="en-US" smtClean="0"/>
              <a:pPr>
                <a:defRPr/>
              </a:pPr>
              <a:t>‹#›</a:t>
            </a:fld>
            <a:endParaRPr lang="en-US"/>
          </a:p>
        </p:txBody>
      </p:sp>
    </p:spTree>
    <p:extLst>
      <p:ext uri="{BB962C8B-B14F-4D97-AF65-F5344CB8AC3E}">
        <p14:creationId xmlns:p14="http://schemas.microsoft.com/office/powerpoint/2010/main" val="4200558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00418637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622293618"/>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91387288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5FCBD32E-1F5B-4F53-8F8E-449F05F12C00}" type="slidenum">
              <a:rPr lang="en-US" smtClean="0"/>
              <a:pPr>
                <a:defRPr/>
              </a:pPr>
              <a:t>‹#›</a:t>
            </a:fld>
            <a:endParaRPr lang="en-US"/>
          </a:p>
        </p:txBody>
      </p:sp>
    </p:spTree>
    <p:extLst>
      <p:ext uri="{BB962C8B-B14F-4D97-AF65-F5344CB8AC3E}">
        <p14:creationId xmlns:p14="http://schemas.microsoft.com/office/powerpoint/2010/main" val="2941070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7F04322B-8542-4C69-AC4D-3748276023FC}" type="slidenum">
              <a:rPr lang="en-US" smtClean="0"/>
              <a:pPr>
                <a:defRPr/>
              </a:pPr>
              <a:t>‹#›</a:t>
            </a:fld>
            <a:endParaRPr lang="en-US"/>
          </a:p>
        </p:txBody>
      </p:sp>
    </p:spTree>
    <p:extLst>
      <p:ext uri="{BB962C8B-B14F-4D97-AF65-F5344CB8AC3E}">
        <p14:creationId xmlns:p14="http://schemas.microsoft.com/office/powerpoint/2010/main" val="41466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05B0EA44-6678-4166-A9AB-0E40EFEB9E29}" type="slidenum">
              <a:rPr lang="en-US" smtClean="0"/>
              <a:pPr>
                <a:defRPr/>
              </a:pPr>
              <a:t>‹#›</a:t>
            </a:fld>
            <a:endParaRPr lang="en-US"/>
          </a:p>
        </p:txBody>
      </p:sp>
    </p:spTree>
    <p:extLst>
      <p:ext uri="{BB962C8B-B14F-4D97-AF65-F5344CB8AC3E}">
        <p14:creationId xmlns:p14="http://schemas.microsoft.com/office/powerpoint/2010/main" val="378099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Fathers: The Good, The Bad, And The Godly</a:t>
            </a:r>
          </a:p>
        </p:txBody>
      </p:sp>
      <p:sp>
        <p:nvSpPr>
          <p:cNvPr id="9" name="Slide Number Placeholder 8"/>
          <p:cNvSpPr>
            <a:spLocks noGrp="1"/>
          </p:cNvSpPr>
          <p:nvPr>
            <p:ph type="sldNum" sz="quarter" idx="12"/>
          </p:nvPr>
        </p:nvSpPr>
        <p:spPr/>
        <p:txBody>
          <a:bodyPr/>
          <a:lstStyle/>
          <a:p>
            <a:pPr>
              <a:defRPr/>
            </a:pPr>
            <a:fld id="{50833515-4CD6-4DD1-8AE0-D435CC605658}" type="slidenum">
              <a:rPr lang="en-US" smtClean="0"/>
              <a:pPr>
                <a:defRPr/>
              </a:pPr>
              <a:t>‹#›</a:t>
            </a:fld>
            <a:endParaRPr lang="en-US"/>
          </a:p>
        </p:txBody>
      </p:sp>
    </p:spTree>
    <p:extLst>
      <p:ext uri="{BB962C8B-B14F-4D97-AF65-F5344CB8AC3E}">
        <p14:creationId xmlns:p14="http://schemas.microsoft.com/office/powerpoint/2010/main" val="120253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Fathers: The Good, The Bad, And The Godly</a:t>
            </a:r>
          </a:p>
        </p:txBody>
      </p:sp>
      <p:sp>
        <p:nvSpPr>
          <p:cNvPr id="5" name="Slide Number Placeholder 4"/>
          <p:cNvSpPr>
            <a:spLocks noGrp="1"/>
          </p:cNvSpPr>
          <p:nvPr>
            <p:ph type="sldNum" sz="quarter" idx="12"/>
          </p:nvPr>
        </p:nvSpPr>
        <p:spPr/>
        <p:txBody>
          <a:bodyPr/>
          <a:lstStyle/>
          <a:p>
            <a:pPr>
              <a:defRPr/>
            </a:pPr>
            <a:fld id="{8B8B8A0D-7BEB-4E2C-A1B8-5BED0DBBC9F0}" type="slidenum">
              <a:rPr lang="en-US" smtClean="0"/>
              <a:pPr>
                <a:defRPr/>
              </a:pPr>
              <a:t>‹#›</a:t>
            </a:fld>
            <a:endParaRPr lang="en-US"/>
          </a:p>
        </p:txBody>
      </p:sp>
    </p:spTree>
    <p:extLst>
      <p:ext uri="{BB962C8B-B14F-4D97-AF65-F5344CB8AC3E}">
        <p14:creationId xmlns:p14="http://schemas.microsoft.com/office/powerpoint/2010/main" val="81732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Fathers: The Good, The Bad, And The Godly</a:t>
            </a:r>
          </a:p>
        </p:txBody>
      </p:sp>
      <p:sp>
        <p:nvSpPr>
          <p:cNvPr id="4" name="Slide Number Placeholder 3"/>
          <p:cNvSpPr>
            <a:spLocks noGrp="1"/>
          </p:cNvSpPr>
          <p:nvPr>
            <p:ph type="sldNum" sz="quarter" idx="12"/>
          </p:nvPr>
        </p:nvSpPr>
        <p:spPr/>
        <p:txBody>
          <a:bodyPr/>
          <a:lstStyle/>
          <a:p>
            <a:pPr>
              <a:defRPr/>
            </a:pPr>
            <a:fld id="{FC3C82AE-168D-4AED-B79B-C6C0AD0A84BA}" type="slidenum">
              <a:rPr lang="en-US" smtClean="0"/>
              <a:pPr>
                <a:defRPr/>
              </a:pPr>
              <a:t>‹#›</a:t>
            </a:fld>
            <a:endParaRPr lang="en-US"/>
          </a:p>
        </p:txBody>
      </p:sp>
    </p:spTree>
    <p:extLst>
      <p:ext uri="{BB962C8B-B14F-4D97-AF65-F5344CB8AC3E}">
        <p14:creationId xmlns:p14="http://schemas.microsoft.com/office/powerpoint/2010/main" val="343823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22499951-8EAD-4113-885B-E86DA8FCC797}" type="slidenum">
              <a:rPr lang="en-US" smtClean="0"/>
              <a:pPr>
                <a:defRPr/>
              </a:pPr>
              <a:t>‹#›</a:t>
            </a:fld>
            <a:endParaRPr lang="en-US"/>
          </a:p>
        </p:txBody>
      </p:sp>
    </p:spTree>
    <p:extLst>
      <p:ext uri="{BB962C8B-B14F-4D97-AF65-F5344CB8AC3E}">
        <p14:creationId xmlns:p14="http://schemas.microsoft.com/office/powerpoint/2010/main" val="322816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Fathers: The Good, The Bad, And The Godly</a:t>
            </a:r>
          </a:p>
        </p:txBody>
      </p:sp>
      <p:sp>
        <p:nvSpPr>
          <p:cNvPr id="7" name="Slide Number Placeholder 6"/>
          <p:cNvSpPr>
            <a:spLocks noGrp="1"/>
          </p:cNvSpPr>
          <p:nvPr>
            <p:ph type="sldNum" sz="quarter" idx="12"/>
          </p:nvPr>
        </p:nvSpPr>
        <p:spPr/>
        <p:txBody>
          <a:bodyPr/>
          <a:lstStyle/>
          <a:p>
            <a:pPr>
              <a:defRPr/>
            </a:pPr>
            <a:fld id="{13757201-8F99-42AA-8398-BE848E6AA356}" type="slidenum">
              <a:rPr lang="en-US" smtClean="0"/>
              <a:pPr>
                <a:defRPr/>
              </a:pPr>
              <a:t>‹#›</a:t>
            </a:fld>
            <a:endParaRPr lang="en-US"/>
          </a:p>
        </p:txBody>
      </p:sp>
    </p:spTree>
    <p:extLst>
      <p:ext uri="{BB962C8B-B14F-4D97-AF65-F5344CB8AC3E}">
        <p14:creationId xmlns:p14="http://schemas.microsoft.com/office/powerpoint/2010/main" val="322338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Fathers: The Good, The Bad, And The Godly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4CFA408-74BA-4FCF-91D8-8AA13E444E7D}" type="slidenum">
              <a:rPr lang="en-US" smtClean="0"/>
              <a:pPr>
                <a:defRPr/>
              </a:pPr>
              <a:t>‹#›</a:t>
            </a:fld>
            <a:endParaRPr lang="en-US"/>
          </a:p>
        </p:txBody>
      </p:sp>
    </p:spTree>
    <p:extLst>
      <p:ext uri="{BB962C8B-B14F-4D97-AF65-F5344CB8AC3E}">
        <p14:creationId xmlns:p14="http://schemas.microsoft.com/office/powerpoint/2010/main" val="2599419606"/>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Mothers: The Good, The Bad, And The Godly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629612485"/>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E00719FC-DA99-4840-8303-67A4C1414D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3" name="Picture 2" descr="A person wearing a costume&#10;&#10;Description generated with high confidence">
            <a:extLst>
              <a:ext uri="{FF2B5EF4-FFF2-40B4-BE49-F238E27FC236}">
                <a16:creationId xmlns:a16="http://schemas.microsoft.com/office/drawing/2014/main" id="{1C818125-2F7B-4C38-B93F-36576FB44A8E}"/>
              </a:ext>
            </a:extLst>
          </p:cNvPr>
          <p:cNvPicPr>
            <a:picLocks noChangeAspect="1"/>
          </p:cNvPicPr>
          <p:nvPr/>
        </p:nvPicPr>
        <p:blipFill rotWithShape="1">
          <a:blip r:embed="rId5">
            <a:extLst>
              <a:ext uri="{28A0092B-C50C-407E-A947-70E740481C1C}">
                <a14:useLocalDpi xmlns:a14="http://schemas.microsoft.com/office/drawing/2010/main" val="0"/>
              </a:ext>
            </a:extLst>
          </a:blip>
          <a:srcRect l="6583" r="17951"/>
          <a:stretch/>
        </p:blipFill>
        <p:spPr>
          <a:xfrm>
            <a:off x="5715263" y="10"/>
            <a:ext cx="3428737" cy="6857990"/>
          </a:xfrm>
          <a:prstGeom prst="rect">
            <a:avLst/>
          </a:prstGeom>
        </p:spPr>
      </p:pic>
      <p:sp>
        <p:nvSpPr>
          <p:cNvPr id="2060" name="Rectangle 12"/>
          <p:cNvSpPr>
            <a:spLocks noGrp="1" noChangeArrowheads="1"/>
          </p:cNvSpPr>
          <p:nvPr>
            <p:ph type="ctrTitle"/>
          </p:nvPr>
        </p:nvSpPr>
        <p:spPr>
          <a:xfrm>
            <a:off x="1" y="0"/>
            <a:ext cx="5732848" cy="4729938"/>
          </a:xfrm>
        </p:spPr>
        <p:txBody>
          <a:bodyPr>
            <a:normAutofit fontScale="90000"/>
          </a:bodyPr>
          <a:lstStyle/>
          <a:p>
            <a:pPr>
              <a:lnSpc>
                <a:spcPct val="90000"/>
              </a:lnSpc>
              <a:defRPr/>
            </a:pPr>
            <a:r>
              <a:rPr lang="en-US" sz="6000" b="1" u="sng" dirty="0">
                <a:solidFill>
                  <a:srgbClr val="DBF16B"/>
                </a:solidFill>
                <a:latin typeface="Arial" panose="020B0604020202020204" pitchFamily="34" charset="0"/>
                <a:cs typeface="Arial" panose="020B0604020202020204" pitchFamily="34" charset="0"/>
              </a:rPr>
              <a:t>Fathers: </a:t>
            </a:r>
            <a:br>
              <a:rPr lang="en-US" sz="6000" b="1" u="sng" dirty="0">
                <a:solidFill>
                  <a:srgbClr val="DBF16B"/>
                </a:solidFill>
                <a:latin typeface="Arial" panose="020B0604020202020204" pitchFamily="34" charset="0"/>
                <a:cs typeface="Arial" panose="020B0604020202020204" pitchFamily="34" charset="0"/>
              </a:rPr>
            </a:br>
            <a:r>
              <a:rPr lang="en-US" sz="6000" b="1" u="sng" dirty="0">
                <a:solidFill>
                  <a:srgbClr val="DBF16B"/>
                </a:solidFill>
                <a:latin typeface="Arial" panose="020B0604020202020204" pitchFamily="34" charset="0"/>
                <a:cs typeface="Arial" panose="020B0604020202020204" pitchFamily="34" charset="0"/>
              </a:rPr>
              <a:t>The Good, </a:t>
            </a:r>
            <a:br>
              <a:rPr lang="en-US" sz="6000" b="1" u="sng" dirty="0">
                <a:solidFill>
                  <a:srgbClr val="DBF16B"/>
                </a:solidFill>
                <a:latin typeface="Arial" panose="020B0604020202020204" pitchFamily="34" charset="0"/>
                <a:cs typeface="Arial" panose="020B0604020202020204" pitchFamily="34" charset="0"/>
              </a:rPr>
            </a:br>
            <a:r>
              <a:rPr lang="en-US" sz="6000" b="1" u="sng" dirty="0">
                <a:solidFill>
                  <a:srgbClr val="DBF16B"/>
                </a:solidFill>
                <a:latin typeface="Arial" panose="020B0604020202020204" pitchFamily="34" charset="0"/>
                <a:cs typeface="Arial" panose="020B0604020202020204" pitchFamily="34" charset="0"/>
              </a:rPr>
              <a:t>The Bad, And </a:t>
            </a:r>
            <a:br>
              <a:rPr lang="en-US" sz="6000" b="1" u="sng" dirty="0">
                <a:solidFill>
                  <a:srgbClr val="DBF16B"/>
                </a:solidFill>
                <a:latin typeface="Arial" panose="020B0604020202020204" pitchFamily="34" charset="0"/>
                <a:cs typeface="Arial" panose="020B0604020202020204" pitchFamily="34" charset="0"/>
              </a:rPr>
            </a:br>
            <a:r>
              <a:rPr lang="en-US" sz="6000" b="1" u="sng" dirty="0">
                <a:solidFill>
                  <a:srgbClr val="DBF16B"/>
                </a:solidFill>
                <a:latin typeface="Arial" panose="020B0604020202020204" pitchFamily="34" charset="0"/>
                <a:cs typeface="Arial" panose="020B0604020202020204" pitchFamily="34" charset="0"/>
              </a:rPr>
              <a:t>The Godly</a:t>
            </a:r>
            <a:br>
              <a:rPr lang="en-US" sz="6000" dirty="0">
                <a:solidFill>
                  <a:srgbClr val="DBF16B"/>
                </a:solidFill>
                <a:latin typeface="Arial" panose="020B0604020202020204" pitchFamily="34" charset="0"/>
                <a:cs typeface="Arial" panose="020B0604020202020204" pitchFamily="34" charset="0"/>
              </a:rPr>
            </a:br>
            <a:br>
              <a:rPr lang="en-US" sz="800" dirty="0"/>
            </a:br>
            <a:br>
              <a:rPr lang="en-US" sz="800" dirty="0"/>
            </a:br>
            <a:br>
              <a:rPr lang="en-US" sz="800" dirty="0"/>
            </a:br>
            <a:br>
              <a:rPr lang="en-US" sz="4400" dirty="0">
                <a:latin typeface="+mn-lt"/>
              </a:rPr>
            </a:br>
            <a:r>
              <a:rPr lang="en-US" sz="4400" b="1" dirty="0">
                <a:latin typeface="+mn-lt"/>
                <a:cs typeface="Arial" panose="020B0604020202020204" pitchFamily="34" charset="0"/>
              </a:rPr>
              <a:t>Text: Prov. 1:8; 6:20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a:defRPr/>
            </a:pPr>
            <a:r>
              <a:rPr lang="en-US" sz="4000" b="1" u="sng" dirty="0">
                <a:solidFill>
                  <a:srgbClr val="66FFFF"/>
                </a:solidFill>
                <a:cs typeface="Times New Roman" pitchFamily="18" charset="0"/>
              </a:rPr>
              <a:t>The Bad – Ungodly Influences</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dirty="0"/>
              <a:t>Fathers: The Good, The Bad, And The Godly</a:t>
            </a:r>
          </a:p>
        </p:txBody>
      </p:sp>
      <p:sp>
        <p:nvSpPr>
          <p:cNvPr id="8196" name="Text Box 3"/>
          <p:cNvSpPr txBox="1">
            <a:spLocks noChangeArrowheads="1"/>
          </p:cNvSpPr>
          <p:nvPr/>
        </p:nvSpPr>
        <p:spPr bwMode="auto">
          <a:xfrm>
            <a:off x="10732" y="1986799"/>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Dishonorable Mentions:</a:t>
            </a:r>
          </a:p>
          <a:p>
            <a:pPr eaLnBrk="1" hangingPunct="1">
              <a:buFont typeface="Wingdings" panose="05000000000000000000" pitchFamily="2" charset="2"/>
              <a:buChar char="v"/>
            </a:pPr>
            <a:r>
              <a:rPr lang="pt-BR" altLang="en-US" sz="2800" dirty="0">
                <a:solidFill>
                  <a:srgbClr val="99FFCC"/>
                </a:solidFill>
              </a:rPr>
              <a:t>Isaac/Jacob </a:t>
            </a:r>
            <a:r>
              <a:rPr lang="pt-BR" altLang="en-US" sz="2800" i="1" dirty="0">
                <a:solidFill>
                  <a:srgbClr val="99FFCC"/>
                </a:solidFill>
              </a:rPr>
              <a:t>(Gen. 25:28; 37:1-5)</a:t>
            </a:r>
            <a:endParaRPr lang="en-US" altLang="en-US" sz="2800" i="1" dirty="0">
              <a:solidFill>
                <a:srgbClr val="99FFCC"/>
              </a:solidFill>
            </a:endParaRPr>
          </a:p>
          <a:p>
            <a:pPr eaLnBrk="1" hangingPunct="1">
              <a:buFont typeface="Wingdings" panose="05000000000000000000" pitchFamily="2" charset="2"/>
              <a:buChar char="v"/>
            </a:pPr>
            <a:r>
              <a:rPr lang="pl-PL" altLang="en-US" sz="2800" dirty="0">
                <a:solidFill>
                  <a:srgbClr val="99FFCC"/>
                </a:solidFill>
              </a:rPr>
              <a:t>Eli </a:t>
            </a:r>
            <a:r>
              <a:rPr lang="en-US" altLang="en-US" sz="2800" i="1" dirty="0">
                <a:solidFill>
                  <a:srgbClr val="99FFCC"/>
                </a:solidFill>
              </a:rPr>
              <a:t>(</a:t>
            </a:r>
            <a:r>
              <a:rPr lang="pl-PL" altLang="en-US" sz="2800" i="1" dirty="0">
                <a:solidFill>
                  <a:srgbClr val="99FFCC"/>
                </a:solidFill>
              </a:rPr>
              <a:t>I Sam. 2:12-17, 22-25</a:t>
            </a:r>
            <a:r>
              <a:rPr lang="en-US" altLang="en-US" sz="2800" i="1" dirty="0">
                <a:solidFill>
                  <a:srgbClr val="99FFCC"/>
                </a:solidFill>
              </a:rPr>
              <a:t>)</a:t>
            </a:r>
          </a:p>
        </p:txBody>
      </p:sp>
      <p:sp>
        <p:nvSpPr>
          <p:cNvPr id="8" name="Text Box 49">
            <a:extLst>
              <a:ext uri="{FF2B5EF4-FFF2-40B4-BE49-F238E27FC236}">
                <a16:creationId xmlns:a16="http://schemas.microsoft.com/office/drawing/2014/main" id="{19E39CED-B824-4FBE-8112-E665865923AA}"/>
              </a:ext>
            </a:extLst>
          </p:cNvPr>
          <p:cNvSpPr txBox="1">
            <a:spLocks noChangeArrowheads="1"/>
          </p:cNvSpPr>
          <p:nvPr/>
        </p:nvSpPr>
        <p:spPr bwMode="auto">
          <a:xfrm>
            <a:off x="0" y="101518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nn-NO" altLang="en-US" sz="3200" dirty="0">
                <a:solidFill>
                  <a:srgbClr val="FFFF00"/>
                </a:solidFill>
              </a:rPr>
              <a:t>Ahab – I Kings 16:33; 21:25</a:t>
            </a:r>
            <a:endParaRPr lang="en-US" altLang="en-US" sz="3200" dirty="0">
              <a:solidFill>
                <a:schemeClr val="tx1"/>
              </a:solidFill>
            </a:endParaRPr>
          </a:p>
        </p:txBody>
      </p:sp>
      <p:sp>
        <p:nvSpPr>
          <p:cNvPr id="9" name="Text Box 7">
            <a:extLst>
              <a:ext uri="{FF2B5EF4-FFF2-40B4-BE49-F238E27FC236}">
                <a16:creationId xmlns:a16="http://schemas.microsoft.com/office/drawing/2014/main" id="{683BB70C-4DC3-4683-B153-C2EF014BC451}"/>
              </a:ext>
            </a:extLst>
          </p:cNvPr>
          <p:cNvSpPr txBox="1">
            <a:spLocks noChangeArrowheads="1"/>
          </p:cNvSpPr>
          <p:nvPr/>
        </p:nvSpPr>
        <p:spPr bwMode="auto">
          <a:xfrm>
            <a:off x="0" y="4119648"/>
            <a:ext cx="9144000" cy="1200329"/>
          </a:xfrm>
          <a:prstGeom prst="rect">
            <a:avLst/>
          </a:prstGeom>
          <a:solidFill>
            <a:schemeClr val="tx1">
              <a:lumMod val="85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FF0000"/>
                </a:solidFill>
              </a:rPr>
              <a:t>These fathers are examples of </a:t>
            </a:r>
          </a:p>
          <a:p>
            <a:pPr algn="ctr" eaLnBrk="1" hangingPunct="1">
              <a:defRPr/>
            </a:pPr>
            <a:r>
              <a:rPr lang="en-US" sz="3600" dirty="0">
                <a:solidFill>
                  <a:srgbClr val="FF0000"/>
                </a:solidFill>
              </a:rPr>
              <a:t>what NOT to do!</a:t>
            </a:r>
          </a:p>
        </p:txBody>
      </p:sp>
    </p:spTree>
    <p:extLst>
      <p:ext uri="{BB962C8B-B14F-4D97-AF65-F5344CB8AC3E}">
        <p14:creationId xmlns:p14="http://schemas.microsoft.com/office/powerpoint/2010/main" val="3970957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anim calcmode="lin" valueType="num">
                                      <p:cBhvr additive="base">
                                        <p:cTn id="11"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196">
                                            <p:txEl>
                                              <p:pRg st="2" end="2"/>
                                            </p:txEl>
                                          </p:spTgt>
                                        </p:tgtEl>
                                        <p:attrNameLst>
                                          <p:attrName>style.visibility</p:attrName>
                                        </p:attrNameLst>
                                      </p:cBhvr>
                                      <p:to>
                                        <p:strVal val="visible"/>
                                      </p:to>
                                    </p:set>
                                    <p:anim calcmode="lin" valueType="num">
                                      <p:cBhvr additive="base">
                                        <p:cTn id="16"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Godly – Spiritual Well-being </a:t>
            </a:r>
          </a:p>
        </p:txBody>
      </p:sp>
      <p:sp>
        <p:nvSpPr>
          <p:cNvPr id="8" name="Footer Placeholder 3"/>
          <p:cNvSpPr>
            <a:spLocks noGrp="1"/>
          </p:cNvSpPr>
          <p:nvPr>
            <p:ph type="ftr" sz="quarter" idx="11"/>
          </p:nvPr>
        </p:nvSpPr>
        <p:spPr>
          <a:xfrm>
            <a:off x="3124200" y="6553200"/>
            <a:ext cx="2895600" cy="304800"/>
          </a:xfrm>
        </p:spPr>
        <p:txBody>
          <a:bodyPr/>
          <a:lstStyle/>
          <a:p>
            <a:pPr>
              <a:defRPr/>
            </a:pPr>
            <a:r>
              <a:rPr lang="en-US"/>
              <a:t>Fathers: The Good, The Bad, And The Godly</a:t>
            </a:r>
            <a:endParaRPr lang="en-US" dirty="0"/>
          </a:p>
        </p:txBody>
      </p:sp>
      <p:sp>
        <p:nvSpPr>
          <p:cNvPr id="7" name="Text Box 49">
            <a:extLst>
              <a:ext uri="{FF2B5EF4-FFF2-40B4-BE49-F238E27FC236}">
                <a16:creationId xmlns:a16="http://schemas.microsoft.com/office/drawing/2014/main" id="{8E89F56F-9D1C-4379-AE09-3505023522A3}"/>
              </a:ext>
            </a:extLst>
          </p:cNvPr>
          <p:cNvSpPr txBox="1">
            <a:spLocks noChangeArrowheads="1"/>
          </p:cNvSpPr>
          <p:nvPr/>
        </p:nvSpPr>
        <p:spPr bwMode="auto">
          <a:xfrm>
            <a:off x="8586" y="2086715"/>
            <a:ext cx="9135414" cy="3231654"/>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defRPr/>
            </a:pPr>
            <a:r>
              <a:rPr lang="en-US" sz="2400" b="1" dirty="0">
                <a:solidFill>
                  <a:srgbClr val="7030A0"/>
                </a:solidFill>
              </a:rPr>
              <a:t>Genesis 18:16-19</a:t>
            </a:r>
          </a:p>
          <a:p>
            <a:pPr marL="566738" indent="-566738">
              <a:defRPr/>
            </a:pPr>
            <a:r>
              <a:rPr lang="en-US" sz="2000" dirty="0">
                <a:solidFill>
                  <a:srgbClr val="002060"/>
                </a:solidFill>
              </a:rPr>
              <a:t>16.  Then the men rose up from there, and looked down toward Sodom; and Abraham was walking with them to send them off. </a:t>
            </a:r>
          </a:p>
          <a:p>
            <a:pPr marL="566738" indent="-566738">
              <a:defRPr/>
            </a:pPr>
            <a:r>
              <a:rPr lang="en-US" sz="2000" dirty="0">
                <a:solidFill>
                  <a:srgbClr val="002060"/>
                </a:solidFill>
              </a:rPr>
              <a:t>17.  The LORD said, "Shall I hide from Abraham what I am about to do, </a:t>
            </a:r>
          </a:p>
          <a:p>
            <a:pPr marL="566738" indent="-566738">
              <a:defRPr/>
            </a:pPr>
            <a:r>
              <a:rPr lang="en-US" sz="2000" dirty="0">
                <a:solidFill>
                  <a:srgbClr val="002060"/>
                </a:solidFill>
              </a:rPr>
              <a:t>18.  since Abraham will surely become a great and mighty nation, and in him all the nations of the earth will be blessed? </a:t>
            </a:r>
          </a:p>
          <a:p>
            <a:pPr marL="566738" indent="-566738">
              <a:defRPr/>
            </a:pPr>
            <a:r>
              <a:rPr lang="en-US" sz="2000" dirty="0">
                <a:solidFill>
                  <a:srgbClr val="002060"/>
                </a:solidFill>
              </a:rPr>
              <a:t>19.  "For I have chosen him, so that he may command his children and his household after him to keep the way of the LORD by doing righteousness and justice, so that the LORD may bring upon Abraham what He has spoken about him." </a:t>
            </a:r>
          </a:p>
        </p:txBody>
      </p:sp>
      <p:sp>
        <p:nvSpPr>
          <p:cNvPr id="10" name="Text Box 3">
            <a:extLst>
              <a:ext uri="{FF2B5EF4-FFF2-40B4-BE49-F238E27FC236}">
                <a16:creationId xmlns:a16="http://schemas.microsoft.com/office/drawing/2014/main" id="{682CF8A2-C673-4E87-9A19-36B9D1FD4035}"/>
              </a:ext>
            </a:extLst>
          </p:cNvPr>
          <p:cNvSpPr txBox="1">
            <a:spLocks noChangeArrowheads="1"/>
          </p:cNvSpPr>
          <p:nvPr/>
        </p:nvSpPr>
        <p:spPr bwMode="auto">
          <a:xfrm>
            <a:off x="9423" y="663544"/>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pt-BR" altLang="en-US" dirty="0">
                <a:solidFill>
                  <a:srgbClr val="FFFF00"/>
                </a:solidFill>
              </a:rPr>
              <a:t>Abraham – Gen. 18:16-19</a:t>
            </a:r>
            <a:endParaRPr lang="en-US" altLang="en-US" sz="2800" dirty="0">
              <a:solidFill>
                <a:srgbClr val="FFFF00"/>
              </a:solidFill>
            </a:endParaRPr>
          </a:p>
          <a:p>
            <a:pPr algn="l">
              <a:buClr>
                <a:schemeClr val="accent1"/>
              </a:buClr>
              <a:buSzPct val="115000"/>
              <a:buFont typeface="Wingdings" pitchFamily="2" charset="2"/>
              <a:buChar char="Ø"/>
            </a:pPr>
            <a:r>
              <a:rPr lang="en-US" altLang="en-US" sz="2000" b="0" dirty="0">
                <a:solidFill>
                  <a:schemeClr val="tx1"/>
                </a:solidFill>
              </a:rPr>
              <a:t>God said He had chosen Abraham because he would teach (“command”) “his children and his household after him to keep the way of the LORD by doing righteousness and justice.”</a:t>
            </a:r>
          </a:p>
        </p:txBody>
      </p:sp>
      <p:sp>
        <p:nvSpPr>
          <p:cNvPr id="11" name="Text Box 7">
            <a:extLst>
              <a:ext uri="{FF2B5EF4-FFF2-40B4-BE49-F238E27FC236}">
                <a16:creationId xmlns:a16="http://schemas.microsoft.com/office/drawing/2014/main" id="{702D637B-9FDA-47EB-97C1-9E59D01D09A8}"/>
              </a:ext>
            </a:extLst>
          </p:cNvPr>
          <p:cNvSpPr txBox="1">
            <a:spLocks noChangeArrowheads="1"/>
          </p:cNvSpPr>
          <p:nvPr/>
        </p:nvSpPr>
        <p:spPr bwMode="auto">
          <a:xfrm>
            <a:off x="9423" y="5397175"/>
            <a:ext cx="9144000" cy="1077218"/>
          </a:xfrm>
          <a:prstGeom prst="rect">
            <a:avLst/>
          </a:prstGeom>
          <a:solidFill>
            <a:srgbClr val="FFCCFF"/>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defTabSz="914400" eaLnBrk="1" hangingPunct="1"/>
            <a:r>
              <a:rPr lang="en-US" altLang="en-US" sz="3200" kern="0" dirty="0">
                <a:solidFill>
                  <a:srgbClr val="FF0000"/>
                </a:solidFill>
              </a:rPr>
              <a:t>What a compliment and commendation towards Abraham’s character!</a:t>
            </a:r>
            <a:endParaRPr kumimoji="0" lang="en-US" altLang="en-US" sz="3200" b="1"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Fathers: The Good, The Bad, And The Godly</a:t>
            </a:r>
          </a:p>
        </p:txBody>
      </p:sp>
      <p:sp>
        <p:nvSpPr>
          <p:cNvPr id="6148" name="Text Box 3"/>
          <p:cNvSpPr txBox="1">
            <a:spLocks noChangeArrowheads="1"/>
          </p:cNvSpPr>
          <p:nvPr/>
        </p:nvSpPr>
        <p:spPr bwMode="auto">
          <a:xfrm>
            <a:off x="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pt-BR" altLang="en-US" dirty="0">
                <a:solidFill>
                  <a:srgbClr val="FFFF00"/>
                </a:solidFill>
              </a:rPr>
              <a:t>Abraham – Gen. 18:16-19</a:t>
            </a:r>
            <a:endParaRPr lang="en-US" altLang="en-US" sz="2800" dirty="0">
              <a:solidFill>
                <a:srgbClr val="FFFF00"/>
              </a:solidFill>
            </a:endParaRPr>
          </a:p>
          <a:p>
            <a:pPr>
              <a:buClr>
                <a:schemeClr val="accent1"/>
              </a:buClr>
              <a:buSzPct val="115000"/>
              <a:buFont typeface="Wingdings" pitchFamily="2" charset="2"/>
              <a:buChar char="Ø"/>
            </a:pPr>
            <a:r>
              <a:rPr lang="en-US" altLang="en-US" sz="2000" dirty="0">
                <a:solidFill>
                  <a:schemeClr val="tx1"/>
                </a:solidFill>
              </a:rPr>
              <a:t>God chose him to be the father of a great nation </a:t>
            </a:r>
            <a:r>
              <a:rPr lang="en-US" altLang="en-US" sz="2000" i="1" dirty="0">
                <a:solidFill>
                  <a:schemeClr val="tx1"/>
                </a:solidFill>
              </a:rPr>
              <a:t>(Gen. 12:2) </a:t>
            </a:r>
            <a:r>
              <a:rPr lang="en-US" altLang="en-US" sz="2000" dirty="0">
                <a:solidFill>
                  <a:schemeClr val="tx1"/>
                </a:solidFill>
              </a:rPr>
              <a:t>because he would teach them about righteousness and justice!</a:t>
            </a:r>
          </a:p>
          <a:p>
            <a:pPr>
              <a:buClr>
                <a:schemeClr val="accent1"/>
              </a:buClr>
              <a:buSzPct val="115000"/>
              <a:buFont typeface="Wingdings" pitchFamily="2" charset="2"/>
              <a:buChar char="Ø"/>
            </a:pPr>
            <a:r>
              <a:rPr lang="en-US" altLang="en-US" sz="2000" b="0" dirty="0">
                <a:solidFill>
                  <a:schemeClr val="tx1"/>
                </a:solidFill>
              </a:rPr>
              <a:t>He was called “a friend of God” – Js. 2:23</a:t>
            </a:r>
          </a:p>
        </p:txBody>
      </p:sp>
      <p:sp>
        <p:nvSpPr>
          <p:cNvPr id="12" name="Text Box 7">
            <a:extLst>
              <a:ext uri="{FF2B5EF4-FFF2-40B4-BE49-F238E27FC236}">
                <a16:creationId xmlns:a16="http://schemas.microsoft.com/office/drawing/2014/main" id="{0FC3A53E-E38D-4A99-92DE-FD33E1E50FB1}"/>
              </a:ext>
            </a:extLst>
          </p:cNvPr>
          <p:cNvSpPr txBox="1">
            <a:spLocks noChangeArrowheads="1"/>
          </p:cNvSpPr>
          <p:nvPr/>
        </p:nvSpPr>
        <p:spPr bwMode="auto">
          <a:xfrm>
            <a:off x="0" y="2606576"/>
            <a:ext cx="9144000" cy="1077218"/>
          </a:xfrm>
          <a:prstGeom prst="rect">
            <a:avLst/>
          </a:prstGeom>
          <a:solidFill>
            <a:srgbClr val="FFCCFF"/>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defTabSz="914400" eaLnBrk="1" hangingPunct="1"/>
            <a:r>
              <a:rPr lang="en-US" altLang="en-US" sz="3200" kern="0" dirty="0">
                <a:solidFill>
                  <a:srgbClr val="FF0000"/>
                </a:solidFill>
              </a:rPr>
              <a:t>Abraham was a father concerned for the spiritual well-being of his family!</a:t>
            </a:r>
            <a:endParaRPr kumimoji="0" lang="en-US" altLang="en-US" sz="3200" b="1"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
        <p:nvSpPr>
          <p:cNvPr id="13" name="Text Box 7">
            <a:extLst>
              <a:ext uri="{FF2B5EF4-FFF2-40B4-BE49-F238E27FC236}">
                <a16:creationId xmlns:a16="http://schemas.microsoft.com/office/drawing/2014/main" id="{4E8D2896-C8CA-41DB-9AEB-1B01C0F84DEC}"/>
              </a:ext>
            </a:extLst>
          </p:cNvPr>
          <p:cNvSpPr txBox="1">
            <a:spLocks noChangeArrowheads="1"/>
          </p:cNvSpPr>
          <p:nvPr/>
        </p:nvSpPr>
        <p:spPr bwMode="auto">
          <a:xfrm>
            <a:off x="8374" y="4343400"/>
            <a:ext cx="9144000" cy="2062103"/>
          </a:xfrm>
          <a:prstGeom prst="rect">
            <a:avLst/>
          </a:prstGeom>
          <a:solidFill>
            <a:srgbClr val="0000FF"/>
          </a:solidFill>
          <a:ln w="19050">
            <a:solidFill>
              <a:schemeClr val="accent5">
                <a:lumMod val="50000"/>
              </a:schemeClr>
            </a:solid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200" dirty="0">
                <a:solidFill>
                  <a:srgbClr val="FFFF00"/>
                </a:solidFill>
              </a:rPr>
              <a:t>Abraham was a godly father and godly example to many!</a:t>
            </a:r>
          </a:p>
          <a:p>
            <a:pPr algn="ctr" eaLnBrk="1" hangingPunct="1">
              <a:defRPr/>
            </a:pPr>
            <a:r>
              <a:rPr lang="en-US" sz="3200" i="1" dirty="0">
                <a:solidFill>
                  <a:srgbClr val="FFFF00"/>
                </a:solidFill>
              </a:rPr>
              <a:t>(Gen. 24:10-15: His servant prayed to “the God of my master Abraham”)</a:t>
            </a:r>
            <a:r>
              <a:rPr lang="en-US" sz="3200" dirty="0">
                <a:solidFill>
                  <a:srgbClr val="FFFF00"/>
                </a:solidFill>
              </a:rPr>
              <a:t> – Jn. 15:14</a:t>
            </a:r>
            <a:endParaRPr lang="en-US" sz="3200" i="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dirty="0"/>
              <a:t>Fathers: The Good, The Bad, And The Godly</a:t>
            </a:r>
          </a:p>
        </p:txBody>
      </p:sp>
      <p:sp>
        <p:nvSpPr>
          <p:cNvPr id="7" name="Text Box 49">
            <a:extLst>
              <a:ext uri="{FF2B5EF4-FFF2-40B4-BE49-F238E27FC236}">
                <a16:creationId xmlns:a16="http://schemas.microsoft.com/office/drawing/2014/main" id="{575A67E6-5A15-4468-8365-A664D710C741}"/>
              </a:ext>
            </a:extLst>
          </p:cNvPr>
          <p:cNvSpPr txBox="1">
            <a:spLocks noChangeArrowheads="1"/>
          </p:cNvSpPr>
          <p:nvPr/>
        </p:nvSpPr>
        <p:spPr bwMode="auto">
          <a:xfrm>
            <a:off x="0" y="877939"/>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Abraham – Gen. 18:16-19</a:t>
            </a:r>
          </a:p>
        </p:txBody>
      </p:sp>
      <p:sp>
        <p:nvSpPr>
          <p:cNvPr id="8" name="Text Box 3">
            <a:extLst>
              <a:ext uri="{FF2B5EF4-FFF2-40B4-BE49-F238E27FC236}">
                <a16:creationId xmlns:a16="http://schemas.microsoft.com/office/drawing/2014/main" id="{7FB6D72C-BFA5-4CC3-8F9C-96F7CFE08574}"/>
              </a:ext>
            </a:extLst>
          </p:cNvPr>
          <p:cNvSpPr txBox="1">
            <a:spLocks noChangeArrowheads="1"/>
          </p:cNvSpPr>
          <p:nvPr/>
        </p:nvSpPr>
        <p:spPr bwMode="auto">
          <a:xfrm>
            <a:off x="0" y="161073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Honorable Mentions:</a:t>
            </a:r>
          </a:p>
          <a:p>
            <a:pPr eaLnBrk="1" hangingPunct="1">
              <a:buFont typeface="Wingdings" panose="05000000000000000000" pitchFamily="2" charset="2"/>
              <a:buChar char="v"/>
            </a:pPr>
            <a:r>
              <a:rPr lang="pt-BR" altLang="en-US" sz="2800" dirty="0">
                <a:solidFill>
                  <a:srgbClr val="99FFCC"/>
                </a:solidFill>
              </a:rPr>
              <a:t>David </a:t>
            </a:r>
            <a:r>
              <a:rPr lang="pt-BR" altLang="en-US" sz="2800" i="1" dirty="0">
                <a:solidFill>
                  <a:srgbClr val="99FFCC"/>
                </a:solidFill>
              </a:rPr>
              <a:t>(I Kings 2:1-4; I Chr. 28:2-10, 20-21)</a:t>
            </a:r>
          </a:p>
          <a:p>
            <a:pPr eaLnBrk="1" hangingPunct="1">
              <a:buFont typeface="Wingdings" panose="05000000000000000000" pitchFamily="2" charset="2"/>
              <a:buChar char="v"/>
            </a:pPr>
            <a:r>
              <a:rPr lang="it-IT" altLang="en-US" sz="2800" dirty="0">
                <a:solidFill>
                  <a:srgbClr val="99FFCC"/>
                </a:solidFill>
              </a:rPr>
              <a:t>Solomon </a:t>
            </a:r>
            <a:r>
              <a:rPr lang="it-IT" altLang="en-US" sz="2800" i="1" dirty="0">
                <a:solidFill>
                  <a:srgbClr val="99FFCC"/>
                </a:solidFill>
              </a:rPr>
              <a:t>(Prov. 1:1-9; Eccl. 12:10-14</a:t>
            </a:r>
            <a:r>
              <a:rPr lang="en-US" altLang="en-US" sz="2800" i="1" dirty="0">
                <a:solidFill>
                  <a:srgbClr val="99FFCC"/>
                </a:solidFill>
              </a:rPr>
              <a:t>)</a:t>
            </a:r>
          </a:p>
        </p:txBody>
      </p:sp>
      <p:sp>
        <p:nvSpPr>
          <p:cNvPr id="9" name="Text Box 7">
            <a:extLst>
              <a:ext uri="{FF2B5EF4-FFF2-40B4-BE49-F238E27FC236}">
                <a16:creationId xmlns:a16="http://schemas.microsoft.com/office/drawing/2014/main" id="{4AF91B6D-B4D6-4C9D-8CF5-333AA260149C}"/>
              </a:ext>
            </a:extLst>
          </p:cNvPr>
          <p:cNvSpPr txBox="1">
            <a:spLocks noChangeArrowheads="1"/>
          </p:cNvSpPr>
          <p:nvPr/>
        </p:nvSpPr>
        <p:spPr bwMode="auto">
          <a:xfrm>
            <a:off x="0" y="3527466"/>
            <a:ext cx="9144000" cy="2862322"/>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CCCC00"/>
                </a:solidFill>
              </a:rPr>
              <a:t>Every child should be thankful and honored for fathers who have showed their love and duty for God first and for teaching God’s word to their family!</a:t>
            </a:r>
            <a:endParaRPr lang="en-US" sz="3600" i="1" dirty="0">
              <a:solidFill>
                <a:srgbClr val="CCCC00"/>
              </a:solidFill>
            </a:endParaRPr>
          </a:p>
        </p:txBody>
      </p:sp>
    </p:spTree>
    <p:extLst>
      <p:ext uri="{BB962C8B-B14F-4D97-AF65-F5344CB8AC3E}">
        <p14:creationId xmlns:p14="http://schemas.microsoft.com/office/powerpoint/2010/main" val="86483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66FFFF"/>
                </a:solidFill>
                <a:cs typeface="Times New Roman" pitchFamily="18" charset="0"/>
              </a:rPr>
              <a:t>Conclusion</a:t>
            </a:r>
            <a:r>
              <a:rPr lang="en-US" sz="4000" b="1" u="sng" dirty="0">
                <a:solidFill>
                  <a:srgbClr val="FFCCFF"/>
                </a:solidFill>
                <a:cs typeface="Times New Roman" pitchFamily="18" charset="0"/>
              </a:rPr>
              <a:t> </a:t>
            </a:r>
          </a:p>
        </p:txBody>
      </p:sp>
      <p:sp>
        <p:nvSpPr>
          <p:cNvPr id="8" name="Footer Placeholder 3"/>
          <p:cNvSpPr>
            <a:spLocks noGrp="1"/>
          </p:cNvSpPr>
          <p:nvPr>
            <p:ph type="ftr" sz="quarter" idx="11"/>
          </p:nvPr>
        </p:nvSpPr>
        <p:spPr>
          <a:xfrm>
            <a:off x="3140299" y="6633769"/>
            <a:ext cx="2895600" cy="228600"/>
          </a:xfrm>
        </p:spPr>
        <p:txBody>
          <a:bodyPr/>
          <a:lstStyle/>
          <a:p>
            <a:pPr>
              <a:defRPr/>
            </a:pPr>
            <a:r>
              <a:rPr lang="en-US" dirty="0"/>
              <a:t>Fathers: The Good, The Bad, And The Godly</a:t>
            </a:r>
          </a:p>
        </p:txBody>
      </p:sp>
      <p:sp>
        <p:nvSpPr>
          <p:cNvPr id="9" name="Text Box 3"/>
          <p:cNvSpPr txBox="1">
            <a:spLocks noChangeArrowheads="1"/>
          </p:cNvSpPr>
          <p:nvPr/>
        </p:nvSpPr>
        <p:spPr bwMode="auto">
          <a:xfrm>
            <a:off x="9525" y="69923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father, along with his wife, will</a:t>
            </a:r>
          </a:p>
          <a:p>
            <a:pPr algn="ctr" eaLnBrk="1" hangingPunct="1"/>
            <a:r>
              <a:rPr lang="en-US" altLang="en-US" sz="3200" dirty="0">
                <a:solidFill>
                  <a:srgbClr val="FFFF00"/>
                </a:solidFill>
              </a:rPr>
              <a:t>diligently train his children to know God</a:t>
            </a:r>
          </a:p>
        </p:txBody>
      </p:sp>
      <p:sp>
        <p:nvSpPr>
          <p:cNvPr id="10" name="Text Box 49"/>
          <p:cNvSpPr txBox="1">
            <a:spLocks noChangeArrowheads="1"/>
          </p:cNvSpPr>
          <p:nvPr/>
        </p:nvSpPr>
        <p:spPr bwMode="auto">
          <a:xfrm>
            <a:off x="14891" y="1776448"/>
            <a:ext cx="9144000" cy="2369880"/>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Prov. 1:8; 6:20</a:t>
            </a:r>
          </a:p>
          <a:p>
            <a:pPr marL="965200" indent="-965200" algn="l">
              <a:defRPr/>
            </a:pPr>
            <a:r>
              <a:rPr lang="en-US" sz="2400" b="1" dirty="0">
                <a:solidFill>
                  <a:srgbClr val="002060"/>
                </a:solidFill>
              </a:rPr>
              <a:t>1:8:</a:t>
            </a:r>
            <a:r>
              <a:rPr lang="en-US" sz="2400" b="0" dirty="0">
                <a:solidFill>
                  <a:srgbClr val="002060"/>
                </a:solidFill>
              </a:rPr>
              <a:t>    Hear, my son, your father's instruction And do not forsake your mother's teaching;</a:t>
            </a:r>
          </a:p>
          <a:p>
            <a:pPr marL="965200" indent="-965200" algn="l">
              <a:defRPr/>
            </a:pPr>
            <a:endParaRPr lang="en-US" sz="2400" b="0" dirty="0">
              <a:solidFill>
                <a:srgbClr val="002060"/>
              </a:solidFill>
            </a:endParaRPr>
          </a:p>
          <a:p>
            <a:pPr marL="965200" indent="-965200" algn="l">
              <a:defRPr/>
            </a:pPr>
            <a:r>
              <a:rPr lang="en-US" sz="2400" b="1" dirty="0">
                <a:solidFill>
                  <a:srgbClr val="002060"/>
                </a:solidFill>
              </a:rPr>
              <a:t>6:20:</a:t>
            </a:r>
            <a:r>
              <a:rPr lang="en-US" sz="2400" b="0" dirty="0">
                <a:solidFill>
                  <a:srgbClr val="002060"/>
                </a:solidFill>
              </a:rPr>
              <a:t>  My son, observe the commandment of your father And do not forsake the teaching of your 	mother; </a:t>
            </a:r>
          </a:p>
        </p:txBody>
      </p:sp>
      <p:sp>
        <p:nvSpPr>
          <p:cNvPr id="11" name="Text Box 3"/>
          <p:cNvSpPr txBox="1">
            <a:spLocks noChangeArrowheads="1"/>
          </p:cNvSpPr>
          <p:nvPr/>
        </p:nvSpPr>
        <p:spPr bwMode="auto">
          <a:xfrm>
            <a:off x="0" y="426388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father will not forsake his God-given role as teacher of his children</a:t>
            </a:r>
          </a:p>
        </p:txBody>
      </p:sp>
      <p:sp>
        <p:nvSpPr>
          <p:cNvPr id="12" name="Text Box 49"/>
          <p:cNvSpPr txBox="1">
            <a:spLocks noChangeArrowheads="1"/>
          </p:cNvSpPr>
          <p:nvPr/>
        </p:nvSpPr>
        <p:spPr bwMode="auto">
          <a:xfrm>
            <a:off x="0" y="5371885"/>
            <a:ext cx="9144000" cy="1261884"/>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defRPr/>
            </a:pPr>
            <a:r>
              <a:rPr lang="en-US" sz="2800" b="1" dirty="0">
                <a:solidFill>
                  <a:srgbClr val="7030A0"/>
                </a:solidFill>
              </a:rPr>
              <a:t>Eph. 6:4 </a:t>
            </a:r>
            <a:r>
              <a:rPr lang="en-US" sz="2800" b="1" i="1" dirty="0">
                <a:solidFill>
                  <a:srgbClr val="7030A0"/>
                </a:solidFill>
              </a:rPr>
              <a:t>(Prov. 13:24; 22:15; 23:13-14; 29:15)</a:t>
            </a:r>
          </a:p>
          <a:p>
            <a:pPr marL="631825" indent="-631825">
              <a:defRPr/>
            </a:pPr>
            <a:r>
              <a:rPr lang="en-US" sz="2400" dirty="0">
                <a:solidFill>
                  <a:srgbClr val="002060"/>
                </a:solidFill>
              </a:rPr>
              <a:t>4.  Fathers, do not provoke your children to anger, but bring them up in the discipline and instruction of the Lord.</a:t>
            </a:r>
          </a:p>
        </p:txBody>
      </p:sp>
    </p:spTree>
    <p:extLst>
      <p:ext uri="{BB962C8B-B14F-4D97-AF65-F5344CB8AC3E}">
        <p14:creationId xmlns:p14="http://schemas.microsoft.com/office/powerpoint/2010/main" val="5802133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66FFFF"/>
                </a:solidFill>
                <a:cs typeface="Times New Roman" pitchFamily="18" charset="0"/>
              </a:rPr>
              <a:t>Conclusion</a:t>
            </a:r>
            <a:r>
              <a:rPr lang="en-US" sz="4000" b="1" u="sng" dirty="0">
                <a:solidFill>
                  <a:srgbClr val="FFCCFF"/>
                </a:solidFill>
                <a:cs typeface="Times New Roman" pitchFamily="18" charset="0"/>
              </a:rPr>
              <a:t> </a:t>
            </a:r>
          </a:p>
        </p:txBody>
      </p:sp>
      <p:sp>
        <p:nvSpPr>
          <p:cNvPr id="8" name="Footer Placeholder 3"/>
          <p:cNvSpPr>
            <a:spLocks noGrp="1"/>
          </p:cNvSpPr>
          <p:nvPr>
            <p:ph type="ftr" sz="quarter" idx="11"/>
          </p:nvPr>
        </p:nvSpPr>
        <p:spPr>
          <a:xfrm>
            <a:off x="3140299" y="6633769"/>
            <a:ext cx="2895600" cy="228600"/>
          </a:xfrm>
        </p:spPr>
        <p:txBody>
          <a:bodyPr/>
          <a:lstStyle/>
          <a:p>
            <a:pPr>
              <a:defRPr/>
            </a:pPr>
            <a:r>
              <a:rPr lang="en-US" dirty="0"/>
              <a:t>Fathers: The Good, The Bad, And The Godly</a:t>
            </a:r>
          </a:p>
        </p:txBody>
      </p:sp>
      <p:sp>
        <p:nvSpPr>
          <p:cNvPr id="9" name="Text Box 3"/>
          <p:cNvSpPr txBox="1">
            <a:spLocks noChangeArrowheads="1"/>
          </p:cNvSpPr>
          <p:nvPr/>
        </p:nvSpPr>
        <p:spPr bwMode="auto">
          <a:xfrm>
            <a:off x="9525" y="655687"/>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father should be a godly example</a:t>
            </a:r>
          </a:p>
          <a:p>
            <a:pPr algn="ctr" eaLnBrk="1" hangingPunct="1"/>
            <a:r>
              <a:rPr lang="en-US" altLang="en-US" sz="3200" dirty="0">
                <a:solidFill>
                  <a:srgbClr val="FFFF00"/>
                </a:solidFill>
              </a:rPr>
              <a:t>for his children </a:t>
            </a:r>
          </a:p>
        </p:txBody>
      </p:sp>
      <p:sp>
        <p:nvSpPr>
          <p:cNvPr id="10" name="Text Box 49"/>
          <p:cNvSpPr txBox="1">
            <a:spLocks noChangeArrowheads="1"/>
          </p:cNvSpPr>
          <p:nvPr/>
        </p:nvSpPr>
        <p:spPr bwMode="auto">
          <a:xfrm>
            <a:off x="14891" y="1696121"/>
            <a:ext cx="9144000" cy="4955203"/>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defRPr/>
            </a:pPr>
            <a:r>
              <a:rPr lang="en-US" sz="2800" b="1" dirty="0">
                <a:solidFill>
                  <a:srgbClr val="7030A0"/>
                </a:solidFill>
              </a:rPr>
              <a:t>I Chronicles 28:9, 20 </a:t>
            </a:r>
            <a:r>
              <a:rPr lang="en-US" sz="2800" b="1" i="1" dirty="0">
                <a:solidFill>
                  <a:srgbClr val="7030A0"/>
                </a:solidFill>
              </a:rPr>
              <a:t>(</a:t>
            </a:r>
            <a:r>
              <a:rPr lang="it-IT" sz="2800" b="1" i="1" dirty="0">
                <a:solidFill>
                  <a:srgbClr val="7030A0"/>
                </a:solidFill>
              </a:rPr>
              <a:t>Titus 2:2, 6-8; Col. 3:21)</a:t>
            </a:r>
            <a:endParaRPr lang="en-US" sz="2800" b="1" i="1" dirty="0">
              <a:solidFill>
                <a:srgbClr val="7030A0"/>
              </a:solidFill>
            </a:endParaRPr>
          </a:p>
          <a:p>
            <a:pPr marL="974725" indent="-974725">
              <a:defRPr/>
            </a:pPr>
            <a:r>
              <a:rPr lang="en-US" sz="2400" b="1" dirty="0">
                <a:solidFill>
                  <a:srgbClr val="002060"/>
                </a:solidFill>
              </a:rPr>
              <a:t>28:9:</a:t>
            </a:r>
            <a:r>
              <a:rPr lang="en-US" sz="2400" dirty="0">
                <a:solidFill>
                  <a:srgbClr val="002060"/>
                </a:solidFill>
              </a:rPr>
              <a:t>  “As for you, my son Solomon, know the God of your father, and serve Him with a whole heart and a willing mind; for the LORD searches all hearts, and understands every intent of the thoughts. If you seek Him, He will let you find Him; but if you forsake Him, He will reject you forever.” </a:t>
            </a:r>
          </a:p>
          <a:p>
            <a:pPr marL="965200" indent="-965200" algn="l">
              <a:defRPr/>
            </a:pPr>
            <a:endParaRPr lang="en-US" sz="2400" b="0" dirty="0">
              <a:solidFill>
                <a:srgbClr val="002060"/>
              </a:solidFill>
            </a:endParaRPr>
          </a:p>
          <a:p>
            <a:pPr marL="965200" indent="-965200" algn="l">
              <a:defRPr/>
            </a:pPr>
            <a:endParaRPr lang="en-US" sz="2400" b="0" dirty="0">
              <a:solidFill>
                <a:srgbClr val="002060"/>
              </a:solidFill>
            </a:endParaRPr>
          </a:p>
          <a:p>
            <a:pPr marL="1085850" indent="-1085850">
              <a:defRPr/>
            </a:pPr>
            <a:r>
              <a:rPr lang="en-US" sz="2400" b="1" dirty="0">
                <a:solidFill>
                  <a:srgbClr val="002060"/>
                </a:solidFill>
              </a:rPr>
              <a:t>28:20:</a:t>
            </a:r>
            <a:r>
              <a:rPr lang="en-US" sz="2400" b="0" dirty="0">
                <a:solidFill>
                  <a:srgbClr val="002060"/>
                </a:solidFill>
              </a:rPr>
              <a:t> </a:t>
            </a:r>
            <a:r>
              <a:rPr lang="en-US" sz="2400" dirty="0">
                <a:solidFill>
                  <a:srgbClr val="002060"/>
                </a:solidFill>
              </a:rPr>
              <a:t>Then David said to his son Solomon, “Be strong and courageous, and act; do not fear nor be dismayed, for the LORD God, my God, is with you. He will not fail you nor forsake you until all the work for the service of the house of the LORD is finished.” </a:t>
            </a:r>
            <a:endParaRPr lang="en-US" sz="2400" b="0" dirty="0">
              <a:solidFill>
                <a:srgbClr val="002060"/>
              </a:solidFill>
            </a:endParaRPr>
          </a:p>
        </p:txBody>
      </p:sp>
    </p:spTree>
    <p:extLst>
      <p:ext uri="{BB962C8B-B14F-4D97-AF65-F5344CB8AC3E}">
        <p14:creationId xmlns:p14="http://schemas.microsoft.com/office/powerpoint/2010/main" val="39103433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algn="ctr" eaLnBrk="1" hangingPunct="1">
              <a:defRPr/>
            </a:pPr>
            <a:r>
              <a:rPr lang="en-US" sz="4000" b="1" u="sng" dirty="0">
                <a:solidFill>
                  <a:srgbClr val="66FFFF"/>
                </a:solidFill>
                <a:cs typeface="Times New Roman" pitchFamily="18" charset="0"/>
              </a:rPr>
              <a:t>Conclusion </a:t>
            </a:r>
          </a:p>
        </p:txBody>
      </p:sp>
      <p:sp>
        <p:nvSpPr>
          <p:cNvPr id="8" name="Footer Placeholder 3"/>
          <p:cNvSpPr>
            <a:spLocks noGrp="1"/>
          </p:cNvSpPr>
          <p:nvPr>
            <p:ph type="ftr" sz="quarter" idx="11"/>
          </p:nvPr>
        </p:nvSpPr>
        <p:spPr>
          <a:xfrm>
            <a:off x="3124200" y="6629400"/>
            <a:ext cx="2895600" cy="228600"/>
          </a:xfrm>
        </p:spPr>
        <p:txBody>
          <a:bodyPr/>
          <a:lstStyle/>
          <a:p>
            <a:pPr>
              <a:defRPr/>
            </a:pPr>
            <a:r>
              <a:rPr lang="en-US" dirty="0"/>
              <a:t>Fathers: The Good, The Bad, And The Godly</a:t>
            </a:r>
          </a:p>
        </p:txBody>
      </p:sp>
      <p:sp>
        <p:nvSpPr>
          <p:cNvPr id="14" name="Text Box 49"/>
          <p:cNvSpPr txBox="1">
            <a:spLocks noChangeArrowheads="1"/>
          </p:cNvSpPr>
          <p:nvPr/>
        </p:nvSpPr>
        <p:spPr bwMode="auto">
          <a:xfrm>
            <a:off x="0" y="9144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dirty="0">
                <a:solidFill>
                  <a:srgbClr val="FFFF00"/>
                </a:solidFill>
              </a:rPr>
              <a:t>God the Father is our supreme example of Fatherhood </a:t>
            </a:r>
          </a:p>
          <a:p>
            <a:pPr eaLnBrk="1" hangingPunct="1"/>
            <a:r>
              <a:rPr lang="en-US" altLang="en-US" dirty="0">
                <a:solidFill>
                  <a:srgbClr val="FFFF00"/>
                </a:solidFill>
              </a:rPr>
              <a:t>(II Cor. 6:17-18) and what fathers ought to be like</a:t>
            </a:r>
          </a:p>
          <a:p>
            <a:pPr algn="l">
              <a:buClr>
                <a:schemeClr val="accent1"/>
              </a:buClr>
              <a:buSzPct val="115000"/>
              <a:buFont typeface="Wingdings" pitchFamily="2" charset="2"/>
              <a:buChar char="Ø"/>
            </a:pPr>
            <a:r>
              <a:rPr lang="en-US" altLang="en-US" sz="2000" i="1" dirty="0">
                <a:solidFill>
                  <a:schemeClr val="tx1"/>
                </a:solidFill>
              </a:rPr>
              <a:t>Ps. 86:15; Rom. 9:22-24; II Pet. 3:9: </a:t>
            </a:r>
            <a:r>
              <a:rPr lang="en-US" altLang="en-US" sz="2000" b="0" dirty="0">
                <a:solidFill>
                  <a:schemeClr val="tx1"/>
                </a:solidFill>
              </a:rPr>
              <a:t>Compassionate, Patient, and merciful!</a:t>
            </a:r>
          </a:p>
          <a:p>
            <a:pPr algn="l">
              <a:buClr>
                <a:schemeClr val="accent1"/>
              </a:buClr>
              <a:buSzPct val="115000"/>
              <a:buFont typeface="Wingdings" pitchFamily="2" charset="2"/>
              <a:buChar char="Ø"/>
            </a:pPr>
            <a:r>
              <a:rPr lang="en-US" altLang="en-US" sz="2000" i="1" dirty="0">
                <a:solidFill>
                  <a:schemeClr val="tx1"/>
                </a:solidFill>
              </a:rPr>
              <a:t>Lk. 11:9-13; Js. 1:17: </a:t>
            </a:r>
            <a:r>
              <a:rPr lang="en-US" altLang="en-US" sz="2000" b="0" dirty="0">
                <a:solidFill>
                  <a:schemeClr val="tx1"/>
                </a:solidFill>
              </a:rPr>
              <a:t>He provides all blessings, and everything good is from Him! </a:t>
            </a:r>
          </a:p>
          <a:p>
            <a:pPr algn="l">
              <a:buClr>
                <a:schemeClr val="accent1"/>
              </a:buClr>
              <a:buSzPct val="115000"/>
              <a:buFont typeface="Wingdings" pitchFamily="2" charset="2"/>
              <a:buChar char="Ø"/>
            </a:pPr>
            <a:r>
              <a:rPr lang="en-US" altLang="en-US" sz="2000" i="1" dirty="0">
                <a:solidFill>
                  <a:schemeClr val="tx1"/>
                </a:solidFill>
              </a:rPr>
              <a:t>Jn. 3:16-17: </a:t>
            </a:r>
            <a:r>
              <a:rPr lang="en-US" altLang="en-US" sz="2000" b="0" dirty="0">
                <a:solidFill>
                  <a:schemeClr val="tx1"/>
                </a:solidFill>
              </a:rPr>
              <a:t>God, the Father, gave His only Son to save the world, to cleanse mankind of their incurable disease of sin! </a:t>
            </a:r>
            <a:r>
              <a:rPr lang="en-US" altLang="en-US" sz="2000" b="0" i="1" dirty="0">
                <a:solidFill>
                  <a:schemeClr val="tx1"/>
                </a:solidFill>
              </a:rPr>
              <a:t>Sacrificial love!</a:t>
            </a:r>
          </a:p>
        </p:txBody>
      </p:sp>
      <p:pic>
        <p:nvPicPr>
          <p:cNvPr id="7" name="Picture 6">
            <a:extLst>
              <a:ext uri="{FF2B5EF4-FFF2-40B4-BE49-F238E27FC236}">
                <a16:creationId xmlns:a16="http://schemas.microsoft.com/office/drawing/2014/main" id="{5CC11E57-8083-451D-94F3-2611BBC24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515" y="3649527"/>
            <a:ext cx="2527173" cy="3143250"/>
          </a:xfrm>
          <a:prstGeom prst="rect">
            <a:avLst/>
          </a:prstGeom>
        </p:spPr>
      </p:pic>
      <p:pic>
        <p:nvPicPr>
          <p:cNvPr id="9" name="Picture 2" descr="Z:\Users\Morrisoncave\Documents\Religion Media\Earth_Cross.jpg">
            <a:extLst>
              <a:ext uri="{FF2B5EF4-FFF2-40B4-BE49-F238E27FC236}">
                <a16:creationId xmlns:a16="http://schemas.microsoft.com/office/drawing/2014/main" id="{F8108525-010D-4D72-9F78-1DCC26EA7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78102"/>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092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 calcmode="lin" valueType="num">
                                      <p:cBhvr additive="base">
                                        <p:cTn id="14"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 calcmode="lin" valueType="num">
                                      <p:cBhvr additive="base">
                                        <p:cTn id="24"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algn="ctr" eaLnBrk="1" hangingPunct="1">
              <a:defRPr/>
            </a:pPr>
            <a:r>
              <a:rPr lang="en-US" sz="4000" b="1" u="sng" dirty="0">
                <a:solidFill>
                  <a:srgbClr val="66FFFF"/>
                </a:solidFill>
                <a:cs typeface="Times New Roman" pitchFamily="18" charset="0"/>
              </a:rPr>
              <a:t>Conclusion </a:t>
            </a:r>
          </a:p>
        </p:txBody>
      </p:sp>
      <p:sp>
        <p:nvSpPr>
          <p:cNvPr id="8" name="Footer Placeholder 3"/>
          <p:cNvSpPr>
            <a:spLocks noGrp="1"/>
          </p:cNvSpPr>
          <p:nvPr>
            <p:ph type="ftr" sz="quarter" idx="11"/>
          </p:nvPr>
        </p:nvSpPr>
        <p:spPr>
          <a:xfrm>
            <a:off x="3057525" y="6629400"/>
            <a:ext cx="2895600" cy="228600"/>
          </a:xfrm>
        </p:spPr>
        <p:txBody>
          <a:bodyPr/>
          <a:lstStyle/>
          <a:p>
            <a:pPr>
              <a:defRPr/>
            </a:pPr>
            <a:r>
              <a:rPr lang="en-US" dirty="0"/>
              <a:t>Fathers: The Good, The Bad, And The Godly</a:t>
            </a:r>
          </a:p>
        </p:txBody>
      </p:sp>
      <p:sp>
        <p:nvSpPr>
          <p:cNvPr id="10" name="Text Box 3"/>
          <p:cNvSpPr txBox="1">
            <a:spLocks noChangeArrowheads="1"/>
          </p:cNvSpPr>
          <p:nvPr/>
        </p:nvSpPr>
        <p:spPr bwMode="auto">
          <a:xfrm>
            <a:off x="0" y="7620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2800" dirty="0">
                <a:solidFill>
                  <a:srgbClr val="FFFF00"/>
                </a:solidFill>
              </a:rPr>
              <a:t>Godly fathers deserve our praise and honor because they diligently watch over our souls!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318" y="1910126"/>
            <a:ext cx="3041287" cy="45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0388"/>
            <a:ext cx="2898536" cy="1986704"/>
          </a:xfrm>
          <a:prstGeom prst="rect">
            <a:avLst/>
          </a:prstGeom>
        </p:spPr>
      </p:pic>
      <p:sp>
        <p:nvSpPr>
          <p:cNvPr id="9" name="Text Box 7">
            <a:extLst>
              <a:ext uri="{FF2B5EF4-FFF2-40B4-BE49-F238E27FC236}">
                <a16:creationId xmlns:a16="http://schemas.microsoft.com/office/drawing/2014/main" id="{0990DF23-D09D-4966-96F1-51EEE3DABEED}"/>
              </a:ext>
            </a:extLst>
          </p:cNvPr>
          <p:cNvSpPr txBox="1">
            <a:spLocks noChangeArrowheads="1"/>
          </p:cNvSpPr>
          <p:nvPr/>
        </p:nvSpPr>
        <p:spPr bwMode="auto">
          <a:xfrm>
            <a:off x="0" y="3911373"/>
            <a:ext cx="6115318" cy="2585323"/>
          </a:xfrm>
          <a:prstGeom prst="rect">
            <a:avLst/>
          </a:prstGeom>
          <a:solidFill>
            <a:srgbClr val="0000FF"/>
          </a:solidFill>
          <a:ln w="19050">
            <a:solidFill>
              <a:schemeClr val="accent5">
                <a:lumMod val="50000"/>
              </a:schemeClr>
            </a:solid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5400" dirty="0">
                <a:solidFill>
                  <a:srgbClr val="FFFF00"/>
                </a:solidFill>
              </a:rPr>
              <a:t>What kind of father are you or will you be?</a:t>
            </a:r>
            <a:endParaRPr lang="en-US" sz="5400" i="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withGroup">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rgbClr val="FFFF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rgbClr val="FFFFFF"/>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FFFFFF"/>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045893139"/>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pPr algn="ctr" eaLnBrk="1" hangingPunct="1">
              <a:defRPr/>
            </a:pPr>
            <a:r>
              <a:rPr lang="en-US" sz="4000" b="1" u="sng" dirty="0">
                <a:ln w="76200">
                  <a:noFill/>
                </a:ln>
                <a:solidFill>
                  <a:srgbClr val="66FFFF"/>
                </a:solidFill>
                <a:cs typeface="Times New Roman" pitchFamily="18" charset="0"/>
              </a:rPr>
              <a:t>Intro</a:t>
            </a:r>
            <a:r>
              <a:rPr lang="en-US" sz="4000" b="1" u="sng" dirty="0">
                <a:ln w="76200">
                  <a:solidFill>
                    <a:schemeClr val="bg1">
                      <a:lumMod val="75000"/>
                      <a:lumOff val="25000"/>
                      <a:alpha val="10000"/>
                    </a:schemeClr>
                  </a:solidFill>
                </a:ln>
                <a:solidFill>
                  <a:srgbClr val="66FFFF"/>
                </a:solidFill>
                <a:cs typeface="Times New Roman" pitchFamily="18" charset="0"/>
              </a:rPr>
              <a:t> </a:t>
            </a:r>
          </a:p>
        </p:txBody>
      </p:sp>
      <p:sp>
        <p:nvSpPr>
          <p:cNvPr id="7" name="Footer Placeholder 3"/>
          <p:cNvSpPr>
            <a:spLocks noGrp="1"/>
          </p:cNvSpPr>
          <p:nvPr>
            <p:ph type="ftr" sz="quarter" idx="11"/>
          </p:nvPr>
        </p:nvSpPr>
        <p:spPr>
          <a:xfrm>
            <a:off x="0" y="6553200"/>
            <a:ext cx="2895600" cy="304800"/>
          </a:xfrm>
        </p:spPr>
        <p:txBody>
          <a:bodyPr/>
          <a:lstStyle/>
          <a:p>
            <a:pPr>
              <a:defRPr/>
            </a:pPr>
            <a:r>
              <a:rPr lang="en-US"/>
              <a:t>Fathers: The Good, The Bad, And The Godly</a:t>
            </a:r>
            <a:endParaRPr lang="en-US" dirty="0"/>
          </a:p>
        </p:txBody>
      </p:sp>
      <p:sp>
        <p:nvSpPr>
          <p:cNvPr id="10" name="Text Box 49">
            <a:extLst>
              <a:ext uri="{FF2B5EF4-FFF2-40B4-BE49-F238E27FC236}">
                <a16:creationId xmlns:a16="http://schemas.microsoft.com/office/drawing/2014/main" id="{D745A881-270A-4F17-A6A6-E08A12698DEE}"/>
              </a:ext>
            </a:extLst>
          </p:cNvPr>
          <p:cNvSpPr txBox="1">
            <a:spLocks noChangeArrowheads="1"/>
          </p:cNvSpPr>
          <p:nvPr/>
        </p:nvSpPr>
        <p:spPr bwMode="auto">
          <a:xfrm>
            <a:off x="0" y="649541"/>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Father’s Day</a:t>
            </a:r>
            <a:endParaRPr lang="en-US" altLang="en-US" sz="3200" dirty="0">
              <a:solidFill>
                <a:schemeClr val="tx1"/>
              </a:solidFill>
            </a:endParaRPr>
          </a:p>
          <a:p>
            <a:pPr>
              <a:buClr>
                <a:schemeClr val="accent1"/>
              </a:buClr>
              <a:buSzPct val="115000"/>
              <a:buFont typeface="Wingdings" pitchFamily="2" charset="2"/>
              <a:buChar char="Ø"/>
            </a:pPr>
            <a:r>
              <a:rPr lang="en-US" altLang="en-US" dirty="0">
                <a:solidFill>
                  <a:schemeClr val="tx1"/>
                </a:solidFill>
              </a:rPr>
              <a:t>1924:</a:t>
            </a:r>
            <a:r>
              <a:rPr lang="en-US" altLang="en-US" b="0" dirty="0">
                <a:solidFill>
                  <a:schemeClr val="tx1"/>
                </a:solidFill>
              </a:rPr>
              <a:t> President Calvin Coolidge recognized Father's Day as the third Sunday in June of that year</a:t>
            </a:r>
          </a:p>
          <a:p>
            <a:pPr>
              <a:buClr>
                <a:schemeClr val="accent1"/>
              </a:buClr>
              <a:buSzPct val="115000"/>
              <a:buFont typeface="Wingdings" pitchFamily="2" charset="2"/>
              <a:buChar char="Ø"/>
            </a:pPr>
            <a:r>
              <a:rPr lang="en-US" altLang="en-US" dirty="0">
                <a:solidFill>
                  <a:schemeClr val="tx1"/>
                </a:solidFill>
              </a:rPr>
              <a:t>1956:</a:t>
            </a:r>
            <a:r>
              <a:rPr lang="en-US" altLang="en-US" b="0" dirty="0">
                <a:solidFill>
                  <a:schemeClr val="tx1"/>
                </a:solidFill>
              </a:rPr>
              <a:t> Congress officially recognized Father's Day</a:t>
            </a:r>
          </a:p>
          <a:p>
            <a:pPr>
              <a:buClr>
                <a:schemeClr val="accent1"/>
              </a:buClr>
              <a:buSzPct val="115000"/>
              <a:buFont typeface="Wingdings" pitchFamily="2" charset="2"/>
              <a:buChar char="Ø"/>
            </a:pPr>
            <a:r>
              <a:rPr lang="en-US" altLang="en-US" dirty="0">
                <a:solidFill>
                  <a:schemeClr val="tx1"/>
                </a:solidFill>
              </a:rPr>
              <a:t>1966:</a:t>
            </a:r>
            <a:r>
              <a:rPr lang="en-US" altLang="en-US" b="0" dirty="0">
                <a:solidFill>
                  <a:schemeClr val="tx1"/>
                </a:solidFill>
              </a:rPr>
              <a:t> President Lyndon Johnson declared Father’s Day as the third Sunday in June as Father's Day</a:t>
            </a:r>
          </a:p>
          <a:p>
            <a:pPr>
              <a:buClr>
                <a:schemeClr val="accent1"/>
              </a:buClr>
              <a:buSzPct val="115000"/>
              <a:buFont typeface="Wingdings" pitchFamily="2" charset="2"/>
              <a:buChar char="Ø"/>
            </a:pPr>
            <a:r>
              <a:rPr lang="en-US" altLang="en-US" dirty="0">
                <a:solidFill>
                  <a:schemeClr val="tx1"/>
                </a:solidFill>
              </a:rPr>
              <a:t>1972:</a:t>
            </a:r>
            <a:r>
              <a:rPr lang="en-US" altLang="en-US" b="0" dirty="0">
                <a:solidFill>
                  <a:schemeClr val="tx1"/>
                </a:solidFill>
              </a:rPr>
              <a:t> President Richard Nixon permanently established it</a:t>
            </a:r>
          </a:p>
        </p:txBody>
      </p:sp>
      <p:pic>
        <p:nvPicPr>
          <p:cNvPr id="16" name="Picture 15">
            <a:extLst>
              <a:ext uri="{FF2B5EF4-FFF2-40B4-BE49-F238E27FC236}">
                <a16:creationId xmlns:a16="http://schemas.microsoft.com/office/drawing/2014/main" id="{849DF492-0D54-40B2-BE6B-241462C8F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887" y="3429000"/>
            <a:ext cx="4144724" cy="3108543"/>
          </a:xfrm>
          <a:prstGeom prst="rect">
            <a:avLst/>
          </a:prstGeom>
        </p:spPr>
      </p:pic>
      <p:sp>
        <p:nvSpPr>
          <p:cNvPr id="17" name="Text Box 7">
            <a:extLst>
              <a:ext uri="{FF2B5EF4-FFF2-40B4-BE49-F238E27FC236}">
                <a16:creationId xmlns:a16="http://schemas.microsoft.com/office/drawing/2014/main" id="{09A08981-62C9-4134-A51B-99910605CB75}"/>
              </a:ext>
            </a:extLst>
          </p:cNvPr>
          <p:cNvSpPr txBox="1">
            <a:spLocks noChangeArrowheads="1"/>
          </p:cNvSpPr>
          <p:nvPr/>
        </p:nvSpPr>
        <p:spPr bwMode="auto">
          <a:xfrm>
            <a:off x="0" y="3429000"/>
            <a:ext cx="4906564" cy="3108543"/>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2800" dirty="0">
                <a:solidFill>
                  <a:srgbClr val="FF0000"/>
                </a:solidFill>
              </a:rPr>
              <a:t>Though this is a special one-time event each year, we all should honor our fathers on a daily basis – especially those who are pleasing to God!</a:t>
            </a:r>
          </a:p>
        </p:txBody>
      </p:sp>
    </p:spTree>
    <p:extLst>
      <p:ext uri="{BB962C8B-B14F-4D97-AF65-F5344CB8AC3E}">
        <p14:creationId xmlns:p14="http://schemas.microsoft.com/office/powerpoint/2010/main" val="1711178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pPr algn="ctr" eaLnBrk="1" hangingPunct="1">
              <a:defRPr/>
            </a:pPr>
            <a:r>
              <a:rPr lang="en-US" sz="4000" b="1" u="sng" dirty="0">
                <a:solidFill>
                  <a:srgbClr val="66FFFF"/>
                </a:solidFill>
                <a:cs typeface="Times New Roman" pitchFamily="18" charset="0"/>
              </a:rPr>
              <a:t>Psalm 128</a:t>
            </a:r>
          </a:p>
        </p:txBody>
      </p:sp>
      <p:sp>
        <p:nvSpPr>
          <p:cNvPr id="7" name="Footer Placeholder 3"/>
          <p:cNvSpPr>
            <a:spLocks noGrp="1"/>
          </p:cNvSpPr>
          <p:nvPr>
            <p:ph type="ftr" sz="quarter" idx="11"/>
          </p:nvPr>
        </p:nvSpPr>
        <p:spPr>
          <a:xfrm>
            <a:off x="3124200" y="6553200"/>
            <a:ext cx="2895600" cy="3048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Fathers: The Good, The Bad, And The Godly</a:t>
            </a:r>
          </a:p>
        </p:txBody>
      </p:sp>
      <p:sp>
        <p:nvSpPr>
          <p:cNvPr id="10" name="Text Box 49">
            <a:extLst>
              <a:ext uri="{FF2B5EF4-FFF2-40B4-BE49-F238E27FC236}">
                <a16:creationId xmlns:a16="http://schemas.microsoft.com/office/drawing/2014/main" id="{BBEB4655-1936-4E13-89A0-9098A621932C}"/>
              </a:ext>
            </a:extLst>
          </p:cNvPr>
          <p:cNvSpPr txBox="1">
            <a:spLocks noChangeArrowheads="1"/>
          </p:cNvSpPr>
          <p:nvPr/>
        </p:nvSpPr>
        <p:spPr bwMode="auto">
          <a:xfrm>
            <a:off x="0" y="731372"/>
            <a:ext cx="9135414" cy="6124754"/>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566738" indent="-566738">
              <a:defRPr/>
            </a:pPr>
            <a:r>
              <a:rPr lang="en-US" sz="2800" b="1" dirty="0">
                <a:solidFill>
                  <a:srgbClr val="002060"/>
                </a:solidFill>
              </a:rPr>
              <a:t>A Song of Ascents</a:t>
            </a:r>
          </a:p>
          <a:p>
            <a:pPr marL="566738" indent="-566738">
              <a:defRPr/>
            </a:pPr>
            <a:r>
              <a:rPr lang="en-US" sz="2800" dirty="0">
                <a:solidFill>
                  <a:srgbClr val="002060"/>
                </a:solidFill>
              </a:rPr>
              <a:t>1.  How blessed is everyone who fears the LORD, Who walks in His ways.</a:t>
            </a:r>
          </a:p>
          <a:p>
            <a:pPr marL="566738" indent="-566738">
              <a:defRPr/>
            </a:pPr>
            <a:r>
              <a:rPr lang="en-US" sz="2800" dirty="0">
                <a:solidFill>
                  <a:srgbClr val="002060"/>
                </a:solidFill>
              </a:rPr>
              <a:t>2.  When you shall eat of the fruit of your hands, You will be happy and it will be well with you.</a:t>
            </a:r>
          </a:p>
          <a:p>
            <a:pPr marL="566738" indent="-566738">
              <a:defRPr/>
            </a:pPr>
            <a:r>
              <a:rPr lang="en-US" sz="2800" dirty="0">
                <a:solidFill>
                  <a:srgbClr val="002060"/>
                </a:solidFill>
              </a:rPr>
              <a:t>3.  Your wife shall be like a fruitful vine Within your house, Your children like olive plants Around your table.</a:t>
            </a:r>
          </a:p>
          <a:p>
            <a:pPr marL="566738" indent="-566738">
              <a:defRPr/>
            </a:pPr>
            <a:r>
              <a:rPr lang="en-US" sz="2800" dirty="0">
                <a:solidFill>
                  <a:srgbClr val="002060"/>
                </a:solidFill>
              </a:rPr>
              <a:t>4.  Behold, for thus shall the man be blessed Who fears the LORD.</a:t>
            </a:r>
          </a:p>
          <a:p>
            <a:pPr marL="566738" indent="-566738">
              <a:defRPr/>
            </a:pPr>
            <a:r>
              <a:rPr lang="en-US" sz="2800" dirty="0">
                <a:solidFill>
                  <a:srgbClr val="002060"/>
                </a:solidFill>
              </a:rPr>
              <a:t>5.  The LORD bless you from Zion, And may you see the prosperity of Jerusalem all the days of your life.</a:t>
            </a:r>
          </a:p>
          <a:p>
            <a:pPr marL="566738" indent="-566738">
              <a:defRPr/>
            </a:pPr>
            <a:r>
              <a:rPr lang="en-US" sz="2800" dirty="0">
                <a:solidFill>
                  <a:srgbClr val="002060"/>
                </a:solidFill>
              </a:rPr>
              <a:t>6.  Indeed, may you see your children's children. Peace be upon Israel!</a:t>
            </a:r>
          </a:p>
        </p:txBody>
      </p:sp>
    </p:spTree>
    <p:extLst>
      <p:ext uri="{BB962C8B-B14F-4D97-AF65-F5344CB8AC3E}">
        <p14:creationId xmlns:p14="http://schemas.microsoft.com/office/powerpoint/2010/main" val="3507346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pPr algn="ctr" eaLnBrk="1" hangingPunct="1">
              <a:defRPr/>
            </a:pPr>
            <a:r>
              <a:rPr lang="en-US" sz="4000" b="1" u="sng" dirty="0">
                <a:solidFill>
                  <a:srgbClr val="66FFFF"/>
                </a:solidFill>
                <a:cs typeface="Times New Roman" pitchFamily="18" charset="0"/>
              </a:rPr>
              <a:t>Intro </a:t>
            </a:r>
          </a:p>
        </p:txBody>
      </p:sp>
      <p:sp>
        <p:nvSpPr>
          <p:cNvPr id="7" name="Footer Placeholder 3"/>
          <p:cNvSpPr>
            <a:spLocks noGrp="1"/>
          </p:cNvSpPr>
          <p:nvPr>
            <p:ph type="ftr" sz="quarter" idx="11"/>
          </p:nvPr>
        </p:nvSpPr>
        <p:spPr>
          <a:xfrm>
            <a:off x="3124200" y="6553200"/>
            <a:ext cx="2895600" cy="3048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Fathers: The Good, The Bad, And The Godly</a:t>
            </a:r>
          </a:p>
        </p:txBody>
      </p:sp>
      <p:sp>
        <p:nvSpPr>
          <p:cNvPr id="6" name="Text Box 49"/>
          <p:cNvSpPr txBox="1">
            <a:spLocks noChangeArrowheads="1"/>
          </p:cNvSpPr>
          <p:nvPr/>
        </p:nvSpPr>
        <p:spPr bwMode="auto">
          <a:xfrm>
            <a:off x="0" y="73898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There are many lessons that we can learn</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from fathers – lessons that help us define</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love and sacrifice, and examples that serve</a:t>
            </a:r>
          </a:p>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as warning of what not to do!</a:t>
            </a:r>
            <a:endParaRPr kumimoji="0" lang="en-US" altLang="en-US" sz="32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7"/>
          <p:cNvSpPr txBox="1">
            <a:spLocks noChangeArrowheads="1"/>
          </p:cNvSpPr>
          <p:nvPr/>
        </p:nvSpPr>
        <p:spPr bwMode="auto">
          <a:xfrm>
            <a:off x="-1" y="5334000"/>
            <a:ext cx="9144000" cy="107721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We will consider the examples of fathers in light of the Good, the Bad, and the Godly!</a:t>
            </a:r>
          </a:p>
        </p:txBody>
      </p:sp>
      <p:sp>
        <p:nvSpPr>
          <p:cNvPr id="8" name="Text Box 49"/>
          <p:cNvSpPr txBox="1">
            <a:spLocks noChangeArrowheads="1"/>
          </p:cNvSpPr>
          <p:nvPr/>
        </p:nvSpPr>
        <p:spPr bwMode="auto">
          <a:xfrm>
            <a:off x="0" y="3599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(Prov. 1:8)                                   (Prov. 6:20)</a:t>
            </a: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4EBDB033-EE45-4003-BBBF-41D647BEA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589" y="2797736"/>
            <a:ext cx="3578821" cy="2394282"/>
          </a:xfrm>
          <a:prstGeom prst="rect">
            <a:avLst/>
          </a:prstGeom>
        </p:spPr>
      </p:pic>
    </p:spTree>
    <p:extLst>
      <p:ext uri="{BB962C8B-B14F-4D97-AF65-F5344CB8AC3E}">
        <p14:creationId xmlns:p14="http://schemas.microsoft.com/office/powerpoint/2010/main" val="19825087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Good – Physical Well-being </a:t>
            </a:r>
          </a:p>
        </p:txBody>
      </p:sp>
      <p:sp>
        <p:nvSpPr>
          <p:cNvPr id="8" name="Footer Placeholder 3"/>
          <p:cNvSpPr>
            <a:spLocks noGrp="1"/>
          </p:cNvSpPr>
          <p:nvPr>
            <p:ph type="ftr" sz="quarter" idx="11"/>
          </p:nvPr>
        </p:nvSpPr>
        <p:spPr>
          <a:xfrm>
            <a:off x="3124200" y="6553200"/>
            <a:ext cx="2895600" cy="304800"/>
          </a:xfrm>
        </p:spPr>
        <p:txBody>
          <a:bodyPr/>
          <a:lstStyle/>
          <a:p>
            <a:pPr>
              <a:defRPr/>
            </a:pPr>
            <a:r>
              <a:rPr lang="en-US"/>
              <a:t>Fathers: The Good, The Bad, And The Godly</a:t>
            </a:r>
            <a:endParaRPr lang="en-US" dirty="0"/>
          </a:p>
        </p:txBody>
      </p:sp>
      <p:sp>
        <p:nvSpPr>
          <p:cNvPr id="6" name="Text Box 49"/>
          <p:cNvSpPr txBox="1">
            <a:spLocks noChangeArrowheads="1"/>
          </p:cNvSpPr>
          <p:nvPr/>
        </p:nvSpPr>
        <p:spPr bwMode="auto">
          <a:xfrm>
            <a:off x="0" y="64928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dirty="0">
                <a:solidFill>
                  <a:srgbClr val="FFFF00"/>
                </a:solidFill>
              </a:rPr>
              <a:t>Nobleman/Jairus – Jn. 4:46-54; Lk. 8:41-42, 49-56; Mk. 5:22-23, 35-43</a:t>
            </a:r>
            <a:endParaRPr lang="en-US" altLang="en-US" sz="2800" dirty="0">
              <a:solidFill>
                <a:schemeClr val="tx1"/>
              </a:solidFill>
            </a:endParaRPr>
          </a:p>
        </p:txBody>
      </p:sp>
      <p:sp>
        <p:nvSpPr>
          <p:cNvPr id="7" name="Text Box 49">
            <a:extLst>
              <a:ext uri="{FF2B5EF4-FFF2-40B4-BE49-F238E27FC236}">
                <a16:creationId xmlns:a16="http://schemas.microsoft.com/office/drawing/2014/main" id="{7DB54BB9-7063-4546-846A-A8CD3B617C8C}"/>
              </a:ext>
            </a:extLst>
          </p:cNvPr>
          <p:cNvSpPr txBox="1">
            <a:spLocks noChangeArrowheads="1"/>
          </p:cNvSpPr>
          <p:nvPr/>
        </p:nvSpPr>
        <p:spPr bwMode="auto">
          <a:xfrm>
            <a:off x="-1" y="1704342"/>
            <a:ext cx="9135414" cy="2000548"/>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lgn="l">
              <a:defRPr/>
            </a:pPr>
            <a:r>
              <a:rPr lang="en-US" sz="2400" b="1" dirty="0">
                <a:solidFill>
                  <a:srgbClr val="7030A0"/>
                </a:solidFill>
              </a:rPr>
              <a:t>John 4:46-47 (Nobleman from Capernaum)</a:t>
            </a:r>
          </a:p>
          <a:p>
            <a:pPr marL="566738" indent="-566738">
              <a:defRPr/>
            </a:pPr>
            <a:r>
              <a:rPr lang="en-US" sz="2000" dirty="0">
                <a:solidFill>
                  <a:srgbClr val="002060"/>
                </a:solidFill>
              </a:rPr>
              <a:t>46.  Therefore He came again to Cana of Galilee where He had made the water wine. And there was a royal official whose son was sick at Capernaum.</a:t>
            </a:r>
          </a:p>
          <a:p>
            <a:pPr marL="566738" indent="-566738">
              <a:defRPr/>
            </a:pPr>
            <a:r>
              <a:rPr lang="en-US" sz="2000" dirty="0">
                <a:solidFill>
                  <a:srgbClr val="002060"/>
                </a:solidFill>
              </a:rPr>
              <a:t>47.  When he heard that Jesus had come out of Judea into Galilee, he went to Him and was imploring Him to come down and heal his son; for he was at the point of death.</a:t>
            </a:r>
          </a:p>
        </p:txBody>
      </p:sp>
      <p:sp>
        <p:nvSpPr>
          <p:cNvPr id="10" name="Text Box 49">
            <a:extLst>
              <a:ext uri="{FF2B5EF4-FFF2-40B4-BE49-F238E27FC236}">
                <a16:creationId xmlns:a16="http://schemas.microsoft.com/office/drawing/2014/main" id="{99BE6E96-697D-4867-940F-F131AC8CFC67}"/>
              </a:ext>
            </a:extLst>
          </p:cNvPr>
          <p:cNvSpPr txBox="1">
            <a:spLocks noChangeArrowheads="1"/>
          </p:cNvSpPr>
          <p:nvPr/>
        </p:nvSpPr>
        <p:spPr bwMode="auto">
          <a:xfrm>
            <a:off x="8587" y="4328595"/>
            <a:ext cx="9135414" cy="2000548"/>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lgn="l">
              <a:defRPr/>
            </a:pPr>
            <a:r>
              <a:rPr lang="en-US" sz="2400" b="1" dirty="0">
                <a:solidFill>
                  <a:srgbClr val="7030A0"/>
                </a:solidFill>
              </a:rPr>
              <a:t>Luke 8:41-42 (Jairus, official of the Synagogue)</a:t>
            </a:r>
          </a:p>
          <a:p>
            <a:pPr marL="566738" indent="-566738">
              <a:defRPr/>
            </a:pPr>
            <a:r>
              <a:rPr lang="en-US" sz="2000" dirty="0">
                <a:solidFill>
                  <a:srgbClr val="002060"/>
                </a:solidFill>
              </a:rPr>
              <a:t>41.  And there came a man named Jairus, and he was an official of the synagogue; and he fell at Jesus' feet, and began to implore Him to come to his house;</a:t>
            </a:r>
          </a:p>
          <a:p>
            <a:pPr marL="566738" indent="-566738">
              <a:defRPr/>
            </a:pPr>
            <a:r>
              <a:rPr lang="en-US" sz="2000" dirty="0">
                <a:solidFill>
                  <a:srgbClr val="002060"/>
                </a:solidFill>
              </a:rPr>
              <a:t>42.  for he had an only daughter, about twelve years old, and she was dying. But as He went, the crowds were pressing against Him.</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Good – Physical Well-being </a:t>
            </a:r>
          </a:p>
        </p:txBody>
      </p:sp>
      <p:sp>
        <p:nvSpPr>
          <p:cNvPr id="8" name="Footer Placeholder 3"/>
          <p:cNvSpPr>
            <a:spLocks noGrp="1"/>
          </p:cNvSpPr>
          <p:nvPr>
            <p:ph type="ftr" sz="quarter" idx="11"/>
          </p:nvPr>
        </p:nvSpPr>
        <p:spPr>
          <a:xfrm>
            <a:off x="3124200" y="6553200"/>
            <a:ext cx="2895600" cy="304800"/>
          </a:xfrm>
        </p:spPr>
        <p:txBody>
          <a:bodyPr/>
          <a:lstStyle/>
          <a:p>
            <a:pPr>
              <a:defRPr/>
            </a:pPr>
            <a:r>
              <a:rPr lang="en-US"/>
              <a:t>Fathers: The Good, The Bad, And The Godly</a:t>
            </a:r>
            <a:endParaRPr lang="en-US" dirty="0"/>
          </a:p>
        </p:txBody>
      </p:sp>
      <p:sp>
        <p:nvSpPr>
          <p:cNvPr id="6" name="Text Box 49"/>
          <p:cNvSpPr txBox="1">
            <a:spLocks noChangeArrowheads="1"/>
          </p:cNvSpPr>
          <p:nvPr/>
        </p:nvSpPr>
        <p:spPr bwMode="auto">
          <a:xfrm>
            <a:off x="0" y="605745"/>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dirty="0">
                <a:solidFill>
                  <a:srgbClr val="FFFF00"/>
                </a:solidFill>
              </a:rPr>
              <a:t>Nobleman/Jairus – Jn. 4:46-54; Lk. 8:41-42, 49-56; Mk. 5:22-23, 35-43</a:t>
            </a:r>
            <a:endParaRPr lang="en-US" altLang="en-US" sz="2800" dirty="0">
              <a:solidFill>
                <a:schemeClr val="tx1"/>
              </a:solidFill>
            </a:endParaRPr>
          </a:p>
          <a:p>
            <a:pPr>
              <a:buClr>
                <a:schemeClr val="accent1"/>
              </a:buClr>
              <a:buSzPct val="115000"/>
              <a:buFont typeface="Wingdings" pitchFamily="2" charset="2"/>
              <a:buChar char="Ø"/>
            </a:pPr>
            <a:r>
              <a:rPr lang="en-US" altLang="en-US" sz="2000" dirty="0">
                <a:solidFill>
                  <a:schemeClr val="tx1"/>
                </a:solidFill>
              </a:rPr>
              <a:t>Similarities:</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Both sought Jesus to heal their children who were dying.</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Both wanted Jesus at their child’s bedside.</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Both men realized their positions (Jairus was an official of the synagogue), wealth, nobility, or leadership could not save their children</a:t>
            </a:r>
          </a:p>
        </p:txBody>
      </p:sp>
      <p:sp>
        <p:nvSpPr>
          <p:cNvPr id="11" name="Text Box 3"/>
          <p:cNvSpPr txBox="1">
            <a:spLocks noChangeArrowheads="1"/>
          </p:cNvSpPr>
          <p:nvPr/>
        </p:nvSpPr>
        <p:spPr bwMode="auto">
          <a:xfrm>
            <a:off x="0" y="2973505"/>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buFont typeface="Wingdings" pitchFamily="2" charset="2"/>
              <a:buChar char="Ø"/>
            </a:pPr>
            <a:r>
              <a:rPr lang="en-US" altLang="en-US" sz="2000" dirty="0">
                <a:solidFill>
                  <a:schemeClr val="tx1"/>
                </a:solidFill>
              </a:rPr>
              <a:t>Differences:</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The nobleman’s </a:t>
            </a:r>
            <a:r>
              <a:rPr lang="en-US" altLang="en-US" sz="2000" i="1" dirty="0">
                <a:solidFill>
                  <a:schemeClr val="tx1"/>
                </a:solidFill>
              </a:rPr>
              <a:t>son</a:t>
            </a:r>
            <a:r>
              <a:rPr lang="en-US" altLang="en-US" sz="2000" b="0" dirty="0">
                <a:solidFill>
                  <a:schemeClr val="tx1"/>
                </a:solidFill>
              </a:rPr>
              <a:t> was ill; Jairus’ </a:t>
            </a:r>
            <a:r>
              <a:rPr lang="en-US" altLang="en-US" sz="2000" i="1" dirty="0">
                <a:solidFill>
                  <a:schemeClr val="tx1"/>
                </a:solidFill>
              </a:rPr>
              <a:t>daughter</a:t>
            </a:r>
            <a:r>
              <a:rPr lang="en-US" altLang="en-US" sz="2000" b="0" dirty="0">
                <a:solidFill>
                  <a:schemeClr val="tx1"/>
                </a:solidFill>
              </a:rPr>
              <a:t> was ill.</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Jesus did not go to the nobleman’s house (25 miles) but said, “Go; your son lives” – Nobleman did not witness the miracle, but was told about it later (John 4:51-53) &amp; became believers with his whole house (4:53).</a:t>
            </a:r>
          </a:p>
          <a:p>
            <a:pPr marL="800100" lvl="1" indent="-342900">
              <a:buClr>
                <a:schemeClr val="accent1"/>
              </a:buClr>
              <a:buSzPct val="115000"/>
              <a:buFont typeface="Wingdings" panose="05000000000000000000" pitchFamily="2" charset="2"/>
              <a:buChar char="§"/>
            </a:pPr>
            <a:r>
              <a:rPr lang="en-US" altLang="en-US" sz="2000" b="0" dirty="0">
                <a:solidFill>
                  <a:schemeClr val="tx1"/>
                </a:solidFill>
              </a:rPr>
              <a:t>Jesus went to the house of Jairus, whose daughter had died – Jairus witnessed the miracle with his wife (Lk. 8:51) &amp; they were amazed/astounded (Lk. 8:56; Mk. 5:42).</a:t>
            </a:r>
          </a:p>
        </p:txBody>
      </p:sp>
      <p:sp>
        <p:nvSpPr>
          <p:cNvPr id="14" name="Text Box 7">
            <a:extLst>
              <a:ext uri="{FF2B5EF4-FFF2-40B4-BE49-F238E27FC236}">
                <a16:creationId xmlns:a16="http://schemas.microsoft.com/office/drawing/2014/main" id="{1A5DEFD3-F36A-4E9E-B140-92F8D4DC3E41}"/>
              </a:ext>
            </a:extLst>
          </p:cNvPr>
          <p:cNvSpPr txBox="1">
            <a:spLocks noChangeArrowheads="1"/>
          </p:cNvSpPr>
          <p:nvPr/>
        </p:nvSpPr>
        <p:spPr bwMode="auto">
          <a:xfrm>
            <a:off x="0" y="5566931"/>
            <a:ext cx="9144000" cy="1077218"/>
          </a:xfrm>
          <a:prstGeom prst="rect">
            <a:avLst/>
          </a:prstGeom>
          <a:solidFill>
            <a:srgbClr val="FFCCFF"/>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defTabSz="914400" eaLnBrk="1" hangingPunct="1"/>
            <a:r>
              <a:rPr lang="en-US" altLang="en-US" sz="3200" kern="0" dirty="0">
                <a:solidFill>
                  <a:srgbClr val="FF0000"/>
                </a:solidFill>
              </a:rPr>
              <a:t>Both men were looking out for their children’s physical well-being!</a:t>
            </a:r>
            <a:endParaRPr kumimoji="0" lang="en-US" altLang="en-US" sz="3200" b="1"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utoUpdateAnimBg="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Good – Physical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dirty="0"/>
              <a:t>Fathers: The Good, The Bad, And The Godly</a:t>
            </a:r>
          </a:p>
        </p:txBody>
      </p:sp>
      <p:sp>
        <p:nvSpPr>
          <p:cNvPr id="8196" name="Text Box 3"/>
          <p:cNvSpPr txBox="1">
            <a:spLocks noChangeArrowheads="1"/>
          </p:cNvSpPr>
          <p:nvPr/>
        </p:nvSpPr>
        <p:spPr bwMode="auto">
          <a:xfrm>
            <a:off x="10732" y="2497992"/>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Noteworthy Mentions:</a:t>
            </a:r>
          </a:p>
          <a:p>
            <a:pPr eaLnBrk="1" hangingPunct="1">
              <a:buFont typeface="Wingdings" panose="05000000000000000000" pitchFamily="2" charset="2"/>
              <a:buChar char="v"/>
            </a:pPr>
            <a:r>
              <a:rPr lang="pt-BR" altLang="en-US" sz="2800" dirty="0">
                <a:solidFill>
                  <a:srgbClr val="99FFCC"/>
                </a:solidFill>
              </a:rPr>
              <a:t>Abraham </a:t>
            </a:r>
            <a:r>
              <a:rPr lang="pt-BR" altLang="en-US" sz="2800" i="1" dirty="0">
                <a:solidFill>
                  <a:srgbClr val="99FFCC"/>
                </a:solidFill>
              </a:rPr>
              <a:t>(Gen. 24:1-15, 67)</a:t>
            </a:r>
            <a:endParaRPr lang="en-US" altLang="en-US" sz="2800" i="1" dirty="0">
              <a:solidFill>
                <a:srgbClr val="99FFCC"/>
              </a:solidFill>
            </a:endParaRPr>
          </a:p>
          <a:p>
            <a:pPr eaLnBrk="1" hangingPunct="1">
              <a:buFont typeface="Wingdings" panose="05000000000000000000" pitchFamily="2" charset="2"/>
              <a:buChar char="v"/>
            </a:pPr>
            <a:r>
              <a:rPr lang="en-US" altLang="en-US" sz="2800" dirty="0">
                <a:solidFill>
                  <a:srgbClr val="99FFCC"/>
                </a:solidFill>
              </a:rPr>
              <a:t>Joseph </a:t>
            </a:r>
            <a:r>
              <a:rPr lang="en-US" altLang="en-US" sz="2800" i="1" dirty="0">
                <a:solidFill>
                  <a:srgbClr val="99FFCC"/>
                </a:solidFill>
              </a:rPr>
              <a:t>(Gen. 48:13-20)</a:t>
            </a:r>
          </a:p>
        </p:txBody>
      </p:sp>
      <p:sp>
        <p:nvSpPr>
          <p:cNvPr id="7" name="Text Box 7">
            <a:extLst>
              <a:ext uri="{FF2B5EF4-FFF2-40B4-BE49-F238E27FC236}">
                <a16:creationId xmlns:a16="http://schemas.microsoft.com/office/drawing/2014/main" id="{472B74B7-7F34-46A5-93BB-5582EFB41274}"/>
              </a:ext>
            </a:extLst>
          </p:cNvPr>
          <p:cNvSpPr txBox="1">
            <a:spLocks noChangeArrowheads="1"/>
          </p:cNvSpPr>
          <p:nvPr/>
        </p:nvSpPr>
        <p:spPr bwMode="auto">
          <a:xfrm>
            <a:off x="-2512" y="4371708"/>
            <a:ext cx="9144000" cy="1754326"/>
          </a:xfrm>
          <a:prstGeom prst="rect">
            <a:avLst/>
          </a:prstGeom>
          <a:solidFill>
            <a:schemeClr val="tx2">
              <a:lumMod val="90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006600"/>
                </a:solidFill>
              </a:rPr>
              <a:t>To love and want to protect your children is a good trait</a:t>
            </a:r>
          </a:p>
          <a:p>
            <a:pPr algn="ctr" eaLnBrk="1" hangingPunct="1">
              <a:defRPr/>
            </a:pPr>
            <a:r>
              <a:rPr lang="en-US" sz="3600" dirty="0">
                <a:solidFill>
                  <a:srgbClr val="006600"/>
                </a:solidFill>
              </a:rPr>
              <a:t>for a Father to possess!</a:t>
            </a:r>
          </a:p>
        </p:txBody>
      </p:sp>
      <p:sp>
        <p:nvSpPr>
          <p:cNvPr id="8" name="Text Box 49">
            <a:extLst>
              <a:ext uri="{FF2B5EF4-FFF2-40B4-BE49-F238E27FC236}">
                <a16:creationId xmlns:a16="http://schemas.microsoft.com/office/drawing/2014/main" id="{19E39CED-B824-4FBE-8112-E665865923AA}"/>
              </a:ext>
            </a:extLst>
          </p:cNvPr>
          <p:cNvSpPr txBox="1">
            <a:spLocks noChangeArrowheads="1"/>
          </p:cNvSpPr>
          <p:nvPr/>
        </p:nvSpPr>
        <p:spPr bwMode="auto">
          <a:xfrm>
            <a:off x="0" y="1015187"/>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altLang="en-US" sz="3200" dirty="0">
                <a:solidFill>
                  <a:srgbClr val="FFFF00"/>
                </a:solidFill>
              </a:rPr>
              <a:t>Nobleman/Jairus – Jn. 4:46-54; Lk. 8:41-42, 49-56; Mk. 5:22-23, 35-43</a:t>
            </a:r>
            <a:endParaRPr lang="en-US" altLang="en-US" sz="3200" dirty="0">
              <a:solidFill>
                <a:schemeClr val="tx1"/>
              </a:solidFill>
            </a:endParaRPr>
          </a:p>
        </p:txBody>
      </p:sp>
    </p:spTree>
    <p:extLst>
      <p:ext uri="{BB962C8B-B14F-4D97-AF65-F5344CB8AC3E}">
        <p14:creationId xmlns:p14="http://schemas.microsoft.com/office/powerpoint/2010/main" val="1771861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anim calcmode="lin" valueType="num">
                                      <p:cBhvr additive="base">
                                        <p:cTn id="11"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196">
                                            <p:txEl>
                                              <p:pRg st="2" end="2"/>
                                            </p:txEl>
                                          </p:spTgt>
                                        </p:tgtEl>
                                        <p:attrNameLst>
                                          <p:attrName>style.visibility</p:attrName>
                                        </p:attrNameLst>
                                      </p:cBhvr>
                                      <p:to>
                                        <p:strVal val="visible"/>
                                      </p:to>
                                    </p:set>
                                    <p:anim calcmode="lin" valueType="num">
                                      <p:cBhvr additive="base">
                                        <p:cTn id="16"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Bad – Ungodly Influences</a:t>
            </a:r>
          </a:p>
        </p:txBody>
      </p:sp>
      <p:sp>
        <p:nvSpPr>
          <p:cNvPr id="8" name="Footer Placeholder 3"/>
          <p:cNvSpPr>
            <a:spLocks noGrp="1"/>
          </p:cNvSpPr>
          <p:nvPr>
            <p:ph type="ftr" sz="quarter" idx="11"/>
          </p:nvPr>
        </p:nvSpPr>
        <p:spPr>
          <a:xfrm>
            <a:off x="3124200" y="6553200"/>
            <a:ext cx="2895600" cy="304800"/>
          </a:xfrm>
        </p:spPr>
        <p:txBody>
          <a:bodyPr/>
          <a:lstStyle/>
          <a:p>
            <a:pPr>
              <a:defRPr/>
            </a:pPr>
            <a:r>
              <a:rPr lang="en-US"/>
              <a:t>Fathers: The Good, The Bad, And The Godly</a:t>
            </a:r>
            <a:endParaRPr lang="en-US" dirty="0"/>
          </a:p>
        </p:txBody>
      </p:sp>
      <p:sp>
        <p:nvSpPr>
          <p:cNvPr id="6" name="Text Box 49"/>
          <p:cNvSpPr txBox="1">
            <a:spLocks noChangeArrowheads="1"/>
          </p:cNvSpPr>
          <p:nvPr/>
        </p:nvSpPr>
        <p:spPr bwMode="auto">
          <a:xfrm>
            <a:off x="-8587" y="751582"/>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nn-NO" altLang="en-US" dirty="0">
                <a:solidFill>
                  <a:srgbClr val="FFFF00"/>
                </a:solidFill>
              </a:rPr>
              <a:t>Ahab – I Kings 16:33; 21:25</a:t>
            </a:r>
          </a:p>
          <a:p>
            <a:pPr eaLnBrk="1" hangingPunct="1">
              <a:buClr>
                <a:schemeClr val="accent1"/>
              </a:buClr>
              <a:buFont typeface="Wingdings" panose="05000000000000000000" pitchFamily="2" charset="2"/>
              <a:buChar char="Ø"/>
            </a:pPr>
            <a:r>
              <a:rPr lang="en-US" altLang="en-US" dirty="0">
                <a:solidFill>
                  <a:schemeClr val="tx1"/>
                </a:solidFill>
              </a:rPr>
              <a:t>I Kings 16:30-33: </a:t>
            </a:r>
            <a:r>
              <a:rPr lang="en-US" altLang="en-US" b="0" dirty="0">
                <a:solidFill>
                  <a:schemeClr val="tx1"/>
                </a:solidFill>
              </a:rPr>
              <a:t>King Ahab of Israel married Jezebel and became an idolater!</a:t>
            </a:r>
            <a:endParaRPr lang="en-US" altLang="en-US" dirty="0">
              <a:solidFill>
                <a:schemeClr val="tx1"/>
              </a:solidFill>
            </a:endParaRPr>
          </a:p>
        </p:txBody>
      </p:sp>
      <p:sp>
        <p:nvSpPr>
          <p:cNvPr id="7" name="Text Box 49">
            <a:extLst>
              <a:ext uri="{FF2B5EF4-FFF2-40B4-BE49-F238E27FC236}">
                <a16:creationId xmlns:a16="http://schemas.microsoft.com/office/drawing/2014/main" id="{B36BA50E-EA69-4F64-A0FE-9CE67CC841BD}"/>
              </a:ext>
            </a:extLst>
          </p:cNvPr>
          <p:cNvSpPr txBox="1">
            <a:spLocks noChangeArrowheads="1"/>
          </p:cNvSpPr>
          <p:nvPr/>
        </p:nvSpPr>
        <p:spPr bwMode="auto">
          <a:xfrm>
            <a:off x="8586" y="2093893"/>
            <a:ext cx="9135414" cy="1077218"/>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defRPr/>
            </a:pPr>
            <a:r>
              <a:rPr lang="en-US" sz="2400" b="1" dirty="0">
                <a:solidFill>
                  <a:srgbClr val="7030A0"/>
                </a:solidFill>
              </a:rPr>
              <a:t>I Kings 16:33</a:t>
            </a:r>
          </a:p>
          <a:p>
            <a:pPr marL="566738" indent="-566738">
              <a:defRPr/>
            </a:pPr>
            <a:r>
              <a:rPr lang="en-US" sz="2000" dirty="0">
                <a:solidFill>
                  <a:srgbClr val="002060"/>
                </a:solidFill>
              </a:rPr>
              <a:t>33.  Ahab also made the Asherah. Thus Ahab did more to provoke the LORD God of Israel than all the kings of Israel who were before him.</a:t>
            </a:r>
          </a:p>
        </p:txBody>
      </p:sp>
      <p:sp>
        <p:nvSpPr>
          <p:cNvPr id="10" name="Text Box 49">
            <a:extLst>
              <a:ext uri="{FF2B5EF4-FFF2-40B4-BE49-F238E27FC236}">
                <a16:creationId xmlns:a16="http://schemas.microsoft.com/office/drawing/2014/main" id="{63B1568F-9E1B-479E-8E21-B59A2708AC77}"/>
              </a:ext>
            </a:extLst>
          </p:cNvPr>
          <p:cNvSpPr txBox="1">
            <a:spLocks noChangeArrowheads="1"/>
          </p:cNvSpPr>
          <p:nvPr/>
        </p:nvSpPr>
        <p:spPr bwMode="auto">
          <a:xfrm>
            <a:off x="-1" y="3321903"/>
            <a:ext cx="9135414" cy="1077218"/>
          </a:xfrm>
          <a:prstGeom prst="rect">
            <a:avLst/>
          </a:prstGeom>
          <a:solidFill>
            <a:schemeClr val="accent1">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defRPr/>
            </a:pPr>
            <a:r>
              <a:rPr lang="en-US" sz="2400" b="1" dirty="0">
                <a:solidFill>
                  <a:srgbClr val="7030A0"/>
                </a:solidFill>
              </a:rPr>
              <a:t>I Kings 21:25</a:t>
            </a:r>
          </a:p>
          <a:p>
            <a:pPr marL="400050" indent="-400050">
              <a:defRPr/>
            </a:pPr>
            <a:r>
              <a:rPr lang="en-US" sz="2000" dirty="0">
                <a:solidFill>
                  <a:srgbClr val="002060"/>
                </a:solidFill>
              </a:rPr>
              <a:t>25.  Surely there was no one like Ahab who sold himself to do evil in the sight of the LORD, because Jezebel his wife incited him.</a:t>
            </a:r>
          </a:p>
        </p:txBody>
      </p:sp>
      <p:sp>
        <p:nvSpPr>
          <p:cNvPr id="11" name="Text Box 3">
            <a:extLst>
              <a:ext uri="{FF2B5EF4-FFF2-40B4-BE49-F238E27FC236}">
                <a16:creationId xmlns:a16="http://schemas.microsoft.com/office/drawing/2014/main" id="{C70B8886-36A0-4A03-A3B5-629B1E351E84}"/>
              </a:ext>
            </a:extLst>
          </p:cNvPr>
          <p:cNvSpPr txBox="1">
            <a:spLocks noChangeArrowheads="1"/>
          </p:cNvSpPr>
          <p:nvPr/>
        </p:nvSpPr>
        <p:spPr bwMode="auto">
          <a:xfrm>
            <a:off x="-8587" y="4609366"/>
            <a:ext cx="91395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dirty="0">
                <a:solidFill>
                  <a:schemeClr val="tx1"/>
                </a:solidFill>
              </a:rPr>
              <a:t>I Kings 18:3-4: </a:t>
            </a:r>
            <a:r>
              <a:rPr lang="en-US" altLang="en-US" b="0" dirty="0">
                <a:solidFill>
                  <a:schemeClr val="tx1"/>
                </a:solidFill>
              </a:rPr>
              <a:t>Jezebel hunted down and killed the prophets of God – </a:t>
            </a:r>
            <a:r>
              <a:rPr lang="en-US" altLang="en-US" i="1" dirty="0">
                <a:solidFill>
                  <a:schemeClr val="tx1"/>
                </a:solidFill>
              </a:rPr>
              <a:t>Ahab didn’t restrain her!</a:t>
            </a:r>
          </a:p>
          <a:p>
            <a:pPr algn="l">
              <a:buClr>
                <a:schemeClr val="accent1"/>
              </a:buClr>
              <a:buSzPct val="115000"/>
              <a:buFont typeface="Wingdings" pitchFamily="2" charset="2"/>
              <a:buChar char="Ø"/>
            </a:pPr>
            <a:r>
              <a:rPr lang="en-US" altLang="en-US" dirty="0">
                <a:solidFill>
                  <a:schemeClr val="tx1"/>
                </a:solidFill>
              </a:rPr>
              <a:t>I Kings 19:1-2: </a:t>
            </a:r>
            <a:r>
              <a:rPr lang="en-US" altLang="en-US" b="0" dirty="0">
                <a:solidFill>
                  <a:schemeClr val="tx1"/>
                </a:solidFill>
              </a:rPr>
              <a:t>Jezebel threatened the life of Elijah!</a:t>
            </a:r>
          </a:p>
          <a:p>
            <a:pPr algn="l">
              <a:buClr>
                <a:schemeClr val="accent1"/>
              </a:buClr>
              <a:buSzPct val="115000"/>
              <a:buFont typeface="Wingdings" pitchFamily="2" charset="2"/>
              <a:buChar char="Ø"/>
            </a:pPr>
            <a:r>
              <a:rPr lang="en-US" altLang="en-US" dirty="0">
                <a:solidFill>
                  <a:schemeClr val="tx1"/>
                </a:solidFill>
              </a:rPr>
              <a:t>I Kings 21:5-16: </a:t>
            </a:r>
            <a:r>
              <a:rPr lang="en-US" altLang="en-US" b="0" dirty="0">
                <a:solidFill>
                  <a:schemeClr val="tx1"/>
                </a:solidFill>
              </a:rPr>
              <a:t>After death of Naboth, Ahab took possession of his vineyard (21:15-16)!</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left)">
                                      <p:cBhvr>
                                        <p:cTn id="23" dur="500"/>
                                        <p:tgtEl>
                                          <p:spTgt spid="11">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66FFFF"/>
                </a:solidFill>
                <a:cs typeface="Times New Roman" pitchFamily="18" charset="0"/>
              </a:rPr>
              <a:t>The Bad – Ungodly Influences</a:t>
            </a:r>
          </a:p>
        </p:txBody>
      </p:sp>
      <p:sp>
        <p:nvSpPr>
          <p:cNvPr id="8" name="Footer Placeholder 3"/>
          <p:cNvSpPr>
            <a:spLocks noGrp="1"/>
          </p:cNvSpPr>
          <p:nvPr>
            <p:ph type="ftr" sz="quarter" idx="11"/>
          </p:nvPr>
        </p:nvSpPr>
        <p:spPr>
          <a:xfrm>
            <a:off x="3124200" y="6629400"/>
            <a:ext cx="2895600" cy="228600"/>
          </a:xfrm>
        </p:spPr>
        <p:txBody>
          <a:bodyPr/>
          <a:lstStyle/>
          <a:p>
            <a:pPr>
              <a:defRPr/>
            </a:pPr>
            <a:r>
              <a:rPr lang="en-US" dirty="0"/>
              <a:t>Fathers: The Good, The Bad, And The Godly</a:t>
            </a:r>
          </a:p>
        </p:txBody>
      </p:sp>
      <p:sp>
        <p:nvSpPr>
          <p:cNvPr id="6" name="Text Box 49"/>
          <p:cNvSpPr txBox="1">
            <a:spLocks noChangeArrowheads="1"/>
          </p:cNvSpPr>
          <p:nvPr/>
        </p:nvSpPr>
        <p:spPr bwMode="auto">
          <a:xfrm>
            <a:off x="0" y="6096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nn-NO" altLang="en-US" dirty="0">
                <a:solidFill>
                  <a:srgbClr val="FFFF00"/>
                </a:solidFill>
              </a:rPr>
              <a:t>Ahab – I Kings 16:33; 21:25</a:t>
            </a:r>
            <a:endParaRPr lang="en-US" altLang="en-US" sz="2800" dirty="0">
              <a:solidFill>
                <a:schemeClr val="tx1"/>
              </a:solidFill>
            </a:endParaRPr>
          </a:p>
        </p:txBody>
      </p:sp>
      <p:sp>
        <p:nvSpPr>
          <p:cNvPr id="11" name="Text Box 3"/>
          <p:cNvSpPr txBox="1">
            <a:spLocks noChangeArrowheads="1"/>
          </p:cNvSpPr>
          <p:nvPr/>
        </p:nvSpPr>
        <p:spPr bwMode="auto">
          <a:xfrm>
            <a:off x="0" y="1398581"/>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800100" lvl="1" indent="-342900" algn="l">
              <a:buClr>
                <a:schemeClr val="accent1"/>
              </a:buClr>
              <a:buSzPct val="115000"/>
              <a:buFont typeface="Wingdings" panose="05000000000000000000" pitchFamily="2" charset="2"/>
              <a:buChar char="§"/>
            </a:pPr>
            <a:r>
              <a:rPr lang="en-US" altLang="en-US" sz="2000" i="1" dirty="0">
                <a:solidFill>
                  <a:schemeClr val="tx1"/>
                </a:solidFill>
              </a:rPr>
              <a:t>I Kings 22:51-53: </a:t>
            </a:r>
            <a:r>
              <a:rPr lang="en-US" altLang="en-US" sz="2000" b="0" dirty="0">
                <a:solidFill>
                  <a:schemeClr val="tx1"/>
                </a:solidFill>
              </a:rPr>
              <a:t>Ahaziah their son (II Kings 1:16-17).</a:t>
            </a:r>
          </a:p>
          <a:p>
            <a:pPr marL="800100" lvl="1" indent="-342900" algn="l">
              <a:buClr>
                <a:schemeClr val="accent1"/>
              </a:buClr>
              <a:buSzPct val="115000"/>
              <a:buFont typeface="Wingdings" panose="05000000000000000000" pitchFamily="2" charset="2"/>
              <a:buChar char="§"/>
            </a:pPr>
            <a:r>
              <a:rPr lang="en-US" altLang="en-US" sz="2000" i="1" dirty="0">
                <a:solidFill>
                  <a:schemeClr val="tx1"/>
                </a:solidFill>
              </a:rPr>
              <a:t>II Kings 9:22-24, 27: </a:t>
            </a:r>
            <a:r>
              <a:rPr lang="en-US" altLang="en-US" sz="2000" b="0" dirty="0" err="1">
                <a:solidFill>
                  <a:schemeClr val="tx1"/>
                </a:solidFill>
              </a:rPr>
              <a:t>Joram</a:t>
            </a:r>
            <a:r>
              <a:rPr lang="en-US" altLang="en-US" sz="2000" b="0" dirty="0">
                <a:solidFill>
                  <a:schemeClr val="tx1"/>
                </a:solidFill>
              </a:rPr>
              <a:t> their son &amp; Ahaziah their grandson </a:t>
            </a:r>
          </a:p>
          <a:p>
            <a:pPr marL="800100" lvl="1" indent="-342900" algn="l">
              <a:buClr>
                <a:schemeClr val="accent1"/>
              </a:buClr>
              <a:buSzPct val="115000"/>
              <a:buFont typeface="Wingdings" panose="05000000000000000000" pitchFamily="2" charset="2"/>
              <a:buChar char="§"/>
            </a:pPr>
            <a:r>
              <a:rPr lang="en-US" altLang="en-US" sz="2000" i="1" dirty="0">
                <a:solidFill>
                  <a:schemeClr val="tx1"/>
                </a:solidFill>
              </a:rPr>
              <a:t>II Chr. 22:3-5:</a:t>
            </a:r>
            <a:r>
              <a:rPr lang="en-US" altLang="en-US" sz="2000" b="0" i="1" dirty="0">
                <a:solidFill>
                  <a:schemeClr val="tx1"/>
                </a:solidFill>
              </a:rPr>
              <a:t> </a:t>
            </a:r>
            <a:r>
              <a:rPr lang="en-US" altLang="en-US" sz="2000" b="0" dirty="0">
                <a:solidFill>
                  <a:schemeClr val="tx1"/>
                </a:solidFill>
              </a:rPr>
              <a:t>Athaliah, like her parents, was a an evil influence on her son (Ahaziah) “to his destruction” (II Chr. 22:7).</a:t>
            </a:r>
          </a:p>
          <a:p>
            <a:pPr marL="800100" lvl="1" indent="-342900" algn="l">
              <a:buClr>
                <a:schemeClr val="accent1"/>
              </a:buClr>
              <a:buSzPct val="115000"/>
              <a:buFont typeface="Wingdings" panose="05000000000000000000" pitchFamily="2" charset="2"/>
              <a:buChar char="§"/>
            </a:pPr>
            <a:r>
              <a:rPr lang="en-US" altLang="en-US" sz="2000" i="1" dirty="0">
                <a:solidFill>
                  <a:schemeClr val="tx1"/>
                </a:solidFill>
              </a:rPr>
              <a:t>II Kings 10:1-11: </a:t>
            </a:r>
            <a:r>
              <a:rPr lang="en-US" altLang="en-US" sz="2000" b="0" dirty="0">
                <a:solidFill>
                  <a:schemeClr val="tx1"/>
                </a:solidFill>
              </a:rPr>
              <a:t>Ahab’s remaining 70 sons killed.</a:t>
            </a:r>
          </a:p>
        </p:txBody>
      </p:sp>
      <p:sp>
        <p:nvSpPr>
          <p:cNvPr id="9" name="Text Box 3"/>
          <p:cNvSpPr txBox="1">
            <a:spLocks noChangeArrowheads="1"/>
          </p:cNvSpPr>
          <p:nvPr/>
        </p:nvSpPr>
        <p:spPr bwMode="auto">
          <a:xfrm>
            <a:off x="-9832" y="101914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000" b="0" dirty="0">
                <a:solidFill>
                  <a:schemeClr val="tx1"/>
                </a:solidFill>
              </a:rPr>
              <a:t>His and his wife’s ungodly influence over their family caused their deaths:</a:t>
            </a:r>
            <a:endParaRPr lang="en-US" altLang="en-US" sz="2000" b="0" i="1" dirty="0">
              <a:solidFill>
                <a:schemeClr val="tx1"/>
              </a:solidFill>
            </a:endParaRPr>
          </a:p>
        </p:txBody>
      </p:sp>
      <p:sp>
        <p:nvSpPr>
          <p:cNvPr id="13" name="Text Box 7">
            <a:extLst>
              <a:ext uri="{FF2B5EF4-FFF2-40B4-BE49-F238E27FC236}">
                <a16:creationId xmlns:a16="http://schemas.microsoft.com/office/drawing/2014/main" id="{7A717947-8E49-4F8D-AF37-BF1D4F243778}"/>
              </a:ext>
            </a:extLst>
          </p:cNvPr>
          <p:cNvSpPr txBox="1">
            <a:spLocks noChangeArrowheads="1"/>
          </p:cNvSpPr>
          <p:nvPr/>
        </p:nvSpPr>
        <p:spPr bwMode="auto">
          <a:xfrm>
            <a:off x="0" y="3981978"/>
            <a:ext cx="9144000" cy="1077218"/>
          </a:xfrm>
          <a:prstGeom prst="rect">
            <a:avLst/>
          </a:prstGeom>
          <a:solidFill>
            <a:srgbClr val="FFCCFF"/>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defTabSz="914400" eaLnBrk="1" hangingPunct="1"/>
            <a:r>
              <a:rPr lang="en-US" altLang="en-US" sz="3200" kern="0" dirty="0">
                <a:solidFill>
                  <a:srgbClr val="FF0000"/>
                </a:solidFill>
              </a:rPr>
              <a:t>He was a father of evil influence and</a:t>
            </a:r>
          </a:p>
          <a:p>
            <a:pPr lvl="0" algn="ctr" defTabSz="914400" eaLnBrk="1" hangingPunct="1"/>
            <a:r>
              <a:rPr lang="en-US" altLang="en-US" sz="3200" kern="0" dirty="0">
                <a:solidFill>
                  <a:srgbClr val="FF0000"/>
                </a:solidFill>
              </a:rPr>
              <a:t>caused his family’s downfall!</a:t>
            </a:r>
            <a:endParaRPr kumimoji="0" lang="en-US" altLang="en-US" sz="3200" b="1" i="0"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820662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utoUpdateAnimBg="0"/>
      <p:bldP spid="9" grpId="0" autoUpdateAnimBg="0"/>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Custom 1">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ial &amp; Tahoma">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4329</TotalTime>
  <Words>2289</Words>
  <Application>Microsoft Office PowerPoint</Application>
  <PresentationFormat>On-screen Show (4:3)</PresentationFormat>
  <Paragraphs>198</Paragraphs>
  <Slides>18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Ameretto</vt:lpstr>
      <vt:lpstr>Arial</vt:lpstr>
      <vt:lpstr>Calisto MT</vt:lpstr>
      <vt:lpstr>Tahoma</vt:lpstr>
      <vt:lpstr>Times New Roman</vt:lpstr>
      <vt:lpstr>Trebuchet MS</vt:lpstr>
      <vt:lpstr>Wingdings</vt:lpstr>
      <vt:lpstr>Wingdings 2</vt:lpstr>
      <vt:lpstr>Slate</vt:lpstr>
      <vt:lpstr>1_Slate</vt:lpstr>
      <vt:lpstr>Fathers:  The Good,  The Bad, And  The Godly     Text: Prov. 1:8; 6:20</vt:lpstr>
      <vt:lpstr>Intro </vt:lpstr>
      <vt:lpstr>Psalm 128</vt:lpstr>
      <vt:lpstr>Intro </vt:lpstr>
      <vt:lpstr>The Good – Physical Well-being </vt:lpstr>
      <vt:lpstr>The Good – Physical Well-being </vt:lpstr>
      <vt:lpstr>The Good – Physical Well-being</vt:lpstr>
      <vt:lpstr>The Bad – Ungodly Influences</vt:lpstr>
      <vt:lpstr>The Bad – Ungodly Influences</vt:lpstr>
      <vt:lpstr>The Bad – Ungodly Influences</vt:lpstr>
      <vt:lpstr>The Godly – Spiritual Well-being </vt:lpstr>
      <vt:lpstr>The Godly – Spiritual Well-being</vt:lpstr>
      <vt:lpstr>The Godly – Spiritual Well-being</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Fathers: The Good, The Bad, And The Godly</dc:title>
  <dc:subject>06/15/14</dc:subject>
  <dc:creator>DarkWolf</dc:creator>
  <dc:description>Revised from 06/19/11</dc:description>
  <cp:lastModifiedBy>DarkWolf</cp:lastModifiedBy>
  <cp:revision>31</cp:revision>
  <dcterms:created xsi:type="dcterms:W3CDTF">2005-06-04T23:49:02Z</dcterms:created>
  <dcterms:modified xsi:type="dcterms:W3CDTF">2018-06-17T03:05:12Z</dcterms:modified>
</cp:coreProperties>
</file>