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1"/>
  </p:sldMasterIdLst>
  <p:notesMasterIdLst>
    <p:notesMasterId r:id="rId20"/>
  </p:notesMasterIdLst>
  <p:handoutMasterIdLst>
    <p:handoutMasterId r:id="rId21"/>
  </p:handoutMasterIdLst>
  <p:sldIdLst>
    <p:sldId id="256" r:id="rId2"/>
    <p:sldId id="263" r:id="rId3"/>
    <p:sldId id="468" r:id="rId4"/>
    <p:sldId id="431" r:id="rId5"/>
    <p:sldId id="470" r:id="rId6"/>
    <p:sldId id="447" r:id="rId7"/>
    <p:sldId id="438" r:id="rId8"/>
    <p:sldId id="472" r:id="rId9"/>
    <p:sldId id="445" r:id="rId10"/>
    <p:sldId id="458" r:id="rId11"/>
    <p:sldId id="474" r:id="rId12"/>
    <p:sldId id="459" r:id="rId13"/>
    <p:sldId id="476" r:id="rId14"/>
    <p:sldId id="460" r:id="rId15"/>
    <p:sldId id="328" r:id="rId16"/>
    <p:sldId id="405" r:id="rId17"/>
    <p:sldId id="462" r:id="rId18"/>
    <p:sldId id="46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FFCCFF"/>
    <a:srgbClr val="CCCC00"/>
    <a:srgbClr val="99FFCC"/>
    <a:srgbClr val="66FFFF"/>
    <a:srgbClr val="DBF16B"/>
    <a:srgbClr val="99FF66"/>
    <a:srgbClr val="72C67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9" autoAdjust="0"/>
  </p:normalViewPr>
  <p:slideViewPr>
    <p:cSldViewPr snapToObjects="1">
      <p:cViewPr varScale="1">
        <p:scale>
          <a:sx n="95" d="100"/>
          <a:sy n="95" d="100"/>
        </p:scale>
        <p:origin x="1584" y="90"/>
      </p:cViewPr>
      <p:guideLst>
        <p:guide orient="horz" pos="2160"/>
        <p:guide pos="2880"/>
      </p:guideLst>
    </p:cSldViewPr>
  </p:slideViewPr>
  <p:outlineViewPr>
    <p:cViewPr>
      <p:scale>
        <a:sx n="33" d="100"/>
        <a:sy n="33" d="100"/>
      </p:scale>
      <p:origin x="0" y="-3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942F1B5F-0AEA-4169-9B3E-A15E1F70ACB4}" type="slidenum">
              <a:rPr lang="en-US"/>
              <a:pPr>
                <a:defRPr/>
              </a:pPr>
              <a:t>‹#›</a:t>
            </a:fld>
            <a:endParaRPr lang="en-US"/>
          </a:p>
        </p:txBody>
      </p:sp>
    </p:spTree>
    <p:extLst>
      <p:ext uri="{BB962C8B-B14F-4D97-AF65-F5344CB8AC3E}">
        <p14:creationId xmlns:p14="http://schemas.microsoft.com/office/powerpoint/2010/main" val="4026324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9DED4776-25F1-4BBA-8E9C-7B0D193DFBD4}" type="slidenum">
              <a:rPr lang="en-US"/>
              <a:pPr>
                <a:defRPr/>
              </a:pPr>
              <a:t>‹#›</a:t>
            </a:fld>
            <a:endParaRPr lang="en-US"/>
          </a:p>
        </p:txBody>
      </p:sp>
    </p:spTree>
    <p:extLst>
      <p:ext uri="{BB962C8B-B14F-4D97-AF65-F5344CB8AC3E}">
        <p14:creationId xmlns:p14="http://schemas.microsoft.com/office/powerpoint/2010/main" val="3943514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By Nathan L Morrison</a:t>
            </a:r>
          </a:p>
          <a:p>
            <a:pPr eaLnBrk="1" hangingPunct="1"/>
            <a:r>
              <a:rPr lang="en-US" altLang="en-US" dirty="0"/>
              <a:t>All Scripture given is from the NASB unless otherwise stated</a:t>
            </a:r>
          </a:p>
          <a:p>
            <a:pPr eaLnBrk="1" hangingPunct="1"/>
            <a:endParaRPr lang="en-US" altLang="en-US" u="sng"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n-ea"/>
                <a:cs typeface="+mn-cs"/>
              </a:rPr>
              <a:t>For further study, or if questions, please Call: 804-277-1983 or Visit: www</a:t>
            </a:r>
            <a:r>
              <a:rPr lang="en-US" sz="1200" kern="1200">
                <a:solidFill>
                  <a:schemeClr val="tx1"/>
                </a:solidFill>
                <a:effectLst/>
                <a:latin typeface="Times New Roman" charset="0"/>
                <a:ea typeface="+mn-ea"/>
                <a:cs typeface="+mn-cs"/>
              </a:rPr>
              <a:t>.courthousechurchofchrist</a:t>
            </a:r>
            <a:r>
              <a:rPr lang="en-US" sz="1200" kern="1200" dirty="0">
                <a:solidFill>
                  <a:schemeClr val="tx1"/>
                </a:solidFill>
                <a:effectLst/>
                <a:latin typeface="Times New Roman" charset="0"/>
                <a:ea typeface="+mn-ea"/>
                <a:cs typeface="+mn-cs"/>
              </a:rPr>
              <a:t>.com</a:t>
            </a:r>
          </a:p>
          <a:p>
            <a:pPr eaLnBrk="1" hangingPunct="1"/>
            <a:endParaRPr lang="en-US" altLang="en-US" u="sng"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CF833058-A474-4CB0-887C-79829C8BD307}" type="slidenum">
              <a:rPr lang="en-US" altLang="en-US" sz="1200" b="0" smtClean="0">
                <a:solidFill>
                  <a:schemeClr val="tx1"/>
                </a:solidFill>
                <a:latin typeface="Times New Roman" pitchFamily="18" charset="0"/>
              </a:rPr>
              <a:pPr eaLnBrk="1" hangingPunct="1"/>
              <a:t>12</a:t>
            </a:fld>
            <a:endParaRPr lang="en-US" altLang="en-US" sz="1200" b="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CF833058-A474-4CB0-887C-79829C8BD307}" type="slidenum">
              <a:rPr lang="en-US" altLang="en-US" sz="1200" b="0" smtClean="0">
                <a:solidFill>
                  <a:schemeClr val="tx1"/>
                </a:solidFill>
                <a:latin typeface="Times New Roman" pitchFamily="18" charset="0"/>
              </a:rPr>
              <a:pPr eaLnBrk="1" hangingPunct="1"/>
              <a:t>13</a:t>
            </a:fld>
            <a:endParaRPr lang="en-US" altLang="en-US" sz="1200" b="0">
              <a:solidFill>
                <a:schemeClr val="tx1"/>
              </a:solidFill>
              <a:latin typeface="Times New Roman" pitchFamily="18" charset="0"/>
            </a:endParaRPr>
          </a:p>
        </p:txBody>
      </p:sp>
    </p:spTree>
    <p:extLst>
      <p:ext uri="{BB962C8B-B14F-4D97-AF65-F5344CB8AC3E}">
        <p14:creationId xmlns:p14="http://schemas.microsoft.com/office/powerpoint/2010/main" val="1262766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18</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5B80B7CD-B9C3-4A0F-87DE-6EC27DB60B0D}" type="slidenum">
              <a:rPr lang="en-US" altLang="en-US" sz="1200" b="0" smtClean="0">
                <a:solidFill>
                  <a:schemeClr val="tx1"/>
                </a:solidFill>
                <a:latin typeface="Times New Roman" pitchFamily="18" charset="0"/>
              </a:rPr>
              <a:pPr eaLnBrk="1" hangingPunct="1"/>
              <a:t>2</a:t>
            </a:fld>
            <a:endParaRPr lang="en-US" altLang="en-US" sz="1200" b="0">
              <a:solidFill>
                <a:schemeClr val="tx1"/>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(Prov. 1:8; 6:20)</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5B80B7CD-B9C3-4A0F-87DE-6EC27DB60B0D}" type="slidenum">
              <a:rPr lang="en-US" altLang="en-US" sz="1200" b="0" smtClean="0">
                <a:solidFill>
                  <a:schemeClr val="tx1"/>
                </a:solidFill>
                <a:latin typeface="Times New Roman" pitchFamily="18" charset="0"/>
              </a:rPr>
              <a:pPr eaLnBrk="1" hangingPunct="1"/>
              <a:t>3</a:t>
            </a:fld>
            <a:endParaRPr lang="en-US" altLang="en-US" sz="1200" b="0">
              <a:solidFill>
                <a:schemeClr val="tx1"/>
              </a:solidFill>
              <a:latin typeface="Times New Roman" pitchFamily="18" charset="0"/>
            </a:endParaRPr>
          </a:p>
        </p:txBody>
      </p:sp>
    </p:spTree>
    <p:extLst>
      <p:ext uri="{BB962C8B-B14F-4D97-AF65-F5344CB8AC3E}">
        <p14:creationId xmlns:p14="http://schemas.microsoft.com/office/powerpoint/2010/main" val="4193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Adonijah (David’s 4th son, II Sam. 3:4)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6AF08B18-0910-44D5-9DC2-C2A9CAC8B49C}" type="slidenum">
              <a:rPr lang="en-US" altLang="en-US" sz="1200" b="0" smtClean="0">
                <a:solidFill>
                  <a:schemeClr val="tx1"/>
                </a:solidFill>
                <a:latin typeface="Times New Roman" pitchFamily="18" charset="0"/>
              </a:rPr>
              <a:pPr eaLnBrk="1" hangingPunct="1"/>
              <a:t>4</a:t>
            </a:fld>
            <a:endParaRPr lang="en-US" altLang="en-US" sz="1200" b="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6AF08B18-0910-44D5-9DC2-C2A9CAC8B49C}" type="slidenum">
              <a:rPr lang="en-US" altLang="en-US" sz="1200" b="0" smtClean="0">
                <a:solidFill>
                  <a:schemeClr val="tx1"/>
                </a:solidFill>
                <a:latin typeface="Times New Roman" pitchFamily="18" charset="0"/>
              </a:rPr>
              <a:pPr eaLnBrk="1" hangingPunct="1"/>
              <a:t>5</a:t>
            </a:fld>
            <a:endParaRPr lang="en-US" altLang="en-US" sz="1200" b="0">
              <a:solidFill>
                <a:schemeClr val="tx1"/>
              </a:solidFill>
              <a:latin typeface="Times New Roman" pitchFamily="18" charset="0"/>
            </a:endParaRPr>
          </a:p>
        </p:txBody>
      </p:sp>
    </p:spTree>
    <p:extLst>
      <p:ext uri="{BB962C8B-B14F-4D97-AF65-F5344CB8AC3E}">
        <p14:creationId xmlns:p14="http://schemas.microsoft.com/office/powerpoint/2010/main" val="427897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Jezebel, princess of </a:t>
            </a:r>
            <a:r>
              <a:rPr lang="en-US" altLang="en-US" dirty="0" err="1"/>
              <a:t>Tyre</a:t>
            </a:r>
            <a:r>
              <a:rPr lang="en-US" altLang="en-US" dirty="0"/>
              <a:t>, daughter of King </a:t>
            </a:r>
            <a:r>
              <a:rPr lang="en-US" altLang="en-US" dirty="0" err="1"/>
              <a:t>Ethbaal</a:t>
            </a:r>
            <a:r>
              <a:rPr lang="en-US" altLang="en-US" dirty="0"/>
              <a:t> of the Phoenicians!</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238D31FE-9F41-4006-BAE6-2F4212F68F72}" type="slidenum">
              <a:rPr lang="en-US" altLang="en-US" sz="1200" b="0" smtClean="0">
                <a:solidFill>
                  <a:schemeClr val="tx1"/>
                </a:solidFill>
                <a:latin typeface="Times New Roman" pitchFamily="18" charset="0"/>
              </a:rPr>
              <a:pPr eaLnBrk="1" hangingPunct="1"/>
              <a:t>7</a:t>
            </a:fld>
            <a:endParaRPr lang="en-US" altLang="en-US" sz="1200" b="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238D31FE-9F41-4006-BAE6-2F4212F68F72}" type="slidenum">
              <a:rPr lang="en-US" altLang="en-US" sz="1200" b="0" smtClean="0">
                <a:solidFill>
                  <a:schemeClr val="tx1"/>
                </a:solidFill>
                <a:latin typeface="Times New Roman" pitchFamily="18" charset="0"/>
              </a:rPr>
              <a:pPr eaLnBrk="1" hangingPunct="1"/>
              <a:t>8</a:t>
            </a:fld>
            <a:endParaRPr lang="en-US" altLang="en-US" sz="1200" b="0">
              <a:solidFill>
                <a:schemeClr val="tx1"/>
              </a:solidFill>
              <a:latin typeface="Times New Roman" pitchFamily="18" charset="0"/>
            </a:endParaRPr>
          </a:p>
        </p:txBody>
      </p:sp>
    </p:spTree>
    <p:extLst>
      <p:ext uri="{BB962C8B-B14F-4D97-AF65-F5344CB8AC3E}">
        <p14:creationId xmlns:p14="http://schemas.microsoft.com/office/powerpoint/2010/main" val="223371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F2530FD6-7896-421D-8529-2050CAEC5569}" type="slidenum">
              <a:rPr lang="en-US" altLang="en-US" sz="1200" b="0" smtClean="0">
                <a:solidFill>
                  <a:schemeClr val="tx1"/>
                </a:solidFill>
                <a:latin typeface="Times New Roman" pitchFamily="18" charset="0"/>
              </a:rPr>
              <a:pPr eaLnBrk="1" hangingPunct="1"/>
              <a:t>10</a:t>
            </a:fld>
            <a:endParaRPr lang="en-US" altLang="en-US" sz="1200" b="0">
              <a:solidFill>
                <a:schemeClr val="tx1"/>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fld id="{F2530FD6-7896-421D-8529-2050CAEC5569}" type="slidenum">
              <a:rPr lang="en-US" altLang="en-US" sz="1200" b="0" smtClean="0">
                <a:solidFill>
                  <a:schemeClr val="tx1"/>
                </a:solidFill>
                <a:latin typeface="Times New Roman" pitchFamily="18" charset="0"/>
              </a:rPr>
              <a:pPr eaLnBrk="1" hangingPunct="1"/>
              <a:t>11</a:t>
            </a:fld>
            <a:endParaRPr lang="en-US" altLang="en-US" sz="1200" b="0">
              <a:solidFill>
                <a:schemeClr val="tx1"/>
              </a:solidFill>
              <a:latin typeface="Times New Roman" pitchFamily="18" charset="0"/>
            </a:endParaRPr>
          </a:p>
        </p:txBody>
      </p:sp>
    </p:spTree>
    <p:extLst>
      <p:ext uri="{BB962C8B-B14F-4D97-AF65-F5344CB8AC3E}">
        <p14:creationId xmlns:p14="http://schemas.microsoft.com/office/powerpoint/2010/main" val="158365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Mothers: The Good, The Bad, And The Godly</a:t>
            </a:r>
          </a:p>
        </p:txBody>
      </p:sp>
      <p:sp>
        <p:nvSpPr>
          <p:cNvPr id="6" name="Slide Number Placeholder 5"/>
          <p:cNvSpPr>
            <a:spLocks noGrp="1"/>
          </p:cNvSpPr>
          <p:nvPr>
            <p:ph type="sldNum" sz="quarter" idx="12"/>
          </p:nvPr>
        </p:nvSpPr>
        <p:spPr/>
        <p:txBody>
          <a:bodyPr/>
          <a:lstStyle/>
          <a:p>
            <a:pPr>
              <a:defRPr/>
            </a:pPr>
            <a:fld id="{EE0E96F4-0BA0-4ECA-85D0-A24AF0675381}" type="slidenum">
              <a:rPr lang="en-US" smtClean="0"/>
              <a:pPr>
                <a:defRPr/>
              </a:pPr>
              <a:t>‹#›</a:t>
            </a:fld>
            <a:endParaRPr lang="en-US"/>
          </a:p>
        </p:txBody>
      </p:sp>
    </p:spTree>
    <p:extLst>
      <p:ext uri="{BB962C8B-B14F-4D97-AF65-F5344CB8AC3E}">
        <p14:creationId xmlns:p14="http://schemas.microsoft.com/office/powerpoint/2010/main" val="3041593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Mothers: The Good, The Bad, And The Godly</a:t>
            </a:r>
          </a:p>
        </p:txBody>
      </p:sp>
      <p:sp>
        <p:nvSpPr>
          <p:cNvPr id="7" name="Slide Number Placeholder 6"/>
          <p:cNvSpPr>
            <a:spLocks noGrp="1"/>
          </p:cNvSpPr>
          <p:nvPr>
            <p:ph type="sldNum" sz="quarter" idx="12"/>
          </p:nvPr>
        </p:nvSpPr>
        <p:spPr/>
        <p:txBody>
          <a:bodyPr/>
          <a:lstStyle/>
          <a:p>
            <a:pPr>
              <a:defRPr/>
            </a:pPr>
            <a:fld id="{092FD21B-064F-4A17-8BEE-AEB33C503221}" type="slidenum">
              <a:rPr lang="en-US" smtClean="0"/>
              <a:pPr>
                <a:defRPr/>
              </a:pPr>
              <a:t>‹#›</a:t>
            </a:fld>
            <a:endParaRPr lang="en-US"/>
          </a:p>
        </p:txBody>
      </p:sp>
    </p:spTree>
    <p:extLst>
      <p:ext uri="{BB962C8B-B14F-4D97-AF65-F5344CB8AC3E}">
        <p14:creationId xmlns:p14="http://schemas.microsoft.com/office/powerpoint/2010/main" val="47469947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Mothers: The Good, The Bad, And The Godly</a:t>
            </a:r>
          </a:p>
        </p:txBody>
      </p:sp>
      <p:sp>
        <p:nvSpPr>
          <p:cNvPr id="7" name="Slide Number Placeholder 6"/>
          <p:cNvSpPr>
            <a:spLocks noGrp="1"/>
          </p:cNvSpPr>
          <p:nvPr>
            <p:ph type="sldNum" sz="quarter" idx="12"/>
          </p:nvPr>
        </p:nvSpPr>
        <p:spPr/>
        <p:txBody>
          <a:bodyPr/>
          <a:lstStyle/>
          <a:p>
            <a:pPr>
              <a:defRPr/>
            </a:pPr>
            <a:fld id="{092FD21B-064F-4A17-8BEE-AEB33C503221}" type="slidenum">
              <a:rPr lang="en-US" smtClean="0"/>
              <a:pPr>
                <a:defRPr/>
              </a:pPr>
              <a:t>‹#›</a:t>
            </a:fld>
            <a:endParaRPr lang="en-US"/>
          </a:p>
        </p:txBody>
      </p:sp>
    </p:spTree>
    <p:extLst>
      <p:ext uri="{BB962C8B-B14F-4D97-AF65-F5344CB8AC3E}">
        <p14:creationId xmlns:p14="http://schemas.microsoft.com/office/powerpoint/2010/main" val="305611586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Mothers: The Good, The Bad, And The Godly</a:t>
            </a:r>
          </a:p>
        </p:txBody>
      </p:sp>
      <p:sp>
        <p:nvSpPr>
          <p:cNvPr id="7" name="Slide Number Placeholder 6"/>
          <p:cNvSpPr>
            <a:spLocks noGrp="1"/>
          </p:cNvSpPr>
          <p:nvPr>
            <p:ph type="sldNum" sz="quarter" idx="12"/>
          </p:nvPr>
        </p:nvSpPr>
        <p:spPr/>
        <p:txBody>
          <a:bodyPr/>
          <a:lstStyle/>
          <a:p>
            <a:pPr>
              <a:defRPr/>
            </a:pPr>
            <a:fld id="{092FD21B-064F-4A17-8BEE-AEB33C503221}"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56876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Mothers: The Good, The Bad, And The Godly</a:t>
            </a:r>
          </a:p>
        </p:txBody>
      </p:sp>
      <p:sp>
        <p:nvSpPr>
          <p:cNvPr id="7" name="Slide Number Placeholder 6"/>
          <p:cNvSpPr>
            <a:spLocks noGrp="1"/>
          </p:cNvSpPr>
          <p:nvPr>
            <p:ph type="sldNum" sz="quarter" idx="12"/>
          </p:nvPr>
        </p:nvSpPr>
        <p:spPr/>
        <p:txBody>
          <a:bodyPr/>
          <a:lstStyle/>
          <a:p>
            <a:pPr>
              <a:defRPr/>
            </a:pPr>
            <a:fld id="{092FD21B-064F-4A17-8BEE-AEB33C503221}" type="slidenum">
              <a:rPr lang="en-US" smtClean="0"/>
              <a:pPr>
                <a:defRPr/>
              </a:pPr>
              <a:t>‹#›</a:t>
            </a:fld>
            <a:endParaRPr lang="en-US"/>
          </a:p>
        </p:txBody>
      </p:sp>
    </p:spTree>
    <p:extLst>
      <p:ext uri="{BB962C8B-B14F-4D97-AF65-F5344CB8AC3E}">
        <p14:creationId xmlns:p14="http://schemas.microsoft.com/office/powerpoint/2010/main" val="359464229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Mothers: The Good, The Bad, And The Godly</a:t>
            </a:r>
          </a:p>
        </p:txBody>
      </p:sp>
      <p:sp>
        <p:nvSpPr>
          <p:cNvPr id="5" name="Slide Number Placeholder 4"/>
          <p:cNvSpPr>
            <a:spLocks noGrp="1"/>
          </p:cNvSpPr>
          <p:nvPr>
            <p:ph type="sldNum" sz="quarter" idx="12"/>
          </p:nvPr>
        </p:nvSpPr>
        <p:spPr/>
        <p:txBody>
          <a:bodyPr/>
          <a:lstStyle/>
          <a:p>
            <a:pPr>
              <a:defRPr/>
            </a:pPr>
            <a:fld id="{092FD21B-064F-4A17-8BEE-AEB33C503221}" type="slidenum">
              <a:rPr lang="en-US" smtClean="0"/>
              <a:pPr>
                <a:defRPr/>
              </a:pPr>
              <a:t>‹#›</a:t>
            </a:fld>
            <a:endParaRPr lang="en-US"/>
          </a:p>
        </p:txBody>
      </p:sp>
    </p:spTree>
    <p:extLst>
      <p:ext uri="{BB962C8B-B14F-4D97-AF65-F5344CB8AC3E}">
        <p14:creationId xmlns:p14="http://schemas.microsoft.com/office/powerpoint/2010/main" val="2509924958"/>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Mothers: The Good, The Bad, And The Godly</a:t>
            </a:r>
          </a:p>
        </p:txBody>
      </p:sp>
      <p:sp>
        <p:nvSpPr>
          <p:cNvPr id="5" name="Slide Number Placeholder 4"/>
          <p:cNvSpPr>
            <a:spLocks noGrp="1"/>
          </p:cNvSpPr>
          <p:nvPr>
            <p:ph type="sldNum" sz="quarter" idx="12"/>
          </p:nvPr>
        </p:nvSpPr>
        <p:spPr/>
        <p:txBody>
          <a:bodyPr/>
          <a:lstStyle/>
          <a:p>
            <a:pPr>
              <a:defRPr/>
            </a:pPr>
            <a:fld id="{092FD21B-064F-4A17-8BEE-AEB33C503221}" type="slidenum">
              <a:rPr lang="en-US" smtClean="0"/>
              <a:pPr>
                <a:defRPr/>
              </a:pPr>
              <a:t>‹#›</a:t>
            </a:fld>
            <a:endParaRPr lang="en-US"/>
          </a:p>
        </p:txBody>
      </p:sp>
    </p:spTree>
    <p:extLst>
      <p:ext uri="{BB962C8B-B14F-4D97-AF65-F5344CB8AC3E}">
        <p14:creationId xmlns:p14="http://schemas.microsoft.com/office/powerpoint/2010/main" val="3066777376"/>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Mothers: The Good, The Bad, And The Godly</a:t>
            </a:r>
          </a:p>
        </p:txBody>
      </p:sp>
      <p:sp>
        <p:nvSpPr>
          <p:cNvPr id="6" name="Slide Number Placeholder 5"/>
          <p:cNvSpPr>
            <a:spLocks noGrp="1"/>
          </p:cNvSpPr>
          <p:nvPr>
            <p:ph type="sldNum" sz="quarter" idx="12"/>
          </p:nvPr>
        </p:nvSpPr>
        <p:spPr/>
        <p:txBody>
          <a:bodyPr/>
          <a:lstStyle/>
          <a:p>
            <a:pPr>
              <a:defRPr/>
            </a:pPr>
            <a:fld id="{5FCBD32E-1F5B-4F53-8F8E-449F05F12C00}" type="slidenum">
              <a:rPr lang="en-US" smtClean="0"/>
              <a:pPr>
                <a:defRPr/>
              </a:pPr>
              <a:t>‹#›</a:t>
            </a:fld>
            <a:endParaRPr lang="en-US"/>
          </a:p>
        </p:txBody>
      </p:sp>
    </p:spTree>
    <p:extLst>
      <p:ext uri="{BB962C8B-B14F-4D97-AF65-F5344CB8AC3E}">
        <p14:creationId xmlns:p14="http://schemas.microsoft.com/office/powerpoint/2010/main" val="1799174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Mothers: The Good, The Bad, And The Godly</a:t>
            </a:r>
          </a:p>
        </p:txBody>
      </p:sp>
      <p:sp>
        <p:nvSpPr>
          <p:cNvPr id="6" name="Slide Number Placeholder 5"/>
          <p:cNvSpPr>
            <a:spLocks noGrp="1"/>
          </p:cNvSpPr>
          <p:nvPr>
            <p:ph type="sldNum" sz="quarter" idx="12"/>
          </p:nvPr>
        </p:nvSpPr>
        <p:spPr/>
        <p:txBody>
          <a:bodyPr/>
          <a:lstStyle/>
          <a:p>
            <a:pPr>
              <a:defRPr/>
            </a:pPr>
            <a:fld id="{7F04322B-8542-4C69-AC4D-3748276023FC}" type="slidenum">
              <a:rPr lang="en-US" smtClean="0"/>
              <a:pPr>
                <a:defRPr/>
              </a:pPr>
              <a:t>‹#›</a:t>
            </a:fld>
            <a:endParaRPr lang="en-US"/>
          </a:p>
        </p:txBody>
      </p:sp>
    </p:spTree>
    <p:extLst>
      <p:ext uri="{BB962C8B-B14F-4D97-AF65-F5344CB8AC3E}">
        <p14:creationId xmlns:p14="http://schemas.microsoft.com/office/powerpoint/2010/main" val="49445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Mothers: The Good, The Bad, And The Godly</a:t>
            </a:r>
          </a:p>
        </p:txBody>
      </p:sp>
      <p:sp>
        <p:nvSpPr>
          <p:cNvPr id="6" name="Slide Number Placeholder 5"/>
          <p:cNvSpPr>
            <a:spLocks noGrp="1"/>
          </p:cNvSpPr>
          <p:nvPr>
            <p:ph type="sldNum" sz="quarter" idx="12"/>
          </p:nvPr>
        </p:nvSpPr>
        <p:spPr/>
        <p:txBody>
          <a:bodyPr/>
          <a:lstStyle/>
          <a:p>
            <a:pPr>
              <a:defRPr/>
            </a:pPr>
            <a:fld id="{DBAC0F1B-88D1-42A3-A291-D688BA0470AE}" type="slidenum">
              <a:rPr lang="en-US" smtClean="0"/>
              <a:pPr>
                <a:defRPr/>
              </a:pPr>
              <a:t>‹#›</a:t>
            </a:fld>
            <a:endParaRPr lang="en-US"/>
          </a:p>
        </p:txBody>
      </p:sp>
    </p:spTree>
    <p:extLst>
      <p:ext uri="{BB962C8B-B14F-4D97-AF65-F5344CB8AC3E}">
        <p14:creationId xmlns:p14="http://schemas.microsoft.com/office/powerpoint/2010/main" val="236876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Mothers: The Good, The Bad, And The Godly</a:t>
            </a:r>
          </a:p>
        </p:txBody>
      </p:sp>
      <p:sp>
        <p:nvSpPr>
          <p:cNvPr id="6" name="Slide Number Placeholder 5"/>
          <p:cNvSpPr>
            <a:spLocks noGrp="1"/>
          </p:cNvSpPr>
          <p:nvPr>
            <p:ph type="sldNum" sz="quarter" idx="12"/>
          </p:nvPr>
        </p:nvSpPr>
        <p:spPr/>
        <p:txBody>
          <a:bodyPr/>
          <a:lstStyle/>
          <a:p>
            <a:pPr>
              <a:defRPr/>
            </a:pPr>
            <a:fld id="{8A5BF6A9-B111-475B-AE30-6DC242A7727D}" type="slidenum">
              <a:rPr lang="en-US" smtClean="0"/>
              <a:pPr>
                <a:defRPr/>
              </a:pPr>
              <a:t>‹#›</a:t>
            </a:fld>
            <a:endParaRPr lang="en-US"/>
          </a:p>
        </p:txBody>
      </p:sp>
    </p:spTree>
    <p:extLst>
      <p:ext uri="{BB962C8B-B14F-4D97-AF65-F5344CB8AC3E}">
        <p14:creationId xmlns:p14="http://schemas.microsoft.com/office/powerpoint/2010/main" val="240451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Mothers: The Good, The Bad, And The Godly</a:t>
            </a:r>
          </a:p>
        </p:txBody>
      </p:sp>
      <p:sp>
        <p:nvSpPr>
          <p:cNvPr id="7" name="Slide Number Placeholder 6"/>
          <p:cNvSpPr>
            <a:spLocks noGrp="1"/>
          </p:cNvSpPr>
          <p:nvPr>
            <p:ph type="sldNum" sz="quarter" idx="12"/>
          </p:nvPr>
        </p:nvSpPr>
        <p:spPr/>
        <p:txBody>
          <a:bodyPr/>
          <a:lstStyle/>
          <a:p>
            <a:pPr>
              <a:defRPr/>
            </a:pPr>
            <a:fld id="{71DA649F-9D75-41C4-93A3-A61EB8CE9755}" type="slidenum">
              <a:rPr lang="en-US" smtClean="0"/>
              <a:pPr>
                <a:defRPr/>
              </a:pPr>
              <a:t>‹#›</a:t>
            </a:fld>
            <a:endParaRPr lang="en-US"/>
          </a:p>
        </p:txBody>
      </p:sp>
    </p:spTree>
    <p:extLst>
      <p:ext uri="{BB962C8B-B14F-4D97-AF65-F5344CB8AC3E}">
        <p14:creationId xmlns:p14="http://schemas.microsoft.com/office/powerpoint/2010/main" val="30284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Mothers: The Good, The Bad, And The Godly</a:t>
            </a:r>
          </a:p>
        </p:txBody>
      </p:sp>
      <p:sp>
        <p:nvSpPr>
          <p:cNvPr id="9" name="Slide Number Placeholder 8"/>
          <p:cNvSpPr>
            <a:spLocks noGrp="1"/>
          </p:cNvSpPr>
          <p:nvPr>
            <p:ph type="sldNum" sz="quarter" idx="12"/>
          </p:nvPr>
        </p:nvSpPr>
        <p:spPr/>
        <p:txBody>
          <a:bodyPr/>
          <a:lstStyle/>
          <a:p>
            <a:pPr>
              <a:defRPr/>
            </a:pPr>
            <a:fld id="{170E916A-BD63-43D2-B1DB-94E8EAEC33CD}" type="slidenum">
              <a:rPr lang="en-US" smtClean="0"/>
              <a:pPr>
                <a:defRPr/>
              </a:pPr>
              <a:t>‹#›</a:t>
            </a:fld>
            <a:endParaRPr lang="en-US"/>
          </a:p>
        </p:txBody>
      </p:sp>
    </p:spTree>
    <p:extLst>
      <p:ext uri="{BB962C8B-B14F-4D97-AF65-F5344CB8AC3E}">
        <p14:creationId xmlns:p14="http://schemas.microsoft.com/office/powerpoint/2010/main" val="407890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Mothers: The Good, The Bad, And The Godly</a:t>
            </a:r>
          </a:p>
        </p:txBody>
      </p:sp>
      <p:sp>
        <p:nvSpPr>
          <p:cNvPr id="5" name="Slide Number Placeholder 4"/>
          <p:cNvSpPr>
            <a:spLocks noGrp="1"/>
          </p:cNvSpPr>
          <p:nvPr>
            <p:ph type="sldNum" sz="quarter" idx="12"/>
          </p:nvPr>
        </p:nvSpPr>
        <p:spPr/>
        <p:txBody>
          <a:bodyPr/>
          <a:lstStyle/>
          <a:p>
            <a:pPr>
              <a:defRPr/>
            </a:pPr>
            <a:fld id="{ED618BA5-F77D-4220-9BDB-3922B6A80BF7}" type="slidenum">
              <a:rPr lang="en-US" smtClean="0"/>
              <a:pPr>
                <a:defRPr/>
              </a:pPr>
              <a:t>‹#›</a:t>
            </a:fld>
            <a:endParaRPr lang="en-US"/>
          </a:p>
        </p:txBody>
      </p:sp>
    </p:spTree>
    <p:extLst>
      <p:ext uri="{BB962C8B-B14F-4D97-AF65-F5344CB8AC3E}">
        <p14:creationId xmlns:p14="http://schemas.microsoft.com/office/powerpoint/2010/main" val="69673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Mothers: The Good, The Bad, And The Godly</a:t>
            </a:r>
          </a:p>
        </p:txBody>
      </p:sp>
      <p:sp>
        <p:nvSpPr>
          <p:cNvPr id="4" name="Slide Number Placeholder 3"/>
          <p:cNvSpPr>
            <a:spLocks noGrp="1"/>
          </p:cNvSpPr>
          <p:nvPr>
            <p:ph type="sldNum" sz="quarter" idx="12"/>
          </p:nvPr>
        </p:nvSpPr>
        <p:spPr/>
        <p:txBody>
          <a:bodyPr/>
          <a:lstStyle/>
          <a:p>
            <a:pPr>
              <a:defRPr/>
            </a:pPr>
            <a:fld id="{0B2352BC-DA01-4A7B-9F3E-6BCC5CAE507B}" type="slidenum">
              <a:rPr lang="en-US" smtClean="0"/>
              <a:pPr>
                <a:defRPr/>
              </a:pPr>
              <a:t>‹#›</a:t>
            </a:fld>
            <a:endParaRPr lang="en-US"/>
          </a:p>
        </p:txBody>
      </p:sp>
    </p:spTree>
    <p:extLst>
      <p:ext uri="{BB962C8B-B14F-4D97-AF65-F5344CB8AC3E}">
        <p14:creationId xmlns:p14="http://schemas.microsoft.com/office/powerpoint/2010/main" val="1427468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Mothers: The Good, The Bad, And The Godly</a:t>
            </a:r>
          </a:p>
        </p:txBody>
      </p:sp>
      <p:sp>
        <p:nvSpPr>
          <p:cNvPr id="7" name="Slide Number Placeholder 6"/>
          <p:cNvSpPr>
            <a:spLocks noGrp="1"/>
          </p:cNvSpPr>
          <p:nvPr>
            <p:ph type="sldNum" sz="quarter" idx="12"/>
          </p:nvPr>
        </p:nvSpPr>
        <p:spPr/>
        <p:txBody>
          <a:bodyPr/>
          <a:lstStyle/>
          <a:p>
            <a:pPr>
              <a:defRPr/>
            </a:pPr>
            <a:fld id="{DBCBCB28-E81A-453C-972F-28A97331AC0C}" type="slidenum">
              <a:rPr lang="en-US" smtClean="0"/>
              <a:pPr>
                <a:defRPr/>
              </a:pPr>
              <a:t>‹#›</a:t>
            </a:fld>
            <a:endParaRPr lang="en-US"/>
          </a:p>
        </p:txBody>
      </p:sp>
    </p:spTree>
    <p:extLst>
      <p:ext uri="{BB962C8B-B14F-4D97-AF65-F5344CB8AC3E}">
        <p14:creationId xmlns:p14="http://schemas.microsoft.com/office/powerpoint/2010/main" val="389311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Mothers: The Good, The Bad, And The Godly</a:t>
            </a:r>
          </a:p>
        </p:txBody>
      </p:sp>
      <p:sp>
        <p:nvSpPr>
          <p:cNvPr id="7" name="Slide Number Placeholder 6"/>
          <p:cNvSpPr>
            <a:spLocks noGrp="1"/>
          </p:cNvSpPr>
          <p:nvPr>
            <p:ph type="sldNum" sz="quarter" idx="12"/>
          </p:nvPr>
        </p:nvSpPr>
        <p:spPr/>
        <p:txBody>
          <a:bodyPr/>
          <a:lstStyle/>
          <a:p>
            <a:pPr>
              <a:defRPr/>
            </a:pPr>
            <a:fld id="{AAA2A57A-E8FA-44A8-A94C-8B13D5C15FE4}" type="slidenum">
              <a:rPr lang="en-US" smtClean="0"/>
              <a:pPr>
                <a:defRPr/>
              </a:pPr>
              <a:t>‹#›</a:t>
            </a:fld>
            <a:endParaRPr lang="en-US"/>
          </a:p>
        </p:txBody>
      </p:sp>
    </p:spTree>
    <p:extLst>
      <p:ext uri="{BB962C8B-B14F-4D97-AF65-F5344CB8AC3E}">
        <p14:creationId xmlns:p14="http://schemas.microsoft.com/office/powerpoint/2010/main" val="3908963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Mothers: The Good, The Bad, And The Godly</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92FD21B-064F-4A17-8BEE-AEB33C503221}" type="slidenum">
              <a:rPr lang="en-US" smtClean="0"/>
              <a:pPr>
                <a:defRPr/>
              </a:pPr>
              <a:t>‹#›</a:t>
            </a:fld>
            <a:endParaRPr lang="en-US"/>
          </a:p>
        </p:txBody>
      </p:sp>
    </p:spTree>
    <p:extLst>
      <p:ext uri="{BB962C8B-B14F-4D97-AF65-F5344CB8AC3E}">
        <p14:creationId xmlns:p14="http://schemas.microsoft.com/office/powerpoint/2010/main" val="3980238639"/>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136" name="Picture 135">
            <a:extLst>
              <a:ext uri="{FF2B5EF4-FFF2-40B4-BE49-F238E27FC236}">
                <a16:creationId xmlns:a16="http://schemas.microsoft.com/office/drawing/2014/main" id="{7D934112-154B-4CC7-A804-F3DCB2052E5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3075" name="Picture 11"/>
          <p:cNvPicPr>
            <a:picLocks noChangeAspect="1"/>
          </p:cNvPicPr>
          <p:nvPr/>
        </p:nvPicPr>
        <p:blipFill rotWithShape="1">
          <a:blip r:embed="rId5">
            <a:extLst>
              <a:ext uri="{28A0092B-C50C-407E-A947-70E740481C1C}">
                <a14:useLocalDpi xmlns:a14="http://schemas.microsoft.com/office/drawing/2010/main" val="0"/>
              </a:ext>
            </a:extLst>
          </a:blip>
          <a:srcRect r="1" b="12494"/>
          <a:stretch/>
        </p:blipFill>
        <p:spPr bwMode="auto">
          <a:xfrm>
            <a:off x="5715263" y="10"/>
            <a:ext cx="342873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Rectangle 12"/>
          <p:cNvSpPr>
            <a:spLocks noGrp="1" noChangeArrowheads="1"/>
          </p:cNvSpPr>
          <p:nvPr>
            <p:ph type="ctrTitle"/>
          </p:nvPr>
        </p:nvSpPr>
        <p:spPr>
          <a:xfrm>
            <a:off x="0" y="304800"/>
            <a:ext cx="5715263" cy="4868330"/>
          </a:xfrm>
        </p:spPr>
        <p:txBody>
          <a:bodyPr>
            <a:normAutofit fontScale="90000"/>
          </a:bodyPr>
          <a:lstStyle/>
          <a:p>
            <a:pPr eaLnBrk="1" hangingPunct="1">
              <a:lnSpc>
                <a:spcPct val="90000"/>
              </a:lnSpc>
              <a:defRPr/>
            </a:pPr>
            <a:r>
              <a:rPr lang="en-US" sz="6700" b="1" u="sng" dirty="0">
                <a:solidFill>
                  <a:srgbClr val="DBF16B"/>
                </a:solidFill>
                <a:latin typeface="Arial" panose="020B0604020202020204" pitchFamily="34" charset="0"/>
                <a:cs typeface="Arial" panose="020B0604020202020204" pitchFamily="34" charset="0"/>
              </a:rPr>
              <a:t>Mothers: </a:t>
            </a:r>
            <a:br>
              <a:rPr lang="en-US" sz="6700" b="1" u="sng" dirty="0">
                <a:solidFill>
                  <a:srgbClr val="DBF16B"/>
                </a:solidFill>
                <a:latin typeface="Arial" panose="020B0604020202020204" pitchFamily="34" charset="0"/>
                <a:cs typeface="Arial" panose="020B0604020202020204" pitchFamily="34" charset="0"/>
              </a:rPr>
            </a:br>
            <a:r>
              <a:rPr lang="en-US" sz="6700" b="1" u="sng" dirty="0">
                <a:solidFill>
                  <a:srgbClr val="DBF16B"/>
                </a:solidFill>
                <a:latin typeface="Arial" panose="020B0604020202020204" pitchFamily="34" charset="0"/>
                <a:cs typeface="Arial" panose="020B0604020202020204" pitchFamily="34" charset="0"/>
              </a:rPr>
              <a:t>The Good, </a:t>
            </a:r>
            <a:br>
              <a:rPr lang="en-US" sz="6700" b="1" u="sng" dirty="0">
                <a:solidFill>
                  <a:srgbClr val="DBF16B"/>
                </a:solidFill>
                <a:latin typeface="Arial" panose="020B0604020202020204" pitchFamily="34" charset="0"/>
                <a:cs typeface="Arial" panose="020B0604020202020204" pitchFamily="34" charset="0"/>
              </a:rPr>
            </a:br>
            <a:r>
              <a:rPr lang="en-US" sz="6700" b="1" u="sng" dirty="0">
                <a:solidFill>
                  <a:srgbClr val="DBF16B"/>
                </a:solidFill>
                <a:latin typeface="Arial" panose="020B0604020202020204" pitchFamily="34" charset="0"/>
                <a:cs typeface="Arial" panose="020B0604020202020204" pitchFamily="34" charset="0"/>
              </a:rPr>
              <a:t>The Bad, And </a:t>
            </a:r>
            <a:br>
              <a:rPr lang="en-US" sz="6700" b="1" u="sng" dirty="0">
                <a:solidFill>
                  <a:srgbClr val="DBF16B"/>
                </a:solidFill>
                <a:latin typeface="Arial" panose="020B0604020202020204" pitchFamily="34" charset="0"/>
                <a:cs typeface="Arial" panose="020B0604020202020204" pitchFamily="34" charset="0"/>
              </a:rPr>
            </a:br>
            <a:r>
              <a:rPr lang="en-US" sz="6700" b="1" u="sng" dirty="0">
                <a:solidFill>
                  <a:srgbClr val="DBF16B"/>
                </a:solidFill>
                <a:latin typeface="Arial" panose="020B0604020202020204" pitchFamily="34" charset="0"/>
                <a:cs typeface="Arial" panose="020B0604020202020204" pitchFamily="34" charset="0"/>
              </a:rPr>
              <a:t>The Godly</a:t>
            </a:r>
            <a:br>
              <a:rPr lang="en-US" sz="6700" dirty="0">
                <a:solidFill>
                  <a:srgbClr val="DBF16B"/>
                </a:solidFill>
                <a:latin typeface="Arial" panose="020B0604020202020204" pitchFamily="34" charset="0"/>
                <a:cs typeface="Arial" panose="020B0604020202020204" pitchFamily="34" charset="0"/>
              </a:rPr>
            </a:br>
            <a:br>
              <a:rPr lang="en-US" sz="2200" dirty="0"/>
            </a:br>
            <a:br>
              <a:rPr lang="en-US" sz="2200" dirty="0"/>
            </a:br>
            <a:br>
              <a:rPr lang="en-US" sz="2200" dirty="0"/>
            </a:br>
            <a:br>
              <a:rPr lang="en-US" sz="2200" dirty="0"/>
            </a:br>
            <a:r>
              <a:rPr lang="en-US" sz="4400" b="1" dirty="0">
                <a:latin typeface="Arial" panose="020B0604020202020204" pitchFamily="34" charset="0"/>
                <a:cs typeface="Arial" panose="020B0604020202020204" pitchFamily="34" charset="0"/>
              </a:rPr>
              <a:t>Text: Prov. 1:8; 6:20</a:t>
            </a:r>
            <a:endParaRPr lang="en-US" sz="2200"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noAutofit/>
          </a:bodyPr>
          <a:lstStyle/>
          <a:p>
            <a:pPr algn="r" eaLnBrk="1" hangingPunct="1">
              <a:defRPr/>
            </a:pPr>
            <a:r>
              <a:rPr lang="en-US" b="1" u="sng" dirty="0">
                <a:solidFill>
                  <a:srgbClr val="FFCCFF"/>
                </a:solidFill>
                <a:cs typeface="Times New Roman" pitchFamily="18" charset="0"/>
              </a:rPr>
              <a:t>The Godly – Spiritual Well-being</a:t>
            </a:r>
          </a:p>
        </p:txBody>
      </p:sp>
      <p:sp>
        <p:nvSpPr>
          <p:cNvPr id="5" name="Footer Placeholder 3"/>
          <p:cNvSpPr>
            <a:spLocks noGrp="1"/>
          </p:cNvSpPr>
          <p:nvPr>
            <p:ph type="ftr" sz="quarter" idx="11"/>
          </p:nvPr>
        </p:nvSpPr>
        <p:spPr>
          <a:xfrm>
            <a:off x="3124200" y="6553200"/>
            <a:ext cx="2895600" cy="304800"/>
          </a:xfrm>
        </p:spPr>
        <p:txBody>
          <a:bodyPr/>
          <a:lstStyle/>
          <a:p>
            <a:pPr>
              <a:defRPr/>
            </a:pPr>
            <a:r>
              <a:rPr lang="en-US"/>
              <a:t>Mothers: The Good, The Bad, And The Godly</a:t>
            </a:r>
          </a:p>
        </p:txBody>
      </p:sp>
      <p:sp>
        <p:nvSpPr>
          <p:cNvPr id="6148" name="Text Box 3"/>
          <p:cNvSpPr txBox="1">
            <a:spLocks noChangeArrowheads="1"/>
          </p:cNvSpPr>
          <p:nvPr/>
        </p:nvSpPr>
        <p:spPr bwMode="auto">
          <a:xfrm>
            <a:off x="0" y="628221"/>
            <a:ext cx="914399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sz="3200" dirty="0">
                <a:solidFill>
                  <a:srgbClr val="FFFF00"/>
                </a:solidFill>
              </a:rPr>
              <a:t>Mary – Lk. 1:26-38</a:t>
            </a:r>
          </a:p>
          <a:p>
            <a:pPr algn="l">
              <a:buClr>
                <a:schemeClr val="accent1"/>
              </a:buClr>
              <a:buSzPct val="115000"/>
              <a:buFont typeface="Wingdings" pitchFamily="2" charset="2"/>
              <a:buChar char="Ø"/>
            </a:pPr>
            <a:r>
              <a:rPr lang="en-US" altLang="en-US" sz="2800" b="0" dirty="0">
                <a:solidFill>
                  <a:schemeClr val="tx1"/>
                </a:solidFill>
              </a:rPr>
              <a:t>The woman “favored of God” who was chosen to give birth to Jesus, the Son of God, and the woman tasked to be His earthly mother! (1:28-33) </a:t>
            </a:r>
          </a:p>
          <a:p>
            <a:pPr algn="l">
              <a:buClr>
                <a:schemeClr val="accent1"/>
              </a:buClr>
              <a:buSzPct val="115000"/>
              <a:buFont typeface="Wingdings" pitchFamily="2" charset="2"/>
              <a:buChar char="Ø"/>
            </a:pPr>
            <a:r>
              <a:rPr lang="en-US" altLang="en-US" sz="2800" b="0" dirty="0">
                <a:solidFill>
                  <a:schemeClr val="tx1"/>
                </a:solidFill>
              </a:rPr>
              <a:t>She was a virgin (1:34) and was pure before marriage </a:t>
            </a:r>
            <a:r>
              <a:rPr lang="en-US" altLang="en-US" sz="2800" b="0" i="1" dirty="0">
                <a:solidFill>
                  <a:schemeClr val="tx1"/>
                </a:solidFill>
              </a:rPr>
              <a:t>(I John 3:3).</a:t>
            </a:r>
          </a:p>
          <a:p>
            <a:pPr algn="l">
              <a:buClr>
                <a:schemeClr val="accent1"/>
              </a:buClr>
              <a:buSzPct val="115000"/>
              <a:buFont typeface="Wingdings" pitchFamily="2" charset="2"/>
              <a:buChar char="Ø"/>
            </a:pPr>
            <a:r>
              <a:rPr lang="en-US" altLang="en-US" sz="2800" b="0" dirty="0">
                <a:solidFill>
                  <a:schemeClr val="tx1"/>
                </a:solidFill>
              </a:rPr>
              <a:t>The angel assured her she would be carrying the Son of God – 1:35</a:t>
            </a:r>
          </a:p>
        </p:txBody>
      </p:sp>
      <p:sp>
        <p:nvSpPr>
          <p:cNvPr id="8" name="Text Box 3"/>
          <p:cNvSpPr txBox="1">
            <a:spLocks noChangeArrowheads="1"/>
          </p:cNvSpPr>
          <p:nvPr/>
        </p:nvSpPr>
        <p:spPr bwMode="auto">
          <a:xfrm>
            <a:off x="1" y="4204255"/>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altLang="en-US" sz="2800" dirty="0">
                <a:solidFill>
                  <a:schemeClr val="tx1"/>
                </a:solidFill>
              </a:rPr>
              <a:t>Lk. 1:38: </a:t>
            </a:r>
            <a:r>
              <a:rPr lang="en-US" altLang="en-US" sz="2800" b="0" dirty="0">
                <a:solidFill>
                  <a:schemeClr val="tx1"/>
                </a:solidFill>
              </a:rPr>
              <a:t>She humbly submitted to the will of God.</a:t>
            </a:r>
          </a:p>
        </p:txBody>
      </p:sp>
      <p:sp>
        <p:nvSpPr>
          <p:cNvPr id="10" name="Text Box 49"/>
          <p:cNvSpPr txBox="1">
            <a:spLocks noChangeArrowheads="1"/>
          </p:cNvSpPr>
          <p:nvPr/>
        </p:nvSpPr>
        <p:spPr bwMode="auto">
          <a:xfrm>
            <a:off x="0" y="4921984"/>
            <a:ext cx="9144000" cy="163121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457200" indent="-457200" algn="l">
              <a:defRPr/>
            </a:pPr>
            <a:r>
              <a:rPr lang="en-US" sz="2800" b="1" dirty="0">
                <a:solidFill>
                  <a:srgbClr val="7030A0"/>
                </a:solidFill>
              </a:rPr>
              <a:t>Lk. 1:38</a:t>
            </a:r>
          </a:p>
          <a:p>
            <a:pPr marL="566738" indent="-566738" algn="l">
              <a:defRPr/>
            </a:pPr>
            <a:r>
              <a:rPr lang="en-US" sz="2400" b="0" dirty="0">
                <a:solidFill>
                  <a:srgbClr val="002060"/>
                </a:solidFill>
              </a:rPr>
              <a:t>38.  And Mary said, "Behold, the </a:t>
            </a:r>
            <a:r>
              <a:rPr lang="en-US" sz="2400" b="0" dirty="0" err="1">
                <a:solidFill>
                  <a:srgbClr val="002060"/>
                </a:solidFill>
              </a:rPr>
              <a:t>bondslave</a:t>
            </a:r>
            <a:r>
              <a:rPr lang="en-US" sz="2400" b="0" dirty="0">
                <a:solidFill>
                  <a:srgbClr val="002060"/>
                </a:solidFill>
              </a:rPr>
              <a:t> of the Lord; may it be done to me according to your word." And the angel departed from her.</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fade">
                                      <p:cBhvr>
                                        <p:cTn id="7" dur="500"/>
                                        <p:tgtEl>
                                          <p:spTgt spid="614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animEffect transition="in" filter="wipe(left)">
                                      <p:cBhvr>
                                        <p:cTn id="11" dur="500"/>
                                        <p:tgtEl>
                                          <p:spTgt spid="6148">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animEffect transition="in" filter="wipe(left)">
                                      <p:cBhvr>
                                        <p:cTn id="15" dur="500"/>
                                        <p:tgtEl>
                                          <p:spTgt spid="6148">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animEffect transition="in" filter="wipe(left)">
                                      <p:cBhvr>
                                        <p:cTn id="19" dur="500"/>
                                        <p:tgtEl>
                                          <p:spTgt spid="614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left)">
                                      <p:cBhvr>
                                        <p:cTn id="24" dur="500"/>
                                        <p:tgtEl>
                                          <p:spTgt spid="8">
                                            <p:txEl>
                                              <p:pRg st="0" end="0"/>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noAutofit/>
          </a:bodyPr>
          <a:lstStyle/>
          <a:p>
            <a:pPr algn="r" eaLnBrk="1" hangingPunct="1">
              <a:defRPr/>
            </a:pPr>
            <a:r>
              <a:rPr lang="en-US" b="1" u="sng" dirty="0">
                <a:solidFill>
                  <a:srgbClr val="FFCCFF"/>
                </a:solidFill>
                <a:cs typeface="Times New Roman" pitchFamily="18" charset="0"/>
              </a:rPr>
              <a:t>The Godly – Spiritual Well-being</a:t>
            </a:r>
          </a:p>
        </p:txBody>
      </p:sp>
      <p:sp>
        <p:nvSpPr>
          <p:cNvPr id="5" name="Footer Placeholder 3"/>
          <p:cNvSpPr>
            <a:spLocks noGrp="1"/>
          </p:cNvSpPr>
          <p:nvPr>
            <p:ph type="ftr" sz="quarter" idx="11"/>
          </p:nvPr>
        </p:nvSpPr>
        <p:spPr>
          <a:xfrm>
            <a:off x="3124200" y="6553200"/>
            <a:ext cx="2895600" cy="304800"/>
          </a:xfrm>
        </p:spPr>
        <p:txBody>
          <a:bodyPr/>
          <a:lstStyle/>
          <a:p>
            <a:pPr>
              <a:defRPr/>
            </a:pPr>
            <a:r>
              <a:rPr lang="en-US"/>
              <a:t>Mothers: The Good, The Bad, And The Godly</a:t>
            </a:r>
          </a:p>
        </p:txBody>
      </p:sp>
      <p:sp>
        <p:nvSpPr>
          <p:cNvPr id="6148" name="Text Box 3"/>
          <p:cNvSpPr txBox="1">
            <a:spLocks noChangeArrowheads="1"/>
          </p:cNvSpPr>
          <p:nvPr/>
        </p:nvSpPr>
        <p:spPr bwMode="auto">
          <a:xfrm>
            <a:off x="17463" y="838200"/>
            <a:ext cx="9144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sz="3200" dirty="0">
                <a:solidFill>
                  <a:srgbClr val="FFFF00"/>
                </a:solidFill>
              </a:rPr>
              <a:t>Mary – Lk. 1:26-28</a:t>
            </a:r>
          </a:p>
          <a:p>
            <a:pPr>
              <a:buClr>
                <a:schemeClr val="accent1"/>
              </a:buClr>
              <a:buSzPct val="115000"/>
              <a:buFont typeface="Wingdings" pitchFamily="2" charset="2"/>
              <a:buChar char="Ø"/>
            </a:pPr>
            <a:r>
              <a:rPr lang="en-US" altLang="en-US" sz="2800" dirty="0">
                <a:solidFill>
                  <a:schemeClr val="tx1"/>
                </a:solidFill>
              </a:rPr>
              <a:t>Lk. 2:19: </a:t>
            </a:r>
            <a:r>
              <a:rPr lang="en-US" altLang="en-US" sz="2800" b="0" dirty="0">
                <a:solidFill>
                  <a:schemeClr val="tx1"/>
                </a:solidFill>
              </a:rPr>
              <a:t>When shepherds who heard from an angel (2:8-18) came from the fields to honor and worship the newborn king, Mary “treasured” it in her heart.</a:t>
            </a:r>
          </a:p>
          <a:p>
            <a:pPr>
              <a:buClr>
                <a:schemeClr val="accent1"/>
              </a:buClr>
              <a:buSzPct val="115000"/>
              <a:buFont typeface="Wingdings" pitchFamily="2" charset="2"/>
              <a:buChar char="Ø"/>
            </a:pPr>
            <a:r>
              <a:rPr lang="en-US" altLang="en-US" sz="2800" dirty="0">
                <a:solidFill>
                  <a:schemeClr val="tx1"/>
                </a:solidFill>
              </a:rPr>
              <a:t>Mt. 2:14: </a:t>
            </a:r>
            <a:r>
              <a:rPr lang="en-US" altLang="en-US" sz="2800" b="0" dirty="0">
                <a:solidFill>
                  <a:schemeClr val="tx1"/>
                </a:solidFill>
              </a:rPr>
              <a:t>She was obedient to the voice of God along with Joseph in taking Jesus to Egypt and returning when Herod died – 2:19-21</a:t>
            </a:r>
          </a:p>
          <a:p>
            <a:pPr>
              <a:buClr>
                <a:schemeClr val="accent1"/>
              </a:buClr>
              <a:buSzPct val="115000"/>
              <a:buFont typeface="Wingdings" pitchFamily="2" charset="2"/>
              <a:buChar char="Ø"/>
            </a:pPr>
            <a:r>
              <a:rPr lang="en-US" altLang="en-US" sz="2800" dirty="0">
                <a:solidFill>
                  <a:schemeClr val="tx1"/>
                </a:solidFill>
              </a:rPr>
              <a:t>Lk. 2:48: </a:t>
            </a:r>
            <a:r>
              <a:rPr lang="en-US" altLang="en-US" sz="2800" b="0" dirty="0">
                <a:solidFill>
                  <a:schemeClr val="tx1"/>
                </a:solidFill>
              </a:rPr>
              <a:t>When Jesus stayed behind at the Temple (2:43-44), Mary and Joseph searched for Him (2:46)</a:t>
            </a:r>
          </a:p>
        </p:txBody>
      </p:sp>
      <p:sp>
        <p:nvSpPr>
          <p:cNvPr id="12" name="Text Box 7">
            <a:extLst>
              <a:ext uri="{FF2B5EF4-FFF2-40B4-BE49-F238E27FC236}">
                <a16:creationId xmlns:a16="http://schemas.microsoft.com/office/drawing/2014/main" id="{F0180557-FE2C-4E2C-9094-23F4BCA349D5}"/>
              </a:ext>
            </a:extLst>
          </p:cNvPr>
          <p:cNvSpPr txBox="1">
            <a:spLocks noChangeArrowheads="1"/>
          </p:cNvSpPr>
          <p:nvPr/>
        </p:nvSpPr>
        <p:spPr bwMode="auto">
          <a:xfrm>
            <a:off x="0" y="5334000"/>
            <a:ext cx="9144000" cy="1077218"/>
          </a:xfrm>
          <a:prstGeom prst="rect">
            <a:avLst/>
          </a:prstGeom>
          <a:solidFill>
            <a:srgbClr val="FFCCFF"/>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3200" dirty="0">
                <a:solidFill>
                  <a:srgbClr val="FF0000"/>
                </a:solidFill>
              </a:rPr>
              <a:t>She was concerned for His physical</a:t>
            </a:r>
          </a:p>
          <a:p>
            <a:pPr algn="ctr" eaLnBrk="1" hangingPunct="1"/>
            <a:r>
              <a:rPr lang="en-US" altLang="en-US" sz="3200" dirty="0">
                <a:solidFill>
                  <a:srgbClr val="FF0000"/>
                </a:solidFill>
              </a:rPr>
              <a:t>well-being!</a:t>
            </a:r>
          </a:p>
        </p:txBody>
      </p:sp>
    </p:spTree>
    <p:extLst>
      <p:ext uri="{BB962C8B-B14F-4D97-AF65-F5344CB8AC3E}">
        <p14:creationId xmlns:p14="http://schemas.microsoft.com/office/powerpoint/2010/main" val="3878269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Effect transition="in" filter="wipe(left)">
                                      <p:cBhvr>
                                        <p:cTn id="7" dur="500"/>
                                        <p:tgtEl>
                                          <p:spTgt spid="6148">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animEffect transition="in" filter="wipe(left)">
                                      <p:cBhvr>
                                        <p:cTn id="11" dur="500"/>
                                        <p:tgtEl>
                                          <p:spTgt spid="614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148">
                                            <p:txEl>
                                              <p:pRg st="3" end="3"/>
                                            </p:txEl>
                                          </p:spTgt>
                                        </p:tgtEl>
                                        <p:attrNameLst>
                                          <p:attrName>style.visibility</p:attrName>
                                        </p:attrNameLst>
                                      </p:cBhvr>
                                      <p:to>
                                        <p:strVal val="visible"/>
                                      </p:to>
                                    </p:set>
                                    <p:animEffect transition="in" filter="wipe(left)">
                                      <p:cBhvr>
                                        <p:cTn id="16" dur="500"/>
                                        <p:tgtEl>
                                          <p:spTgt spid="6148">
                                            <p:txEl>
                                              <p:pRg st="3" end="3"/>
                                            </p:txEl>
                                          </p:spTgt>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normAutofit fontScale="90000"/>
          </a:bodyPr>
          <a:lstStyle/>
          <a:p>
            <a:pPr algn="r" eaLnBrk="1" hangingPunct="1">
              <a:defRPr/>
            </a:pPr>
            <a:r>
              <a:rPr lang="en-US" sz="4000" b="1" u="sng" dirty="0">
                <a:solidFill>
                  <a:srgbClr val="FFCCFF"/>
                </a:solidFill>
                <a:cs typeface="Times New Roman" pitchFamily="18" charset="0"/>
              </a:rPr>
              <a:t>The Godly – Spiritual Well-being</a:t>
            </a:r>
          </a:p>
        </p:txBody>
      </p:sp>
      <p:sp>
        <p:nvSpPr>
          <p:cNvPr id="5" name="Footer Placeholder 3"/>
          <p:cNvSpPr>
            <a:spLocks noGrp="1"/>
          </p:cNvSpPr>
          <p:nvPr>
            <p:ph type="ftr" sz="quarter" idx="11"/>
          </p:nvPr>
        </p:nvSpPr>
        <p:spPr>
          <a:xfrm>
            <a:off x="3124200" y="6553200"/>
            <a:ext cx="2895600" cy="304800"/>
          </a:xfrm>
        </p:spPr>
        <p:txBody>
          <a:bodyPr/>
          <a:lstStyle/>
          <a:p>
            <a:pPr>
              <a:defRPr/>
            </a:pPr>
            <a:r>
              <a:rPr lang="en-US"/>
              <a:t>Mothers: The Good, The Bad, And The Godly</a:t>
            </a:r>
          </a:p>
        </p:txBody>
      </p:sp>
      <p:sp>
        <p:nvSpPr>
          <p:cNvPr id="6148" name="Text Box 3"/>
          <p:cNvSpPr txBox="1">
            <a:spLocks noChangeArrowheads="1"/>
          </p:cNvSpPr>
          <p:nvPr/>
        </p:nvSpPr>
        <p:spPr bwMode="auto">
          <a:xfrm>
            <a:off x="17463" y="6096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sz="3200" dirty="0">
                <a:solidFill>
                  <a:srgbClr val="FFFF00"/>
                </a:solidFill>
              </a:rPr>
              <a:t>Mary – Lk. 1:26-28</a:t>
            </a:r>
          </a:p>
        </p:txBody>
      </p:sp>
      <p:sp>
        <p:nvSpPr>
          <p:cNvPr id="8" name="Text Box 3"/>
          <p:cNvSpPr txBox="1">
            <a:spLocks noChangeArrowheads="1"/>
          </p:cNvSpPr>
          <p:nvPr/>
        </p:nvSpPr>
        <p:spPr bwMode="auto">
          <a:xfrm>
            <a:off x="-15875" y="1111477"/>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altLang="en-US" sz="2800" dirty="0">
                <a:solidFill>
                  <a:schemeClr val="tx1"/>
                </a:solidFill>
              </a:rPr>
              <a:t>Lk. 2:50-52: </a:t>
            </a:r>
            <a:r>
              <a:rPr lang="en-US" altLang="en-US" sz="2800" b="0" dirty="0">
                <a:solidFill>
                  <a:schemeClr val="tx1"/>
                </a:solidFill>
              </a:rPr>
              <a:t>They were the kind of parents Jesus submitted to &amp; was trained in wisdom &amp; favor of God.</a:t>
            </a:r>
          </a:p>
        </p:txBody>
      </p:sp>
      <p:sp>
        <p:nvSpPr>
          <p:cNvPr id="10" name="Text Box 49"/>
          <p:cNvSpPr txBox="1">
            <a:spLocks noChangeArrowheads="1"/>
          </p:cNvSpPr>
          <p:nvPr/>
        </p:nvSpPr>
        <p:spPr bwMode="auto">
          <a:xfrm>
            <a:off x="0" y="2179543"/>
            <a:ext cx="9144000" cy="310854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457200" indent="-457200" algn="l">
              <a:defRPr/>
            </a:pPr>
            <a:r>
              <a:rPr lang="en-US" sz="2800" b="1" dirty="0">
                <a:solidFill>
                  <a:srgbClr val="7030A0"/>
                </a:solidFill>
              </a:rPr>
              <a:t>Lk. 2:50-52</a:t>
            </a:r>
          </a:p>
          <a:p>
            <a:pPr marL="631825" indent="-631825" algn="l">
              <a:defRPr/>
            </a:pPr>
            <a:r>
              <a:rPr lang="en-US" sz="2400" b="0" dirty="0">
                <a:solidFill>
                  <a:srgbClr val="002060"/>
                </a:solidFill>
              </a:rPr>
              <a:t>50.  But they did not understand the statement which He had made to them. </a:t>
            </a:r>
          </a:p>
          <a:p>
            <a:pPr marL="631825" indent="-631825" algn="l">
              <a:defRPr/>
            </a:pPr>
            <a:r>
              <a:rPr lang="en-US" sz="2400" b="0" dirty="0">
                <a:solidFill>
                  <a:srgbClr val="002060"/>
                </a:solidFill>
              </a:rPr>
              <a:t>51.  And He went down with them and came to Nazareth, and He continued in subjection to them; and His mother treasured all these things in her heart. </a:t>
            </a:r>
          </a:p>
          <a:p>
            <a:pPr marL="631825" indent="-631825" algn="l">
              <a:defRPr/>
            </a:pPr>
            <a:r>
              <a:rPr lang="en-US" sz="2400" b="0" dirty="0">
                <a:solidFill>
                  <a:srgbClr val="002060"/>
                </a:solidFill>
              </a:rPr>
              <a:t>52.  And Jesus kept increasing in wisdom and stature, and in favor with God and men. </a:t>
            </a:r>
          </a:p>
        </p:txBody>
      </p:sp>
      <p:sp>
        <p:nvSpPr>
          <p:cNvPr id="11" name="Text Box 7"/>
          <p:cNvSpPr txBox="1">
            <a:spLocks noChangeArrowheads="1"/>
          </p:cNvSpPr>
          <p:nvPr/>
        </p:nvSpPr>
        <p:spPr bwMode="auto">
          <a:xfrm>
            <a:off x="-15875" y="5478528"/>
            <a:ext cx="9159875" cy="1077218"/>
          </a:xfrm>
          <a:prstGeom prst="rect">
            <a:avLst/>
          </a:prstGeom>
          <a:solidFill>
            <a:srgbClr val="FFCCFF"/>
          </a:solidFill>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3200" dirty="0">
                <a:solidFill>
                  <a:srgbClr val="FF0000"/>
                </a:solidFill>
              </a:rPr>
              <a:t>She was concerned for His spiritual </a:t>
            </a:r>
          </a:p>
          <a:p>
            <a:pPr algn="ctr" eaLnBrk="1" hangingPunct="1"/>
            <a:r>
              <a:rPr lang="en-US" altLang="en-US" sz="3200" dirty="0">
                <a:solidFill>
                  <a:srgbClr val="FF0000"/>
                </a:solidFill>
              </a:rPr>
              <a:t>well-being!</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
                                        </p:tgtEl>
                                        <p:attrNameLst>
                                          <p:attrName>style.visibility</p:attrName>
                                        </p:attrNameLst>
                                      </p:cBhvr>
                                      <p:to>
                                        <p:strVal val="visible"/>
                                      </p:to>
                                    </p:set>
                                  </p:childTnLst>
                                </p:cTn>
                              </p:par>
                            </p:childTnLst>
                          </p:cTn>
                        </p:par>
                        <p:par>
                          <p:cTn id="9" fill="hold" nodeType="with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autoUpdateAnimBg="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normAutofit fontScale="90000"/>
          </a:bodyPr>
          <a:lstStyle/>
          <a:p>
            <a:pPr algn="r" eaLnBrk="1" hangingPunct="1">
              <a:defRPr/>
            </a:pPr>
            <a:r>
              <a:rPr lang="en-US" sz="4000" b="1" u="sng" dirty="0">
                <a:solidFill>
                  <a:srgbClr val="FFCCFF"/>
                </a:solidFill>
                <a:cs typeface="Times New Roman" pitchFamily="18" charset="0"/>
              </a:rPr>
              <a:t>The Godly – Spiritual Well-being</a:t>
            </a:r>
          </a:p>
        </p:txBody>
      </p:sp>
      <p:sp>
        <p:nvSpPr>
          <p:cNvPr id="5" name="Footer Placeholder 3"/>
          <p:cNvSpPr>
            <a:spLocks noGrp="1"/>
          </p:cNvSpPr>
          <p:nvPr>
            <p:ph type="ftr" sz="quarter" idx="11"/>
          </p:nvPr>
        </p:nvSpPr>
        <p:spPr>
          <a:xfrm>
            <a:off x="3124200" y="6553200"/>
            <a:ext cx="2895600" cy="304800"/>
          </a:xfrm>
        </p:spPr>
        <p:txBody>
          <a:bodyPr/>
          <a:lstStyle/>
          <a:p>
            <a:pPr>
              <a:defRPr/>
            </a:pPr>
            <a:r>
              <a:rPr lang="en-US"/>
              <a:t>Mothers: The Good, The Bad, And The Godly</a:t>
            </a:r>
          </a:p>
        </p:txBody>
      </p:sp>
      <p:sp>
        <p:nvSpPr>
          <p:cNvPr id="6148" name="Text Box 3"/>
          <p:cNvSpPr txBox="1">
            <a:spLocks noChangeArrowheads="1"/>
          </p:cNvSpPr>
          <p:nvPr/>
        </p:nvSpPr>
        <p:spPr bwMode="auto">
          <a:xfrm>
            <a:off x="17463" y="102263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sz="3200" dirty="0">
                <a:solidFill>
                  <a:srgbClr val="FFFF00"/>
                </a:solidFill>
              </a:rPr>
              <a:t>Mary – Lk. 1:26-28</a:t>
            </a:r>
          </a:p>
        </p:txBody>
      </p:sp>
      <p:sp>
        <p:nvSpPr>
          <p:cNvPr id="14" name="Text Box 3"/>
          <p:cNvSpPr txBox="1">
            <a:spLocks noChangeArrowheads="1"/>
          </p:cNvSpPr>
          <p:nvPr/>
        </p:nvSpPr>
        <p:spPr bwMode="auto">
          <a:xfrm>
            <a:off x="0" y="1597600"/>
            <a:ext cx="9144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altLang="en-US" sz="2800" dirty="0">
                <a:solidFill>
                  <a:schemeClr val="tx1"/>
                </a:solidFill>
              </a:rPr>
              <a:t>Jn. 19:25-27: </a:t>
            </a:r>
            <a:r>
              <a:rPr lang="en-US" altLang="en-US" sz="2800" b="0" dirty="0">
                <a:solidFill>
                  <a:schemeClr val="tx1"/>
                </a:solidFill>
              </a:rPr>
              <a:t>She followed her Son all the way to the cross!</a:t>
            </a:r>
          </a:p>
          <a:p>
            <a:pPr>
              <a:buClr>
                <a:schemeClr val="accent1"/>
              </a:buClr>
              <a:buSzPct val="115000"/>
              <a:buFont typeface="Wingdings" pitchFamily="2" charset="2"/>
              <a:buChar char="Ø"/>
            </a:pPr>
            <a:r>
              <a:rPr lang="en-US" altLang="en-US" sz="2800" dirty="0">
                <a:solidFill>
                  <a:schemeClr val="tx1"/>
                </a:solidFill>
              </a:rPr>
              <a:t>Acts 1:12-14: </a:t>
            </a:r>
            <a:r>
              <a:rPr lang="en-US" altLang="en-US" sz="2800" b="0" dirty="0">
                <a:solidFill>
                  <a:schemeClr val="tx1"/>
                </a:solidFill>
              </a:rPr>
              <a:t>Her last mention in the Scriptures has her listed among believers, including the apostles and the Lord’s brothers (her children!).</a:t>
            </a:r>
          </a:p>
        </p:txBody>
      </p:sp>
      <p:sp>
        <p:nvSpPr>
          <p:cNvPr id="13" name="Text Box 7">
            <a:extLst>
              <a:ext uri="{FF2B5EF4-FFF2-40B4-BE49-F238E27FC236}">
                <a16:creationId xmlns:a16="http://schemas.microsoft.com/office/drawing/2014/main" id="{DD85EA22-8973-4AA6-A7C6-CF35038E887B}"/>
              </a:ext>
            </a:extLst>
          </p:cNvPr>
          <p:cNvSpPr txBox="1">
            <a:spLocks noChangeArrowheads="1"/>
          </p:cNvSpPr>
          <p:nvPr/>
        </p:nvSpPr>
        <p:spPr bwMode="auto">
          <a:xfrm>
            <a:off x="0" y="4660175"/>
            <a:ext cx="9144000" cy="1077218"/>
          </a:xfrm>
          <a:prstGeom prst="rect">
            <a:avLst/>
          </a:prstGeom>
          <a:solidFill>
            <a:srgbClr val="0000FF"/>
          </a:solidFill>
          <a:ln w="19050">
            <a:solidFill>
              <a:schemeClr val="accent5">
                <a:lumMod val="50000"/>
              </a:schemeClr>
            </a:solidFill>
          </a:ln>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defRPr/>
            </a:pPr>
            <a:r>
              <a:rPr lang="en-US" sz="3200" dirty="0">
                <a:solidFill>
                  <a:srgbClr val="FFFF00"/>
                </a:solidFill>
              </a:rPr>
              <a:t>Mary was a mother like no other, and was truly “blessed among women!” </a:t>
            </a:r>
            <a:r>
              <a:rPr lang="en-US" sz="3200" i="1" dirty="0">
                <a:solidFill>
                  <a:srgbClr val="FFFF00"/>
                </a:solidFill>
              </a:rPr>
              <a:t>(Lk. 1:42)</a:t>
            </a:r>
          </a:p>
        </p:txBody>
      </p:sp>
    </p:spTree>
    <p:extLst>
      <p:ext uri="{BB962C8B-B14F-4D97-AF65-F5344CB8AC3E}">
        <p14:creationId xmlns:p14="http://schemas.microsoft.com/office/powerpoint/2010/main" val="11607658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wipe(left)">
                                      <p:cBhvr>
                                        <p:cTn id="11" dur="500"/>
                                        <p:tgtEl>
                                          <p:spTgt spid="1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normAutofit fontScale="90000"/>
          </a:bodyPr>
          <a:lstStyle/>
          <a:p>
            <a:pPr algn="r" eaLnBrk="1" hangingPunct="1">
              <a:defRPr/>
            </a:pPr>
            <a:r>
              <a:rPr lang="en-US" sz="4000" b="1" u="sng" dirty="0">
                <a:solidFill>
                  <a:srgbClr val="FFCCFF"/>
                </a:solidFill>
                <a:cs typeface="Times New Roman" pitchFamily="18" charset="0"/>
              </a:rPr>
              <a:t>The Godly – Spiritual Well-being</a:t>
            </a:r>
          </a:p>
        </p:txBody>
      </p:sp>
      <p:sp>
        <p:nvSpPr>
          <p:cNvPr id="5" name="Footer Placeholder 3"/>
          <p:cNvSpPr>
            <a:spLocks noGrp="1"/>
          </p:cNvSpPr>
          <p:nvPr>
            <p:ph type="ftr" sz="quarter" idx="11"/>
          </p:nvPr>
        </p:nvSpPr>
        <p:spPr>
          <a:xfrm>
            <a:off x="3124200" y="6553200"/>
            <a:ext cx="2895600" cy="304800"/>
          </a:xfrm>
        </p:spPr>
        <p:txBody>
          <a:bodyPr/>
          <a:lstStyle/>
          <a:p>
            <a:pPr>
              <a:defRPr/>
            </a:pPr>
            <a:r>
              <a:rPr lang="en-US"/>
              <a:t>Mothers: The Good, The Bad, And The Godly</a:t>
            </a:r>
          </a:p>
        </p:txBody>
      </p:sp>
      <p:sp>
        <p:nvSpPr>
          <p:cNvPr id="7" name="Text Box 49">
            <a:extLst>
              <a:ext uri="{FF2B5EF4-FFF2-40B4-BE49-F238E27FC236}">
                <a16:creationId xmlns:a16="http://schemas.microsoft.com/office/drawing/2014/main" id="{575A67E6-5A15-4468-8365-A664D710C741}"/>
              </a:ext>
            </a:extLst>
          </p:cNvPr>
          <p:cNvSpPr txBox="1">
            <a:spLocks noChangeArrowheads="1"/>
          </p:cNvSpPr>
          <p:nvPr/>
        </p:nvSpPr>
        <p:spPr bwMode="auto">
          <a:xfrm>
            <a:off x="0" y="877939"/>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sz="3200" dirty="0">
                <a:solidFill>
                  <a:srgbClr val="FFFF00"/>
                </a:solidFill>
              </a:rPr>
              <a:t>Mary – Lk. 1:26-28</a:t>
            </a:r>
            <a:endParaRPr lang="en-US" altLang="en-US" sz="2800" b="0" dirty="0">
              <a:solidFill>
                <a:schemeClr val="tx1"/>
              </a:solidFill>
            </a:endParaRPr>
          </a:p>
        </p:txBody>
      </p:sp>
      <p:sp>
        <p:nvSpPr>
          <p:cNvPr id="8" name="Text Box 3">
            <a:extLst>
              <a:ext uri="{FF2B5EF4-FFF2-40B4-BE49-F238E27FC236}">
                <a16:creationId xmlns:a16="http://schemas.microsoft.com/office/drawing/2014/main" id="{7FB6D72C-BFA5-4CC3-8F9C-96F7CFE08574}"/>
              </a:ext>
            </a:extLst>
          </p:cNvPr>
          <p:cNvSpPr txBox="1">
            <a:spLocks noChangeArrowheads="1"/>
          </p:cNvSpPr>
          <p:nvPr/>
        </p:nvSpPr>
        <p:spPr bwMode="auto">
          <a:xfrm>
            <a:off x="0" y="1610737"/>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sz="3200" dirty="0">
                <a:solidFill>
                  <a:srgbClr val="FFFF00"/>
                </a:solidFill>
              </a:rPr>
              <a:t>Honorable Mentions:</a:t>
            </a:r>
          </a:p>
          <a:p>
            <a:pPr eaLnBrk="1" hangingPunct="1">
              <a:buFont typeface="Wingdings" panose="05000000000000000000" pitchFamily="2" charset="2"/>
              <a:buChar char="v"/>
            </a:pPr>
            <a:r>
              <a:rPr lang="pt-BR" altLang="en-US" sz="2800" dirty="0">
                <a:solidFill>
                  <a:srgbClr val="99FFCC"/>
                </a:solidFill>
              </a:rPr>
              <a:t>Jochebed </a:t>
            </a:r>
            <a:r>
              <a:rPr lang="pt-BR" altLang="en-US" sz="2800" i="1" dirty="0">
                <a:solidFill>
                  <a:srgbClr val="99FFCC"/>
                </a:solidFill>
              </a:rPr>
              <a:t>(Ex. 2:1-2; 6:20; Num. 26:59)</a:t>
            </a:r>
          </a:p>
          <a:p>
            <a:pPr eaLnBrk="1" hangingPunct="1">
              <a:buFont typeface="Wingdings" panose="05000000000000000000" pitchFamily="2" charset="2"/>
              <a:buChar char="v"/>
            </a:pPr>
            <a:r>
              <a:rPr lang="pl-PL" altLang="en-US" sz="2800" dirty="0">
                <a:solidFill>
                  <a:srgbClr val="99FFCC"/>
                </a:solidFill>
              </a:rPr>
              <a:t>Hannah </a:t>
            </a:r>
            <a:r>
              <a:rPr lang="en-US" altLang="en-US" sz="2800" i="1" dirty="0">
                <a:solidFill>
                  <a:srgbClr val="99FFCC"/>
                </a:solidFill>
              </a:rPr>
              <a:t>(</a:t>
            </a:r>
            <a:r>
              <a:rPr lang="pl-PL" altLang="en-US" sz="2800" i="1" dirty="0">
                <a:solidFill>
                  <a:srgbClr val="99FFCC"/>
                </a:solidFill>
              </a:rPr>
              <a:t>I Sam. 1:1-2</a:t>
            </a:r>
            <a:r>
              <a:rPr lang="en-US" altLang="en-US" sz="2800" i="1" dirty="0">
                <a:solidFill>
                  <a:srgbClr val="99FFCC"/>
                </a:solidFill>
              </a:rPr>
              <a:t>)</a:t>
            </a:r>
          </a:p>
        </p:txBody>
      </p:sp>
      <p:sp>
        <p:nvSpPr>
          <p:cNvPr id="9" name="Text Box 7">
            <a:extLst>
              <a:ext uri="{FF2B5EF4-FFF2-40B4-BE49-F238E27FC236}">
                <a16:creationId xmlns:a16="http://schemas.microsoft.com/office/drawing/2014/main" id="{4AF91B6D-B4D6-4C9D-8CF5-333AA260149C}"/>
              </a:ext>
            </a:extLst>
          </p:cNvPr>
          <p:cNvSpPr txBox="1">
            <a:spLocks noChangeArrowheads="1"/>
          </p:cNvSpPr>
          <p:nvPr/>
        </p:nvSpPr>
        <p:spPr bwMode="auto">
          <a:xfrm>
            <a:off x="0" y="3161108"/>
            <a:ext cx="9144000" cy="3416320"/>
          </a:xfrm>
          <a:prstGeom prst="rect">
            <a:avLst/>
          </a:prstGeom>
          <a:solidFill>
            <a:srgbClr val="0000FF"/>
          </a:solidFill>
          <a:ln/>
        </p:spPr>
        <p:style>
          <a:lnRef idx="0">
            <a:schemeClr val="dk1"/>
          </a:lnRef>
          <a:fillRef idx="3">
            <a:schemeClr val="dk1"/>
          </a:fillRef>
          <a:effectRef idx="3">
            <a:schemeClr val="dk1"/>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defRPr/>
            </a:pPr>
            <a:r>
              <a:rPr lang="en-US" sz="3600" dirty="0">
                <a:solidFill>
                  <a:srgbClr val="CCCC00"/>
                </a:solidFill>
              </a:rPr>
              <a:t>Every child should be so thankful for mothers who have showed their love and devotion and sacrificial love for their family, and who are concerned not only for physical well-being but spiritual well-being!</a:t>
            </a:r>
            <a:endParaRPr lang="en-US" sz="3600" i="1" dirty="0">
              <a:solidFill>
                <a:srgbClr val="CCCC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additive="base">
                                        <p:cTn id="16"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609600"/>
          </a:xfrm>
        </p:spPr>
        <p:txBody>
          <a:bodyPr>
            <a:noAutofit/>
          </a:bodyPr>
          <a:lstStyle/>
          <a:p>
            <a:pPr eaLnBrk="1" hangingPunct="1">
              <a:defRPr/>
            </a:pPr>
            <a:r>
              <a:rPr lang="en-US" sz="4000" b="1" u="sng" dirty="0">
                <a:solidFill>
                  <a:srgbClr val="FFCCFF"/>
                </a:solidFill>
                <a:cs typeface="Times New Roman" pitchFamily="18" charset="0"/>
              </a:rPr>
              <a:t>Conclusion </a:t>
            </a:r>
          </a:p>
        </p:txBody>
      </p:sp>
      <p:sp>
        <p:nvSpPr>
          <p:cNvPr id="8" name="Footer Placeholder 3"/>
          <p:cNvSpPr>
            <a:spLocks noGrp="1"/>
          </p:cNvSpPr>
          <p:nvPr>
            <p:ph type="ftr" sz="quarter" idx="11"/>
          </p:nvPr>
        </p:nvSpPr>
        <p:spPr>
          <a:xfrm>
            <a:off x="3140299" y="6633769"/>
            <a:ext cx="2895600" cy="228600"/>
          </a:xfrm>
        </p:spPr>
        <p:txBody>
          <a:bodyPr/>
          <a:lstStyle/>
          <a:p>
            <a:pPr>
              <a:defRPr/>
            </a:pPr>
            <a:r>
              <a:rPr lang="en-US" dirty="0"/>
              <a:t>Mothers: The Good, The Bad, And The Godly</a:t>
            </a:r>
          </a:p>
        </p:txBody>
      </p:sp>
      <p:sp>
        <p:nvSpPr>
          <p:cNvPr id="9" name="Text Box 3"/>
          <p:cNvSpPr txBox="1">
            <a:spLocks noChangeArrowheads="1"/>
          </p:cNvSpPr>
          <p:nvPr/>
        </p:nvSpPr>
        <p:spPr bwMode="auto">
          <a:xfrm>
            <a:off x="9525" y="69923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3200" dirty="0">
                <a:solidFill>
                  <a:srgbClr val="FFFF00"/>
                </a:solidFill>
              </a:rPr>
              <a:t>A godly mother will diligently train her children to know God</a:t>
            </a:r>
          </a:p>
        </p:txBody>
      </p:sp>
      <p:sp>
        <p:nvSpPr>
          <p:cNvPr id="10" name="Text Box 49"/>
          <p:cNvSpPr txBox="1">
            <a:spLocks noChangeArrowheads="1"/>
          </p:cNvSpPr>
          <p:nvPr/>
        </p:nvSpPr>
        <p:spPr bwMode="auto">
          <a:xfrm>
            <a:off x="14891" y="1776448"/>
            <a:ext cx="9144000" cy="23698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457200" indent="-457200" algn="l">
              <a:defRPr/>
            </a:pPr>
            <a:r>
              <a:rPr lang="en-US" sz="2800" b="1" dirty="0">
                <a:solidFill>
                  <a:srgbClr val="7030A0"/>
                </a:solidFill>
              </a:rPr>
              <a:t>Prov. 1:8; 6:20</a:t>
            </a:r>
          </a:p>
          <a:p>
            <a:pPr marL="965200" indent="-965200" algn="l">
              <a:defRPr/>
            </a:pPr>
            <a:r>
              <a:rPr lang="en-US" sz="2400" b="1" dirty="0">
                <a:solidFill>
                  <a:srgbClr val="002060"/>
                </a:solidFill>
              </a:rPr>
              <a:t>1:8:</a:t>
            </a:r>
            <a:r>
              <a:rPr lang="en-US" sz="2400" b="0" dirty="0">
                <a:solidFill>
                  <a:srgbClr val="002060"/>
                </a:solidFill>
              </a:rPr>
              <a:t>    Hear, my son, your father's instruction And do not forsake your mother's teaching;</a:t>
            </a:r>
          </a:p>
          <a:p>
            <a:pPr marL="965200" indent="-965200" algn="l">
              <a:defRPr/>
            </a:pPr>
            <a:endParaRPr lang="en-US" sz="2400" b="0" dirty="0">
              <a:solidFill>
                <a:srgbClr val="002060"/>
              </a:solidFill>
            </a:endParaRPr>
          </a:p>
          <a:p>
            <a:pPr marL="965200" indent="-965200" algn="l">
              <a:defRPr/>
            </a:pPr>
            <a:r>
              <a:rPr lang="en-US" sz="2400" b="1" dirty="0">
                <a:solidFill>
                  <a:srgbClr val="002060"/>
                </a:solidFill>
              </a:rPr>
              <a:t>6:20:</a:t>
            </a:r>
            <a:r>
              <a:rPr lang="en-US" sz="2400" b="0" dirty="0">
                <a:solidFill>
                  <a:srgbClr val="002060"/>
                </a:solidFill>
              </a:rPr>
              <a:t>  My son, observe the commandment of your father And do not forsake the teaching of your 	mother; </a:t>
            </a:r>
          </a:p>
        </p:txBody>
      </p:sp>
      <p:sp>
        <p:nvSpPr>
          <p:cNvPr id="11" name="Text Box 3"/>
          <p:cNvSpPr txBox="1">
            <a:spLocks noChangeArrowheads="1"/>
          </p:cNvSpPr>
          <p:nvPr/>
        </p:nvSpPr>
        <p:spPr bwMode="auto">
          <a:xfrm>
            <a:off x="0" y="4263889"/>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3200" dirty="0">
                <a:solidFill>
                  <a:srgbClr val="FFFF00"/>
                </a:solidFill>
              </a:rPr>
              <a:t>A godly mother will not forsake her God-given role as a teacher of her young</a:t>
            </a:r>
          </a:p>
        </p:txBody>
      </p:sp>
      <p:sp>
        <p:nvSpPr>
          <p:cNvPr id="12" name="Text Box 49"/>
          <p:cNvSpPr txBox="1">
            <a:spLocks noChangeArrowheads="1"/>
          </p:cNvSpPr>
          <p:nvPr/>
        </p:nvSpPr>
        <p:spPr bwMode="auto">
          <a:xfrm>
            <a:off x="16099" y="5356496"/>
            <a:ext cx="9144000" cy="126188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457200" indent="-457200" algn="l">
              <a:defRPr/>
            </a:pPr>
            <a:r>
              <a:rPr lang="en-US" sz="2800" b="1" dirty="0">
                <a:solidFill>
                  <a:srgbClr val="7030A0"/>
                </a:solidFill>
              </a:rPr>
              <a:t>Prov. 29:15</a:t>
            </a:r>
          </a:p>
          <a:p>
            <a:pPr marL="631825" indent="-631825" algn="l">
              <a:defRPr/>
            </a:pPr>
            <a:r>
              <a:rPr lang="en-US" sz="2400" b="0" dirty="0">
                <a:solidFill>
                  <a:srgbClr val="002060"/>
                </a:solidFill>
              </a:rPr>
              <a:t>15.  The rod and reproof give wisdom, But a child who gets his own way brings shame to his mother.</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609600"/>
          </a:xfrm>
        </p:spPr>
        <p:txBody>
          <a:bodyPr>
            <a:noAutofit/>
          </a:bodyPr>
          <a:lstStyle/>
          <a:p>
            <a:pPr eaLnBrk="1" hangingPunct="1">
              <a:defRPr/>
            </a:pPr>
            <a:r>
              <a:rPr lang="en-US" sz="4000" b="1" u="sng" dirty="0">
                <a:solidFill>
                  <a:srgbClr val="FFCCFF"/>
                </a:solidFill>
                <a:cs typeface="Times New Roman" pitchFamily="18" charset="0"/>
              </a:rPr>
              <a:t>Conclusion </a:t>
            </a:r>
          </a:p>
        </p:txBody>
      </p:sp>
      <p:sp>
        <p:nvSpPr>
          <p:cNvPr id="8" name="Footer Placeholder 3"/>
          <p:cNvSpPr>
            <a:spLocks noGrp="1"/>
          </p:cNvSpPr>
          <p:nvPr>
            <p:ph type="ftr" sz="quarter" idx="11"/>
          </p:nvPr>
        </p:nvSpPr>
        <p:spPr>
          <a:xfrm>
            <a:off x="29815" y="6627790"/>
            <a:ext cx="2895600" cy="228600"/>
          </a:xfrm>
        </p:spPr>
        <p:txBody>
          <a:bodyPr/>
          <a:lstStyle/>
          <a:p>
            <a:pPr>
              <a:defRPr/>
            </a:pPr>
            <a:r>
              <a:rPr lang="en-US" dirty="0"/>
              <a:t>Mothers: The Good, The Bad, And The Godly</a:t>
            </a:r>
          </a:p>
        </p:txBody>
      </p:sp>
      <p:sp>
        <p:nvSpPr>
          <p:cNvPr id="9" name="Text Box 3"/>
          <p:cNvSpPr txBox="1">
            <a:spLocks noChangeArrowheads="1"/>
          </p:cNvSpPr>
          <p:nvPr/>
        </p:nvSpPr>
        <p:spPr bwMode="auto">
          <a:xfrm>
            <a:off x="-1" y="718691"/>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3200" dirty="0">
                <a:solidFill>
                  <a:srgbClr val="FFFF00"/>
                </a:solidFill>
              </a:rPr>
              <a:t>A godly mother will be a godly example for her children!</a:t>
            </a:r>
          </a:p>
        </p:txBody>
      </p:sp>
      <p:sp>
        <p:nvSpPr>
          <p:cNvPr id="7" name="Text Box 49"/>
          <p:cNvSpPr txBox="1">
            <a:spLocks noChangeArrowheads="1"/>
          </p:cNvSpPr>
          <p:nvPr/>
        </p:nvSpPr>
        <p:spPr bwMode="auto">
          <a:xfrm>
            <a:off x="0" y="1905000"/>
            <a:ext cx="9144000" cy="347787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457200" indent="-457200" algn="l">
              <a:defRPr/>
            </a:pPr>
            <a:r>
              <a:rPr lang="en-US" sz="2800" b="1" dirty="0">
                <a:solidFill>
                  <a:srgbClr val="7030A0"/>
                </a:solidFill>
              </a:rPr>
              <a:t>II Tim. 1:3-5</a:t>
            </a:r>
          </a:p>
          <a:p>
            <a:pPr marL="400050" indent="-400050" algn="l">
              <a:defRPr/>
            </a:pPr>
            <a:r>
              <a:rPr lang="en-US" sz="2400" b="0" dirty="0">
                <a:solidFill>
                  <a:srgbClr val="002060"/>
                </a:solidFill>
              </a:rPr>
              <a:t>3.  I thank God, whom I serve with a clear conscience the way my forefathers did, as I constantly remember you in my prayers night and day, </a:t>
            </a:r>
          </a:p>
          <a:p>
            <a:pPr marL="400050" indent="-400050" algn="l">
              <a:defRPr/>
            </a:pPr>
            <a:r>
              <a:rPr lang="en-US" sz="2400" b="0" dirty="0">
                <a:solidFill>
                  <a:srgbClr val="002060"/>
                </a:solidFill>
              </a:rPr>
              <a:t>4.  longing to see you, even as I recall your tears, so that I may be filled with joy. </a:t>
            </a:r>
          </a:p>
          <a:p>
            <a:pPr marL="400050" indent="-400050" algn="l">
              <a:defRPr/>
            </a:pPr>
            <a:r>
              <a:rPr lang="en-US" sz="2400" b="0" dirty="0">
                <a:solidFill>
                  <a:srgbClr val="002060"/>
                </a:solidFill>
              </a:rPr>
              <a:t>5.  For I am mindful of the sincere faith within you, which first dwelt in your grandmother Lois and your mother Eunice, and I am sure that it is in you as well.</a:t>
            </a:r>
          </a:p>
        </p:txBody>
      </p:sp>
      <p:pic>
        <p:nvPicPr>
          <p:cNvPr id="4" name="Picture 3" descr="A picture containing person, indoor, sitting, girl&#10;&#10;Description generated with very high confidence">
            <a:extLst>
              <a:ext uri="{FF2B5EF4-FFF2-40B4-BE49-F238E27FC236}">
                <a16:creationId xmlns:a16="http://schemas.microsoft.com/office/drawing/2014/main" id="{8A1C8BF4-0D8D-4C6D-BF4D-3E7A697BC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599" y="5466845"/>
            <a:ext cx="2314800" cy="15409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0"/>
            <a:ext cx="9144000" cy="609600"/>
          </a:xfrm>
        </p:spPr>
        <p:txBody>
          <a:bodyPr>
            <a:noAutofit/>
          </a:bodyPr>
          <a:lstStyle/>
          <a:p>
            <a:pPr eaLnBrk="1" hangingPunct="1">
              <a:defRPr/>
            </a:pPr>
            <a:r>
              <a:rPr lang="en-US" sz="4000" b="1" u="sng" dirty="0">
                <a:solidFill>
                  <a:srgbClr val="FFCCFF"/>
                </a:solidFill>
                <a:cs typeface="Times New Roman" pitchFamily="18" charset="0"/>
              </a:rPr>
              <a:t>Conclusion </a:t>
            </a:r>
          </a:p>
        </p:txBody>
      </p:sp>
      <p:sp>
        <p:nvSpPr>
          <p:cNvPr id="8" name="Footer Placeholder 3"/>
          <p:cNvSpPr>
            <a:spLocks noGrp="1"/>
          </p:cNvSpPr>
          <p:nvPr>
            <p:ph type="ftr" sz="quarter" idx="11"/>
          </p:nvPr>
        </p:nvSpPr>
        <p:spPr>
          <a:xfrm>
            <a:off x="0" y="6627790"/>
            <a:ext cx="2895600" cy="228600"/>
          </a:xfrm>
        </p:spPr>
        <p:txBody>
          <a:bodyPr/>
          <a:lstStyle/>
          <a:p>
            <a:pPr>
              <a:defRPr/>
            </a:pPr>
            <a:r>
              <a:rPr lang="en-US" dirty="0"/>
              <a:t>Mothers: The Good, The Bad, And The Godly</a:t>
            </a:r>
          </a:p>
        </p:txBody>
      </p:sp>
      <p:sp>
        <p:nvSpPr>
          <p:cNvPr id="9" name="Text Box 3"/>
          <p:cNvSpPr txBox="1">
            <a:spLocks noChangeArrowheads="1"/>
          </p:cNvSpPr>
          <p:nvPr/>
        </p:nvSpPr>
        <p:spPr bwMode="auto">
          <a:xfrm>
            <a:off x="0" y="702623"/>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3200" dirty="0">
                <a:solidFill>
                  <a:srgbClr val="FFFF00"/>
                </a:solidFill>
              </a:rPr>
              <a:t>Godly mothers deserve our praise because they watch over our souls!</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5180" y="1871410"/>
            <a:ext cx="2895600" cy="501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a:extLst>
              <a:ext uri="{FF2B5EF4-FFF2-40B4-BE49-F238E27FC236}">
                <a16:creationId xmlns:a16="http://schemas.microsoft.com/office/drawing/2014/main" id="{569DBDDD-EA2C-4280-8565-5A279BA3946C}"/>
              </a:ext>
            </a:extLst>
          </p:cNvPr>
          <p:cNvSpPr txBox="1">
            <a:spLocks noChangeArrowheads="1"/>
          </p:cNvSpPr>
          <p:nvPr/>
        </p:nvSpPr>
        <p:spPr bwMode="auto">
          <a:xfrm>
            <a:off x="0" y="3085715"/>
            <a:ext cx="6115318" cy="2585323"/>
          </a:xfrm>
          <a:prstGeom prst="rect">
            <a:avLst/>
          </a:prstGeom>
          <a:solidFill>
            <a:srgbClr val="0000FF"/>
          </a:solidFill>
          <a:ln w="19050">
            <a:solidFill>
              <a:schemeClr val="accent5">
                <a:lumMod val="50000"/>
              </a:schemeClr>
            </a:solidFill>
          </a:ln>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defRPr/>
            </a:pPr>
            <a:r>
              <a:rPr lang="en-US" sz="5400" dirty="0">
                <a:solidFill>
                  <a:srgbClr val="FFFF00"/>
                </a:solidFill>
              </a:rPr>
              <a:t>What kind of mother are you or will you be?</a:t>
            </a:r>
            <a:endParaRPr lang="en-US" sz="5400" i="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normAutofit/>
          </a:bodyPr>
          <a:lstStyle/>
          <a:p>
            <a:pPr marL="0" indent="0" eaLnBrk="1" hangingPunct="1">
              <a:buNone/>
            </a:pPr>
            <a:r>
              <a:rPr lang="en-US" sz="48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lgn="ctr">
              <a:spcBef>
                <a:spcPct val="20000"/>
              </a:spcBef>
              <a:defRPr/>
            </a:pPr>
            <a:r>
              <a:rPr lang="en-US" sz="3200" b="1" dirty="0">
                <a:solidFill>
                  <a:srgbClr val="FFFFFF"/>
                </a:solidFill>
                <a:latin typeface="Tahoma" pitchFamily="34" charset="0"/>
                <a:ea typeface="Tahoma" pitchFamily="34" charset="0"/>
                <a:cs typeface="Tahoma" pitchFamily="34" charset="0"/>
              </a:rPr>
              <a:t>Hear The Gospel (Jn. 5:24; Rom. 10:17)</a:t>
            </a:r>
          </a:p>
          <a:p>
            <a:pPr marL="796925" indent="-571500" algn="ctr">
              <a:spcBef>
                <a:spcPct val="20000"/>
              </a:spcBef>
              <a:defRPr/>
            </a:pPr>
            <a:r>
              <a:rPr lang="en-US" sz="3200" b="1" dirty="0">
                <a:solidFill>
                  <a:srgbClr val="FFFFFF"/>
                </a:solidFill>
                <a:latin typeface="Tahoma" pitchFamily="34" charset="0"/>
                <a:ea typeface="Tahoma" pitchFamily="34" charset="0"/>
                <a:cs typeface="Tahoma" pitchFamily="34" charset="0"/>
              </a:rPr>
              <a:t>Believe In Christ (Jn. 3:16-18; Jn. 8:24)</a:t>
            </a:r>
          </a:p>
          <a:p>
            <a:pPr marL="796925" indent="-571500" algn="ctr">
              <a:spcBef>
                <a:spcPct val="20000"/>
              </a:spcBef>
              <a:defRPr/>
            </a:pPr>
            <a:r>
              <a:rPr lang="en-US" sz="3200" b="1" dirty="0">
                <a:solidFill>
                  <a:srgbClr val="FFFFFF"/>
                </a:solidFill>
                <a:latin typeface="Tahoma" pitchFamily="34" charset="0"/>
                <a:ea typeface="Tahoma" pitchFamily="34" charset="0"/>
                <a:cs typeface="Tahoma" pitchFamily="34" charset="0"/>
              </a:rPr>
              <a:t>Repent Of Sins (Lk. 13:35; Acts 2:38)</a:t>
            </a:r>
          </a:p>
          <a:p>
            <a:pPr marL="796925" indent="-571500" algn="ctr">
              <a:spcBef>
                <a:spcPct val="20000"/>
              </a:spcBef>
              <a:defRPr/>
            </a:pPr>
            <a:r>
              <a:rPr lang="en-US" sz="3200" b="1" dirty="0">
                <a:solidFill>
                  <a:srgbClr val="FFFFFF"/>
                </a:solidFill>
                <a:latin typeface="Tahoma" pitchFamily="34" charset="0"/>
                <a:ea typeface="Tahoma" pitchFamily="34" charset="0"/>
                <a:cs typeface="Tahoma" pitchFamily="34" charset="0"/>
              </a:rPr>
              <a:t>Confess Christ (Mt. 10:32; Rom. 10:10)</a:t>
            </a:r>
          </a:p>
          <a:p>
            <a:pPr marL="796925" indent="-571500" algn="ctr">
              <a:spcBef>
                <a:spcPct val="20000"/>
              </a:spcBef>
              <a:defRPr/>
            </a:pPr>
            <a:r>
              <a:rPr lang="en-US" sz="3200" b="1" dirty="0">
                <a:solidFill>
                  <a:srgbClr val="FFFFFF"/>
                </a:solidFill>
                <a:latin typeface="Tahoma" pitchFamily="34" charset="0"/>
                <a:ea typeface="Tahoma" pitchFamily="34" charset="0"/>
                <a:cs typeface="Tahoma" pitchFamily="34" charset="0"/>
              </a:rPr>
              <a:t>Be Baptized (Mk. 16:16; Acts 22:16)</a:t>
            </a:r>
          </a:p>
          <a:p>
            <a:pPr marL="796925" indent="-571500" algn="ctr">
              <a:spcBef>
                <a:spcPct val="20000"/>
              </a:spcBef>
              <a:defRPr/>
            </a:pPr>
            <a:r>
              <a:rPr lang="en-US" sz="3200" b="1" dirty="0">
                <a:solidFill>
                  <a:srgbClr val="FFFFFF"/>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14037"/>
            <a:ext cx="9144000" cy="1754326"/>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400" b="1" u="sng" dirty="0">
                <a:solidFill>
                  <a:srgbClr val="0000FF"/>
                </a:solidFill>
                <a:effectLst>
                  <a:outerShdw blurRad="38100" dist="38100" dir="2700000" algn="tl">
                    <a:srgbClr val="FFFFFF"/>
                  </a:outerShdw>
                </a:effectLst>
                <a:latin typeface="Calisto MT" pitchFamily="18" charset="0"/>
              </a:rPr>
              <a:t>For The Erring Child:</a:t>
            </a:r>
            <a:r>
              <a:rPr lang="en-US" sz="44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rgbClr val="FFFFFF"/>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rgbClr val="FFFFFF"/>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84413124"/>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noAutofit/>
          </a:bodyPr>
          <a:lstStyle/>
          <a:p>
            <a:pPr eaLnBrk="1" hangingPunct="1">
              <a:defRPr/>
            </a:pPr>
            <a:r>
              <a:rPr lang="en-US" sz="4000" b="1" u="sng" dirty="0">
                <a:solidFill>
                  <a:srgbClr val="FFCCFF"/>
                </a:solidFill>
                <a:cs typeface="Times New Roman" pitchFamily="18" charset="0"/>
              </a:rPr>
              <a:t>Intro </a:t>
            </a:r>
          </a:p>
        </p:txBody>
      </p:sp>
      <p:sp>
        <p:nvSpPr>
          <p:cNvPr id="7" name="Footer Placeholder 3"/>
          <p:cNvSpPr>
            <a:spLocks noGrp="1"/>
          </p:cNvSpPr>
          <p:nvPr>
            <p:ph type="ftr" sz="quarter" idx="11"/>
          </p:nvPr>
        </p:nvSpPr>
        <p:spPr>
          <a:xfrm>
            <a:off x="0" y="6553200"/>
            <a:ext cx="2895600" cy="304800"/>
          </a:xfrm>
        </p:spPr>
        <p:txBody>
          <a:bodyPr/>
          <a:lstStyle/>
          <a:p>
            <a:pPr>
              <a:defRPr/>
            </a:pPr>
            <a:r>
              <a:rPr lang="en-US" dirty="0"/>
              <a:t>Mothers: The Good, The Bad, And The Godly</a:t>
            </a:r>
          </a:p>
        </p:txBody>
      </p:sp>
      <p:sp>
        <p:nvSpPr>
          <p:cNvPr id="10" name="Text Box 49">
            <a:extLst>
              <a:ext uri="{FF2B5EF4-FFF2-40B4-BE49-F238E27FC236}">
                <a16:creationId xmlns:a16="http://schemas.microsoft.com/office/drawing/2014/main" id="{D745A881-270A-4F17-A6A6-E08A12698DEE}"/>
              </a:ext>
            </a:extLst>
          </p:cNvPr>
          <p:cNvSpPr txBox="1">
            <a:spLocks noChangeArrowheads="1"/>
          </p:cNvSpPr>
          <p:nvPr/>
        </p:nvSpPr>
        <p:spPr bwMode="auto">
          <a:xfrm>
            <a:off x="0" y="8382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sz="3200" dirty="0">
                <a:solidFill>
                  <a:srgbClr val="FFFF00"/>
                </a:solidFill>
              </a:rPr>
              <a:t>Mother’s Day</a:t>
            </a:r>
            <a:endParaRPr lang="en-US" altLang="en-US" sz="3200" dirty="0">
              <a:solidFill>
                <a:schemeClr val="tx1"/>
              </a:solidFill>
            </a:endParaRPr>
          </a:p>
          <a:p>
            <a:pPr>
              <a:buClr>
                <a:schemeClr val="accent1"/>
              </a:buClr>
              <a:buSzPct val="115000"/>
              <a:buFont typeface="Wingdings" pitchFamily="2" charset="2"/>
              <a:buChar char="Ø"/>
            </a:pPr>
            <a:r>
              <a:rPr lang="en-US" altLang="en-US" sz="2800" b="0" dirty="0">
                <a:solidFill>
                  <a:schemeClr val="tx1"/>
                </a:solidFill>
              </a:rPr>
              <a:t>On October 9, 1914, President Woodrow Wilson declared the second Sunday of each May as “Mother’s Day,” a special day to honor mothers of this nation.</a:t>
            </a:r>
          </a:p>
          <a:p>
            <a:pPr>
              <a:buClr>
                <a:schemeClr val="accent1"/>
              </a:buClr>
              <a:buSzPct val="115000"/>
              <a:buFont typeface="Wingdings" pitchFamily="2" charset="2"/>
              <a:buChar char="Ø"/>
            </a:pPr>
            <a:r>
              <a:rPr lang="en-US" altLang="en-US" sz="2800" b="0" dirty="0">
                <a:solidFill>
                  <a:schemeClr val="tx1"/>
                </a:solidFill>
              </a:rPr>
              <a:t>This national holiday has grown in popularity</a:t>
            </a:r>
          </a:p>
        </p:txBody>
      </p:sp>
      <p:pic>
        <p:nvPicPr>
          <p:cNvPr id="16" name="Picture 15" descr="A close up of a flower&#10;&#10;Description generated with very high confidence">
            <a:extLst>
              <a:ext uri="{FF2B5EF4-FFF2-40B4-BE49-F238E27FC236}">
                <a16:creationId xmlns:a16="http://schemas.microsoft.com/office/drawing/2014/main" id="{849DF492-0D54-40B2-BE6B-241462C8F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887" y="3429000"/>
            <a:ext cx="4144724" cy="3108543"/>
          </a:xfrm>
          <a:prstGeom prst="rect">
            <a:avLst/>
          </a:prstGeom>
        </p:spPr>
      </p:pic>
      <p:sp>
        <p:nvSpPr>
          <p:cNvPr id="17" name="Text Box 7">
            <a:extLst>
              <a:ext uri="{FF2B5EF4-FFF2-40B4-BE49-F238E27FC236}">
                <a16:creationId xmlns:a16="http://schemas.microsoft.com/office/drawing/2014/main" id="{09A08981-62C9-4134-A51B-99910605CB75}"/>
              </a:ext>
            </a:extLst>
          </p:cNvPr>
          <p:cNvSpPr txBox="1">
            <a:spLocks noChangeArrowheads="1"/>
          </p:cNvSpPr>
          <p:nvPr/>
        </p:nvSpPr>
        <p:spPr bwMode="auto">
          <a:xfrm>
            <a:off x="0" y="3429000"/>
            <a:ext cx="4906564" cy="3108543"/>
          </a:xfrm>
          <a:prstGeom prst="rect">
            <a:avLst/>
          </a:prstGeom>
          <a:solidFill>
            <a:srgbClr val="FFCCFF"/>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2800" dirty="0">
                <a:solidFill>
                  <a:srgbClr val="FF0000"/>
                </a:solidFill>
              </a:rPr>
              <a:t>Though this is a special one-time event each year, we all should honor our mothers on a daily basis – especially those who are pleasing to God!</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noAutofit/>
          </a:bodyPr>
          <a:lstStyle/>
          <a:p>
            <a:pPr eaLnBrk="1" hangingPunct="1">
              <a:defRPr/>
            </a:pPr>
            <a:r>
              <a:rPr lang="en-US" b="1" u="sng" dirty="0">
                <a:solidFill>
                  <a:srgbClr val="FFCCFF"/>
                </a:solidFill>
                <a:cs typeface="Times New Roman" pitchFamily="18" charset="0"/>
              </a:rPr>
              <a:t>Intro </a:t>
            </a:r>
          </a:p>
        </p:txBody>
      </p:sp>
      <p:sp>
        <p:nvSpPr>
          <p:cNvPr id="7" name="Footer Placeholder 3"/>
          <p:cNvSpPr>
            <a:spLocks noGrp="1"/>
          </p:cNvSpPr>
          <p:nvPr>
            <p:ph type="ftr" sz="quarter" idx="11"/>
          </p:nvPr>
        </p:nvSpPr>
        <p:spPr>
          <a:xfrm>
            <a:off x="3124200" y="6553200"/>
            <a:ext cx="2895600" cy="304800"/>
          </a:xfrm>
        </p:spPr>
        <p:txBody>
          <a:bodyPr/>
          <a:lstStyle/>
          <a:p>
            <a:pPr>
              <a:defRPr/>
            </a:pPr>
            <a:r>
              <a:rPr lang="en-US"/>
              <a:t>Mothers: The Good, The Bad, And The Godly</a:t>
            </a:r>
          </a:p>
        </p:txBody>
      </p:sp>
      <p:sp>
        <p:nvSpPr>
          <p:cNvPr id="6" name="Text Box 49"/>
          <p:cNvSpPr txBox="1">
            <a:spLocks noChangeArrowheads="1"/>
          </p:cNvSpPr>
          <p:nvPr/>
        </p:nvSpPr>
        <p:spPr bwMode="auto">
          <a:xfrm>
            <a:off x="0" y="738982"/>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3200" dirty="0">
                <a:solidFill>
                  <a:srgbClr val="FFFF00"/>
                </a:solidFill>
              </a:rPr>
              <a:t>There are many lessons that we can learn</a:t>
            </a:r>
          </a:p>
          <a:p>
            <a:pPr algn="ctr" eaLnBrk="1" hangingPunct="1"/>
            <a:r>
              <a:rPr lang="en-US" altLang="en-US" sz="3200" dirty="0">
                <a:solidFill>
                  <a:srgbClr val="FFFF00"/>
                </a:solidFill>
              </a:rPr>
              <a:t>from mothers – lessons that help us define</a:t>
            </a:r>
          </a:p>
          <a:p>
            <a:pPr algn="ctr" eaLnBrk="1" hangingPunct="1"/>
            <a:r>
              <a:rPr lang="en-US" altLang="en-US" sz="3200" dirty="0">
                <a:solidFill>
                  <a:srgbClr val="FFFF00"/>
                </a:solidFill>
              </a:rPr>
              <a:t>love and sacrifice, and examples that serve</a:t>
            </a:r>
          </a:p>
          <a:p>
            <a:pPr algn="ctr" eaLnBrk="1" hangingPunct="1"/>
            <a:r>
              <a:rPr lang="en-US" altLang="en-US" sz="3200" dirty="0">
                <a:solidFill>
                  <a:srgbClr val="FFFF00"/>
                </a:solidFill>
              </a:rPr>
              <a:t>as warning of what not to do!</a:t>
            </a:r>
            <a:endParaRPr lang="en-US" altLang="en-US" sz="3200" dirty="0">
              <a:solidFill>
                <a:schemeClr val="tx1"/>
              </a:solidFill>
            </a:endParaRPr>
          </a:p>
        </p:txBody>
      </p:sp>
      <p:sp>
        <p:nvSpPr>
          <p:cNvPr id="9" name="Text Box 7"/>
          <p:cNvSpPr txBox="1">
            <a:spLocks noChangeArrowheads="1"/>
          </p:cNvSpPr>
          <p:nvPr/>
        </p:nvSpPr>
        <p:spPr bwMode="auto">
          <a:xfrm>
            <a:off x="0" y="4983540"/>
            <a:ext cx="9144000" cy="156966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3200" dirty="0">
                <a:solidFill>
                  <a:srgbClr val="0000FF"/>
                </a:solidFill>
              </a:rPr>
              <a:t>We will consider the examples of mothers in light of the  Good, the Bad, and the Godly!</a:t>
            </a:r>
          </a:p>
        </p:txBody>
      </p:sp>
      <p:sp>
        <p:nvSpPr>
          <p:cNvPr id="8" name="Text Box 49"/>
          <p:cNvSpPr txBox="1">
            <a:spLocks noChangeArrowheads="1"/>
          </p:cNvSpPr>
          <p:nvPr/>
        </p:nvSpPr>
        <p:spPr bwMode="auto">
          <a:xfrm>
            <a:off x="0" y="359992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sz="3200" dirty="0">
                <a:solidFill>
                  <a:srgbClr val="FFFF00"/>
                </a:solidFill>
              </a:rPr>
              <a:t>(Prov. 1:8)                                   (Prov. 6:20)</a:t>
            </a:r>
            <a:endParaRPr lang="en-US" altLang="en-US" dirty="0">
              <a:solidFill>
                <a:srgbClr val="FFFF00"/>
              </a:solidFill>
            </a:endParaRPr>
          </a:p>
        </p:txBody>
      </p:sp>
      <p:pic>
        <p:nvPicPr>
          <p:cNvPr id="4" name="Picture 3" descr="A picture containing clothing&#10;&#10;Description generated with very high confidence">
            <a:extLst>
              <a:ext uri="{FF2B5EF4-FFF2-40B4-BE49-F238E27FC236}">
                <a16:creationId xmlns:a16="http://schemas.microsoft.com/office/drawing/2014/main" id="{4EBDB033-EE45-4003-BBBF-41D647BEA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113" y="2797736"/>
            <a:ext cx="3217773" cy="2139950"/>
          </a:xfrm>
          <a:prstGeom prst="rect">
            <a:avLst/>
          </a:prstGeom>
        </p:spPr>
      </p:pic>
    </p:spTree>
    <p:extLst>
      <p:ext uri="{BB962C8B-B14F-4D97-AF65-F5344CB8AC3E}">
        <p14:creationId xmlns:p14="http://schemas.microsoft.com/office/powerpoint/2010/main" val="19825087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0"/>
            <a:ext cx="9144000" cy="609600"/>
          </a:xfrm>
        </p:spPr>
        <p:txBody>
          <a:bodyPr>
            <a:noAutofit/>
          </a:bodyPr>
          <a:lstStyle/>
          <a:p>
            <a:pPr algn="r" eaLnBrk="1" hangingPunct="1">
              <a:defRPr/>
            </a:pPr>
            <a:r>
              <a:rPr lang="en-US" b="1" u="sng" dirty="0">
                <a:solidFill>
                  <a:srgbClr val="FFCCFF"/>
                </a:solidFill>
                <a:cs typeface="Times New Roman" pitchFamily="18" charset="0"/>
              </a:rPr>
              <a:t>The Good – Physical Well-being </a:t>
            </a:r>
          </a:p>
        </p:txBody>
      </p:sp>
      <p:sp>
        <p:nvSpPr>
          <p:cNvPr id="8" name="Footer Placeholder 3"/>
          <p:cNvSpPr>
            <a:spLocks noGrp="1"/>
          </p:cNvSpPr>
          <p:nvPr>
            <p:ph type="ftr" sz="quarter" idx="11"/>
          </p:nvPr>
        </p:nvSpPr>
        <p:spPr>
          <a:xfrm>
            <a:off x="3124200" y="6644148"/>
            <a:ext cx="2895600" cy="213851"/>
          </a:xfrm>
        </p:spPr>
        <p:txBody>
          <a:bodyPr/>
          <a:lstStyle/>
          <a:p>
            <a:pPr>
              <a:defRPr/>
            </a:pPr>
            <a:r>
              <a:rPr lang="en-US" dirty="0"/>
              <a:t>Mothers: The Good, The Bad, And The Godly</a:t>
            </a:r>
          </a:p>
        </p:txBody>
      </p:sp>
      <p:sp>
        <p:nvSpPr>
          <p:cNvPr id="6" name="Text Box 49"/>
          <p:cNvSpPr txBox="1">
            <a:spLocks noChangeArrowheads="1"/>
          </p:cNvSpPr>
          <p:nvPr/>
        </p:nvSpPr>
        <p:spPr bwMode="auto">
          <a:xfrm>
            <a:off x="0" y="752460"/>
            <a:ext cx="91440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sz="3200" dirty="0">
                <a:solidFill>
                  <a:srgbClr val="FFFF00"/>
                </a:solidFill>
              </a:rPr>
              <a:t>Bathsheba – I Kings 1:15-21</a:t>
            </a:r>
            <a:endParaRPr lang="en-US" altLang="en-US" sz="3200" dirty="0">
              <a:solidFill>
                <a:schemeClr val="tx1"/>
              </a:solidFill>
            </a:endParaRPr>
          </a:p>
          <a:p>
            <a:pPr algn="l">
              <a:buClr>
                <a:schemeClr val="accent1"/>
              </a:buClr>
              <a:buSzPct val="115000"/>
              <a:buFont typeface="Wingdings" pitchFamily="2" charset="2"/>
              <a:buChar char="Ø"/>
            </a:pPr>
            <a:r>
              <a:rPr lang="en-US" altLang="en-US" sz="2800" b="0" dirty="0">
                <a:solidFill>
                  <a:schemeClr val="tx1"/>
                </a:solidFill>
              </a:rPr>
              <a:t>Nathan the prophet (1:11-14) counseled Bathsheba to go to David and ask about his promise to make Solomon king in light of Adonijah’s claims to be king!</a:t>
            </a:r>
          </a:p>
        </p:txBody>
      </p:sp>
      <p:sp>
        <p:nvSpPr>
          <p:cNvPr id="9" name="Text Box 49"/>
          <p:cNvSpPr txBox="1">
            <a:spLocks noChangeArrowheads="1"/>
          </p:cNvSpPr>
          <p:nvPr/>
        </p:nvSpPr>
        <p:spPr bwMode="auto">
          <a:xfrm>
            <a:off x="8586" y="2728972"/>
            <a:ext cx="9135414" cy="2739211"/>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marL="457200" indent="-457200" algn="l">
              <a:defRPr/>
            </a:pPr>
            <a:r>
              <a:rPr lang="en-US" sz="2800" b="1" dirty="0">
                <a:solidFill>
                  <a:srgbClr val="7030A0"/>
                </a:solidFill>
              </a:rPr>
              <a:t>I Kings 1:20-21</a:t>
            </a:r>
          </a:p>
          <a:p>
            <a:pPr marL="566738" indent="-566738" algn="l">
              <a:defRPr/>
            </a:pPr>
            <a:r>
              <a:rPr lang="en-US" sz="2400" b="0" dirty="0">
                <a:solidFill>
                  <a:srgbClr val="002060"/>
                </a:solidFill>
              </a:rPr>
              <a:t>20.  "As for you now, my lord the king, the eyes of all Israel are on you, to tell them who shall sit on the throne of my lord the king after him. </a:t>
            </a:r>
          </a:p>
          <a:p>
            <a:pPr marL="566738" indent="-566738" algn="l">
              <a:defRPr/>
            </a:pPr>
            <a:r>
              <a:rPr lang="en-US" sz="2400" b="0" dirty="0">
                <a:solidFill>
                  <a:srgbClr val="002060"/>
                </a:solidFill>
              </a:rPr>
              <a:t>21.  "Otherwise it will come about, as soon as my lord the king sleeps with his fathers, that I and my son Solomon will be considered offenders."</a:t>
            </a:r>
          </a:p>
        </p:txBody>
      </p:sp>
      <p:sp>
        <p:nvSpPr>
          <p:cNvPr id="13" name="Text Box 7">
            <a:extLst>
              <a:ext uri="{FF2B5EF4-FFF2-40B4-BE49-F238E27FC236}">
                <a16:creationId xmlns:a16="http://schemas.microsoft.com/office/drawing/2014/main" id="{A0E1FB77-9C9E-4945-AB58-5690D442889E}"/>
              </a:ext>
            </a:extLst>
          </p:cNvPr>
          <p:cNvSpPr txBox="1">
            <a:spLocks noChangeArrowheads="1"/>
          </p:cNvSpPr>
          <p:nvPr/>
        </p:nvSpPr>
        <p:spPr bwMode="auto">
          <a:xfrm>
            <a:off x="0" y="5566931"/>
            <a:ext cx="9144000" cy="1077218"/>
          </a:xfrm>
          <a:prstGeom prst="rect">
            <a:avLst/>
          </a:prstGeom>
          <a:solidFill>
            <a:srgbClr val="FFCCFF"/>
          </a:solidFill>
          <a:ln/>
          <a:extLst/>
        </p:spPr>
        <p:style>
          <a:lnRef idx="0">
            <a:schemeClr val="accent5"/>
          </a:lnRef>
          <a:fillRef idx="3">
            <a:schemeClr val="accent5"/>
          </a:fillRef>
          <a:effectRef idx="3">
            <a:schemeClr val="accent5"/>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altLang="en-US" sz="3200" dirty="0">
                <a:solidFill>
                  <a:srgbClr val="FF0000"/>
                </a:solidFill>
              </a:rPr>
              <a:t>She was concerned for his physical </a:t>
            </a:r>
          </a:p>
          <a:p>
            <a:pPr algn="ctr" eaLnBrk="1" hangingPunct="1"/>
            <a:r>
              <a:rPr lang="en-US" altLang="en-US" sz="3200" dirty="0">
                <a:solidFill>
                  <a:srgbClr val="FF0000"/>
                </a:solidFill>
              </a:rPr>
              <a:t>well-being!</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0"/>
            <a:ext cx="9144000" cy="609600"/>
          </a:xfrm>
        </p:spPr>
        <p:txBody>
          <a:bodyPr>
            <a:noAutofit/>
          </a:bodyPr>
          <a:lstStyle/>
          <a:p>
            <a:pPr algn="r" eaLnBrk="1" hangingPunct="1">
              <a:defRPr/>
            </a:pPr>
            <a:r>
              <a:rPr lang="en-US" b="1" u="sng" dirty="0">
                <a:solidFill>
                  <a:srgbClr val="FFCCFF"/>
                </a:solidFill>
                <a:cs typeface="Times New Roman" pitchFamily="18" charset="0"/>
              </a:rPr>
              <a:t>The Good – Physical Well-being </a:t>
            </a:r>
          </a:p>
        </p:txBody>
      </p:sp>
      <p:sp>
        <p:nvSpPr>
          <p:cNvPr id="8" name="Footer Placeholder 3"/>
          <p:cNvSpPr>
            <a:spLocks noGrp="1"/>
          </p:cNvSpPr>
          <p:nvPr>
            <p:ph type="ftr" sz="quarter" idx="11"/>
          </p:nvPr>
        </p:nvSpPr>
        <p:spPr>
          <a:xfrm>
            <a:off x="3124200" y="6553200"/>
            <a:ext cx="2895600" cy="304800"/>
          </a:xfrm>
        </p:spPr>
        <p:txBody>
          <a:bodyPr/>
          <a:lstStyle/>
          <a:p>
            <a:pPr>
              <a:defRPr/>
            </a:pPr>
            <a:r>
              <a:rPr lang="en-US"/>
              <a:t>Mothers: The Good, The Bad, And The Godly</a:t>
            </a:r>
            <a:endParaRPr lang="en-US" dirty="0"/>
          </a:p>
        </p:txBody>
      </p:sp>
      <p:sp>
        <p:nvSpPr>
          <p:cNvPr id="6" name="Text Box 49"/>
          <p:cNvSpPr txBox="1">
            <a:spLocks noChangeArrowheads="1"/>
          </p:cNvSpPr>
          <p:nvPr/>
        </p:nvSpPr>
        <p:spPr bwMode="auto">
          <a:xfrm>
            <a:off x="1073" y="85162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sz="3200" dirty="0">
                <a:solidFill>
                  <a:srgbClr val="FFFF00"/>
                </a:solidFill>
              </a:rPr>
              <a:t>Bathsheba – I Kings 1:15-21</a:t>
            </a:r>
            <a:endParaRPr lang="en-US" altLang="en-US" sz="3200" dirty="0">
              <a:solidFill>
                <a:schemeClr val="tx1"/>
              </a:solidFill>
            </a:endParaRPr>
          </a:p>
        </p:txBody>
      </p:sp>
      <p:sp>
        <p:nvSpPr>
          <p:cNvPr id="11" name="Text Box 3"/>
          <p:cNvSpPr txBox="1">
            <a:spLocks noChangeArrowheads="1"/>
          </p:cNvSpPr>
          <p:nvPr/>
        </p:nvSpPr>
        <p:spPr bwMode="auto">
          <a:xfrm>
            <a:off x="1073" y="1440694"/>
            <a:ext cx="9144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altLang="en-US" sz="2800" dirty="0">
                <a:solidFill>
                  <a:schemeClr val="tx1"/>
                </a:solidFill>
              </a:rPr>
              <a:t>I Kings 1:28-31: </a:t>
            </a:r>
            <a:r>
              <a:rPr lang="en-US" altLang="en-US" sz="2800" b="0" dirty="0">
                <a:solidFill>
                  <a:schemeClr val="tx1"/>
                </a:solidFill>
              </a:rPr>
              <a:t>David assured Bathsheba that day Solomon would be king (just as he promised and God promised David – I Chr. 22:9-10).</a:t>
            </a:r>
          </a:p>
          <a:p>
            <a:pPr algn="l">
              <a:buClr>
                <a:schemeClr val="accent1"/>
              </a:buClr>
              <a:buSzPct val="115000"/>
              <a:buFont typeface="Wingdings" pitchFamily="2" charset="2"/>
              <a:buChar char="Ø"/>
            </a:pPr>
            <a:r>
              <a:rPr lang="en-US" altLang="en-US" sz="2800" dirty="0">
                <a:solidFill>
                  <a:schemeClr val="tx1"/>
                </a:solidFill>
              </a:rPr>
              <a:t>I Chr. 29:25:</a:t>
            </a:r>
            <a:r>
              <a:rPr lang="en-US" altLang="en-US" sz="2800" b="0" dirty="0">
                <a:solidFill>
                  <a:schemeClr val="tx1"/>
                </a:solidFill>
              </a:rPr>
              <a:t> God “highly exalted Solomon” more than any other king over Israel!</a:t>
            </a:r>
          </a:p>
        </p:txBody>
      </p:sp>
      <p:sp>
        <p:nvSpPr>
          <p:cNvPr id="13" name="Text Box 7">
            <a:extLst>
              <a:ext uri="{FF2B5EF4-FFF2-40B4-BE49-F238E27FC236}">
                <a16:creationId xmlns:a16="http://schemas.microsoft.com/office/drawing/2014/main" id="{0531F185-B635-4F2F-A184-31B62923A278}"/>
              </a:ext>
            </a:extLst>
          </p:cNvPr>
          <p:cNvSpPr txBox="1">
            <a:spLocks noChangeArrowheads="1"/>
          </p:cNvSpPr>
          <p:nvPr/>
        </p:nvSpPr>
        <p:spPr bwMode="auto">
          <a:xfrm>
            <a:off x="0" y="4419600"/>
            <a:ext cx="9144000" cy="1077218"/>
          </a:xfrm>
          <a:prstGeom prst="rect">
            <a:avLst/>
          </a:prstGeom>
          <a:solidFill>
            <a:schemeClr val="tx2">
              <a:lumMod val="90000"/>
            </a:schemeClr>
          </a:solidFill>
          <a:ln/>
        </p:spPr>
        <p:style>
          <a:lnRef idx="0">
            <a:schemeClr val="accent5"/>
          </a:lnRef>
          <a:fillRef idx="3">
            <a:schemeClr val="accent5"/>
          </a:fillRef>
          <a:effectRef idx="3">
            <a:schemeClr val="accent5"/>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defRPr/>
            </a:pPr>
            <a:r>
              <a:rPr lang="en-US" sz="3200" dirty="0">
                <a:solidFill>
                  <a:srgbClr val="006600"/>
                </a:solidFill>
              </a:rPr>
              <a:t>She was a loving, protective mother to Solomon!</a:t>
            </a:r>
          </a:p>
        </p:txBody>
      </p:sp>
    </p:spTree>
    <p:extLst>
      <p:ext uri="{BB962C8B-B14F-4D97-AF65-F5344CB8AC3E}">
        <p14:creationId xmlns:p14="http://schemas.microsoft.com/office/powerpoint/2010/main" val="23501736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normAutofit fontScale="90000"/>
          </a:bodyPr>
          <a:lstStyle/>
          <a:p>
            <a:pPr algn="r" eaLnBrk="1" hangingPunct="1">
              <a:defRPr/>
            </a:pPr>
            <a:r>
              <a:rPr lang="en-US" sz="4000" b="1" u="sng" dirty="0">
                <a:solidFill>
                  <a:srgbClr val="FFCCFF"/>
                </a:solidFill>
                <a:cs typeface="Times New Roman" pitchFamily="18" charset="0"/>
              </a:rPr>
              <a:t>The Good – Physical Well-being</a:t>
            </a:r>
          </a:p>
        </p:txBody>
      </p:sp>
      <p:sp>
        <p:nvSpPr>
          <p:cNvPr id="5" name="Footer Placeholder 3"/>
          <p:cNvSpPr>
            <a:spLocks noGrp="1"/>
          </p:cNvSpPr>
          <p:nvPr>
            <p:ph type="ftr" sz="quarter" idx="11"/>
          </p:nvPr>
        </p:nvSpPr>
        <p:spPr>
          <a:xfrm>
            <a:off x="3124200" y="6553200"/>
            <a:ext cx="2895600" cy="304800"/>
          </a:xfrm>
        </p:spPr>
        <p:txBody>
          <a:bodyPr/>
          <a:lstStyle/>
          <a:p>
            <a:pPr>
              <a:defRPr/>
            </a:pPr>
            <a:r>
              <a:rPr lang="en-US"/>
              <a:t>Mothers: The Good, The Bad, And The Godly</a:t>
            </a:r>
          </a:p>
        </p:txBody>
      </p:sp>
      <p:sp>
        <p:nvSpPr>
          <p:cNvPr id="8196" name="Text Box 3"/>
          <p:cNvSpPr txBox="1">
            <a:spLocks noChangeArrowheads="1"/>
          </p:cNvSpPr>
          <p:nvPr/>
        </p:nvSpPr>
        <p:spPr bwMode="auto">
          <a:xfrm>
            <a:off x="10732" y="1752600"/>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sz="3200" dirty="0">
                <a:solidFill>
                  <a:srgbClr val="FFFF00"/>
                </a:solidFill>
              </a:rPr>
              <a:t>Noteworthy Mentions:</a:t>
            </a:r>
          </a:p>
          <a:p>
            <a:pPr eaLnBrk="1" hangingPunct="1">
              <a:buFont typeface="Wingdings" panose="05000000000000000000" pitchFamily="2" charset="2"/>
              <a:buChar char="v"/>
            </a:pPr>
            <a:r>
              <a:rPr lang="en-US" altLang="en-US" sz="2800" dirty="0">
                <a:solidFill>
                  <a:srgbClr val="99FFCC"/>
                </a:solidFill>
              </a:rPr>
              <a:t>Sarah </a:t>
            </a:r>
            <a:r>
              <a:rPr lang="en-US" altLang="en-US" sz="2800" i="1" dirty="0">
                <a:solidFill>
                  <a:srgbClr val="99FFCC"/>
                </a:solidFill>
              </a:rPr>
              <a:t>(Gen. 21:1-14)</a:t>
            </a:r>
          </a:p>
          <a:p>
            <a:pPr eaLnBrk="1" hangingPunct="1">
              <a:buFont typeface="Wingdings" panose="05000000000000000000" pitchFamily="2" charset="2"/>
              <a:buChar char="v"/>
            </a:pPr>
            <a:r>
              <a:rPr lang="en-US" altLang="en-US" sz="2800" dirty="0">
                <a:solidFill>
                  <a:srgbClr val="99FFCC"/>
                </a:solidFill>
              </a:rPr>
              <a:t>Mother of James and John </a:t>
            </a:r>
            <a:r>
              <a:rPr lang="en-US" altLang="en-US" sz="2800" i="1" dirty="0">
                <a:solidFill>
                  <a:srgbClr val="99FFCC"/>
                </a:solidFill>
              </a:rPr>
              <a:t>(Mt. 20:20-23)</a:t>
            </a:r>
          </a:p>
        </p:txBody>
      </p:sp>
      <p:sp>
        <p:nvSpPr>
          <p:cNvPr id="7" name="Text Box 7">
            <a:extLst>
              <a:ext uri="{FF2B5EF4-FFF2-40B4-BE49-F238E27FC236}">
                <a16:creationId xmlns:a16="http://schemas.microsoft.com/office/drawing/2014/main" id="{472B74B7-7F34-46A5-93BB-5582EFB41274}"/>
              </a:ext>
            </a:extLst>
          </p:cNvPr>
          <p:cNvSpPr txBox="1">
            <a:spLocks noChangeArrowheads="1"/>
          </p:cNvSpPr>
          <p:nvPr/>
        </p:nvSpPr>
        <p:spPr bwMode="auto">
          <a:xfrm>
            <a:off x="0" y="4021135"/>
            <a:ext cx="9144000" cy="1754326"/>
          </a:xfrm>
          <a:prstGeom prst="rect">
            <a:avLst/>
          </a:prstGeom>
          <a:solidFill>
            <a:schemeClr val="tx2">
              <a:lumMod val="90000"/>
            </a:schemeClr>
          </a:solidFill>
          <a:ln/>
        </p:spPr>
        <p:style>
          <a:lnRef idx="0">
            <a:schemeClr val="accent5"/>
          </a:lnRef>
          <a:fillRef idx="3">
            <a:schemeClr val="accent5"/>
          </a:fillRef>
          <a:effectRef idx="3">
            <a:schemeClr val="accent5"/>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defRPr/>
            </a:pPr>
            <a:r>
              <a:rPr lang="en-US" sz="3600" dirty="0">
                <a:solidFill>
                  <a:srgbClr val="006600"/>
                </a:solidFill>
              </a:rPr>
              <a:t>To love and want to protect your children is a good trait</a:t>
            </a:r>
          </a:p>
          <a:p>
            <a:pPr algn="ctr" eaLnBrk="1" hangingPunct="1">
              <a:defRPr/>
            </a:pPr>
            <a:r>
              <a:rPr lang="en-US" sz="3600" dirty="0">
                <a:solidFill>
                  <a:srgbClr val="006600"/>
                </a:solidFill>
              </a:rPr>
              <a:t>for a mother to possess!</a:t>
            </a:r>
          </a:p>
        </p:txBody>
      </p:sp>
      <p:sp>
        <p:nvSpPr>
          <p:cNvPr id="8" name="Text Box 49">
            <a:extLst>
              <a:ext uri="{FF2B5EF4-FFF2-40B4-BE49-F238E27FC236}">
                <a16:creationId xmlns:a16="http://schemas.microsoft.com/office/drawing/2014/main" id="{19E39CED-B824-4FBE-8112-E665865923AA}"/>
              </a:ext>
            </a:extLst>
          </p:cNvPr>
          <p:cNvSpPr txBox="1">
            <a:spLocks noChangeArrowheads="1"/>
          </p:cNvSpPr>
          <p:nvPr/>
        </p:nvSpPr>
        <p:spPr bwMode="auto">
          <a:xfrm>
            <a:off x="0" y="1015187"/>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sz="3200" dirty="0">
                <a:solidFill>
                  <a:srgbClr val="FFFF00"/>
                </a:solidFill>
              </a:rPr>
              <a:t>Bathsheba – I Kings 1:15-21</a:t>
            </a:r>
            <a:endParaRPr lang="en-US" altLang="en-US" sz="32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500"/>
                                        <p:tgtEl>
                                          <p:spTgt spid="8196">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anim calcmode="lin" valueType="num">
                                      <p:cBhvr additive="base">
                                        <p:cTn id="11" dur="500" fill="hold"/>
                                        <p:tgtEl>
                                          <p:spTgt spid="819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196">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196">
                                            <p:txEl>
                                              <p:pRg st="2" end="2"/>
                                            </p:txEl>
                                          </p:spTgt>
                                        </p:tgtEl>
                                        <p:attrNameLst>
                                          <p:attrName>style.visibility</p:attrName>
                                        </p:attrNameLst>
                                      </p:cBhvr>
                                      <p:to>
                                        <p:strVal val="visible"/>
                                      </p:to>
                                    </p:set>
                                    <p:anim calcmode="lin" valueType="num">
                                      <p:cBhvr additive="base">
                                        <p:cTn id="16" dur="500" fill="hold"/>
                                        <p:tgtEl>
                                          <p:spTgt spid="8196">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1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0"/>
            <a:ext cx="9144000" cy="609600"/>
          </a:xfrm>
        </p:spPr>
        <p:txBody>
          <a:bodyPr>
            <a:noAutofit/>
          </a:bodyPr>
          <a:lstStyle/>
          <a:p>
            <a:pPr algn="r" eaLnBrk="1" hangingPunct="1">
              <a:defRPr/>
            </a:pPr>
            <a:r>
              <a:rPr lang="en-US" b="1" u="sng" dirty="0">
                <a:solidFill>
                  <a:srgbClr val="FFCCFF"/>
                </a:solidFill>
                <a:cs typeface="Times New Roman" pitchFamily="18" charset="0"/>
              </a:rPr>
              <a:t>The Bad – Ungodly Influences</a:t>
            </a:r>
          </a:p>
        </p:txBody>
      </p:sp>
      <p:sp>
        <p:nvSpPr>
          <p:cNvPr id="8" name="Footer Placeholder 3"/>
          <p:cNvSpPr>
            <a:spLocks noGrp="1"/>
          </p:cNvSpPr>
          <p:nvPr>
            <p:ph type="ftr" sz="quarter" idx="11"/>
          </p:nvPr>
        </p:nvSpPr>
        <p:spPr>
          <a:xfrm>
            <a:off x="3124200" y="6593579"/>
            <a:ext cx="2895600" cy="264421"/>
          </a:xfrm>
        </p:spPr>
        <p:txBody>
          <a:bodyPr/>
          <a:lstStyle/>
          <a:p>
            <a:pPr>
              <a:defRPr/>
            </a:pPr>
            <a:r>
              <a:rPr lang="en-US" dirty="0"/>
              <a:t>Mothers: The Good, The Bad, And The Godly</a:t>
            </a:r>
          </a:p>
        </p:txBody>
      </p:sp>
      <p:sp>
        <p:nvSpPr>
          <p:cNvPr id="6" name="Text Box 49"/>
          <p:cNvSpPr txBox="1">
            <a:spLocks noChangeArrowheads="1"/>
          </p:cNvSpPr>
          <p:nvPr/>
        </p:nvSpPr>
        <p:spPr bwMode="auto">
          <a:xfrm>
            <a:off x="-4431" y="809657"/>
            <a:ext cx="914843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sz="3200" dirty="0">
                <a:solidFill>
                  <a:srgbClr val="FFFF00"/>
                </a:solidFill>
              </a:rPr>
              <a:t>Jezebel – I Kings 21:25</a:t>
            </a:r>
            <a:endParaRPr lang="en-US" altLang="en-US" sz="3200" dirty="0">
              <a:solidFill>
                <a:schemeClr val="tx1"/>
              </a:solidFill>
            </a:endParaRPr>
          </a:p>
          <a:p>
            <a:pPr algn="l">
              <a:buClr>
                <a:schemeClr val="accent1"/>
              </a:buClr>
              <a:buSzPct val="115000"/>
              <a:buFont typeface="Wingdings" pitchFamily="2" charset="2"/>
              <a:buChar char="Ø"/>
            </a:pPr>
            <a:r>
              <a:rPr lang="en-US" altLang="en-US" sz="2800" dirty="0">
                <a:solidFill>
                  <a:schemeClr val="tx1"/>
                </a:solidFill>
              </a:rPr>
              <a:t>I Kings 16:30-31: </a:t>
            </a:r>
            <a:r>
              <a:rPr lang="en-US" altLang="en-US" sz="2800" b="0" dirty="0">
                <a:solidFill>
                  <a:schemeClr val="tx1"/>
                </a:solidFill>
              </a:rPr>
              <a:t>King Ahab of Israel married Jezebel (Phoenician princess) &amp; became an idolater!</a:t>
            </a:r>
          </a:p>
        </p:txBody>
      </p:sp>
      <p:sp>
        <p:nvSpPr>
          <p:cNvPr id="17" name="Text Box 49"/>
          <p:cNvSpPr txBox="1">
            <a:spLocks noChangeArrowheads="1"/>
          </p:cNvSpPr>
          <p:nvPr/>
        </p:nvSpPr>
        <p:spPr bwMode="auto">
          <a:xfrm>
            <a:off x="-4432" y="2456264"/>
            <a:ext cx="9144000" cy="163121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457200" indent="-457200" algn="l">
              <a:defRPr/>
            </a:pPr>
            <a:r>
              <a:rPr lang="en-US" sz="2800" b="1" dirty="0">
                <a:solidFill>
                  <a:srgbClr val="7030A0"/>
                </a:solidFill>
              </a:rPr>
              <a:t>I Kings 21:25</a:t>
            </a:r>
          </a:p>
          <a:p>
            <a:pPr marL="631825" indent="-631825" algn="l">
              <a:defRPr/>
            </a:pPr>
            <a:r>
              <a:rPr lang="en-US" sz="2400" b="0" dirty="0">
                <a:solidFill>
                  <a:srgbClr val="002060"/>
                </a:solidFill>
              </a:rPr>
              <a:t>25.  Surely there was no one like Ahab who sold himself to do evil in the sight of the LORD, because Jezebel his wife incited him.</a:t>
            </a:r>
          </a:p>
        </p:txBody>
      </p:sp>
      <p:sp>
        <p:nvSpPr>
          <p:cNvPr id="13" name="Text Box 3">
            <a:extLst>
              <a:ext uri="{FF2B5EF4-FFF2-40B4-BE49-F238E27FC236}">
                <a16:creationId xmlns:a16="http://schemas.microsoft.com/office/drawing/2014/main" id="{1792F95E-B624-4C91-B2A1-AAC9F12D8033}"/>
              </a:ext>
            </a:extLst>
          </p:cNvPr>
          <p:cNvSpPr txBox="1">
            <a:spLocks noChangeArrowheads="1"/>
          </p:cNvSpPr>
          <p:nvPr/>
        </p:nvSpPr>
        <p:spPr bwMode="auto">
          <a:xfrm>
            <a:off x="-4432" y="4384061"/>
            <a:ext cx="913956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altLang="en-US" sz="2800" dirty="0">
                <a:solidFill>
                  <a:schemeClr val="tx1"/>
                </a:solidFill>
              </a:rPr>
              <a:t>I Kings 18:3-4: </a:t>
            </a:r>
            <a:r>
              <a:rPr lang="en-US" altLang="en-US" sz="2800" b="0" dirty="0">
                <a:solidFill>
                  <a:schemeClr val="tx1"/>
                </a:solidFill>
              </a:rPr>
              <a:t>Hunted down and killed the prophets of God.</a:t>
            </a:r>
          </a:p>
          <a:p>
            <a:pPr algn="l">
              <a:buClr>
                <a:schemeClr val="accent1"/>
              </a:buClr>
              <a:buSzPct val="115000"/>
              <a:buFont typeface="Wingdings" pitchFamily="2" charset="2"/>
              <a:buChar char="Ø"/>
            </a:pPr>
            <a:r>
              <a:rPr lang="en-US" altLang="en-US" sz="2800" dirty="0">
                <a:solidFill>
                  <a:schemeClr val="tx1"/>
                </a:solidFill>
              </a:rPr>
              <a:t>I Kings 19:1-2: </a:t>
            </a:r>
            <a:r>
              <a:rPr lang="en-US" altLang="en-US" sz="2800" b="0" dirty="0">
                <a:solidFill>
                  <a:schemeClr val="tx1"/>
                </a:solidFill>
              </a:rPr>
              <a:t>Threatened the life of Elijah!</a:t>
            </a:r>
          </a:p>
          <a:p>
            <a:pPr algn="l">
              <a:buClr>
                <a:schemeClr val="accent1"/>
              </a:buClr>
              <a:buSzPct val="115000"/>
              <a:buFont typeface="Wingdings" pitchFamily="2" charset="2"/>
              <a:buChar char="Ø"/>
            </a:pPr>
            <a:r>
              <a:rPr lang="en-US" altLang="en-US" sz="2800" dirty="0">
                <a:solidFill>
                  <a:schemeClr val="tx1"/>
                </a:solidFill>
              </a:rPr>
              <a:t>I Kings 21:5-15: </a:t>
            </a:r>
            <a:r>
              <a:rPr lang="en-US" altLang="en-US" sz="2800" b="0" dirty="0">
                <a:solidFill>
                  <a:schemeClr val="tx1"/>
                </a:solidFill>
              </a:rPr>
              <a:t>Orchestrated the death of </a:t>
            </a:r>
            <a:r>
              <a:rPr lang="en-US" altLang="en-US" sz="2800" b="0" dirty="0" err="1">
                <a:solidFill>
                  <a:schemeClr val="tx1"/>
                </a:solidFill>
              </a:rPr>
              <a:t>Naboth</a:t>
            </a:r>
            <a:endParaRPr lang="en-US" altLang="en-US" sz="2800" b="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wipe(left)">
                                      <p:cBhvr>
                                        <p:cTn id="20" dur="500"/>
                                        <p:tgtEl>
                                          <p:spTgt spid="13">
                                            <p:txEl>
                                              <p:pRg st="0" end="0"/>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wipe(left)">
                                      <p:cBhvr>
                                        <p:cTn id="24" dur="500"/>
                                        <p:tgtEl>
                                          <p:spTgt spid="13">
                                            <p:txEl>
                                              <p:pRg st="1" end="1"/>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wipe(left)">
                                      <p:cBhvr>
                                        <p:cTn id="28"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0"/>
            <a:ext cx="9144000" cy="609600"/>
          </a:xfrm>
        </p:spPr>
        <p:txBody>
          <a:bodyPr>
            <a:noAutofit/>
          </a:bodyPr>
          <a:lstStyle/>
          <a:p>
            <a:pPr algn="r" eaLnBrk="1" hangingPunct="1">
              <a:defRPr/>
            </a:pPr>
            <a:r>
              <a:rPr lang="en-US" b="1" u="sng" dirty="0">
                <a:solidFill>
                  <a:srgbClr val="FFCCFF"/>
                </a:solidFill>
                <a:cs typeface="Times New Roman" pitchFamily="18" charset="0"/>
              </a:rPr>
              <a:t>The Bad – Ungodly Influences</a:t>
            </a:r>
          </a:p>
        </p:txBody>
      </p:sp>
      <p:sp>
        <p:nvSpPr>
          <p:cNvPr id="8" name="Footer Placeholder 3"/>
          <p:cNvSpPr>
            <a:spLocks noGrp="1"/>
          </p:cNvSpPr>
          <p:nvPr>
            <p:ph type="ftr" sz="quarter" idx="11"/>
          </p:nvPr>
        </p:nvSpPr>
        <p:spPr>
          <a:xfrm>
            <a:off x="3124200" y="6648654"/>
            <a:ext cx="2895600" cy="209346"/>
          </a:xfrm>
        </p:spPr>
        <p:txBody>
          <a:bodyPr/>
          <a:lstStyle/>
          <a:p>
            <a:pPr>
              <a:defRPr/>
            </a:pPr>
            <a:r>
              <a:rPr lang="en-US" dirty="0"/>
              <a:t>Mothers: The Good, The Bad, And The Godly</a:t>
            </a:r>
          </a:p>
        </p:txBody>
      </p:sp>
      <p:sp>
        <p:nvSpPr>
          <p:cNvPr id="6" name="Text Box 49"/>
          <p:cNvSpPr txBox="1">
            <a:spLocks noChangeArrowheads="1"/>
          </p:cNvSpPr>
          <p:nvPr/>
        </p:nvSpPr>
        <p:spPr bwMode="auto">
          <a:xfrm>
            <a:off x="0" y="72253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sz="3200" dirty="0">
                <a:solidFill>
                  <a:srgbClr val="FFFF00"/>
                </a:solidFill>
              </a:rPr>
              <a:t>Jezebel – I Kings 21:25</a:t>
            </a:r>
            <a:endParaRPr lang="en-US" altLang="en-US" sz="2800" b="0" dirty="0">
              <a:solidFill>
                <a:schemeClr val="tx1"/>
              </a:solidFill>
            </a:endParaRPr>
          </a:p>
        </p:txBody>
      </p:sp>
      <p:sp>
        <p:nvSpPr>
          <p:cNvPr id="11" name="Text Box 3"/>
          <p:cNvSpPr txBox="1">
            <a:spLocks noChangeArrowheads="1"/>
          </p:cNvSpPr>
          <p:nvPr/>
        </p:nvSpPr>
        <p:spPr bwMode="auto">
          <a:xfrm>
            <a:off x="0" y="1781170"/>
            <a:ext cx="9144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800100" lvl="1" indent="-342900" algn="l">
              <a:buClr>
                <a:schemeClr val="accent1"/>
              </a:buClr>
              <a:buSzPct val="115000"/>
              <a:buFont typeface="Wingdings" panose="05000000000000000000" pitchFamily="2" charset="2"/>
              <a:buChar char="§"/>
            </a:pPr>
            <a:r>
              <a:rPr lang="en-US" altLang="en-US" sz="2800" dirty="0">
                <a:solidFill>
                  <a:schemeClr val="tx1"/>
                </a:solidFill>
              </a:rPr>
              <a:t>I Kings 22:51-53; II Kings 1:16-17: </a:t>
            </a:r>
            <a:r>
              <a:rPr lang="en-US" altLang="en-US" sz="2800" b="0" dirty="0">
                <a:solidFill>
                  <a:schemeClr val="tx1"/>
                </a:solidFill>
              </a:rPr>
              <a:t>Ahaziah </a:t>
            </a:r>
          </a:p>
          <a:p>
            <a:pPr marL="800100" lvl="1" indent="-342900" algn="l">
              <a:buClr>
                <a:schemeClr val="accent1"/>
              </a:buClr>
              <a:buSzPct val="115000"/>
              <a:buFont typeface="Wingdings" panose="05000000000000000000" pitchFamily="2" charset="2"/>
              <a:buChar char="§"/>
            </a:pPr>
            <a:r>
              <a:rPr lang="en-US" altLang="en-US" sz="2800" dirty="0">
                <a:solidFill>
                  <a:schemeClr val="tx1"/>
                </a:solidFill>
              </a:rPr>
              <a:t>II Kings 9:22-24, 27: </a:t>
            </a:r>
            <a:r>
              <a:rPr lang="en-US" altLang="en-US" sz="2800" b="0" dirty="0" err="1">
                <a:solidFill>
                  <a:schemeClr val="tx1"/>
                </a:solidFill>
              </a:rPr>
              <a:t>Joram</a:t>
            </a:r>
            <a:r>
              <a:rPr lang="en-US" altLang="en-US" sz="2800" b="0" dirty="0">
                <a:solidFill>
                  <a:schemeClr val="tx1"/>
                </a:solidFill>
              </a:rPr>
              <a:t> their son &amp; Ahaziah their grandson </a:t>
            </a:r>
          </a:p>
          <a:p>
            <a:pPr marL="800100" lvl="1" indent="-342900" algn="l">
              <a:buClr>
                <a:schemeClr val="accent1"/>
              </a:buClr>
              <a:buSzPct val="115000"/>
              <a:buFont typeface="Wingdings" panose="05000000000000000000" pitchFamily="2" charset="2"/>
              <a:buChar char="§"/>
            </a:pPr>
            <a:r>
              <a:rPr lang="en-US" altLang="en-US" sz="2800" dirty="0">
                <a:solidFill>
                  <a:schemeClr val="tx1"/>
                </a:solidFill>
              </a:rPr>
              <a:t>II Chr. 22:3-5:</a:t>
            </a:r>
            <a:r>
              <a:rPr lang="en-US" altLang="en-US" sz="2800" b="0" dirty="0">
                <a:solidFill>
                  <a:schemeClr val="tx1"/>
                </a:solidFill>
              </a:rPr>
              <a:t> Athaliah, like her mother, was an evil influence on her son (Ahaziah) “to his destruction” </a:t>
            </a:r>
            <a:r>
              <a:rPr lang="en-US" altLang="en-US" sz="2800" b="0" i="1" dirty="0">
                <a:solidFill>
                  <a:schemeClr val="tx1"/>
                </a:solidFill>
              </a:rPr>
              <a:t>(II Chr. 22:7).</a:t>
            </a:r>
          </a:p>
          <a:p>
            <a:pPr marL="800100" lvl="1" indent="-342900" algn="l">
              <a:buClr>
                <a:schemeClr val="accent1"/>
              </a:buClr>
              <a:buSzPct val="115000"/>
              <a:buFont typeface="Wingdings" panose="05000000000000000000" pitchFamily="2" charset="2"/>
              <a:buChar char="§"/>
            </a:pPr>
            <a:r>
              <a:rPr lang="en-US" altLang="en-US" sz="2800" dirty="0">
                <a:solidFill>
                  <a:schemeClr val="tx1"/>
                </a:solidFill>
              </a:rPr>
              <a:t>II Kings 10:1-11: </a:t>
            </a:r>
            <a:r>
              <a:rPr lang="en-US" altLang="en-US" sz="2800" b="0" dirty="0">
                <a:solidFill>
                  <a:schemeClr val="tx1"/>
                </a:solidFill>
              </a:rPr>
              <a:t>Ahab’s remaining 70 sons killed – his line cutoff!</a:t>
            </a:r>
          </a:p>
        </p:txBody>
      </p:sp>
      <p:sp>
        <p:nvSpPr>
          <p:cNvPr id="9" name="Text Box 3"/>
          <p:cNvSpPr txBox="1">
            <a:spLocks noChangeArrowheads="1"/>
          </p:cNvSpPr>
          <p:nvPr/>
        </p:nvSpPr>
        <p:spPr bwMode="auto">
          <a:xfrm>
            <a:off x="0" y="124440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altLang="en-US" sz="2800" b="0" dirty="0">
                <a:solidFill>
                  <a:schemeClr val="tx1"/>
                </a:solidFill>
              </a:rPr>
              <a:t>Her ungodly influence caused her family’s deaths:</a:t>
            </a:r>
            <a:endParaRPr lang="en-US" altLang="en-US" sz="2800" b="0" i="1" dirty="0">
              <a:solidFill>
                <a:schemeClr val="tx1"/>
              </a:solidFill>
            </a:endParaRPr>
          </a:p>
        </p:txBody>
      </p:sp>
      <p:sp>
        <p:nvSpPr>
          <p:cNvPr id="13" name="Text Box 7">
            <a:extLst>
              <a:ext uri="{FF2B5EF4-FFF2-40B4-BE49-F238E27FC236}">
                <a16:creationId xmlns:a16="http://schemas.microsoft.com/office/drawing/2014/main" id="{A78DE9A3-47D0-4CE6-BC3F-7118C1035122}"/>
              </a:ext>
            </a:extLst>
          </p:cNvPr>
          <p:cNvSpPr txBox="1">
            <a:spLocks noChangeArrowheads="1"/>
          </p:cNvSpPr>
          <p:nvPr/>
        </p:nvSpPr>
        <p:spPr bwMode="auto">
          <a:xfrm>
            <a:off x="0" y="5428023"/>
            <a:ext cx="9144000" cy="1077218"/>
          </a:xfrm>
          <a:prstGeom prst="rect">
            <a:avLst/>
          </a:prstGeom>
          <a:solidFill>
            <a:schemeClr val="tx1">
              <a:lumMod val="85000"/>
            </a:schemeClr>
          </a:solidFill>
          <a:ln/>
        </p:spPr>
        <p:style>
          <a:lnRef idx="0">
            <a:schemeClr val="accent5"/>
          </a:lnRef>
          <a:fillRef idx="3">
            <a:schemeClr val="accent5"/>
          </a:fillRef>
          <a:effectRef idx="3">
            <a:schemeClr val="accent5"/>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defRPr/>
            </a:pPr>
            <a:r>
              <a:rPr lang="en-US" sz="3200" dirty="0">
                <a:solidFill>
                  <a:srgbClr val="FF0000"/>
                </a:solidFill>
              </a:rPr>
              <a:t>She was a mother of evil influence and caused her family’s downfall!</a:t>
            </a:r>
          </a:p>
        </p:txBody>
      </p:sp>
    </p:spTree>
    <p:extLst>
      <p:ext uri="{BB962C8B-B14F-4D97-AF65-F5344CB8AC3E}">
        <p14:creationId xmlns:p14="http://schemas.microsoft.com/office/powerpoint/2010/main" val="12463562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left)">
                                      <p:cBhvr>
                                        <p:cTn id="15" dur="500"/>
                                        <p:tgtEl>
                                          <p:spTgt spid="11">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left)">
                                      <p:cBhvr>
                                        <p:cTn id="19" dur="500"/>
                                        <p:tgtEl>
                                          <p:spTgt spid="11">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wipe(left)">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609600"/>
          </a:xfrm>
        </p:spPr>
        <p:txBody>
          <a:bodyPr>
            <a:noAutofit/>
          </a:bodyPr>
          <a:lstStyle/>
          <a:p>
            <a:pPr algn="r" eaLnBrk="1" hangingPunct="1">
              <a:defRPr/>
            </a:pPr>
            <a:r>
              <a:rPr lang="en-US" b="1" u="sng" dirty="0">
                <a:solidFill>
                  <a:srgbClr val="FFCCFF"/>
                </a:solidFill>
                <a:cs typeface="Times New Roman" pitchFamily="18" charset="0"/>
              </a:rPr>
              <a:t>The Bad – Ungodly Influences</a:t>
            </a:r>
          </a:p>
        </p:txBody>
      </p:sp>
      <p:sp>
        <p:nvSpPr>
          <p:cNvPr id="5" name="Footer Placeholder 3"/>
          <p:cNvSpPr>
            <a:spLocks noGrp="1"/>
          </p:cNvSpPr>
          <p:nvPr>
            <p:ph type="ftr" sz="quarter" idx="11"/>
          </p:nvPr>
        </p:nvSpPr>
        <p:spPr>
          <a:xfrm>
            <a:off x="3124200" y="6553200"/>
            <a:ext cx="2895600" cy="304800"/>
          </a:xfrm>
        </p:spPr>
        <p:txBody>
          <a:bodyPr/>
          <a:lstStyle/>
          <a:p>
            <a:pPr>
              <a:defRPr/>
            </a:pPr>
            <a:r>
              <a:rPr lang="en-US"/>
              <a:t>Mothers: The Good, The Bad, And The Godly</a:t>
            </a:r>
          </a:p>
        </p:txBody>
      </p:sp>
      <p:sp>
        <p:nvSpPr>
          <p:cNvPr id="6" name="Text Box 3">
            <a:extLst>
              <a:ext uri="{FF2B5EF4-FFF2-40B4-BE49-F238E27FC236}">
                <a16:creationId xmlns:a16="http://schemas.microsoft.com/office/drawing/2014/main" id="{EEB83773-ABC1-47E9-BBEB-61F8B17B501D}"/>
              </a:ext>
            </a:extLst>
          </p:cNvPr>
          <p:cNvSpPr txBox="1">
            <a:spLocks noChangeArrowheads="1"/>
          </p:cNvSpPr>
          <p:nvPr/>
        </p:nvSpPr>
        <p:spPr bwMode="auto">
          <a:xfrm>
            <a:off x="0" y="1848654"/>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altLang="en-US" sz="3200" dirty="0">
                <a:solidFill>
                  <a:srgbClr val="FFFF00"/>
                </a:solidFill>
              </a:rPr>
              <a:t>Dishonorable Mentions:</a:t>
            </a:r>
          </a:p>
          <a:p>
            <a:pPr eaLnBrk="1" hangingPunct="1">
              <a:buFont typeface="Wingdings" panose="05000000000000000000" pitchFamily="2" charset="2"/>
              <a:buChar char="v"/>
            </a:pPr>
            <a:r>
              <a:rPr lang="en-US" altLang="en-US" sz="2800" dirty="0">
                <a:solidFill>
                  <a:srgbClr val="99FFCC"/>
                </a:solidFill>
              </a:rPr>
              <a:t>Rebekah </a:t>
            </a:r>
            <a:r>
              <a:rPr lang="en-US" altLang="en-US" sz="2800" i="1" dirty="0">
                <a:solidFill>
                  <a:srgbClr val="99FFCC"/>
                </a:solidFill>
              </a:rPr>
              <a:t>(Gen. 24:67)</a:t>
            </a:r>
          </a:p>
          <a:p>
            <a:pPr eaLnBrk="1" hangingPunct="1">
              <a:buFont typeface="Wingdings" panose="05000000000000000000" pitchFamily="2" charset="2"/>
              <a:buChar char="v"/>
            </a:pPr>
            <a:r>
              <a:rPr lang="en-US" altLang="en-US" sz="2800" dirty="0">
                <a:solidFill>
                  <a:srgbClr val="99FFCC"/>
                </a:solidFill>
              </a:rPr>
              <a:t>Herodias </a:t>
            </a:r>
            <a:r>
              <a:rPr lang="en-US" altLang="en-US" sz="2800" i="1" dirty="0">
                <a:solidFill>
                  <a:srgbClr val="99FFCC"/>
                </a:solidFill>
              </a:rPr>
              <a:t>(Lk. 3:19-20)</a:t>
            </a:r>
          </a:p>
        </p:txBody>
      </p:sp>
      <p:sp>
        <p:nvSpPr>
          <p:cNvPr id="8" name="Text Box 7">
            <a:extLst>
              <a:ext uri="{FF2B5EF4-FFF2-40B4-BE49-F238E27FC236}">
                <a16:creationId xmlns:a16="http://schemas.microsoft.com/office/drawing/2014/main" id="{36A23B07-9751-44FD-9D95-5DEA5B04F408}"/>
              </a:ext>
            </a:extLst>
          </p:cNvPr>
          <p:cNvSpPr txBox="1">
            <a:spLocks noChangeArrowheads="1"/>
          </p:cNvSpPr>
          <p:nvPr/>
        </p:nvSpPr>
        <p:spPr bwMode="auto">
          <a:xfrm>
            <a:off x="0" y="3962400"/>
            <a:ext cx="9144000" cy="1200329"/>
          </a:xfrm>
          <a:prstGeom prst="rect">
            <a:avLst/>
          </a:prstGeom>
          <a:solidFill>
            <a:schemeClr val="tx1">
              <a:lumMod val="85000"/>
            </a:schemeClr>
          </a:solidFill>
          <a:ln/>
        </p:spPr>
        <p:style>
          <a:lnRef idx="0">
            <a:schemeClr val="accent5"/>
          </a:lnRef>
          <a:fillRef idx="3">
            <a:schemeClr val="accent5"/>
          </a:fillRef>
          <a:effectRef idx="3">
            <a:schemeClr val="accent5"/>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defRPr/>
            </a:pPr>
            <a:r>
              <a:rPr lang="en-US" sz="3600" dirty="0">
                <a:solidFill>
                  <a:srgbClr val="FF0000"/>
                </a:solidFill>
              </a:rPr>
              <a:t>These mothers are examples of </a:t>
            </a:r>
          </a:p>
          <a:p>
            <a:pPr algn="ctr" eaLnBrk="1" hangingPunct="1">
              <a:defRPr/>
            </a:pPr>
            <a:r>
              <a:rPr lang="en-US" sz="3600" dirty="0">
                <a:solidFill>
                  <a:srgbClr val="FF0000"/>
                </a:solidFill>
              </a:rPr>
              <a:t>what NOT to do!</a:t>
            </a:r>
          </a:p>
        </p:txBody>
      </p:sp>
      <p:sp>
        <p:nvSpPr>
          <p:cNvPr id="9" name="Text Box 49">
            <a:extLst>
              <a:ext uri="{FF2B5EF4-FFF2-40B4-BE49-F238E27FC236}">
                <a16:creationId xmlns:a16="http://schemas.microsoft.com/office/drawing/2014/main" id="{D30518D2-27FD-4279-B509-E0098D9F2B56}"/>
              </a:ext>
            </a:extLst>
          </p:cNvPr>
          <p:cNvSpPr txBox="1">
            <a:spLocks noChangeArrowheads="1"/>
          </p:cNvSpPr>
          <p:nvPr/>
        </p:nvSpPr>
        <p:spPr bwMode="auto">
          <a:xfrm>
            <a:off x="0" y="994827"/>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altLang="en-US" sz="3200" dirty="0">
                <a:solidFill>
                  <a:srgbClr val="FFFF00"/>
                </a:solidFill>
              </a:rPr>
              <a:t>Jezebel – I Kings 21:25</a:t>
            </a:r>
            <a:endParaRPr lang="en-US" altLang="en-US" sz="2800" b="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additive="base">
                                        <p:cTn id="16"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ial &amp; Tahoma">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4278</TotalTime>
  <Words>1653</Words>
  <Application>Microsoft Office PowerPoint</Application>
  <PresentationFormat>On-screen Show (4:3)</PresentationFormat>
  <Paragraphs>153</Paragraphs>
  <Slides>18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Ameretto</vt:lpstr>
      <vt:lpstr>Arial</vt:lpstr>
      <vt:lpstr>Calisto MT</vt:lpstr>
      <vt:lpstr>Tahoma</vt:lpstr>
      <vt:lpstr>Times New Roman</vt:lpstr>
      <vt:lpstr>Trebuchet MS</vt:lpstr>
      <vt:lpstr>Wingdings</vt:lpstr>
      <vt:lpstr>Wingdings 2</vt:lpstr>
      <vt:lpstr>Slate</vt:lpstr>
      <vt:lpstr>Mothers:  The Good,  The Bad, And  The Godly     Text: Prov. 1:8; 6:20</vt:lpstr>
      <vt:lpstr>Intro </vt:lpstr>
      <vt:lpstr>Intro </vt:lpstr>
      <vt:lpstr>The Good – Physical Well-being </vt:lpstr>
      <vt:lpstr>The Good – Physical Well-being </vt:lpstr>
      <vt:lpstr>The Good – Physical Well-being</vt:lpstr>
      <vt:lpstr>The Bad – Ungodly Influences</vt:lpstr>
      <vt:lpstr>The Bad – Ungodly Influences</vt:lpstr>
      <vt:lpstr>The Bad – Ungodly Influences</vt:lpstr>
      <vt:lpstr>The Godly – Spiritual Well-being</vt:lpstr>
      <vt:lpstr>The Godly – Spiritual Well-being</vt:lpstr>
      <vt:lpstr>The Godly – Spiritual Well-being</vt:lpstr>
      <vt:lpstr>The Godly – Spiritual Well-being</vt:lpstr>
      <vt:lpstr>The Godly – Spiritual Well-being</vt:lpstr>
      <vt:lpstr>Conclusion </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Mothers: The Good, The Bad, And The Godly</dc:title>
  <dc:subject>05/13/18</dc:subject>
  <dc:creator>DarkWolf</dc:creator>
  <cp:lastModifiedBy>Nathan Morrison</cp:lastModifiedBy>
  <cp:revision>24</cp:revision>
  <dcterms:created xsi:type="dcterms:W3CDTF">2005-06-04T23:49:02Z</dcterms:created>
  <dcterms:modified xsi:type="dcterms:W3CDTF">2018-05-23T19:31:17Z</dcterms:modified>
</cp:coreProperties>
</file>