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514425"/>
    <a:srgbClr val="C6B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48AD2-28F0-4FF0-9839-E34E829D73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9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04478-9196-495B-B33C-206088F4D1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52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0A350-DB05-4A16-9DE6-5FA2E7F0C6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2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A95E4-847C-420F-9BD2-81D462808B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66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C2EF3-B60E-4135-8C51-7AF10D726A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715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A7A04-0B83-4CDB-B5BA-0E49D2685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67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B4FFF-AED8-4225-B032-573086B70C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42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C0015-52AF-40C5-A1C4-215440E3A8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19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FB3DD-11CD-4B87-A474-251C74A962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1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51A4F-8AAF-4CD8-B74C-63D7844E50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29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325AA-5017-4576-8BD3-CFAB5E02CA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2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B3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anose="020F050202020403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anose="020F050202020403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F95F0AC5-96F2-421E-B840-4AA13E0CA85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" y="0"/>
            <a:ext cx="14478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543800" y="0"/>
            <a:ext cx="16002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5181600"/>
            <a:ext cx="9144000" cy="8382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2056" name="Picture 8" descr="Loving Fath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04813"/>
            <a:ext cx="548640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207963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>
            <a:off x="1571625" y="5257800"/>
            <a:ext cx="5895975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solidFill>
                  <a:srgbClr val="FFFFFF"/>
                </a:solidFill>
                <a:effectLst>
                  <a:outerShdw dist="45791" dir="2021404" algn="ctr" rotWithShape="0">
                    <a:schemeClr val="tx1"/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The Loving Father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600200" y="5943600"/>
            <a:ext cx="579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latin typeface="Calibri" panose="020F0502020204030204" pitchFamily="34" charset="0"/>
                <a:cs typeface="Segoe UI" panose="020B0502040204020203" pitchFamily="34" charset="0"/>
              </a:rPr>
              <a:t>Luke 15:1-32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Richie Thetford 					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52400" y="5638800"/>
            <a:ext cx="3733800" cy="8382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2400" y="1371600"/>
            <a:ext cx="4876800" cy="4038600"/>
          </a:xfrm>
        </p:spPr>
        <p:txBody>
          <a:bodyPr/>
          <a:lstStyle/>
          <a:p>
            <a:r>
              <a:rPr lang="en-US" altLang="en-US" sz="4000" dirty="0">
                <a:cs typeface="Segoe UI" panose="020B0502040204020203" pitchFamily="34" charset="0"/>
              </a:rPr>
              <a:t>Self-will </a:t>
            </a:r>
          </a:p>
          <a:p>
            <a:r>
              <a:rPr lang="en-US" altLang="en-US" sz="4000" dirty="0">
                <a:cs typeface="Segoe UI" panose="020B0502040204020203" pitchFamily="34" charset="0"/>
              </a:rPr>
              <a:t>Selfishness</a:t>
            </a:r>
          </a:p>
          <a:p>
            <a:r>
              <a:rPr lang="en-US" altLang="en-US" sz="4000" dirty="0">
                <a:cs typeface="Segoe UI" panose="020B0502040204020203" pitchFamily="34" charset="0"/>
              </a:rPr>
              <a:t>Separation</a:t>
            </a:r>
          </a:p>
          <a:p>
            <a:r>
              <a:rPr lang="en-US" altLang="en-US" sz="4000" dirty="0">
                <a:cs typeface="Segoe UI" panose="020B0502040204020203" pitchFamily="34" charset="0"/>
              </a:rPr>
              <a:t>Wayward Living</a:t>
            </a:r>
          </a:p>
          <a:p>
            <a:r>
              <a:rPr lang="en-US" altLang="en-US" sz="4000" dirty="0">
                <a:cs typeface="Segoe UI" panose="020B0502040204020203" pitchFamily="34" charset="0"/>
              </a:rPr>
              <a:t>Spiritual Destitution</a:t>
            </a:r>
          </a:p>
          <a:p>
            <a:r>
              <a:rPr lang="en-US" altLang="en-US" sz="4000" dirty="0">
                <a:cs typeface="Segoe UI" panose="020B0502040204020203" pitchFamily="34" charset="0"/>
              </a:rPr>
              <a:t>Starvation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31838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4800" b="1" dirty="0">
                <a:solidFill>
                  <a:schemeClr val="bg1"/>
                </a:solidFill>
                <a:cs typeface="Segoe UI" panose="020B0502040204020203" pitchFamily="34" charset="0"/>
              </a:rPr>
              <a:t>The Prodigal Son</a:t>
            </a:r>
          </a:p>
        </p:txBody>
      </p:sp>
      <p:pic>
        <p:nvPicPr>
          <p:cNvPr id="3081" name="Picture 9" descr="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990600"/>
            <a:ext cx="3586162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>
            <a:off x="304800" y="5791200"/>
            <a:ext cx="3429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His Error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Richie Thetford 					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 animBg="1"/>
      <p:bldP spid="3074" grpId="0"/>
      <p:bldP spid="30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5715000" y="838200"/>
            <a:ext cx="3276600" cy="10668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15000" y="2057400"/>
            <a:ext cx="3124200" cy="2895600"/>
          </a:xfrm>
        </p:spPr>
        <p:txBody>
          <a:bodyPr/>
          <a:lstStyle/>
          <a:p>
            <a:r>
              <a:rPr lang="en-US" altLang="en-US" sz="4000" dirty="0">
                <a:cs typeface="Segoe UI" panose="020B0502040204020203" pitchFamily="34" charset="0"/>
              </a:rPr>
              <a:t>Realization</a:t>
            </a:r>
          </a:p>
          <a:p>
            <a:r>
              <a:rPr lang="en-US" altLang="en-US" sz="4000" dirty="0">
                <a:cs typeface="Segoe UI" panose="020B0502040204020203" pitchFamily="34" charset="0"/>
              </a:rPr>
              <a:t>Resolution</a:t>
            </a:r>
          </a:p>
          <a:p>
            <a:r>
              <a:rPr lang="en-US" altLang="en-US" sz="4000" dirty="0">
                <a:cs typeface="Segoe UI" panose="020B0502040204020203" pitchFamily="34" charset="0"/>
              </a:rPr>
              <a:t>Repentance</a:t>
            </a:r>
          </a:p>
          <a:p>
            <a:r>
              <a:rPr lang="en-US" altLang="en-US" sz="4000" dirty="0">
                <a:cs typeface="Segoe UI" panose="020B0502040204020203" pitchFamily="34" charset="0"/>
              </a:rPr>
              <a:t>Return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31838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4800" b="1" dirty="0">
                <a:solidFill>
                  <a:schemeClr val="bg1"/>
                </a:solidFill>
                <a:cs typeface="Segoe UI" panose="020B0502040204020203" pitchFamily="34" charset="0"/>
              </a:rPr>
              <a:t>The Prodigal Son</a:t>
            </a:r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5791200" y="1066800"/>
            <a:ext cx="3124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His Return</a:t>
            </a:r>
          </a:p>
        </p:txBody>
      </p:sp>
      <p:pic>
        <p:nvPicPr>
          <p:cNvPr id="4107" name="Picture 11" descr="Loving Fath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53340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57200" y="5105400"/>
            <a:ext cx="8229600" cy="1143000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533400" y="5105400"/>
            <a:ext cx="80772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400" b="1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Repentance</a:t>
            </a:r>
            <a:r>
              <a:rPr lang="en-US" altLang="en-US" sz="3400" b="1" dirty="0">
                <a:latin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altLang="en-US" sz="3400" b="1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–</a:t>
            </a:r>
            <a:r>
              <a:rPr lang="en-US" altLang="en-US" sz="3400" b="1" dirty="0">
                <a:latin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altLang="en-US" sz="3400" b="1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“</a:t>
            </a:r>
            <a:r>
              <a:rPr lang="en-US" altLang="en-US" sz="3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a change of mind, resulting in a change of action” (vs. 19-20)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Richie Thetford 					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 animBg="1"/>
      <p:bldP spid="4103" grpId="0"/>
      <p:bldP spid="4105" grpId="0" animBg="1"/>
      <p:bldP spid="4108" grpId="0" animBg="1"/>
      <p:bldP spid="41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31838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4800" b="1" dirty="0">
                <a:solidFill>
                  <a:schemeClr val="bg1"/>
                </a:solidFill>
                <a:cs typeface="Segoe UI" panose="020B0502040204020203" pitchFamily="34" charset="0"/>
              </a:rPr>
              <a:t>The Loving Father</a:t>
            </a:r>
          </a:p>
        </p:txBody>
      </p:sp>
      <p:pic>
        <p:nvPicPr>
          <p:cNvPr id="6157" name="Picture 13" descr="Loving Father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4191000" cy="3801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800600" y="838200"/>
            <a:ext cx="3886200" cy="4419600"/>
          </a:xfrm>
        </p:spPr>
        <p:txBody>
          <a:bodyPr/>
          <a:lstStyle/>
          <a:p>
            <a:r>
              <a:rPr lang="en-US" altLang="en-US" sz="3500" dirty="0">
                <a:cs typeface="Segoe UI" panose="020B0502040204020203" pitchFamily="34" charset="0"/>
              </a:rPr>
              <a:t>Reconciliation takes place</a:t>
            </a:r>
          </a:p>
          <a:p>
            <a:r>
              <a:rPr lang="en-US" altLang="en-US" sz="3500" dirty="0">
                <a:cs typeface="Segoe UI" panose="020B0502040204020203" pitchFamily="34" charset="0"/>
              </a:rPr>
              <a:t>Re-clothes him with only the best robe</a:t>
            </a:r>
          </a:p>
          <a:p>
            <a:r>
              <a:rPr lang="en-US" altLang="en-US" sz="3500" dirty="0">
                <a:cs typeface="Segoe UI" panose="020B0502040204020203" pitchFamily="34" charset="0"/>
              </a:rPr>
              <a:t>Great rejoicing takes place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04800" y="4878387"/>
            <a:ext cx="8534400" cy="1371600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81000" y="4876800"/>
            <a:ext cx="84582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No matter how bad our life may have been or</a:t>
            </a:r>
            <a:b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may be today, our loving Father will embrace us</a:t>
            </a:r>
            <a:b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when we are </a:t>
            </a: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repentant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 and </a:t>
            </a: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return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 to Him!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Richie Thetford 					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9" grpId="0" animBg="1"/>
      <p:bldP spid="61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31838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4800" b="1" dirty="0">
                <a:solidFill>
                  <a:schemeClr val="bg1"/>
                </a:solidFill>
                <a:cs typeface="Segoe UI" panose="020B0502040204020203" pitchFamily="34" charset="0"/>
              </a:rPr>
              <a:t>The Elder Son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419600" y="990600"/>
            <a:ext cx="4419600" cy="5562600"/>
          </a:xfrm>
        </p:spPr>
        <p:txBody>
          <a:bodyPr/>
          <a:lstStyle/>
          <a:p>
            <a:r>
              <a:rPr lang="en-US" altLang="en-US" sz="3700" dirty="0">
                <a:cs typeface="Segoe UI" panose="020B0502040204020203" pitchFamily="34" charset="0"/>
              </a:rPr>
              <a:t>Refuses to join the celebration</a:t>
            </a:r>
          </a:p>
          <a:p>
            <a:r>
              <a:rPr lang="en-US" altLang="en-US" sz="3700" dirty="0">
                <a:cs typeface="Segoe UI" panose="020B0502040204020203" pitchFamily="34" charset="0"/>
              </a:rPr>
              <a:t>Father pleads for him to join in the celebration</a:t>
            </a:r>
          </a:p>
          <a:p>
            <a:r>
              <a:rPr lang="en-US" altLang="en-US" sz="3700" dirty="0">
                <a:cs typeface="Segoe UI" panose="020B0502040204020203" pitchFamily="34" charset="0"/>
              </a:rPr>
              <a:t>He complains!</a:t>
            </a:r>
          </a:p>
          <a:p>
            <a:pPr lvl="1"/>
            <a:r>
              <a:rPr lang="en-US" altLang="en-US" dirty="0">
                <a:cs typeface="Segoe UI" panose="020B0502040204020203" pitchFamily="34" charset="0"/>
              </a:rPr>
              <a:t>Served many years</a:t>
            </a:r>
          </a:p>
          <a:p>
            <a:pPr lvl="1"/>
            <a:r>
              <a:rPr lang="en-US" altLang="en-US" dirty="0">
                <a:cs typeface="Segoe UI" panose="020B0502040204020203" pitchFamily="34" charset="0"/>
              </a:rPr>
              <a:t>Never transgressed</a:t>
            </a:r>
          </a:p>
          <a:p>
            <a:pPr lvl="1"/>
            <a:r>
              <a:rPr lang="en-US" altLang="en-US" dirty="0">
                <a:cs typeface="Segoe UI" panose="020B0502040204020203" pitchFamily="34" charset="0"/>
              </a:rPr>
              <a:t>No celebration for me</a:t>
            </a:r>
          </a:p>
        </p:txBody>
      </p:sp>
      <p:pic>
        <p:nvPicPr>
          <p:cNvPr id="7179" name="Picture 11" descr="prodig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4171950" cy="525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609600" y="1600200"/>
            <a:ext cx="1219200" cy="1219200"/>
          </a:xfrm>
          <a:prstGeom prst="ellipse">
            <a:avLst/>
          </a:prstGeom>
          <a:solidFill>
            <a:schemeClr val="accent1">
              <a:alpha val="16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04800" y="4349909"/>
            <a:ext cx="4191000" cy="1905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04800" y="4337209"/>
            <a:ext cx="41719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“Son you are always with me, and all that I have is yours.” “Your brother was dead and</a:t>
            </a:r>
            <a:b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is alive again, and was lost</a:t>
            </a:r>
            <a:b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and is found.”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 (15:31-32)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Richie Thetford 					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80" grpId="0" animBg="1"/>
      <p:bldP spid="7181" grpId="0" animBg="1"/>
      <p:bldP spid="71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5486400"/>
            <a:ext cx="9144000" cy="10668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31838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4800" b="1" dirty="0">
                <a:solidFill>
                  <a:schemeClr val="bg1"/>
                </a:solidFill>
                <a:cs typeface="Segoe UI" panose="020B0502040204020203" pitchFamily="34" charset="0"/>
              </a:rPr>
              <a:t>Conclusion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4724400"/>
          </a:xfrm>
        </p:spPr>
        <p:txBody>
          <a:bodyPr/>
          <a:lstStyle/>
          <a:p>
            <a:r>
              <a:rPr lang="en-US" altLang="en-US" sz="3500" dirty="0">
                <a:cs typeface="Segoe UI" panose="020B0502040204020203" pitchFamily="34" charset="0"/>
              </a:rPr>
              <a:t>Pharisees’ and Scribes’ statement</a:t>
            </a:r>
          </a:p>
          <a:p>
            <a:pPr lvl="1"/>
            <a:r>
              <a:rPr lang="en-US" altLang="en-US" b="1" dirty="0">
                <a:solidFill>
                  <a:srgbClr val="C00000"/>
                </a:solidFill>
                <a:cs typeface="Segoe UI" panose="020B0502040204020203" pitchFamily="34" charset="0"/>
              </a:rPr>
              <a:t>“this man receives sinners and eats with them.”</a:t>
            </a:r>
          </a:p>
          <a:p>
            <a:r>
              <a:rPr lang="en-US" altLang="en-US" sz="3500" dirty="0">
                <a:cs typeface="Segoe UI" panose="020B0502040204020203" pitchFamily="34" charset="0"/>
              </a:rPr>
              <a:t>The “prodigal son” shows the true devotion of the loving Father and the true colors of the Scribes and Pharisees</a:t>
            </a:r>
          </a:p>
          <a:p>
            <a:pPr lvl="1"/>
            <a:r>
              <a:rPr lang="en-US" altLang="en-US" sz="3200" b="1" dirty="0">
                <a:cs typeface="Segoe UI" panose="020B0502040204020203" pitchFamily="34" charset="0"/>
              </a:rPr>
              <a:t>It shows them how they acted!</a:t>
            </a:r>
          </a:p>
          <a:p>
            <a:r>
              <a:rPr lang="en-US" altLang="en-US" sz="3500" dirty="0">
                <a:cs typeface="Segoe UI" panose="020B0502040204020203" pitchFamily="34" charset="0"/>
              </a:rPr>
              <a:t>Parable also shows clearly the great love our Father has for each of us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76200" y="5522893"/>
            <a:ext cx="8915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“But God demonstrates His own love toward us, in that while we were still sinners, Christ died for us.”</a:t>
            </a:r>
            <a:r>
              <a:rPr lang="en-US" altLang="en-US" sz="2800" dirty="0">
                <a:latin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(Romans 5:8)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Richie Thetford 					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/>
      <p:bldP spid="82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24400" y="914400"/>
            <a:ext cx="41148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cs typeface="Segoe UI" panose="020B0502040204020203" pitchFamily="34" charset="0"/>
              </a:rPr>
              <a:t>Our heavenly Father </a:t>
            </a:r>
            <a:r>
              <a:rPr lang="en-US" altLang="en-US" b="1" dirty="0">
                <a:cs typeface="Segoe UI" panose="020B0502040204020203" pitchFamily="34" charset="0"/>
              </a:rPr>
              <a:t>LOVES</a:t>
            </a:r>
            <a:r>
              <a:rPr lang="en-US" altLang="en-US" dirty="0">
                <a:cs typeface="Segoe UI" panose="020B0502040204020203" pitchFamily="34" charset="0"/>
              </a:rPr>
              <a:t> His children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cs typeface="Segoe UI" panose="020B0502040204020203" pitchFamily="34" charset="0"/>
              </a:rPr>
              <a:t>Especially when they return with a penitent attitude!</a:t>
            </a:r>
          </a:p>
          <a:p>
            <a:pPr lvl="2">
              <a:lnSpc>
                <a:spcPct val="90000"/>
              </a:lnSpc>
            </a:pPr>
            <a:r>
              <a:rPr lang="en-US" altLang="en-US" sz="2600" b="1" dirty="0">
                <a:cs typeface="Segoe UI" panose="020B0502040204020203" pitchFamily="34" charset="0"/>
              </a:rPr>
              <a:t>Joy </a:t>
            </a:r>
            <a:r>
              <a:rPr lang="en-US" altLang="en-US" sz="2600" dirty="0">
                <a:cs typeface="Segoe UI" panose="020B0502040204020203" pitchFamily="34" charset="0"/>
              </a:rPr>
              <a:t>in heaven</a:t>
            </a:r>
          </a:p>
          <a:p>
            <a:pPr lvl="2">
              <a:lnSpc>
                <a:spcPct val="90000"/>
              </a:lnSpc>
            </a:pPr>
            <a:r>
              <a:rPr lang="en-US" altLang="en-US" sz="2600" b="1" dirty="0">
                <a:cs typeface="Segoe UI" panose="020B0502040204020203" pitchFamily="34" charset="0"/>
              </a:rPr>
              <a:t>Joy</a:t>
            </a:r>
            <a:r>
              <a:rPr lang="en-US" altLang="en-US" sz="2600" dirty="0">
                <a:cs typeface="Segoe UI" panose="020B0502040204020203" pitchFamily="34" charset="0"/>
              </a:rPr>
              <a:t> in the presence of the angels of God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31838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4800" b="1" dirty="0">
                <a:solidFill>
                  <a:schemeClr val="bg1"/>
                </a:solidFill>
                <a:cs typeface="Segoe UI" panose="020B0502040204020203" pitchFamily="34" charset="0"/>
              </a:rPr>
              <a:t>Conclusion</a:t>
            </a:r>
          </a:p>
        </p:txBody>
      </p:sp>
      <p:pic>
        <p:nvPicPr>
          <p:cNvPr id="9228" name="Picture 12" descr="Loving Fath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1"/>
            <a:ext cx="4191000" cy="357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52400" y="4648200"/>
            <a:ext cx="8763000" cy="9906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28600" y="46482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May we as Christians learn the proper way to receive the erring child who </a:t>
            </a: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returns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 back to the loving Father</a:t>
            </a:r>
          </a:p>
        </p:txBody>
      </p:sp>
      <p:sp>
        <p:nvSpPr>
          <p:cNvPr id="9231" name="WordArt 15"/>
          <p:cNvSpPr>
            <a:spLocks noChangeArrowheads="1" noChangeShapeType="1" noTextEdit="1"/>
          </p:cNvSpPr>
          <p:nvPr/>
        </p:nvSpPr>
        <p:spPr bwMode="auto">
          <a:xfrm>
            <a:off x="304800" y="5715000"/>
            <a:ext cx="84582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3300"/>
                </a:solidFill>
                <a:effectLst>
                  <a:outerShdw dist="35921" dir="2700000" algn="ctr" rotWithShape="0">
                    <a:schemeClr val="bg1"/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2 Corinthians 2:6-8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Richie Thetford 					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9" grpId="0" animBg="1"/>
      <p:bldP spid="9230" grpId="0"/>
      <p:bldP spid="92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277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Segoe UI</vt:lpstr>
      <vt:lpstr>Default Design</vt:lpstr>
      <vt:lpstr>PowerPoint Presentation</vt:lpstr>
      <vt:lpstr>PowerPoint Presentation</vt:lpstr>
      <vt:lpstr>The Prodigal Son</vt:lpstr>
      <vt:lpstr>The Prodigal Son</vt:lpstr>
      <vt:lpstr>The Loving Father</vt:lpstr>
      <vt:lpstr>The Elder Son</vt:lpstr>
      <vt:lpstr>Conclusion</vt:lpstr>
      <vt:lpstr>Conclusion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Richard Thetford</cp:lastModifiedBy>
  <cp:revision>16</cp:revision>
  <dcterms:created xsi:type="dcterms:W3CDTF">2008-06-28T15:45:49Z</dcterms:created>
  <dcterms:modified xsi:type="dcterms:W3CDTF">2018-03-12T17:34:56Z</dcterms:modified>
</cp:coreProperties>
</file>