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5" r:id="rId1"/>
    <p:sldMasterId id="2147483696" r:id="rId2"/>
    <p:sldMasterId id="2147483697" r:id="rId3"/>
    <p:sldMasterId id="2147483698" r:id="rId4"/>
    <p:sldMasterId id="2147483699" r:id="rId5"/>
    <p:sldMasterId id="2147483700" r:id="rId6"/>
    <p:sldMasterId id="2147483701" r:id="rId7"/>
    <p:sldMasterId id="2147483702" r:id="rId8"/>
    <p:sldMasterId id="2147483703" r:id="rId9"/>
    <p:sldMasterId id="2147483704" r:id="rId10"/>
    <p:sldMasterId id="2147483705" r:id="rId11"/>
    <p:sldMasterId id="2147483706" r:id="rId12"/>
    <p:sldMasterId id="2147484043" r:id="rId13"/>
  </p:sldMasterIdLst>
  <p:notesMasterIdLst>
    <p:notesMasterId r:id="rId39"/>
  </p:notesMasterIdLst>
  <p:handoutMasterIdLst>
    <p:handoutMasterId r:id="rId40"/>
  </p:handoutMasterIdLst>
  <p:sldIdLst>
    <p:sldId id="256" r:id="rId14"/>
    <p:sldId id="453" r:id="rId15"/>
    <p:sldId id="491" r:id="rId16"/>
    <p:sldId id="452" r:id="rId17"/>
    <p:sldId id="493" r:id="rId18"/>
    <p:sldId id="495" r:id="rId19"/>
    <p:sldId id="497" r:id="rId20"/>
    <p:sldId id="500" r:id="rId21"/>
    <p:sldId id="467" r:id="rId22"/>
    <p:sldId id="501" r:id="rId23"/>
    <p:sldId id="503" r:id="rId24"/>
    <p:sldId id="508" r:id="rId25"/>
    <p:sldId id="504" r:id="rId26"/>
    <p:sldId id="510" r:id="rId27"/>
    <p:sldId id="512" r:id="rId28"/>
    <p:sldId id="514" r:id="rId29"/>
    <p:sldId id="516" r:id="rId30"/>
    <p:sldId id="522" r:id="rId31"/>
    <p:sldId id="518" r:id="rId32"/>
    <p:sldId id="520" r:id="rId33"/>
    <p:sldId id="524" r:id="rId34"/>
    <p:sldId id="478" r:id="rId35"/>
    <p:sldId id="526" r:id="rId36"/>
    <p:sldId id="461" r:id="rId37"/>
    <p:sldId id="459" r:id="rId3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CCFF"/>
    <a:srgbClr val="0000FF"/>
    <a:srgbClr val="FF0066"/>
    <a:srgbClr val="006600"/>
    <a:srgbClr val="66FFFF"/>
    <a:srgbClr val="CCFF33"/>
    <a:srgbClr val="FFCC00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08" autoAdjust="0"/>
    <p:restoredTop sz="86409" autoAdjust="0"/>
  </p:normalViewPr>
  <p:slideViewPr>
    <p:cSldViewPr snapToObjects="1">
      <p:cViewPr varScale="1">
        <p:scale>
          <a:sx n="62" d="100"/>
          <a:sy n="62" d="100"/>
        </p:scale>
        <p:origin x="96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-168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4" d="100"/>
          <a:sy n="54" d="100"/>
        </p:scale>
        <p:origin x="-190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handoutMaster" Target="handoutMasters/handoutMaster1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459B2226-3064-4DC2-B94F-1801F25F4B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01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2DDD509-8ACB-4409-9935-9863E68D26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381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A Specific Request</a:t>
            </a:r>
          </a:p>
        </p:txBody>
      </p:sp>
      <p:sp>
        <p:nvSpPr>
          <p:cNvPr id="2969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Prepared by Nathan L Morrison / 05-14-06</a:t>
            </a:r>
          </a:p>
        </p:txBody>
      </p:sp>
      <p:sp>
        <p:nvSpPr>
          <p:cNvPr id="2970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F41A31-BD5F-47CB-8F12-2B83B3BBC596}" type="slidenum">
              <a:rPr lang="en-US"/>
              <a:pPr/>
              <a:t>1</a:t>
            </a:fld>
            <a:endParaRPr lang="en-US"/>
          </a:p>
        </p:txBody>
      </p:sp>
      <p:sp>
        <p:nvSpPr>
          <p:cNvPr id="297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By Nathan L Morrison</a:t>
            </a:r>
          </a:p>
          <a:p>
            <a:pPr eaLnBrk="1" hangingPunct="1"/>
            <a:r>
              <a:rPr lang="en-US" dirty="0"/>
              <a:t>All Scripture is from NASB unless otherwise stated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For further study, or if questions, please Call</a:t>
            </a:r>
            <a:r>
              <a:rPr lang="en-US"/>
              <a:t>: </a:t>
            </a:r>
            <a:r>
              <a:rPr lang="en-US" sz="1200" kern="120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804-277-1983, or Visit: www.courthousechurchofchrist.com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Based on an article by Dan Richardson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Sources:</a:t>
            </a:r>
          </a:p>
          <a:p>
            <a:r>
              <a:rPr lang="en-US" dirty="0"/>
              <a:t>http://creation.com/adam-and-eve</a:t>
            </a:r>
          </a:p>
          <a:p>
            <a:r>
              <a:rPr lang="en-US" dirty="0"/>
              <a:t>http://hamptonroads.com/2009/01/what-was-race-and-ethnicity-adam-and-eve</a:t>
            </a:r>
          </a:p>
          <a:p>
            <a:r>
              <a:rPr lang="en-US" dirty="0"/>
              <a:t>https://www.quora.com/What-did-Adam-and-Eve-look-like-according-to-different-cultures-or-different-portrayals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DD509-8ACB-4409-9935-9863E68D26B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177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A56929-04EA-4D56-B721-08B52E09F4C2}" type="slidenum">
              <a:rPr lang="en-US" smtClean="0">
                <a:cs typeface="Arial" pitchFamily="34" charset="0"/>
              </a:rPr>
              <a:pPr/>
              <a:t>25</a:t>
            </a:fld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C8B7C-2172-4011-8689-A5A0B059C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2B55A-D146-4D9A-813A-5E49BF206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B3607-7175-4726-AA66-80FA2AC626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3C997-1088-4386-900B-714FACF40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A8831-7A0A-4BB3-BAD5-49C02B488E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AE622-20AA-49F4-8544-1AE98637AD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4B70F-4655-42A8-A924-EB015974ED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9BCD9-0CCD-4CF5-8828-1D835D6884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62AA5-CCCD-40C5-AA8C-9039A19E7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AF116-74CB-4D49-841F-11E6424693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C2E59-F19C-4006-8A2B-D25803BEA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82DF4-15AB-4441-B6E0-61808EC0AB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AE531-0CFD-4BA2-A3D2-33484683D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C5AFA-EA60-4281-AD7A-765305D386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56C95-A208-4C4E-9A2D-DCDB0E074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DE5A2-3DC5-42DA-8E94-6C8E04AE9F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7328E-3E0E-4E10-A47F-AD7AD084F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BE0C4-C7D9-46CA-BBD1-22E447EA44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6C132-BAB9-4A5B-9D95-852BF0F77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29565-A3E0-4754-BD20-E771C5C69F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01B1B-02A5-491C-89F7-9B03E14B48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0F2E5-3E96-4289-BE6C-D4FB0BE75B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D94A3-6436-44D1-BEEC-1A80BF223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25A1E-E0F0-4F8C-9001-FC1B540C5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B19F4-D181-415E-98A2-00BC7C5C4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26346-30EE-48E7-BAFC-2F9A2D24A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1E0E4-BBDC-4012-B426-6911D6D0D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8F8A8-6079-4BC4-A356-6B497FAC1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2608A-AD39-4F62-84EC-30F692E77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1BA49-5CFB-4701-8F9C-0B96D3E16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A4462-F98E-40B8-85A7-49178AC31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ACC60-D5E0-406F-B23F-250A748AC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08E2F-7886-4DE2-A2E7-D1E3D2A0D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67A0E-05C7-428E-9CC6-BD7093B3EE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BA596-2214-47AB-B0F0-9F5D2E960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B7CEF-B354-4B6E-B831-DCECBF2BB8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5169B-11E6-420A-BA38-D1E93A7E98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A646B-305A-40F9-9A88-99659CD5B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What Adam &amp; Eve Looked Like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91A8-E5CA-4E19-9018-69076DF488F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What Adam &amp; Eve Looked Like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A77D9-CF87-477A-B7F5-50CFA92D769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What Adam &amp; Eve Looked Like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FDBB6-34FE-4CF9-9781-7C2EF8800D6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What Adam &amp; Eve Looked Like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8069-DE69-4AE7-979E-ACDF9314D3F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What Adam &amp; Eve Looked Like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DFF15-81A2-412B-B1F0-2026D9C7767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What Adam &amp; Eve Looked Like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5536E-7DC1-44F9-BC6C-D33E90A3326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What Adam &amp; Eve Looked Like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061E3-9579-47BE-87A4-124ACAE6124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2E8C9-7085-4109-BD68-80ADA3061B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What Adam &amp; Eve Looked Like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F37ED-9261-43B4-AE2E-2EC1C5D283A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What Adam &amp; Eve Looked Like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2E8D94F-688D-4278-ABC6-50C4B88253C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What Adam &amp; Eve Looked Like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77BC-0A8B-4259-9E4D-E4293364256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What Adam &amp; Eve Looked Like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FC3-EEE0-409A-9739-D146F49F419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D5F9E-B968-4238-8D13-B383A8252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28E6B-6E25-4031-90D0-01374228D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3BCD7-7987-4CC8-8BE1-F0DBD1219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5ADB5-49CB-4EA1-846D-E8E6E8229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888BC-14DF-4520-B558-524AA30456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17BD6-87D5-4272-B831-3487633235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D86CD-B010-4C36-B1F4-F896694F8F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7683A-F90E-40AD-B1BD-D956FDC45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FAC78-CF3B-4D4C-9FB8-729AF9F79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B6023-6D12-48D7-846D-4DD1AF2B3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BAA2D-6019-46B6-8B4F-C69BEBBB93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43B2C-8A8C-43AB-95E6-7D128DDEB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97270-3999-47E7-8DE4-C8C8A21E3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B7DCE-DD96-4884-B65E-E025D4478B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7E788-9E25-4603-909D-9331E33E3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B6058-DA1F-468F-B4DC-5BB4E7C24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B498F-02E4-4B6C-BE0A-FEFDC33CC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78F6C-7423-4211-863A-8A7822993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74724-B7D6-41EE-BAAB-E20CE56D76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E21B2-9460-487D-A4E4-CDE6A34FA1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5C169-F6D1-4A60-BD7D-3B544FDEA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C9637-3AFC-4625-A607-481528EFB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DB533-DFE9-41C8-8692-EBBE1201C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01E08-54BA-48E6-AD96-27A401D596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C8A24-43CE-4BE5-A00F-C924F580A7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370E4-7DD2-4794-B5F8-490DC8239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DCA9B-9E75-442F-B655-01D36BC06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A1A20-C2A2-49CF-9962-CE460F251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166EE-85C5-4B81-BB51-98A4F4FBF5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BD414-EA2B-426D-9212-C1BC80BB6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E5638-305C-4F5C-9B90-4B9FF92BEB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56F81-8A80-4FB7-8FCF-513F1073C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865BC-2ECB-4F52-83FC-ED2FBB02F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770D3-039F-4C36-BB3E-C58C70960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119E5-86B5-459F-952F-427C34B7D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B681C-3368-4A2C-8534-1C6F569095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83A31-F622-4D11-A7DE-96967D924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8A1C3-81CF-4D0E-8CBA-D20A05BFB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C534E-CF6F-458C-95C7-F72CB7F50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838F7-2F94-48FF-A932-34DCE4809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5F9EA-1034-4BC9-98AD-1F1F7DE60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C24F3-8DA8-4C8C-B5D1-B3D445864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F8190-0A5A-46A5-B799-98CAD566F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5228D-F8EB-401D-B457-0AE4956DF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F6A4C-2BAC-44D2-8DD1-CC6EBB79F3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4FD2B-10FD-410F-A725-B2715A51C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4BF8E-A062-4F09-BFDC-90011DC94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073B4-68E2-4A84-BB2C-578472C55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848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00200"/>
            <a:ext cx="3848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C9DBE-2679-46A2-9936-516C0C61B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2EAC5-CC6E-49D5-BC31-3E6C63DAE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46732-3AB8-4CC9-B486-D3DFAC968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6ACCC-4F5D-4409-A4A7-FCE1DD9B2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F3B71-B13D-499A-9571-35B56A1B7F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70375-BFC6-47E6-9590-9CF9DABFC8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5E96C-4B67-4F0C-A6B6-178F8444A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8B607-D092-4569-B62F-447029654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45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45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14BCB-C32A-4751-A15D-834367A8B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1F905-389C-4C81-8B49-C23EE5AFE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1658D-3E74-4893-9320-AC19CD4FA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2573F-5419-4D82-88C8-6DB168DB7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EBD66-9050-489C-9F3F-22BE206396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1A2B0-A508-4B3C-A2A8-74622E209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2229A-310A-4D9D-A170-B9DDBDA39B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B6C84-8B3E-4BEB-AC20-435152095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B4EAB-F5FA-4559-811D-BFE73D098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AE484-1881-4CDA-975A-0DA12F7573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76A21-A053-4E83-8B5E-78FF375C9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9855E-92B5-4D5D-9862-FEB406F78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A0023-35D1-4FE1-97C3-D492C5BE5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B1D97-4297-4D8C-B674-275E621794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22FAC-AFFA-4958-A62B-5A95042EB6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E0BAA-5DA4-4027-8D7E-18640366A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55D59-E643-4D6F-9271-989586994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1CFF3-B9C9-4F6F-855A-2926343182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7DFBD-A83A-41CA-A22A-BFD984F1C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B459F-0125-4457-BD77-E800C6943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B91B2-3302-41E6-82A5-2E9A8CF286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6B674-3264-4E77-97F7-F977695BB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2534C-72BD-4E9F-A221-80CFE18CB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C1913-8B14-44FB-90CA-40ECB0E2F9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8907B-E1B1-4870-97B3-BD5D8B423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F6E7E-DF05-414E-BDD5-E780E33D94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C2F33-7F39-4692-B75E-EABEEB729B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50D94-BB32-4DFA-9C24-3DF370EAA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54AC7-4D58-46FA-87A2-DB4FD837AB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F849F-0BD3-4BFC-908D-47BE8622C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73EF7-EE5A-4CF5-8BCA-AFC596D878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66D11-3BDF-45D1-885A-2D94CB22B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F6A06-7323-42E7-AB5D-22FF33B71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A250D-25A0-4A16-BB03-D65FFF16B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C158E-63F5-4393-980D-994A758BDF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F1C2F-08AC-4F54-AD7B-0D91ADCD30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798D2-03F6-45A0-B5FF-BDD1C64E3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85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85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2385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AAA2514F-5BB3-4393-A3B7-D909F2DAF3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49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49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2549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751171F-4644-47EE-BF16-D3BB022D7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2560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BEC6FA1D-0450-4076-B56D-901D3E4A6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77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7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7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257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D8F97C3-1463-453C-A8A7-4634CBFE0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AA2514F-5BB3-4393-A3B7-D909F2DAF3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B340DA8E-2B7F-455F-B1A3-47849850E6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06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2406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0166F9C-88C3-4A74-994B-38C38EA1E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24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91A57FE-D307-48B9-B981-F779B1416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67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67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2467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3B1C2CD-B04E-4BA0-938D-D35AD1A11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84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88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0960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88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960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2488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0960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47865D42-943D-4D69-B5C0-91266A289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0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08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2508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AA9D8A7A-3F8F-445A-92BE-8F01538DE8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2529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F95F48B7-A382-4577-AB29-6401679FE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39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39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What Adam &amp; Eve Looked Like</a:t>
            </a:r>
          </a:p>
        </p:txBody>
      </p:sp>
      <p:sp>
        <p:nvSpPr>
          <p:cNvPr id="2539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632D920-D8D2-4CC7-9388-79BB706A58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3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3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3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3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6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6142"/>
            <a:ext cx="9161207" cy="2155723"/>
          </a:xfrm>
        </p:spPr>
        <p:txBody>
          <a:bodyPr>
            <a:prstTxWarp prst="textInflat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7200" i="1" u="sng" dirty="0">
                <a:ln w="31550" cmpd="sng">
                  <a:solidFill>
                    <a:srgbClr val="0066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Adam &amp; Eve Looked Like</a:t>
            </a:r>
            <a:br>
              <a:rPr lang="en-US" sz="7200" b="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7200" b="0" u="sng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286000"/>
            <a:ext cx="91440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000" b="1" dirty="0">
                <a:ln w="28575">
                  <a:solidFill>
                    <a:srgbClr val="FFFF00"/>
                  </a:solidFill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Text: </a:t>
            </a:r>
            <a:r>
              <a:rPr lang="en-US" sz="4000" b="1">
                <a:ln w="28575">
                  <a:solidFill>
                    <a:srgbClr val="FFFF00"/>
                  </a:solidFill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Genesis 1-4</a:t>
            </a:r>
            <a:endParaRPr lang="en-US" sz="4000" b="1" dirty="0">
              <a:ln w="28575">
                <a:solidFill>
                  <a:srgbClr val="FFFF00"/>
                </a:solidFill>
              </a:ln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7F7FBB-20D6-49F6-BA1D-8C871F944A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98" y="3048000"/>
            <a:ext cx="8654941" cy="351891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600" b="1" u="sng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LOOKED LIKE A HUSBAND AND WIFE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2667000" cy="304800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What Adam &amp; Eve Looked Like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458" y="914400"/>
            <a:ext cx="9163665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/>
            <a:r>
              <a:rPr lang="en-US" i="1" dirty="0">
                <a:solidFill>
                  <a:schemeClr val="tx1"/>
                </a:solidFill>
              </a:rPr>
              <a:t>Prov. 12:4; 31:10: “An excellent wife, who can find?”</a:t>
            </a:r>
            <a:endParaRPr lang="en-US" sz="2800" i="1" dirty="0">
              <a:solidFill>
                <a:schemeClr val="tx1"/>
              </a:solidFill>
            </a:endParaRP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0000FF"/>
                </a:solidFill>
              </a:rPr>
              <a:t>“Excellent” = </a:t>
            </a:r>
            <a:r>
              <a:rPr lang="en-US" sz="2000" b="0" i="1" dirty="0">
                <a:solidFill>
                  <a:srgbClr val="0000FF"/>
                </a:solidFill>
              </a:rPr>
              <a:t>chayil [</a:t>
            </a:r>
            <a:r>
              <a:rPr lang="en-US" sz="2000" b="0" i="1" dirty="0" err="1">
                <a:solidFill>
                  <a:srgbClr val="0000FF"/>
                </a:solidFill>
              </a:rPr>
              <a:t>khah</a:t>
            </a:r>
            <a:r>
              <a:rPr lang="en-US" sz="2000" b="0" i="1" dirty="0">
                <a:solidFill>
                  <a:srgbClr val="0000FF"/>
                </a:solidFill>
              </a:rPr>
              <a:t>'-</a:t>
            </a:r>
            <a:r>
              <a:rPr lang="en-US" sz="2000" b="0" i="1" dirty="0" err="1">
                <a:solidFill>
                  <a:srgbClr val="0000FF"/>
                </a:solidFill>
              </a:rPr>
              <a:t>yil</a:t>
            </a:r>
            <a:r>
              <a:rPr lang="en-US" sz="2000" b="0" i="1" dirty="0">
                <a:solidFill>
                  <a:srgbClr val="0000FF"/>
                </a:solidFill>
              </a:rPr>
              <a:t>] (H2428): From H2342; </a:t>
            </a:r>
            <a:r>
              <a:rPr lang="en-US" sz="2000" b="0" dirty="0">
                <a:solidFill>
                  <a:srgbClr val="0000FF"/>
                </a:solidFill>
              </a:rPr>
              <a:t>probably a force, whether of men, means or other resources; an army, wealth, virtue, valor, strength: - able, activity, (+) army, band of men (soldiers), company, (great) forces, goods, host, might, power, riches, strength, strong, substance, train, (+) valiant (-</a:t>
            </a:r>
            <a:r>
              <a:rPr lang="en-US" sz="2000" b="0" dirty="0" err="1">
                <a:solidFill>
                  <a:srgbClr val="0000FF"/>
                </a:solidFill>
              </a:rPr>
              <a:t>ly</a:t>
            </a:r>
            <a:r>
              <a:rPr lang="en-US" sz="2000" b="0" dirty="0">
                <a:solidFill>
                  <a:srgbClr val="0000FF"/>
                </a:solidFill>
              </a:rPr>
              <a:t>), </a:t>
            </a:r>
            <a:r>
              <a:rPr lang="en-US" sz="2000" b="0" dirty="0" err="1">
                <a:solidFill>
                  <a:srgbClr val="0000FF"/>
                </a:solidFill>
              </a:rPr>
              <a:t>valour</a:t>
            </a:r>
            <a:r>
              <a:rPr lang="en-US" sz="2000" b="0" dirty="0">
                <a:solidFill>
                  <a:srgbClr val="0000FF"/>
                </a:solidFill>
              </a:rPr>
              <a:t>, virtuous (-</a:t>
            </a:r>
            <a:r>
              <a:rPr lang="en-US" sz="2000" b="0" dirty="0" err="1">
                <a:solidFill>
                  <a:srgbClr val="0000FF"/>
                </a:solidFill>
              </a:rPr>
              <a:t>ly</a:t>
            </a:r>
            <a:r>
              <a:rPr lang="en-US" sz="2000" b="0" dirty="0">
                <a:solidFill>
                  <a:srgbClr val="0000FF"/>
                </a:solidFill>
              </a:rPr>
              <a:t>), war, worthy (-</a:t>
            </a:r>
            <a:r>
              <a:rPr lang="en-US" sz="2000" b="0" dirty="0" err="1">
                <a:solidFill>
                  <a:srgbClr val="0000FF"/>
                </a:solidFill>
              </a:rPr>
              <a:t>ily</a:t>
            </a:r>
            <a:r>
              <a:rPr lang="en-US" sz="2000" b="0" dirty="0">
                <a:solidFill>
                  <a:srgbClr val="0000FF"/>
                </a:solidFill>
              </a:rPr>
              <a:t>).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rgbClr val="0000FF"/>
                </a:solidFill>
              </a:rPr>
              <a:t>Prov. 12:4 &amp; 31:10 </a:t>
            </a:r>
            <a:r>
              <a:rPr lang="en-US" sz="2000" b="0" dirty="0">
                <a:solidFill>
                  <a:srgbClr val="0000FF"/>
                </a:solidFill>
              </a:rPr>
              <a:t>are the only times in the O.T. in which the Hebrew word </a:t>
            </a:r>
            <a:r>
              <a:rPr lang="en-US" sz="2000" b="0" i="1" dirty="0">
                <a:solidFill>
                  <a:srgbClr val="0000FF"/>
                </a:solidFill>
              </a:rPr>
              <a:t>“chayil” </a:t>
            </a:r>
            <a:r>
              <a:rPr lang="en-US" sz="2000" b="0" dirty="0">
                <a:solidFill>
                  <a:srgbClr val="0000FF"/>
                </a:solidFill>
              </a:rPr>
              <a:t>is translated “excellent” because it refers to a woman!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2EFA89-E3C5-469C-BE35-B587F2350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700" y="4202981"/>
            <a:ext cx="3035300" cy="1703485"/>
          </a:xfrm>
          <a:prstGeom prst="rect">
            <a:avLst/>
          </a:prstGeom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C8CF9B22-19B7-4C99-95D2-4BE42FDD9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8" y="3611429"/>
            <a:ext cx="627050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i="1" dirty="0">
                <a:solidFill>
                  <a:schemeClr val="tx1"/>
                </a:solidFill>
              </a:rPr>
              <a:t>It is a military term that has to do with soldiers, an army, wealth, or valor… David’s Mighty Men!</a:t>
            </a:r>
            <a:endParaRPr lang="en-US" sz="2800" i="1" dirty="0">
              <a:solidFill>
                <a:schemeClr val="tx1"/>
              </a:solidFill>
            </a:endParaRP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rgbClr val="0000FF"/>
                </a:solidFill>
              </a:rPr>
              <a:t>II Sam. 17:10: </a:t>
            </a:r>
            <a:r>
              <a:rPr lang="en-US" sz="2000" b="0" dirty="0">
                <a:solidFill>
                  <a:srgbClr val="0000FF"/>
                </a:solidFill>
              </a:rPr>
              <a:t>“…those who are with him are valiant </a:t>
            </a:r>
            <a:r>
              <a:rPr lang="en-US" sz="2000" b="0" i="1" dirty="0">
                <a:solidFill>
                  <a:srgbClr val="0000FF"/>
                </a:solidFill>
              </a:rPr>
              <a:t>(H2428) </a:t>
            </a:r>
            <a:r>
              <a:rPr lang="en-US" sz="2000" b="0" dirty="0">
                <a:solidFill>
                  <a:srgbClr val="0000FF"/>
                </a:solidFill>
              </a:rPr>
              <a:t>men.” 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rgbClr val="0000FF"/>
                </a:solidFill>
              </a:rPr>
              <a:t>I Chr. 12:8: </a:t>
            </a:r>
            <a:r>
              <a:rPr lang="en-US" sz="2000" b="0" dirty="0">
                <a:solidFill>
                  <a:srgbClr val="0000FF"/>
                </a:solidFill>
              </a:rPr>
              <a:t>“…mighty men of valor </a:t>
            </a:r>
            <a:r>
              <a:rPr lang="en-US" sz="2000" b="0" i="1" dirty="0">
                <a:solidFill>
                  <a:srgbClr val="0000FF"/>
                </a:solidFill>
              </a:rPr>
              <a:t>(H2428), </a:t>
            </a:r>
            <a:r>
              <a:rPr lang="en-US" sz="2000" b="0" dirty="0">
                <a:solidFill>
                  <a:srgbClr val="0000FF"/>
                </a:solidFill>
              </a:rPr>
              <a:t>men trained for war…” 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rgbClr val="0000FF"/>
                </a:solidFill>
              </a:rPr>
              <a:t>I Chr. 12:21: </a:t>
            </a:r>
            <a:r>
              <a:rPr lang="en-US" sz="2000" b="0" dirty="0">
                <a:solidFill>
                  <a:srgbClr val="0000FF"/>
                </a:solidFill>
              </a:rPr>
              <a:t>“…for they were all mighty men of valor </a:t>
            </a:r>
            <a:r>
              <a:rPr lang="en-US" sz="2000" b="0" i="1" dirty="0">
                <a:solidFill>
                  <a:srgbClr val="0000FF"/>
                </a:solidFill>
              </a:rPr>
              <a:t>(H2428), </a:t>
            </a:r>
            <a:r>
              <a:rPr lang="en-US" sz="2000" b="0" dirty="0">
                <a:solidFill>
                  <a:srgbClr val="0000FF"/>
                </a:solidFill>
              </a:rPr>
              <a:t>and were captains in the army.”</a:t>
            </a:r>
          </a:p>
        </p:txBody>
      </p:sp>
    </p:spTree>
    <p:extLst>
      <p:ext uri="{BB962C8B-B14F-4D97-AF65-F5344CB8AC3E}">
        <p14:creationId xmlns:p14="http://schemas.microsoft.com/office/powerpoint/2010/main" val="28126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600" b="1" u="sng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LOOKED LIKE A HUSBAND AND WIFE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2667000" cy="304800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What Adam &amp; Eve Looked Like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458" y="811762"/>
            <a:ext cx="916366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tx1"/>
                </a:solidFill>
              </a:rPr>
              <a:t>A military term is applied to the “excellent wife” (NKJ: “virtuous”) whose value is worth far above jewels!</a:t>
            </a: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BC640E9B-4D02-4303-B361-D37978B2B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41" y="1684354"/>
            <a:ext cx="9015100" cy="1015663"/>
          </a:xfrm>
          <a:prstGeom prst="rect">
            <a:avLst/>
          </a:prstGeom>
          <a:solidFill>
            <a:srgbClr val="FFCCFF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en-US" sz="2000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Wives, you can excel at the nature of God within you (Gen. 1:27;</a:t>
            </a:r>
          </a:p>
          <a:p>
            <a:pPr marL="457200" indent="-457200"/>
            <a:r>
              <a:rPr lang="en-US" sz="2000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2:18) and be a blessing to your husbands (Prov. 31:28-29) in the</a:t>
            </a:r>
          </a:p>
          <a:p>
            <a:pPr marL="457200" indent="-457200"/>
            <a:r>
              <a:rPr lang="en-US" sz="2000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way David’s Mighty Men were known and feared for their valor!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42CA27-40B2-41BC-8D25-E87EC3B5C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454" y="2895600"/>
            <a:ext cx="5559092" cy="2261429"/>
          </a:xfrm>
          <a:prstGeom prst="rect">
            <a:avLst/>
          </a:prstGeom>
        </p:spPr>
      </p:pic>
      <p:sp>
        <p:nvSpPr>
          <p:cNvPr id="10" name="Text Box 7">
            <a:extLst>
              <a:ext uri="{FF2B5EF4-FFF2-40B4-BE49-F238E27FC236}">
                <a16:creationId xmlns:a16="http://schemas.microsoft.com/office/drawing/2014/main" id="{FD5EC611-41C6-4292-A650-FAF77D190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90" y="5352612"/>
            <a:ext cx="9144000" cy="120032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en-US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Adam and Eve were husband and wife in divinely</a:t>
            </a:r>
          </a:p>
          <a:p>
            <a:pPr marL="457200" indent="-457200"/>
            <a:r>
              <a:rPr lang="en-US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instituted marriage, which is to be held as honorable by</a:t>
            </a:r>
          </a:p>
          <a:p>
            <a:pPr marL="457200" indent="-457200"/>
            <a:r>
              <a:rPr lang="en-US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all! </a:t>
            </a:r>
            <a:r>
              <a:rPr lang="en-US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(Heb. 13:4)</a:t>
            </a:r>
          </a:p>
        </p:txBody>
      </p:sp>
    </p:spTree>
    <p:extLst>
      <p:ext uri="{BB962C8B-B14F-4D97-AF65-F5344CB8AC3E}">
        <p14:creationId xmlns:p14="http://schemas.microsoft.com/office/powerpoint/2010/main" val="24083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b="1" u="sng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THEY LOOKED GUILTY</a:t>
            </a:r>
            <a:endParaRPr lang="en-US" sz="3200" b="1" u="sng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58" y="6567948"/>
            <a:ext cx="3502742" cy="3048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What Adam &amp; Eve Looked Like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-3" y="2028719"/>
            <a:ext cx="9143999" cy="2062103"/>
          </a:xfrm>
          <a:prstGeom prst="rect">
            <a:avLst/>
          </a:prstGeom>
          <a:solidFill>
            <a:schemeClr val="bg2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Gen. 3:6</a:t>
            </a:r>
          </a:p>
          <a:p>
            <a:pPr marL="457200" lvl="0" indent="-457200" algn="l" eaLnBrk="0" hangingPunct="0">
              <a:buClr>
                <a:srgbClr val="FF3300"/>
              </a:buClr>
              <a:buSzPct val="115000"/>
            </a:pPr>
            <a:r>
              <a:rPr lang="en-US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 When the woman saw that the tree was good for food, and that it was a delight to the eyes, and that the tree was desirable to make one wise, she took from its fruit and ate; and she gave also to her husband with her, and he ate.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831" y="4350774"/>
            <a:ext cx="9143999" cy="2062103"/>
          </a:xfrm>
          <a:prstGeom prst="rect">
            <a:avLst/>
          </a:prstGeom>
          <a:solidFill>
            <a:schemeClr val="bg2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Gen. 3:11-12</a:t>
            </a:r>
          </a:p>
          <a:p>
            <a:pPr marL="457200" lvl="0" indent="-457200" algn="l" eaLnBrk="0" hangingPunct="0">
              <a:buClr>
                <a:srgbClr val="FF3300"/>
              </a:buClr>
              <a:buSzPct val="115000"/>
            </a:pPr>
            <a:r>
              <a:rPr lang="en-US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11.  And He said, "Who told you that you were naked? Have you eaten from the tree of which I commanded you not to eat?"</a:t>
            </a:r>
          </a:p>
          <a:p>
            <a:pPr marL="457200" lvl="0" indent="-457200" algn="l" eaLnBrk="0" hangingPunct="0">
              <a:buClr>
                <a:srgbClr val="FF3300"/>
              </a:buClr>
              <a:buSzPct val="115000"/>
            </a:pPr>
            <a:r>
              <a:rPr lang="en-US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12.  The man said, "The woman whom You gave to be with me, she gave me from the tree, and I ate."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242597FC-3820-4160-8C05-FE3F91BF6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29" y="673319"/>
            <a:ext cx="911306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i="1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</a:rPr>
              <a:t>God had given Adam and Eve His law, forbidding them to</a:t>
            </a:r>
          </a:p>
          <a:p>
            <a:pPr marL="457200" indent="-457200"/>
            <a:r>
              <a:rPr lang="en-US" i="1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</a:rPr>
              <a:t>eat of the “tree of the knowledge of good and evil” </a:t>
            </a:r>
          </a:p>
          <a:p>
            <a:pPr marL="457200" indent="-457200"/>
            <a:r>
              <a:rPr lang="en-US" i="1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</a:rPr>
              <a:t>(Gen. 2:16-17)</a:t>
            </a:r>
            <a:endParaRPr lang="en-US" sz="2000" b="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22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E941DC-A862-499D-865C-5FC722A81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974" y="3886200"/>
            <a:ext cx="2971800" cy="2971800"/>
          </a:xfrm>
          <a:prstGeom prst="rect">
            <a:avLst/>
          </a:prstGeom>
        </p:spPr>
      </p:pic>
      <p:sp>
        <p:nvSpPr>
          <p:cNvPr id="141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600" b="1" u="sng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LOOKED GUILTY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2667000" cy="304800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What Adam &amp; Eve Looked Like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458" y="914400"/>
            <a:ext cx="9163665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/>
            <a:r>
              <a:rPr lang="en-US" i="1" dirty="0">
                <a:solidFill>
                  <a:schemeClr val="tx1"/>
                </a:solidFill>
              </a:rPr>
              <a:t>Gen. 3:11-12: Blame Game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0000FF"/>
                </a:solidFill>
              </a:rPr>
              <a:t>Adam's response, when confronted of his sin, was to blame his wife and, by implication, God Who gave her to him!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0000FF"/>
                </a:solidFill>
              </a:rPr>
              <a:t>When man yields to temptation resulting in sin, it is a personal choice of which he must bear the burden of guilt before God (Js. 1:14-15; Rom. 14:12)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0000FF"/>
                </a:solidFill>
              </a:rPr>
              <a:t>Scripture teaches that all accountable people are guilty of sin (Rom. 3:23) so repentance is required of all to please God (Acts 17:30; II Pet. 3:9).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C29826A9-A847-4064-A871-D3E611EDA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4" y="4164687"/>
            <a:ext cx="737973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i="1" dirty="0">
                <a:solidFill>
                  <a:schemeClr val="tx1"/>
                </a:solidFill>
              </a:rPr>
              <a:t>Could say, they looked “dead” </a:t>
            </a:r>
          </a:p>
          <a:p>
            <a:pPr algn="l"/>
            <a:r>
              <a:rPr lang="en-US" i="1" dirty="0">
                <a:solidFill>
                  <a:schemeClr val="tx1"/>
                </a:solidFill>
              </a:rPr>
              <a:t>(Gen. 2:16-17; 3:2)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rgbClr val="0000FF"/>
                </a:solidFill>
              </a:rPr>
              <a:t>Eph. 2:1-3: </a:t>
            </a:r>
            <a:r>
              <a:rPr lang="en-US" sz="2000" b="0" dirty="0">
                <a:solidFill>
                  <a:srgbClr val="0000FF"/>
                </a:solidFill>
              </a:rPr>
              <a:t>Those living in sin before Christ in their lives are “dead in their transgressions” – Adam and Eve spiritually died on that day and were guilty before God</a:t>
            </a:r>
          </a:p>
        </p:txBody>
      </p:sp>
    </p:spTree>
    <p:extLst>
      <p:ext uri="{BB962C8B-B14F-4D97-AF65-F5344CB8AC3E}">
        <p14:creationId xmlns:p14="http://schemas.microsoft.com/office/powerpoint/2010/main" val="65329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600" b="1" u="sng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LOOKED GUILTY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2514600" cy="304800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What Adam &amp; Eve Looked Like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91431BBB-F41C-4B73-8889-B584ADCD2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05046"/>
            <a:ext cx="9144000" cy="8309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en-US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they sinned Adam and Eve looked as we all do </a:t>
            </a:r>
          </a:p>
          <a:p>
            <a:pPr marL="457200" indent="-457200"/>
            <a:r>
              <a:rPr lang="en-US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we sin </a:t>
            </a:r>
            <a:r>
              <a:rPr lang="en-US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(Rom. 3:23) </a:t>
            </a:r>
            <a:r>
              <a:rPr lang="en-US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en-US" i="1" u="sng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Guilty!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C48035-7B77-4C71-8618-8CA979D677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993831"/>
            <a:ext cx="5951377" cy="395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59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b="1" u="sng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THEY LOOKED COVERED</a:t>
            </a:r>
            <a:endParaRPr lang="en-US" sz="3200" b="1" u="sng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58" y="6567948"/>
            <a:ext cx="3502742" cy="3048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What Adam &amp; Eve Looked Like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458" y="2362200"/>
            <a:ext cx="9143999" cy="1323439"/>
          </a:xfrm>
          <a:prstGeom prst="rect">
            <a:avLst/>
          </a:prstGeom>
          <a:solidFill>
            <a:schemeClr val="bg2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Gen. 3:21</a:t>
            </a:r>
          </a:p>
          <a:p>
            <a:pPr marL="457200" lvl="0" indent="-457200" algn="l" eaLnBrk="0" hangingPunct="0">
              <a:buClr>
                <a:srgbClr val="FF3300"/>
              </a:buClr>
              <a:buSzPct val="115000"/>
            </a:pPr>
            <a:r>
              <a:rPr lang="en-US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21.  The LORD God made garments of skin for Adam and his wife, and clothed them.</a:t>
            </a:r>
          </a:p>
        </p:txBody>
      </p:sp>
    </p:spTree>
    <p:extLst>
      <p:ext uri="{BB962C8B-B14F-4D97-AF65-F5344CB8AC3E}">
        <p14:creationId xmlns:p14="http://schemas.microsoft.com/office/powerpoint/2010/main" val="210400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5679DB-A883-430A-A8E2-D1E7663E2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340" y="4489837"/>
            <a:ext cx="3118260" cy="2338695"/>
          </a:xfrm>
          <a:prstGeom prst="rect">
            <a:avLst/>
          </a:prstGeom>
        </p:spPr>
      </p:pic>
      <p:sp>
        <p:nvSpPr>
          <p:cNvPr id="141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600" b="1" u="sng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LOOKED COVERED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2667000" cy="304800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What Adam &amp; Eve Looked Like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458" y="914400"/>
            <a:ext cx="9163665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/>
            <a:r>
              <a:rPr lang="en-US" i="1" dirty="0">
                <a:solidFill>
                  <a:schemeClr val="tx1"/>
                </a:solidFill>
              </a:rPr>
              <a:t>Physically</a:t>
            </a:r>
            <a:endParaRPr lang="en-US" sz="2800" i="1" dirty="0">
              <a:solidFill>
                <a:schemeClr val="tx1"/>
              </a:solidFill>
            </a:endParaRP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rgbClr val="0000FF"/>
                </a:solidFill>
              </a:rPr>
              <a:t>Gen. 3:21: </a:t>
            </a:r>
            <a:r>
              <a:rPr lang="en-US" sz="2000" b="0" dirty="0">
                <a:solidFill>
                  <a:srgbClr val="0000FF"/>
                </a:solidFill>
              </a:rPr>
              <a:t>“The LORD God made garments of skin for Adam and his wife, and clothed them.”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rgbClr val="0000FF"/>
                </a:solidFill>
              </a:rPr>
              <a:t>Gen. 3:7: </a:t>
            </a:r>
            <a:r>
              <a:rPr lang="en-US" sz="2000" b="0" dirty="0">
                <a:solidFill>
                  <a:srgbClr val="0000FF"/>
                </a:solidFill>
              </a:rPr>
              <a:t>They made aprons from fig-leaves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0000FF"/>
                </a:solidFill>
              </a:rPr>
              <a:t>God knew what they truly needed to be covered with and replaced their aprons with tunics (The necessity for modesty was here established).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rgbClr val="0000FF"/>
                </a:solidFill>
              </a:rPr>
              <a:t>Mt. 5:28; 6:22-23: </a:t>
            </a:r>
            <a:r>
              <a:rPr lang="en-US" sz="2000" b="0" dirty="0">
                <a:solidFill>
                  <a:srgbClr val="0000FF"/>
                </a:solidFill>
              </a:rPr>
              <a:t>Jesus taught to guard one’s thoughts &amp; eyes from lust!</a:t>
            </a:r>
            <a:endParaRPr lang="en-US" sz="2000" dirty="0">
              <a:solidFill>
                <a:srgbClr val="0000FF"/>
              </a:solidFill>
            </a:endParaRP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0000FF"/>
                </a:solidFill>
              </a:rPr>
              <a:t>The “lust of the eyes” is part of the sinful world we must not love, and learn to put away </a:t>
            </a:r>
            <a:r>
              <a:rPr lang="en-US" sz="2000" dirty="0">
                <a:solidFill>
                  <a:srgbClr val="0000FF"/>
                </a:solidFill>
              </a:rPr>
              <a:t>(I John 2:15-17; II Pet. 2:14) 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0000FF"/>
                </a:solidFill>
              </a:rPr>
              <a:t>“Women to adorn themselves with proper clothing, modestly and discreetly” </a:t>
            </a:r>
            <a:r>
              <a:rPr lang="en-US" sz="2000" dirty="0">
                <a:solidFill>
                  <a:srgbClr val="0000FF"/>
                </a:solidFill>
              </a:rPr>
              <a:t>(I Tim. 2:9) </a:t>
            </a:r>
          </a:p>
        </p:txBody>
      </p:sp>
    </p:spTree>
    <p:extLst>
      <p:ext uri="{BB962C8B-B14F-4D97-AF65-F5344CB8AC3E}">
        <p14:creationId xmlns:p14="http://schemas.microsoft.com/office/powerpoint/2010/main" val="74894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600" b="1" u="sng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LOOKED COVERED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2667000" cy="304800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What Adam &amp; Eve Looked Like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458" y="914400"/>
            <a:ext cx="916366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/>
            <a:r>
              <a:rPr lang="en-US" i="1" dirty="0">
                <a:solidFill>
                  <a:schemeClr val="tx1"/>
                </a:solidFill>
              </a:rPr>
              <a:t>Spiritually</a:t>
            </a:r>
            <a:endParaRPr lang="en-US" sz="2800" i="1" dirty="0">
              <a:solidFill>
                <a:schemeClr val="tx1"/>
              </a:solidFill>
            </a:endParaRP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0000FF"/>
                </a:solidFill>
              </a:rPr>
              <a:t>As God knew what was best for Adam and Eve physically, He also knew what they needed spiritually and promised a Savior – </a:t>
            </a:r>
            <a:r>
              <a:rPr lang="en-US" sz="2000" dirty="0">
                <a:solidFill>
                  <a:srgbClr val="0000FF"/>
                </a:solidFill>
              </a:rPr>
              <a:t>Gen. 3:15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0000FF"/>
                </a:solidFill>
              </a:rPr>
              <a:t>Jesus is the fulfillment to that promise </a:t>
            </a:r>
            <a:r>
              <a:rPr lang="en-US" sz="2000" dirty="0">
                <a:solidFill>
                  <a:srgbClr val="0000FF"/>
                </a:solidFill>
              </a:rPr>
              <a:t>(Gal. 4:4) </a:t>
            </a:r>
            <a:r>
              <a:rPr lang="en-US" sz="2000" b="0" dirty="0">
                <a:solidFill>
                  <a:srgbClr val="0000FF"/>
                </a:solidFill>
              </a:rPr>
              <a:t>and in Him we are no longer dead in sin but made alive </a:t>
            </a:r>
            <a:r>
              <a:rPr lang="en-US" sz="2000" dirty="0">
                <a:solidFill>
                  <a:srgbClr val="0000FF"/>
                </a:solidFill>
              </a:rPr>
              <a:t>(Eph. 2:3-7)!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0000FF"/>
                </a:solidFill>
              </a:rPr>
              <a:t>The blood of Jesus replaces whatever we try to do to cover up our guilt and covers us, washing away our sin </a:t>
            </a:r>
            <a:r>
              <a:rPr lang="en-US" sz="2000" dirty="0">
                <a:solidFill>
                  <a:srgbClr val="0000FF"/>
                </a:solidFill>
              </a:rPr>
              <a:t>(Eph. 1:7; Acts 22:16; I Jn. 1:9)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4A28AC1-D4F6-48E1-99CB-97B8E134EE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222725"/>
            <a:ext cx="5089844" cy="33304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4BD764B-5B46-4B94-94D7-D72F5EE2AD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706" y="3217058"/>
            <a:ext cx="2952172" cy="333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03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600" b="1" u="sng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LOOKED COVERED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2514600" cy="304800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What Adam &amp; Eve Looked Like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91431BBB-F41C-4B73-8889-B584ADCD2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05046"/>
            <a:ext cx="9144000" cy="8309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en-US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Adam and Eve left the Garden because of their sin but left covered and waiting for a Savior!</a:t>
            </a:r>
            <a:endParaRPr lang="en-US" i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410193-EA5A-461E-8C2C-0D345BFE5B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559" y="1136805"/>
            <a:ext cx="6728125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54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b="1" u="sng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THEY LOOKED LIKE A FATHER &amp; MOTHER</a:t>
            </a:r>
            <a:endParaRPr lang="en-US" sz="3200" b="1" u="sng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58" y="6567948"/>
            <a:ext cx="3502742" cy="3048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What Adam &amp; Eve Looked Like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458" y="1572837"/>
            <a:ext cx="9143999" cy="4031873"/>
          </a:xfrm>
          <a:prstGeom prst="rect">
            <a:avLst/>
          </a:prstGeom>
          <a:solidFill>
            <a:schemeClr val="bg2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Gen. 4:1-2 (NKJ)</a:t>
            </a:r>
          </a:p>
          <a:p>
            <a:pPr marL="457200" lvl="0" indent="-457200" algn="l" eaLnBrk="0" hangingPunct="0">
              <a:buClr>
                <a:srgbClr val="FF3300"/>
              </a:buClr>
              <a:buSzPct val="115000"/>
            </a:pPr>
            <a:r>
              <a:rPr lang="en-US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 Now Adam knew Eve his wife, and she conceived and bore Cain, and said, "I have acquired a man from the LORD."</a:t>
            </a:r>
          </a:p>
          <a:p>
            <a:pPr marL="457200" lvl="0" indent="-457200" algn="l" eaLnBrk="0" hangingPunct="0">
              <a:buClr>
                <a:srgbClr val="FF3300"/>
              </a:buClr>
              <a:buSzPct val="115000"/>
            </a:pPr>
            <a:r>
              <a:rPr lang="en-US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 Then she bore again, this time his brother Abel. Now Abel was a keeper of sheep, but Cain was a tiller of the ground.</a:t>
            </a:r>
          </a:p>
          <a:p>
            <a:pPr marL="457200" lvl="0" indent="-457200" algn="l" eaLnBrk="0" hangingPunct="0">
              <a:buClr>
                <a:srgbClr val="FF3300"/>
              </a:buClr>
              <a:buSzPct val="115000"/>
            </a:pPr>
            <a:endParaRPr lang="en-US" b="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 algn="l" eaLnBrk="0" hangingPunct="0">
              <a:buClr>
                <a:srgbClr val="FF3300"/>
              </a:buClr>
              <a:buSzPct val="115000"/>
            </a:pPr>
            <a:r>
              <a:rPr lang="en-US" sz="32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Gen. 5:4</a:t>
            </a:r>
            <a:endParaRPr lang="en-US" sz="3200" b="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 algn="l" eaLnBrk="0" hangingPunct="0">
              <a:buClr>
                <a:srgbClr val="FF3300"/>
              </a:buClr>
              <a:buSzPct val="115000"/>
            </a:pPr>
            <a:r>
              <a:rPr lang="en-US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 Then the days of Adam after he became the father of Seth were eight hundred years, and he had other sons and daughters.</a:t>
            </a:r>
          </a:p>
        </p:txBody>
      </p:sp>
    </p:spTree>
    <p:extLst>
      <p:ext uri="{BB962C8B-B14F-4D97-AF65-F5344CB8AC3E}">
        <p14:creationId xmlns:p14="http://schemas.microsoft.com/office/powerpoint/2010/main" val="34750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600" b="1" u="sng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</a:t>
            </a:r>
            <a:r>
              <a:rPr lang="en-US" sz="36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2514600" cy="304800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What Adam &amp; Eve Looked Like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99060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/>
            <a:r>
              <a:rPr lang="en-US" i="1" dirty="0">
                <a:solidFill>
                  <a:schemeClr val="tx1"/>
                </a:solidFill>
              </a:rPr>
              <a:t>What did Adam and Eve look like?</a:t>
            </a:r>
            <a:endParaRPr lang="en-US" sz="2800" i="1" dirty="0">
              <a:solidFill>
                <a:schemeClr val="tx1"/>
              </a:solidFill>
            </a:endParaRP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b="0" dirty="0">
                <a:solidFill>
                  <a:srgbClr val="0000FF"/>
                </a:solidFill>
              </a:rPr>
              <a:t>People speculate on ethnicity, culture, color of skin, racial attributes, </a:t>
            </a:r>
            <a:r>
              <a:rPr lang="en-US" sz="2000" b="0" i="1" dirty="0">
                <a:solidFill>
                  <a:srgbClr val="0000FF"/>
                </a:solidFill>
              </a:rPr>
              <a:t>(did they have belly buttons?),</a:t>
            </a:r>
            <a:r>
              <a:rPr lang="en-US" sz="2000" b="0" dirty="0">
                <a:solidFill>
                  <a:srgbClr val="0000FF"/>
                </a:solidFill>
              </a:rPr>
              <a:t> </a:t>
            </a:r>
            <a:r>
              <a:rPr lang="en-US" sz="2000" b="0" dirty="0" err="1">
                <a:solidFill>
                  <a:srgbClr val="0000FF"/>
                </a:solidFill>
              </a:rPr>
              <a:t>etc</a:t>
            </a:r>
            <a:r>
              <a:rPr lang="en-US" sz="2000" b="0" dirty="0">
                <a:solidFill>
                  <a:srgbClr val="0000FF"/>
                </a:solidFill>
              </a:rPr>
              <a:t>…!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057C484-26E5-4CC5-BDF3-6CFFC13732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404360"/>
            <a:ext cx="5250180" cy="2453640"/>
          </a:xfrm>
          <a:prstGeom prst="rect">
            <a:avLst/>
          </a:prstGeom>
        </p:spPr>
      </p:pic>
      <p:sp>
        <p:nvSpPr>
          <p:cNvPr id="17" name="Text Box 5">
            <a:extLst>
              <a:ext uri="{FF2B5EF4-FFF2-40B4-BE49-F238E27FC236}">
                <a16:creationId xmlns:a16="http://schemas.microsoft.com/office/drawing/2014/main" id="{A4AB7421-0EDA-4878-BC32-028700463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665" y="2248094"/>
            <a:ext cx="9163665" cy="954107"/>
          </a:xfrm>
          <a:prstGeom prst="rect">
            <a:avLst/>
          </a:prstGeom>
          <a:solidFill>
            <a:srgbClr val="FFCCFF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en-US" sz="2800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is all speculation since the Scriptures are silent on this point!</a:t>
            </a:r>
          </a:p>
        </p:txBody>
      </p:sp>
      <p:sp>
        <p:nvSpPr>
          <p:cNvPr id="19" name="Text Box 7">
            <a:extLst>
              <a:ext uri="{FF2B5EF4-FFF2-40B4-BE49-F238E27FC236}">
                <a16:creationId xmlns:a16="http://schemas.microsoft.com/office/drawing/2014/main" id="{1E90B200-6174-4F76-92AE-C74AC0385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42" y="3393087"/>
            <a:ext cx="9136380" cy="8309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en-US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God’s word does answer this question from a different perspective – Consider…</a:t>
            </a:r>
          </a:p>
        </p:txBody>
      </p:sp>
    </p:spTree>
    <p:extLst>
      <p:ext uri="{BB962C8B-B14F-4D97-AF65-F5344CB8AC3E}">
        <p14:creationId xmlns:p14="http://schemas.microsoft.com/office/powerpoint/2010/main" val="408412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600" b="1" u="sng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LOOKED LIKE A FATHER &amp; MOTHER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2667000" cy="304800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What Adam &amp; Eve Looked Like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458" y="914400"/>
            <a:ext cx="9163665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i="1" dirty="0">
                <a:solidFill>
                  <a:schemeClr val="tx1"/>
                </a:solidFill>
              </a:rPr>
              <a:t>Being parents is one of the most important responsibilities entrusted to us!</a:t>
            </a:r>
            <a:endParaRPr lang="en-US" sz="2800" i="1" dirty="0">
              <a:solidFill>
                <a:schemeClr val="tx1"/>
              </a:solidFill>
            </a:endParaRP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rgbClr val="0000FF"/>
                </a:solidFill>
              </a:rPr>
              <a:t>Ps. 127:3-5: </a:t>
            </a:r>
            <a:r>
              <a:rPr lang="en-US" sz="2000" b="0" dirty="0">
                <a:solidFill>
                  <a:srgbClr val="0000FF"/>
                </a:solidFill>
              </a:rPr>
              <a:t>“Children are a gift of the LORD”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rgbClr val="0000FF"/>
                </a:solidFill>
              </a:rPr>
              <a:t>Prov. 1:8-9: </a:t>
            </a:r>
            <a:r>
              <a:rPr lang="en-US" sz="2000" b="0" dirty="0">
                <a:solidFill>
                  <a:srgbClr val="0000FF"/>
                </a:solidFill>
              </a:rPr>
              <a:t>God's wisdom includes both a father and mother for bringing up children, and they both are responsible as parents.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rgbClr val="0000FF"/>
                </a:solidFill>
              </a:rPr>
              <a:t>Prov. 22:6: </a:t>
            </a:r>
            <a:r>
              <a:rPr lang="en-US" sz="2000" b="0" dirty="0">
                <a:solidFill>
                  <a:srgbClr val="0000FF"/>
                </a:solidFill>
              </a:rPr>
              <a:t>“Train up a child in the way he should go, Even when he is old he will not depart from it.”  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rgbClr val="0000FF"/>
                </a:solidFill>
              </a:rPr>
              <a:t>Eph. 6:4: </a:t>
            </a:r>
            <a:r>
              <a:rPr lang="en-US" sz="2000" b="0" dirty="0">
                <a:solidFill>
                  <a:srgbClr val="0000FF"/>
                </a:solidFill>
              </a:rPr>
              <a:t>“Fathers, do not provoke your children to anger, but bring them up in the discipline and instruction of the Lord.” 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0000FF"/>
                </a:solidFill>
              </a:rPr>
              <a:t>It doesn't take a village to raise children; it takes a father and mother! </a:t>
            </a:r>
            <a:r>
              <a:rPr lang="en-US" sz="2000" i="1" dirty="0">
                <a:solidFill>
                  <a:srgbClr val="0000FF"/>
                </a:solidFill>
              </a:rPr>
              <a:t>(Prov. 1:8-9)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C05D04-FABE-4901-BB79-8DF82874D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468" y="4155831"/>
            <a:ext cx="3891064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42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600" b="1" u="sng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LOOKED LIKE A FATHER &amp; MOTHER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2514600" cy="304800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What Adam &amp; Eve Looked Like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91431BBB-F41C-4B73-8889-B584ADCD2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024" y="4648200"/>
            <a:ext cx="9144000" cy="156966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Adam and Eve were parents and had the same grave responsibility parents today have concerning their children: “bring them up in the discipline and instruction of the Lord!” </a:t>
            </a:r>
            <a:r>
              <a:rPr lang="en-US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(Eph. 6:4)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DB7554-D4E3-4BC3-BF07-953111A53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723899"/>
            <a:ext cx="3790113" cy="379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43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600" b="1" u="sng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810000" cy="304800"/>
          </a:xfrm>
        </p:spPr>
        <p:txBody>
          <a:bodyPr/>
          <a:lstStyle/>
          <a:p>
            <a:pPr algn="ctr">
              <a:defRPr/>
            </a:pPr>
            <a:r>
              <a:rPr lang="en-US"/>
              <a:t>What Adam &amp; Eve Looked Like</a:t>
            </a:r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1165160"/>
            <a:ext cx="916366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tx1"/>
                </a:solidFill>
              </a:rPr>
              <a:t>Adam and Eve are a picture of what God wants for us! (Men and women working together as fellow heirs of salvation – I Pet. 3:7)</a:t>
            </a:r>
            <a:endParaRPr lang="en-US" sz="2800" i="1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FA60D1-9781-4BE3-B054-4FCC8CEA7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332" y="2713094"/>
            <a:ext cx="622300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38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600" b="1" u="sng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810000" cy="304800"/>
          </a:xfrm>
        </p:spPr>
        <p:txBody>
          <a:bodyPr/>
          <a:lstStyle/>
          <a:p>
            <a:pPr algn="ctr">
              <a:defRPr/>
            </a:pPr>
            <a:r>
              <a:rPr lang="en-US"/>
              <a:t>What Adam &amp; Eve Looked Like</a:t>
            </a:r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-19665" y="926066"/>
            <a:ext cx="9163665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i="1" dirty="0">
                <a:solidFill>
                  <a:schemeClr val="tx1"/>
                </a:solidFill>
              </a:rPr>
              <a:t>Their perfect home (Garden of Eden), though left for an imperfect one filled with sin and sorrow, can be had by all who overcome the trials of life (Rev. 21:7) in Heaven!</a:t>
            </a:r>
            <a:endParaRPr lang="en-US" sz="2800" i="1" dirty="0">
              <a:solidFill>
                <a:schemeClr val="tx1"/>
              </a:solidFill>
            </a:endParaRP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rgbClr val="0000FF"/>
                </a:solidFill>
              </a:rPr>
              <a:t>Rev. 22:1-2: </a:t>
            </a:r>
            <a:r>
              <a:rPr lang="en-US" sz="2000" b="0" dirty="0">
                <a:solidFill>
                  <a:srgbClr val="0000FF"/>
                </a:solidFill>
              </a:rPr>
              <a:t>The tree of life: lost at Eden, found in Heaven!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0000FF"/>
                </a:solidFill>
              </a:rPr>
              <a:t>Heaven: The Perfect Home of the Soul! (I Pet. 1:4)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rgbClr val="0000FF"/>
                </a:solidFill>
              </a:rPr>
              <a:t>Rev. 22:1-4, 14, 17: </a:t>
            </a:r>
            <a:r>
              <a:rPr lang="en-US" sz="2000" b="0" dirty="0">
                <a:solidFill>
                  <a:srgbClr val="0000FF"/>
                </a:solidFill>
              </a:rPr>
              <a:t>The water of life &amp; the tree of life – Saints have the right to both!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212" y="3357502"/>
            <a:ext cx="5681239" cy="319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7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600" b="1" u="sng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 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72863"/>
            <a:ext cx="3048000" cy="304800"/>
          </a:xfrm>
        </p:spPr>
        <p:txBody>
          <a:bodyPr/>
          <a:lstStyle/>
          <a:p>
            <a:pPr algn="ctr">
              <a:defRPr/>
            </a:pPr>
            <a:r>
              <a:rPr lang="en-US"/>
              <a:t>What Adam &amp; Eve Looked Like</a:t>
            </a:r>
            <a:endParaRPr lang="en-US" dirty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0" y="1234671"/>
            <a:ext cx="9144000" cy="156966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 us learn from Adam and Eve to know what God sees us as and the home He wants to welcome us into!</a:t>
            </a:r>
            <a:endParaRPr lang="en-US" sz="3200" i="1" u="sng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71AF68-4FFA-4530-9E0D-058129547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2931382"/>
            <a:ext cx="49530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06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4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595" y="0"/>
            <a:ext cx="9262758" cy="6858000"/>
          </a:xfrm>
          <a:prstGeom prst="rect">
            <a:avLst/>
          </a:prstGeom>
        </p:spPr>
      </p:pic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0" y="5004619"/>
            <a:ext cx="90678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-102595" y="0"/>
            <a:ext cx="9262758" cy="990600"/>
          </a:xfrm>
          <a:solidFill>
            <a:srgbClr val="FFFF00"/>
          </a:solidFill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4600" b="1" u="sng" dirty="0">
                <a:solidFill>
                  <a:srgbClr val="0000FF"/>
                </a:solidFill>
                <a:latin typeface="Ameretto"/>
              </a:rPr>
              <a:t>“What Must I Do To Be Saved?”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1066800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Hear The Gospel (Jn. 5:24; Rom. 10:17)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Believe In Christ (Jn. 3:16-18; Jn. 8:24)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Repent Of Sins (Lk. 13:35; Acts 2:38)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Confess Christ (Mt. 10:32; Rom. 10:10)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 Baptized (Mk. 16:16; Acts 22:16)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Remain Faithful (Jn. 8:31; Rev. 2:10)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-102595" y="4972456"/>
            <a:ext cx="9246595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sto MT" pitchFamily="18" charset="0"/>
              </a:rPr>
              <a:t>For The Erring Child: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sto MT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Repent (Acts 8:22), Confess (I Jn. 1:9),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Pray (Acts 8:22)</a:t>
            </a:r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>
            <a:off x="533400" y="8382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18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10000">
        <p14:shred/>
      </p:transition>
    </mc:Choice>
    <mc:Fallback xmlns="">
      <p:transition spd="slow" advTm="2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61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b="1" u="sng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THEY LOOKED LIKE A MAN AND WOMAN</a:t>
            </a:r>
            <a:r>
              <a:rPr lang="en-US" sz="3200" b="1" u="sng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58" y="6567948"/>
            <a:ext cx="3502742" cy="3048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What Adam &amp; Eve Looked Like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-2" y="1402326"/>
            <a:ext cx="9143999" cy="1323439"/>
          </a:xfrm>
          <a:prstGeom prst="rect">
            <a:avLst/>
          </a:prstGeom>
          <a:solidFill>
            <a:schemeClr val="bg2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Gen. 1:27</a:t>
            </a:r>
          </a:p>
          <a:p>
            <a:pPr marL="457200" lvl="0" indent="-457200" algn="l" eaLnBrk="0" hangingPunct="0">
              <a:buClr>
                <a:srgbClr val="FF3300"/>
              </a:buClr>
              <a:buSzPct val="115000"/>
            </a:pPr>
            <a:r>
              <a:rPr lang="en-US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27.  God created man in His own image, in the image of God He created him; male and female He created them.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458" y="3518491"/>
            <a:ext cx="9143999" cy="1323439"/>
          </a:xfrm>
          <a:prstGeom prst="rect">
            <a:avLst/>
          </a:prstGeom>
          <a:solidFill>
            <a:schemeClr val="bg2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Gen. 2:18</a:t>
            </a:r>
          </a:p>
          <a:p>
            <a:pPr marL="457200" lvl="0" indent="-457200" algn="l" eaLnBrk="0" hangingPunct="0">
              <a:buClr>
                <a:srgbClr val="FF3300"/>
              </a:buClr>
              <a:buSzPct val="115000"/>
            </a:pPr>
            <a:r>
              <a:rPr lang="en-US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18.  Then the LORD God said, "It is not good for the man to be alone; I will make him a helper suitable for him."</a:t>
            </a:r>
          </a:p>
        </p:txBody>
      </p:sp>
    </p:spTree>
    <p:extLst>
      <p:ext uri="{BB962C8B-B14F-4D97-AF65-F5344CB8AC3E}">
        <p14:creationId xmlns:p14="http://schemas.microsoft.com/office/powerpoint/2010/main" val="230962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600" b="1" u="sng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LOOKED LIKE A MAN AND WOMAN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2514600" cy="304800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What Adam &amp; Eve Looked Like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-9833" y="882675"/>
            <a:ext cx="916366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i="1" dirty="0">
                <a:solidFill>
                  <a:schemeClr val="tx1"/>
                </a:solidFill>
              </a:rPr>
              <a:t>Gen. 2:18-20, 23: God made woman for man!</a:t>
            </a:r>
            <a:endParaRPr lang="en-US" sz="2800" i="1" dirty="0">
              <a:solidFill>
                <a:schemeClr val="tx1"/>
              </a:solidFill>
            </a:endParaRP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0000FF"/>
                </a:solidFill>
              </a:rPr>
              <a:t>Adam noticed the animals he named (2:19-20) all had companions but no such “helper suitable for him” was found among all the animals!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0000FF"/>
                </a:solidFill>
              </a:rPr>
              <a:t>God took a rib from Adam and created woman (2:23). 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0000FF"/>
                </a:solidFill>
              </a:rPr>
              <a:t>God made two genders (not 50)! (Mk. 10:6)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0000FF"/>
                </a:solidFill>
              </a:rPr>
              <a:t>God made a woman for the man </a:t>
            </a:r>
            <a:r>
              <a:rPr lang="en-US" sz="2000" b="0" i="1" dirty="0">
                <a:solidFill>
                  <a:srgbClr val="0000FF"/>
                </a:solidFill>
              </a:rPr>
              <a:t>(I Cor. 11:8-9; I Tim. 2:13). 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0000FF"/>
                </a:solidFill>
              </a:rPr>
              <a:t>God didn't make for Adam another man. Homosexual relationships are declared to be “against nature” </a:t>
            </a:r>
            <a:r>
              <a:rPr lang="en-US" sz="2000" b="0" i="1" dirty="0">
                <a:solidFill>
                  <a:srgbClr val="0000FF"/>
                </a:solidFill>
              </a:rPr>
              <a:t>(Rom. 1:26), </a:t>
            </a:r>
            <a:r>
              <a:rPr lang="en-US" sz="2000" b="0" dirty="0">
                <a:solidFill>
                  <a:srgbClr val="0000FF"/>
                </a:solidFill>
              </a:rPr>
              <a:t>and “unrighteous” from which man can repent and change </a:t>
            </a:r>
            <a:r>
              <a:rPr lang="en-US" sz="2000" b="0" i="1" dirty="0">
                <a:solidFill>
                  <a:srgbClr val="0000FF"/>
                </a:solidFill>
              </a:rPr>
              <a:t>(I Cor. 6:9-11), </a:t>
            </a:r>
            <a:r>
              <a:rPr lang="en-US" sz="2000" b="0" dirty="0">
                <a:solidFill>
                  <a:srgbClr val="0000FF"/>
                </a:solidFill>
              </a:rPr>
              <a:t>and if not won’t enter into Heaven!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endParaRPr lang="en-US" sz="2000" b="0" dirty="0">
              <a:solidFill>
                <a:srgbClr val="0000FF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380544B-8538-488C-AE84-2EA8F39C3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827" y="3809999"/>
            <a:ext cx="4252343" cy="282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78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600" b="1" u="sng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LOOKED LIKE A MAN AND WOMAN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2514600" cy="304800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What Adam &amp; Eve Looked Like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-9833" y="882675"/>
            <a:ext cx="9163665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i="1" dirty="0">
                <a:solidFill>
                  <a:schemeClr val="tx1"/>
                </a:solidFill>
              </a:rPr>
              <a:t>“Helper suitable” = “</a:t>
            </a:r>
            <a:r>
              <a:rPr lang="en-US" i="1" dirty="0" err="1">
                <a:solidFill>
                  <a:schemeClr val="tx1"/>
                </a:solidFill>
              </a:rPr>
              <a:t>ezer</a:t>
            </a:r>
            <a:r>
              <a:rPr lang="en-US" i="1" dirty="0">
                <a:solidFill>
                  <a:schemeClr val="tx1"/>
                </a:solidFill>
              </a:rPr>
              <a:t> (H5828) </a:t>
            </a:r>
            <a:r>
              <a:rPr lang="en-US" i="1" dirty="0" err="1">
                <a:solidFill>
                  <a:schemeClr val="tx1"/>
                </a:solidFill>
              </a:rPr>
              <a:t>neged</a:t>
            </a:r>
            <a:r>
              <a:rPr lang="en-US" i="1" dirty="0">
                <a:solidFill>
                  <a:schemeClr val="tx1"/>
                </a:solidFill>
              </a:rPr>
              <a:t> (H5048)”</a:t>
            </a:r>
            <a:endParaRPr lang="en-US" sz="2800" i="1" dirty="0">
              <a:solidFill>
                <a:schemeClr val="tx1"/>
              </a:solidFill>
            </a:endParaRP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i="1" dirty="0">
                <a:solidFill>
                  <a:srgbClr val="0000FF"/>
                </a:solidFill>
              </a:rPr>
              <a:t>H5828 ‛</a:t>
            </a:r>
            <a:r>
              <a:rPr lang="en-US" sz="2000" b="0" i="1" dirty="0" err="1">
                <a:solidFill>
                  <a:srgbClr val="0000FF"/>
                </a:solidFill>
              </a:rPr>
              <a:t>êzer</a:t>
            </a:r>
            <a:r>
              <a:rPr lang="en-US" sz="2000" b="0" i="1" dirty="0">
                <a:solidFill>
                  <a:srgbClr val="0000FF"/>
                </a:solidFill>
              </a:rPr>
              <a:t> [ay'-</a:t>
            </a:r>
            <a:r>
              <a:rPr lang="en-US" sz="2000" b="0" i="1" dirty="0" err="1">
                <a:solidFill>
                  <a:srgbClr val="0000FF"/>
                </a:solidFill>
              </a:rPr>
              <a:t>zer</a:t>
            </a:r>
            <a:r>
              <a:rPr lang="en-US" sz="2000" b="0" i="1" dirty="0">
                <a:solidFill>
                  <a:srgbClr val="0000FF"/>
                </a:solidFill>
              </a:rPr>
              <a:t>]: From H5826; </a:t>
            </a:r>
            <a:r>
              <a:rPr lang="en-US" sz="2000" b="0" dirty="0">
                <a:solidFill>
                  <a:srgbClr val="0000FF"/>
                </a:solidFill>
              </a:rPr>
              <a:t>aid: - help.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i="1" dirty="0">
                <a:solidFill>
                  <a:srgbClr val="0000FF"/>
                </a:solidFill>
              </a:rPr>
              <a:t>H5826 ‛</a:t>
            </a:r>
            <a:r>
              <a:rPr lang="en-US" sz="2000" b="0" i="1" dirty="0" err="1">
                <a:solidFill>
                  <a:srgbClr val="0000FF"/>
                </a:solidFill>
              </a:rPr>
              <a:t>âzar</a:t>
            </a:r>
            <a:r>
              <a:rPr lang="en-US" sz="2000" b="0" i="1" dirty="0">
                <a:solidFill>
                  <a:srgbClr val="0000FF"/>
                </a:solidFill>
              </a:rPr>
              <a:t> [aw-</a:t>
            </a:r>
            <a:r>
              <a:rPr lang="en-US" sz="2000" b="0" i="1" dirty="0" err="1">
                <a:solidFill>
                  <a:srgbClr val="0000FF"/>
                </a:solidFill>
              </a:rPr>
              <a:t>zar</a:t>
            </a:r>
            <a:r>
              <a:rPr lang="en-US" sz="2000" b="0" i="1" dirty="0">
                <a:solidFill>
                  <a:srgbClr val="0000FF"/>
                </a:solidFill>
              </a:rPr>
              <a:t>']: </a:t>
            </a:r>
            <a:r>
              <a:rPr lang="en-US" sz="2000" b="0" dirty="0">
                <a:solidFill>
                  <a:srgbClr val="0000FF"/>
                </a:solidFill>
              </a:rPr>
              <a:t>A primitive root; to surround, that is, protect or aid: - help, </a:t>
            </a:r>
            <a:r>
              <a:rPr lang="en-US" sz="2000" b="0" dirty="0" err="1">
                <a:solidFill>
                  <a:srgbClr val="0000FF"/>
                </a:solidFill>
              </a:rPr>
              <a:t>succour</a:t>
            </a:r>
            <a:r>
              <a:rPr lang="en-US" sz="2000" b="0" dirty="0">
                <a:solidFill>
                  <a:srgbClr val="0000FF"/>
                </a:solidFill>
              </a:rPr>
              <a:t>.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0000FF"/>
                </a:solidFill>
              </a:rPr>
              <a:t>The word </a:t>
            </a:r>
            <a:r>
              <a:rPr lang="en-US" sz="2000" b="0" i="1" dirty="0">
                <a:solidFill>
                  <a:srgbClr val="0000FF"/>
                </a:solidFill>
              </a:rPr>
              <a:t>“</a:t>
            </a:r>
            <a:r>
              <a:rPr lang="en-US" sz="2000" b="0" i="1" dirty="0" err="1">
                <a:solidFill>
                  <a:srgbClr val="0000FF"/>
                </a:solidFill>
              </a:rPr>
              <a:t>ezer</a:t>
            </a:r>
            <a:r>
              <a:rPr lang="en-US" sz="2000" b="0" i="1" dirty="0">
                <a:solidFill>
                  <a:srgbClr val="0000FF"/>
                </a:solidFill>
              </a:rPr>
              <a:t>” (H5828) </a:t>
            </a:r>
            <a:r>
              <a:rPr lang="en-US" sz="2000" b="0" dirty="0">
                <a:solidFill>
                  <a:srgbClr val="0000FF"/>
                </a:solidFill>
              </a:rPr>
              <a:t>is a military term used 21 times in the O.T., twice to describe Eve, and three times to describe Israel in her alliances with other nations. 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0000FF"/>
                </a:solidFill>
              </a:rPr>
              <a:t>The remaining sixteen times that the word appears in the O.T., the word </a:t>
            </a:r>
            <a:r>
              <a:rPr lang="en-US" sz="2000" b="0" i="1" dirty="0">
                <a:solidFill>
                  <a:srgbClr val="0000FF"/>
                </a:solidFill>
              </a:rPr>
              <a:t>“</a:t>
            </a:r>
            <a:r>
              <a:rPr lang="en-US" sz="2000" b="0" i="1" dirty="0" err="1">
                <a:solidFill>
                  <a:srgbClr val="0000FF"/>
                </a:solidFill>
              </a:rPr>
              <a:t>ezer</a:t>
            </a:r>
            <a:r>
              <a:rPr lang="en-US" sz="2000" b="0" i="1" dirty="0">
                <a:solidFill>
                  <a:srgbClr val="0000FF"/>
                </a:solidFill>
              </a:rPr>
              <a:t>” (H5828) </a:t>
            </a:r>
            <a:r>
              <a:rPr lang="en-US" sz="2000" b="0" dirty="0">
                <a:solidFill>
                  <a:srgbClr val="0000FF"/>
                </a:solidFill>
              </a:rPr>
              <a:t>describes God!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8B307A1-81A5-4969-A5E0-58D4A0776C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926851"/>
            <a:ext cx="6089400" cy="254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15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9833" y="0"/>
            <a:ext cx="9153833" cy="61630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600" b="1" u="sng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LOOKED LIKE A MAN AND WOMAN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2514600" cy="304800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What Adam &amp; Eve Looked Like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-9833" y="882675"/>
            <a:ext cx="9163665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i="1" dirty="0">
                <a:solidFill>
                  <a:schemeClr val="tx1"/>
                </a:solidFill>
              </a:rPr>
              <a:t>Gen. 1:27 tells us male and female are both made in the image of God – God is called a “helper” for His people!</a:t>
            </a:r>
            <a:endParaRPr lang="en-US" sz="2800" i="1" dirty="0">
              <a:solidFill>
                <a:schemeClr val="tx1"/>
              </a:solidFill>
            </a:endParaRP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rgbClr val="0000FF"/>
                </a:solidFill>
              </a:rPr>
              <a:t>Ex. 18:4: </a:t>
            </a:r>
            <a:r>
              <a:rPr lang="en-US" sz="2000" b="0" dirty="0">
                <a:solidFill>
                  <a:srgbClr val="0000FF"/>
                </a:solidFill>
              </a:rPr>
              <a:t>Eliezer = “The God of my father was my </a:t>
            </a:r>
            <a:r>
              <a:rPr lang="en-US" sz="2000" i="1" u="sng" dirty="0">
                <a:solidFill>
                  <a:srgbClr val="0000FF"/>
                </a:solidFill>
              </a:rPr>
              <a:t>help</a:t>
            </a:r>
            <a:r>
              <a:rPr lang="en-US" sz="2000" b="0" dirty="0">
                <a:solidFill>
                  <a:srgbClr val="0000FF"/>
                </a:solidFill>
              </a:rPr>
              <a:t> </a:t>
            </a:r>
            <a:r>
              <a:rPr lang="en-US" sz="2000" b="0" i="1" dirty="0">
                <a:solidFill>
                  <a:srgbClr val="0000FF"/>
                </a:solidFill>
              </a:rPr>
              <a:t>(</a:t>
            </a:r>
            <a:r>
              <a:rPr lang="en-US" sz="2000" b="0" i="1" dirty="0" err="1">
                <a:solidFill>
                  <a:srgbClr val="0000FF"/>
                </a:solidFill>
              </a:rPr>
              <a:t>ezer</a:t>
            </a:r>
            <a:r>
              <a:rPr lang="en-US" sz="2000" b="0" i="1" dirty="0">
                <a:solidFill>
                  <a:srgbClr val="0000FF"/>
                </a:solidFill>
              </a:rPr>
              <a:t> H5828), </a:t>
            </a:r>
            <a:r>
              <a:rPr lang="en-US" sz="2000" b="0" dirty="0">
                <a:solidFill>
                  <a:srgbClr val="0000FF"/>
                </a:solidFill>
              </a:rPr>
              <a:t>and delivered me from the sword of Pharaoh.”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rgbClr val="0000FF"/>
                </a:solidFill>
              </a:rPr>
              <a:t>Ps. 33:20: </a:t>
            </a:r>
            <a:r>
              <a:rPr lang="en-US" sz="2000" b="0" dirty="0">
                <a:solidFill>
                  <a:srgbClr val="0000FF"/>
                </a:solidFill>
              </a:rPr>
              <a:t>Our soul waits for the LORD; He is our </a:t>
            </a:r>
            <a:r>
              <a:rPr lang="en-US" sz="2000" i="1" u="sng" dirty="0">
                <a:solidFill>
                  <a:srgbClr val="0000FF"/>
                </a:solidFill>
              </a:rPr>
              <a:t>help</a:t>
            </a:r>
            <a:r>
              <a:rPr lang="en-US" sz="2000" b="0" dirty="0">
                <a:solidFill>
                  <a:srgbClr val="0000FF"/>
                </a:solidFill>
              </a:rPr>
              <a:t> </a:t>
            </a:r>
            <a:r>
              <a:rPr lang="en-US" sz="2000" b="0" i="1" dirty="0">
                <a:solidFill>
                  <a:srgbClr val="0000FF"/>
                </a:solidFill>
              </a:rPr>
              <a:t>(H5828) </a:t>
            </a:r>
            <a:r>
              <a:rPr lang="en-US" sz="2000" b="0" dirty="0">
                <a:solidFill>
                  <a:srgbClr val="0000FF"/>
                </a:solidFill>
              </a:rPr>
              <a:t>and our shield.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rgbClr val="0000FF"/>
                </a:solidFill>
              </a:rPr>
              <a:t>Ps. 70:5: </a:t>
            </a:r>
            <a:r>
              <a:rPr lang="en-US" sz="2000" b="0" dirty="0">
                <a:solidFill>
                  <a:srgbClr val="0000FF"/>
                </a:solidFill>
              </a:rPr>
              <a:t>But I am afflicted and needy; Hasten to me, O God! You are my </a:t>
            </a:r>
            <a:r>
              <a:rPr lang="en-US" sz="2000" i="1" u="sng" dirty="0">
                <a:solidFill>
                  <a:srgbClr val="0000FF"/>
                </a:solidFill>
              </a:rPr>
              <a:t>help</a:t>
            </a:r>
            <a:r>
              <a:rPr lang="en-US" sz="2000" b="0" dirty="0">
                <a:solidFill>
                  <a:srgbClr val="0000FF"/>
                </a:solidFill>
              </a:rPr>
              <a:t> </a:t>
            </a:r>
            <a:r>
              <a:rPr lang="en-US" sz="2000" b="0" i="1" dirty="0">
                <a:solidFill>
                  <a:srgbClr val="0000FF"/>
                </a:solidFill>
              </a:rPr>
              <a:t>(H5828) </a:t>
            </a:r>
            <a:r>
              <a:rPr lang="en-US" sz="2000" b="0" dirty="0">
                <a:solidFill>
                  <a:srgbClr val="0000FF"/>
                </a:solidFill>
              </a:rPr>
              <a:t>and my deliverer; O LORD, do not delay.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rgbClr val="0000FF"/>
                </a:solidFill>
              </a:rPr>
              <a:t>Ps. 121:1-2: </a:t>
            </a:r>
            <a:r>
              <a:rPr lang="en-US" sz="2000" b="0" dirty="0">
                <a:solidFill>
                  <a:srgbClr val="0000FF"/>
                </a:solidFill>
              </a:rPr>
              <a:t>“I lift up my eyes to the mountains—where does my </a:t>
            </a:r>
            <a:r>
              <a:rPr lang="en-US" sz="2000" i="1" u="sng" dirty="0">
                <a:solidFill>
                  <a:srgbClr val="0000FF"/>
                </a:solidFill>
              </a:rPr>
              <a:t>help</a:t>
            </a:r>
            <a:r>
              <a:rPr lang="en-US" sz="2000" b="0" dirty="0">
                <a:solidFill>
                  <a:srgbClr val="0000FF"/>
                </a:solidFill>
              </a:rPr>
              <a:t> </a:t>
            </a:r>
            <a:r>
              <a:rPr lang="en-US" sz="2000" b="0" i="1" dirty="0">
                <a:solidFill>
                  <a:srgbClr val="0000FF"/>
                </a:solidFill>
              </a:rPr>
              <a:t>(H5828) </a:t>
            </a:r>
            <a:r>
              <a:rPr lang="en-US" sz="2000" b="0" dirty="0">
                <a:solidFill>
                  <a:srgbClr val="0000FF"/>
                </a:solidFill>
              </a:rPr>
              <a:t>come from? My </a:t>
            </a:r>
            <a:r>
              <a:rPr lang="en-US" sz="2000" i="1" u="sng" dirty="0">
                <a:solidFill>
                  <a:srgbClr val="0000FF"/>
                </a:solidFill>
              </a:rPr>
              <a:t>help</a:t>
            </a:r>
            <a:r>
              <a:rPr lang="en-US" sz="2000" b="0" dirty="0">
                <a:solidFill>
                  <a:srgbClr val="0000FF"/>
                </a:solidFill>
              </a:rPr>
              <a:t> </a:t>
            </a:r>
            <a:r>
              <a:rPr lang="en-US" sz="2000" b="0" i="1" dirty="0">
                <a:solidFill>
                  <a:srgbClr val="0000FF"/>
                </a:solidFill>
              </a:rPr>
              <a:t>(5828) </a:t>
            </a:r>
            <a:r>
              <a:rPr lang="en-US" sz="2000" b="0" dirty="0">
                <a:solidFill>
                  <a:srgbClr val="0000FF"/>
                </a:solidFill>
              </a:rPr>
              <a:t>comes from the Lord, the Maker of heaven and earth.”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543975-6932-41BF-8D49-7F32EADF7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512969"/>
            <a:ext cx="1658516" cy="2069539"/>
          </a:xfrm>
          <a:prstGeom prst="rect">
            <a:avLst/>
          </a:prstGeom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id="{C3750FD5-07CF-4C3D-ACE1-4B192735D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1" y="4750028"/>
            <a:ext cx="7162800" cy="707886"/>
          </a:xfrm>
          <a:prstGeom prst="rect">
            <a:avLst/>
          </a:prstGeom>
          <a:solidFill>
            <a:srgbClr val="FFCCFF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en-US" sz="2000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has made women in His image and nature of a wonderful helper!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339173DB-6A11-48DC-B7E4-3EB8C2C21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1" y="5811834"/>
            <a:ext cx="7162800" cy="400110"/>
          </a:xfrm>
          <a:prstGeom prst="rect">
            <a:avLst/>
          </a:prstGeom>
          <a:solidFill>
            <a:srgbClr val="FFCCFF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en-US" sz="2000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Husbands, don’t take your wives for granted!</a:t>
            </a:r>
          </a:p>
        </p:txBody>
      </p:sp>
    </p:spTree>
    <p:extLst>
      <p:ext uri="{BB962C8B-B14F-4D97-AF65-F5344CB8AC3E}">
        <p14:creationId xmlns:p14="http://schemas.microsoft.com/office/powerpoint/2010/main" val="387314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600" b="1" u="sng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LOOKED LIKE A MAN AND WOMAN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2514600" cy="304800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What Adam &amp; Eve Looked Like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91431BBB-F41C-4B73-8889-B584ADCD2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05046"/>
            <a:ext cx="9144000" cy="8309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en-US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Adam and Eve were man and woman (two genders) </a:t>
            </a:r>
          </a:p>
          <a:p>
            <a:pPr marL="457200" indent="-457200"/>
            <a:r>
              <a:rPr lang="en-US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were made in the image of God!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B84588-5F74-43FF-BE66-9F259CC006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979" y="835352"/>
            <a:ext cx="5300042" cy="414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60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b="1" u="sng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THEY LOOKED LIKE A HUSBAND AND WIFE</a:t>
            </a:r>
            <a:endParaRPr lang="en-US" sz="3200" b="1" u="sng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58" y="6567948"/>
            <a:ext cx="3502742" cy="3048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What Adam &amp; Eve Looked Like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-1677" y="2514600"/>
            <a:ext cx="9143999" cy="1323439"/>
          </a:xfrm>
          <a:prstGeom prst="rect">
            <a:avLst/>
          </a:prstGeom>
          <a:solidFill>
            <a:schemeClr val="bg2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Gen. 2:24 (Mk. 10:6-9)</a:t>
            </a:r>
          </a:p>
          <a:p>
            <a:pPr marL="457200" lvl="0" indent="-457200" algn="l" eaLnBrk="0" hangingPunct="0">
              <a:buClr>
                <a:srgbClr val="FF3300"/>
              </a:buClr>
              <a:buSzPct val="115000"/>
            </a:pPr>
            <a:r>
              <a:rPr lang="en-US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24.  For this reason a man shall leave his father and his mother, and be joined to his wife; and they shall become one flesh.</a:t>
            </a:r>
          </a:p>
        </p:txBody>
      </p:sp>
    </p:spTree>
    <p:extLst>
      <p:ext uri="{BB962C8B-B14F-4D97-AF65-F5344CB8AC3E}">
        <p14:creationId xmlns:p14="http://schemas.microsoft.com/office/powerpoint/2010/main" val="230167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600" b="1" u="sng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LOOKED LIKE A HUSBAND AND WIFE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2667000" cy="304800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What Adam &amp; Eve Looked Like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458" y="914400"/>
            <a:ext cx="9163665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/>
            <a:r>
              <a:rPr lang="en-US" i="1" dirty="0">
                <a:solidFill>
                  <a:schemeClr val="tx1"/>
                </a:solidFill>
              </a:rPr>
              <a:t>They represent God’s perfect intent for marriage—one</a:t>
            </a:r>
          </a:p>
          <a:p>
            <a:pPr marL="457200" indent="-457200" algn="l"/>
            <a:r>
              <a:rPr lang="en-US" i="1" dirty="0">
                <a:solidFill>
                  <a:schemeClr val="tx1"/>
                </a:solidFill>
              </a:rPr>
              <a:t>man and one woman in marriage for life (Mk. 10:6-9)</a:t>
            </a:r>
            <a:endParaRPr lang="en-US" sz="2800" i="1" dirty="0">
              <a:solidFill>
                <a:schemeClr val="tx1"/>
              </a:solidFill>
            </a:endParaRP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0000FF"/>
                </a:solidFill>
              </a:rPr>
              <a:t>This repudiates all sorts of sexual sins, from homosexuality to fornication &amp; adultery to polygamy!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0000FF"/>
                </a:solidFill>
              </a:rPr>
              <a:t>Marriage is not man-made (despite what society thinks or does) but is of divine origin – It must be viewed as good for mankind and held in honor (Heb. 13:4)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DC7B67-9102-43BB-853E-554B9EB14E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23" y="3339911"/>
            <a:ext cx="2865176" cy="3518089"/>
          </a:xfrm>
          <a:prstGeom prst="rect">
            <a:avLst/>
          </a:prstGeom>
        </p:spPr>
      </p:pic>
      <p:sp>
        <p:nvSpPr>
          <p:cNvPr id="12" name="Text Box 5">
            <a:extLst>
              <a:ext uri="{FF2B5EF4-FFF2-40B4-BE49-F238E27FC236}">
                <a16:creationId xmlns:a16="http://schemas.microsoft.com/office/drawing/2014/main" id="{C29826A9-A847-4064-A871-D3E611EDA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" y="3456801"/>
            <a:ext cx="6270504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/>
            <a:r>
              <a:rPr lang="en-US" i="1" dirty="0">
                <a:solidFill>
                  <a:schemeClr val="tx1"/>
                </a:solidFill>
              </a:rPr>
              <a:t>Heb. 13:4</a:t>
            </a:r>
            <a:endParaRPr lang="en-US" sz="2800" i="1" dirty="0">
              <a:solidFill>
                <a:schemeClr val="tx1"/>
              </a:solidFill>
            </a:endParaRP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0000FF"/>
                </a:solidFill>
              </a:rPr>
              <a:t>Fornication and adultery </a:t>
            </a:r>
            <a:r>
              <a:rPr lang="en-US" sz="2000" b="0" i="1" dirty="0">
                <a:solidFill>
                  <a:srgbClr val="0000FF"/>
                </a:solidFill>
              </a:rPr>
              <a:t>(I Cor. 6:9; Mk. 7:21; Heb. 13:4)</a:t>
            </a:r>
            <a:r>
              <a:rPr lang="en-US" sz="2000" b="0" dirty="0">
                <a:solidFill>
                  <a:srgbClr val="0000FF"/>
                </a:solidFill>
              </a:rPr>
              <a:t> will condemn a soul to hell </a:t>
            </a:r>
            <a:r>
              <a:rPr lang="en-US" sz="2000" b="0" i="1" dirty="0">
                <a:solidFill>
                  <a:srgbClr val="0000FF"/>
                </a:solidFill>
              </a:rPr>
              <a:t>(Rev. 21:8; 22:14-15)!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0000FF"/>
                </a:solidFill>
              </a:rPr>
              <a:t>Paul said, “But because of immoralities, each man is to have his own wife, and each woman is to have her own husband” (I Cor. 7:2).  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0000FF"/>
                </a:solidFill>
              </a:rPr>
              <a:t>“Living together” (Gal. 5:19-21; Rev. 1:8; 22:14-15) leads to the “second death”</a:t>
            </a:r>
          </a:p>
        </p:txBody>
      </p:sp>
    </p:spTree>
    <p:extLst>
      <p:ext uri="{BB962C8B-B14F-4D97-AF65-F5344CB8AC3E}">
        <p14:creationId xmlns:p14="http://schemas.microsoft.com/office/powerpoint/2010/main" val="137036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theme1.xml><?xml version="1.0" encoding="utf-8"?>
<a:theme xmlns:a="http://schemas.openxmlformats.org/drawingml/2006/main" name="master">
  <a:themeElements>
    <a:clrScheme name="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9999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CACA"/>
      </a:accent5>
      <a:accent6>
        <a:srgbClr val="8AE78A"/>
      </a:accent6>
      <a:hlink>
        <a:srgbClr val="CC9900"/>
      </a:hlink>
      <a:folHlink>
        <a:srgbClr val="FFCC66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colormaster">
  <a:themeElements>
    <a:clrScheme name="">
      <a:dk1>
        <a:srgbClr val="000000"/>
      </a:dk1>
      <a:lt1>
        <a:srgbClr val="CC9900"/>
      </a:lt1>
      <a:dk2>
        <a:srgbClr val="361B00"/>
      </a:dk2>
      <a:lt2>
        <a:srgbClr val="C0C0C0"/>
      </a:lt2>
      <a:accent1>
        <a:srgbClr val="FF3300"/>
      </a:accent1>
      <a:accent2>
        <a:srgbClr val="FFCC66"/>
      </a:accent2>
      <a:accent3>
        <a:srgbClr val="E2CAAA"/>
      </a:accent3>
      <a:accent4>
        <a:srgbClr val="000000"/>
      </a:accent4>
      <a:accent5>
        <a:srgbClr val="FFADAA"/>
      </a:accent5>
      <a:accent6>
        <a:srgbClr val="E7B95C"/>
      </a:accent6>
      <a:hlink>
        <a:srgbClr val="008080"/>
      </a:hlink>
      <a:folHlink>
        <a:srgbClr val="3399FF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colormaster">
  <a:themeElements>
    <a:clrScheme name="">
      <a:dk1>
        <a:srgbClr val="000000"/>
      </a:dk1>
      <a:lt1>
        <a:srgbClr val="CC9900"/>
      </a:lt1>
      <a:dk2>
        <a:srgbClr val="361B00"/>
      </a:dk2>
      <a:lt2>
        <a:srgbClr val="C0C0C0"/>
      </a:lt2>
      <a:accent1>
        <a:srgbClr val="FF3300"/>
      </a:accent1>
      <a:accent2>
        <a:srgbClr val="FFCC66"/>
      </a:accent2>
      <a:accent3>
        <a:srgbClr val="E2CAAA"/>
      </a:accent3>
      <a:accent4>
        <a:srgbClr val="000000"/>
      </a:accent4>
      <a:accent5>
        <a:srgbClr val="FFADAA"/>
      </a:accent5>
      <a:accent6>
        <a:srgbClr val="E7B95C"/>
      </a:accent6>
      <a:hlink>
        <a:srgbClr val="008080"/>
      </a:hlink>
      <a:folHlink>
        <a:srgbClr val="3399FF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colormaster">
  <a:themeElements>
    <a:clrScheme name="">
      <a:dk1>
        <a:srgbClr val="000000"/>
      </a:dk1>
      <a:lt1>
        <a:srgbClr val="CC9900"/>
      </a:lt1>
      <a:dk2>
        <a:srgbClr val="361B00"/>
      </a:dk2>
      <a:lt2>
        <a:srgbClr val="C0C0C0"/>
      </a:lt2>
      <a:accent1>
        <a:srgbClr val="FF3300"/>
      </a:accent1>
      <a:accent2>
        <a:srgbClr val="FFCC66"/>
      </a:accent2>
      <a:accent3>
        <a:srgbClr val="E2CAAA"/>
      </a:accent3>
      <a:accent4>
        <a:srgbClr val="000000"/>
      </a:accent4>
      <a:accent5>
        <a:srgbClr val="FFADAA"/>
      </a:accent5>
      <a:accent6>
        <a:srgbClr val="E7B95C"/>
      </a:accent6>
      <a:hlink>
        <a:srgbClr val="008080"/>
      </a:hlink>
      <a:folHlink>
        <a:srgbClr val="3399FF"/>
      </a:folHlink>
    </a:clrScheme>
    <a:fontScheme name="9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9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9999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CACA"/>
      </a:accent5>
      <a:accent6>
        <a:srgbClr val="8AE78A"/>
      </a:accent6>
      <a:hlink>
        <a:srgbClr val="CC9900"/>
      </a:hlink>
      <a:folHlink>
        <a:srgbClr val="FFCC66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9999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CACA"/>
      </a:accent5>
      <a:accent6>
        <a:srgbClr val="8AE78A"/>
      </a:accent6>
      <a:hlink>
        <a:srgbClr val="CC9900"/>
      </a:hlink>
      <a:folHlink>
        <a:srgbClr val="FFCC66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9999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CACA"/>
      </a:accent5>
      <a:accent6>
        <a:srgbClr val="8AE78A"/>
      </a:accent6>
      <a:hlink>
        <a:srgbClr val="CC9900"/>
      </a:hlink>
      <a:folHlink>
        <a:srgbClr val="FFCC66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master">
  <a:themeElements>
    <a:clrScheme name="1_master 3">
      <a:dk1>
        <a:srgbClr val="C0C0C0"/>
      </a:dk1>
      <a:lt1>
        <a:srgbClr val="FFFFFF"/>
      </a:lt1>
      <a:dk2>
        <a:srgbClr val="800000"/>
      </a:dk2>
      <a:lt2>
        <a:srgbClr val="FFCC99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1_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1_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master">
  <a:themeElements>
    <a:clrScheme name="">
      <a:dk1>
        <a:srgbClr val="000000"/>
      </a:dk1>
      <a:lt1>
        <a:srgbClr val="CC9900"/>
      </a:lt1>
      <a:dk2>
        <a:srgbClr val="361B00"/>
      </a:dk2>
      <a:lt2>
        <a:srgbClr val="C0C0C0"/>
      </a:lt2>
      <a:accent1>
        <a:srgbClr val="FF3300"/>
      </a:accent1>
      <a:accent2>
        <a:srgbClr val="FFCC66"/>
      </a:accent2>
      <a:accent3>
        <a:srgbClr val="E2CAAA"/>
      </a:accent3>
      <a:accent4>
        <a:srgbClr val="000000"/>
      </a:accent4>
      <a:accent5>
        <a:srgbClr val="FFADAA"/>
      </a:accent5>
      <a:accent6>
        <a:srgbClr val="E7B95C"/>
      </a:accent6>
      <a:hlink>
        <a:srgbClr val="008080"/>
      </a:hlink>
      <a:folHlink>
        <a:srgbClr val="3399FF"/>
      </a:folHlink>
    </a:clrScheme>
    <a:fontScheme name="2_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2_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colormaster">
  <a:themeElements>
    <a:clrScheme name="">
      <a:dk1>
        <a:srgbClr val="000000"/>
      </a:dk1>
      <a:lt1>
        <a:srgbClr val="CC9900"/>
      </a:lt1>
      <a:dk2>
        <a:srgbClr val="361B00"/>
      </a:dk2>
      <a:lt2>
        <a:srgbClr val="C0C0C0"/>
      </a:lt2>
      <a:accent1>
        <a:srgbClr val="FF3300"/>
      </a:accent1>
      <a:accent2>
        <a:srgbClr val="FFCC66"/>
      </a:accent2>
      <a:accent3>
        <a:srgbClr val="E2CAAA"/>
      </a:accent3>
      <a:accent4>
        <a:srgbClr val="000000"/>
      </a:accent4>
      <a:accent5>
        <a:srgbClr val="FFADAA"/>
      </a:accent5>
      <a:accent6>
        <a:srgbClr val="E7B95C"/>
      </a:accent6>
      <a:hlink>
        <a:srgbClr val="008080"/>
      </a:hlink>
      <a:folHlink>
        <a:srgbClr val="3399FF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colormaster">
  <a:themeElements>
    <a:clrScheme name="">
      <a:dk1>
        <a:srgbClr val="000000"/>
      </a:dk1>
      <a:lt1>
        <a:srgbClr val="CC9900"/>
      </a:lt1>
      <a:dk2>
        <a:srgbClr val="361B00"/>
      </a:dk2>
      <a:lt2>
        <a:srgbClr val="C0C0C0"/>
      </a:lt2>
      <a:accent1>
        <a:srgbClr val="FF3300"/>
      </a:accent1>
      <a:accent2>
        <a:srgbClr val="FFCC66"/>
      </a:accent2>
      <a:accent3>
        <a:srgbClr val="E2CAAA"/>
      </a:accent3>
      <a:accent4>
        <a:srgbClr val="000000"/>
      </a:accent4>
      <a:accent5>
        <a:srgbClr val="FFADAA"/>
      </a:accent5>
      <a:accent6>
        <a:srgbClr val="E7B95C"/>
      </a:accent6>
      <a:hlink>
        <a:srgbClr val="008080"/>
      </a:hlink>
      <a:folHlink>
        <a:srgbClr val="3399FF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001</Template>
  <TotalTime>3</TotalTime>
  <Words>2534</Words>
  <Application>Microsoft Office PowerPoint</Application>
  <PresentationFormat>On-screen Show (4:3)</PresentationFormat>
  <Paragraphs>177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25</vt:i4>
      </vt:variant>
    </vt:vector>
  </HeadingPairs>
  <TitlesOfParts>
    <vt:vector size="47" baseType="lpstr">
      <vt:lpstr>Ameretto</vt:lpstr>
      <vt:lpstr>Arial</vt:lpstr>
      <vt:lpstr>Calibri</vt:lpstr>
      <vt:lpstr>Calisto MT</vt:lpstr>
      <vt:lpstr>Constantia</vt:lpstr>
      <vt:lpstr>Tahoma</vt:lpstr>
      <vt:lpstr>Times New Roman</vt:lpstr>
      <vt:lpstr>Wingdings</vt:lpstr>
      <vt:lpstr>Wingdings 2</vt:lpstr>
      <vt:lpstr>master</vt:lpstr>
      <vt:lpstr>1_colormaster</vt:lpstr>
      <vt:lpstr>2_colormaster</vt:lpstr>
      <vt:lpstr>3_colormaster</vt:lpstr>
      <vt:lpstr>1_master</vt:lpstr>
      <vt:lpstr>4_colormaster</vt:lpstr>
      <vt:lpstr>2_master</vt:lpstr>
      <vt:lpstr>5_colormaster</vt:lpstr>
      <vt:lpstr>6_colormaster</vt:lpstr>
      <vt:lpstr>7_colormaster</vt:lpstr>
      <vt:lpstr>8_colormaster</vt:lpstr>
      <vt:lpstr>9_colormaster</vt:lpstr>
      <vt:lpstr>Flow</vt:lpstr>
      <vt:lpstr>What Adam &amp; Eve Looked Like </vt:lpstr>
      <vt:lpstr>Intro  </vt:lpstr>
      <vt:lpstr>THEY LOOKED LIKE A MAN AND WOMAN  </vt:lpstr>
      <vt:lpstr>THEY LOOKED LIKE A MAN AND WOMAN</vt:lpstr>
      <vt:lpstr>THEY LOOKED LIKE A MAN AND WOMAN</vt:lpstr>
      <vt:lpstr>THEY LOOKED LIKE A MAN AND WOMAN</vt:lpstr>
      <vt:lpstr>THEY LOOKED LIKE A MAN AND WOMAN</vt:lpstr>
      <vt:lpstr>THEY LOOKED LIKE A HUSBAND AND WIFE</vt:lpstr>
      <vt:lpstr>THEY LOOKED LIKE A HUSBAND AND WIFE</vt:lpstr>
      <vt:lpstr>THEY LOOKED LIKE A HUSBAND AND WIFE</vt:lpstr>
      <vt:lpstr>THEY LOOKED LIKE A HUSBAND AND WIFE</vt:lpstr>
      <vt:lpstr>THEY LOOKED GUILTY</vt:lpstr>
      <vt:lpstr>THEY LOOKED GUILTY</vt:lpstr>
      <vt:lpstr>THEY LOOKED GUILTY</vt:lpstr>
      <vt:lpstr>THEY LOOKED COVERED</vt:lpstr>
      <vt:lpstr>THEY LOOKED COVERED</vt:lpstr>
      <vt:lpstr>THEY LOOKED COVERED</vt:lpstr>
      <vt:lpstr>THEY LOOKED COVERED</vt:lpstr>
      <vt:lpstr>THEY LOOKED LIKE A FATHER &amp; MOTHER</vt:lpstr>
      <vt:lpstr>THEY LOOKED LIKE A FATHER &amp; MOTHER</vt:lpstr>
      <vt:lpstr>THEY LOOKED LIKE A FATHER &amp; MOTHER</vt:lpstr>
      <vt:lpstr>CONCLUSION</vt:lpstr>
      <vt:lpstr>CONCLUSION</vt:lpstr>
      <vt:lpstr>Conclusion </vt:lpstr>
      <vt:lpstr>“What Must I Do To Be Saved?”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Adam &amp; Eve Looked Like</dc:title>
  <dc:subject>09/10/17</dc:subject>
  <dc:creator>DarkWolf</dc:creator>
  <dc:description>Based on an article by Dan Richardson</dc:description>
  <cp:lastModifiedBy>Nathan Morrison</cp:lastModifiedBy>
  <cp:revision>38</cp:revision>
  <dcterms:created xsi:type="dcterms:W3CDTF">2005-06-04T23:49:02Z</dcterms:created>
  <dcterms:modified xsi:type="dcterms:W3CDTF">2017-09-29T15:46:16Z</dcterms:modified>
</cp:coreProperties>
</file>