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Lst>
  <p:notesMasterIdLst>
    <p:notesMasterId r:id="rId45"/>
  </p:notesMasterIdLst>
  <p:handoutMasterIdLst>
    <p:handoutMasterId r:id="rId46"/>
  </p:handoutMasterIdLst>
  <p:sldIdLst>
    <p:sldId id="256" r:id="rId10"/>
    <p:sldId id="359" r:id="rId11"/>
    <p:sldId id="395" r:id="rId12"/>
    <p:sldId id="451" r:id="rId13"/>
    <p:sldId id="441" r:id="rId14"/>
    <p:sldId id="386" r:id="rId15"/>
    <p:sldId id="387" r:id="rId16"/>
    <p:sldId id="397" r:id="rId17"/>
    <p:sldId id="401" r:id="rId18"/>
    <p:sldId id="402" r:id="rId19"/>
    <p:sldId id="403" r:id="rId20"/>
    <p:sldId id="408" r:id="rId21"/>
    <p:sldId id="409" r:id="rId22"/>
    <p:sldId id="410" r:id="rId23"/>
    <p:sldId id="418" r:id="rId24"/>
    <p:sldId id="419" r:id="rId25"/>
    <p:sldId id="420" r:id="rId26"/>
    <p:sldId id="443" r:id="rId27"/>
    <p:sldId id="437" r:id="rId28"/>
    <p:sldId id="421" r:id="rId29"/>
    <p:sldId id="453" r:id="rId30"/>
    <p:sldId id="424" r:id="rId31"/>
    <p:sldId id="439" r:id="rId32"/>
    <p:sldId id="425" r:id="rId33"/>
    <p:sldId id="426" r:id="rId34"/>
    <p:sldId id="427" r:id="rId35"/>
    <p:sldId id="428" r:id="rId36"/>
    <p:sldId id="429" r:id="rId37"/>
    <p:sldId id="430" r:id="rId38"/>
    <p:sldId id="431" r:id="rId39"/>
    <p:sldId id="432" r:id="rId40"/>
    <p:sldId id="433" r:id="rId41"/>
    <p:sldId id="434" r:id="rId42"/>
    <p:sldId id="445" r:id="rId43"/>
    <p:sldId id="381" r:id="rId44"/>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62" d="100"/>
          <a:sy n="62" d="100"/>
        </p:scale>
        <p:origin x="960" y="78"/>
      </p:cViewPr>
      <p:guideLst>
        <p:guide orient="horz" pos="2160"/>
        <p:guide pos="2880"/>
      </p:guideLst>
    </p:cSldViewPr>
  </p:slideViewPr>
  <p:outlineViewPr>
    <p:cViewPr>
      <p:scale>
        <a:sx n="33" d="100"/>
        <a:sy n="33" d="100"/>
      </p:scale>
      <p:origin x="0" y="1452"/>
    </p:cViewPr>
  </p:outlineViewPr>
  <p:notesTextViewPr>
    <p:cViewPr>
      <p:scale>
        <a:sx n="100" d="100"/>
        <a:sy n="100" d="100"/>
      </p:scale>
      <p:origin x="0" y="-168"/>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09/17/17 (Part 1) &amp; 09/24/17 (Part 2)</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Call</a:t>
            </a:r>
            <a:r>
              <a:rPr lang="en-US" altLang="en-US"/>
              <a:t>: </a:t>
            </a:r>
            <a:r>
              <a:rPr lang="en-US" sz="1200" kern="1200">
                <a:solidFill>
                  <a:schemeClr val="tx1"/>
                </a:solidFill>
                <a:effectLst/>
                <a:latin typeface="Times New Roman" pitchFamily="18" charset="0"/>
                <a:ea typeface="+mn-ea"/>
                <a:cs typeface="+mn-cs"/>
              </a:rPr>
              <a:t>804-277-1983, or Visit: www.courthousechurchofchrist.com</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15</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16</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17</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18</a:t>
            </a:fld>
            <a:endParaRPr lang="en-US" altLang="en-US"/>
          </a:p>
        </p:txBody>
      </p:sp>
    </p:spTree>
    <p:extLst>
      <p:ext uri="{BB962C8B-B14F-4D97-AF65-F5344CB8AC3E}">
        <p14:creationId xmlns:p14="http://schemas.microsoft.com/office/powerpoint/2010/main" val="16215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19</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20</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21</a:t>
            </a:fld>
            <a:endParaRPr lang="en-US" altLang="en-US"/>
          </a:p>
        </p:txBody>
      </p:sp>
    </p:spTree>
    <p:extLst>
      <p:ext uri="{BB962C8B-B14F-4D97-AF65-F5344CB8AC3E}">
        <p14:creationId xmlns:p14="http://schemas.microsoft.com/office/powerpoint/2010/main" val="317234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Fictional character: Superman. A teaser poster promoting the film, ‘Man of Steel’ (2013) came out showing Superman in handcuffs and escorted by soldiers. Critics and fans alike noted the lack of “Kryptonite” (His known weakness) and had critics using the word “humility.” I made a “Humility” poster out of it!</a:t>
            </a:r>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25</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27</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28</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29</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Fashion Industry Statistics (https://fashionunited.com/global-fashion-industry-statistics) </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30</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31</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32</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33</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34</a:t>
            </a:fld>
            <a:endParaRPr lang="en-US" altLang="en-US"/>
          </a:p>
        </p:txBody>
      </p:sp>
    </p:spTree>
    <p:extLst>
      <p:ext uri="{BB962C8B-B14F-4D97-AF65-F5344CB8AC3E}">
        <p14:creationId xmlns:p14="http://schemas.microsoft.com/office/powerpoint/2010/main" val="964970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35</a:t>
            </a:fld>
            <a:endParaRPr lang="en-US">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411163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112501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Put On...</a:t>
            </a:r>
            <a:endParaRPr lang="en-US" altLang="en-US"/>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Put On...</a:t>
            </a:r>
            <a:endParaRPr lang="en-US" altLang="en-US"/>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Put On...</a:t>
            </a:r>
            <a:endParaRPr lang="en-US" altLang="en-US"/>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Put On...</a:t>
            </a:r>
            <a:endParaRPr lang="en-US" altLang="en-US"/>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Put On...</a:t>
            </a:r>
            <a:endParaRPr lang="en-US" altLang="en-US"/>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Put On...</a:t>
            </a:r>
            <a:endParaRPr lang="en-US" altLang="en-US"/>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25.jpe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4916" y="181766"/>
            <a:ext cx="9144000" cy="1272515"/>
          </a:xfrm>
        </p:spPr>
        <p:txBody>
          <a:bodyPr>
            <a:prstTxWarp prst="textSlantUp">
              <a:avLst/>
            </a:prstTxWarp>
          </a:bodyPr>
          <a:lstStyle/>
          <a:p>
            <a:r>
              <a:rPr lang="en-US" altLang="en-US" sz="8000" b="1" u="sng" dirty="0">
                <a:solidFill>
                  <a:schemeClr val="tx1"/>
                </a:solidFill>
                <a:cs typeface="Times New Roman" pitchFamily="18" charset="0"/>
              </a:rPr>
              <a:t>PUT ON…</a:t>
            </a:r>
            <a:endParaRPr lang="en-US" altLang="en-US" sz="8000" b="1" dirty="0">
              <a:solidFill>
                <a:schemeClr val="accent1"/>
              </a:solidFill>
              <a:cs typeface="Times New Roman" pitchFamily="18" charset="0"/>
            </a:endParaRPr>
          </a:p>
        </p:txBody>
      </p:sp>
      <p:sp>
        <p:nvSpPr>
          <p:cNvPr id="4" name="Rectangle 12">
            <a:extLst>
              <a:ext uri="{FF2B5EF4-FFF2-40B4-BE49-F238E27FC236}">
                <a16:creationId xmlns:a16="http://schemas.microsoft.com/office/drawing/2014/main" id="{D6A9E300-85F0-486D-8E4D-FDBD31899083}"/>
              </a:ext>
            </a:extLst>
          </p:cNvPr>
          <p:cNvSpPr txBox="1">
            <a:spLocks noChangeArrowheads="1"/>
          </p:cNvSpPr>
          <p:nvPr/>
        </p:nvSpPr>
        <p:spPr bwMode="auto">
          <a:xfrm>
            <a:off x="15802" y="1041862"/>
            <a:ext cx="9144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solidFill>
                  <a:schemeClr val="tx1"/>
                </a:solidFill>
                <a:cs typeface="Times New Roman" pitchFamily="18" charset="0"/>
              </a:rPr>
              <a:t>(</a:t>
            </a:r>
            <a:r>
              <a:rPr lang="en-US" altLang="en-US" sz="4000" b="1" i="1" kern="0" dirty="0">
                <a:solidFill>
                  <a:schemeClr val="tx1"/>
                </a:solidFill>
                <a:cs typeface="Times New Roman" pitchFamily="18" charset="0"/>
              </a:rPr>
              <a:t>Parts 1-2)</a:t>
            </a:r>
            <a:br>
              <a:rPr lang="en-US" altLang="en-US" sz="3200" b="0" kern="0" dirty="0"/>
            </a:br>
            <a:br>
              <a:rPr lang="en-US" altLang="en-US" sz="3200" b="0" kern="0" dirty="0"/>
            </a:br>
            <a:r>
              <a:rPr lang="en-US" altLang="en-US" sz="3200" b="1" kern="0" dirty="0">
                <a:solidFill>
                  <a:schemeClr val="accent2">
                    <a:lumMod val="75000"/>
                  </a:schemeClr>
                </a:solidFill>
                <a:cs typeface="Times New Roman" pitchFamily="18" charset="0"/>
              </a:rPr>
              <a:t>Text: Col. 3:12-14</a:t>
            </a:r>
            <a:br>
              <a:rPr lang="en-US" altLang="en-US" sz="3200" b="1" kern="0" dirty="0">
                <a:solidFill>
                  <a:schemeClr val="accent2">
                    <a:lumMod val="75000"/>
                  </a:schemeClr>
                </a:solidFill>
                <a:cs typeface="Times New Roman" pitchFamily="18" charset="0"/>
              </a:rPr>
            </a:br>
            <a:endParaRPr lang="en-US" altLang="en-US" sz="3200" b="1" kern="0" dirty="0">
              <a:solidFill>
                <a:schemeClr val="accent1"/>
              </a:solidFill>
              <a:cs typeface="Times New Roman" pitchFamily="18" charset="0"/>
            </a:endParaRPr>
          </a:p>
        </p:txBody>
      </p:sp>
      <p:pic>
        <p:nvPicPr>
          <p:cNvPr id="6" name="Picture 5">
            <a:extLst>
              <a:ext uri="{FF2B5EF4-FFF2-40B4-BE49-F238E27FC236}">
                <a16:creationId xmlns:a16="http://schemas.microsoft.com/office/drawing/2014/main" id="{C41D4123-D399-4981-AC3D-C34616EAD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814" y="3657600"/>
            <a:ext cx="5410200" cy="3043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Kindness</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Trait of God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Rom. 2:4; 11:22: </a:t>
            </a:r>
            <a:r>
              <a:rPr lang="en-US" altLang="en-US" sz="2000" b="0" dirty="0">
                <a:solidFill>
                  <a:schemeClr val="accent1"/>
                </a:solidFill>
                <a:latin typeface="Tahoma" pitchFamily="34" charset="0"/>
              </a:rPr>
              <a:t>God is a God of severity and a God of kindness!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Eph. 2:4-9; Titus 3:4-7: </a:t>
            </a:r>
            <a:r>
              <a:rPr lang="en-US" altLang="en-US" sz="2000" b="0" dirty="0">
                <a:solidFill>
                  <a:schemeClr val="accent1"/>
                </a:solidFill>
                <a:latin typeface="Tahoma" pitchFamily="34" charset="0"/>
              </a:rPr>
              <a:t>God showed kindness to mankind through Jesus Christ! By Jesus His kindness was extended to man in that we could be saved!</a:t>
            </a:r>
            <a:endParaRPr lang="en-US" altLang="en-US" sz="2000" i="1" dirty="0">
              <a:solidFill>
                <a:schemeClr val="accent1"/>
              </a:solidFill>
              <a:latin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667000"/>
            <a:ext cx="5715000" cy="3810000"/>
          </a:xfrm>
          <a:prstGeom prst="rect">
            <a:avLst/>
          </a:prstGeom>
        </p:spPr>
      </p:pic>
    </p:spTree>
    <p:extLst>
      <p:ext uri="{BB962C8B-B14F-4D97-AF65-F5344CB8AC3E}">
        <p14:creationId xmlns:p14="http://schemas.microsoft.com/office/powerpoint/2010/main" val="36197119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Effect transition="in" filter="wipe(left)">
                                      <p:cBhvr>
                                        <p:cTn id="16" dur="500"/>
                                        <p:tgtEl>
                                          <p:spTgt spid="226308">
                                            <p:txEl>
                                              <p:pRg st="2" end="2"/>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ust a cup of cold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69049"/>
            <a:ext cx="2400300" cy="2400301"/>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Kindness</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Must show “Kindness” towards others: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It is a fruit of the Spirit </a:t>
            </a:r>
            <a:r>
              <a:rPr lang="en-US" altLang="en-US" sz="2000" i="1" dirty="0">
                <a:solidFill>
                  <a:schemeClr val="accent1"/>
                </a:solidFill>
                <a:latin typeface="Tahoma" pitchFamily="34" charset="0"/>
              </a:rPr>
              <a:t>(Gal. 5:22-23).</a:t>
            </a:r>
          </a:p>
          <a:p>
            <a:pPr>
              <a:buClr>
                <a:schemeClr val="accent2"/>
              </a:buClr>
              <a:buSzPct val="115000"/>
              <a:buFont typeface="Wingdings" pitchFamily="2" charset="2"/>
              <a:buChar char="Ø"/>
            </a:pPr>
            <a:r>
              <a:rPr lang="en-US" altLang="en-US" sz="2000" b="0" i="1" dirty="0">
                <a:solidFill>
                  <a:schemeClr val="accent1"/>
                </a:solidFill>
                <a:latin typeface="Tahoma" pitchFamily="34" charset="0"/>
              </a:rPr>
              <a:t>Vine’s says, “Mildness of temper, calmness of spirit, an unruffled disposition, and a disposition to treat all with politeness.”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Acts 9:36, 39: </a:t>
            </a:r>
            <a:r>
              <a:rPr lang="en-US" altLang="en-US" sz="2000" b="0" dirty="0">
                <a:solidFill>
                  <a:schemeClr val="accent1"/>
                </a:solidFill>
                <a:latin typeface="Tahoma" pitchFamily="34" charset="0"/>
              </a:rPr>
              <a:t>Tabitha (Dorcas) showed kindness by thinking of others and seeing to their needs! </a:t>
            </a:r>
            <a:r>
              <a:rPr lang="en-US" altLang="en-US" sz="2000" i="1" dirty="0">
                <a:solidFill>
                  <a:schemeClr val="accent1"/>
                </a:solidFill>
                <a:latin typeface="Tahoma" pitchFamily="34" charset="0"/>
              </a:rPr>
              <a:t>(Mt. 10:42)</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II Cor. 6:4-7: </a:t>
            </a:r>
            <a:r>
              <a:rPr lang="en-US" altLang="en-US" sz="2000" b="0" dirty="0">
                <a:solidFill>
                  <a:schemeClr val="accent1"/>
                </a:solidFill>
                <a:latin typeface="Tahoma" pitchFamily="34" charset="0"/>
              </a:rPr>
              <a:t>Kindness must be a trait even while suffering!</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Eph. 4:32: </a:t>
            </a:r>
            <a:r>
              <a:rPr lang="en-US" altLang="en-US" sz="2000" b="0" dirty="0">
                <a:solidFill>
                  <a:schemeClr val="accent1"/>
                </a:solidFill>
                <a:latin typeface="Tahoma" pitchFamily="34" charset="0"/>
              </a:rPr>
              <a:t>We are to be kind, tenderhearted and forgiving to others!</a:t>
            </a:r>
            <a:endParaRPr lang="en-US" altLang="en-US" sz="2000" i="1" dirty="0">
              <a:solidFill>
                <a:schemeClr val="accent1"/>
              </a:solidFill>
              <a:latin typeface="Tahoma" pitchFamily="34" charset="0"/>
            </a:endParaRPr>
          </a:p>
        </p:txBody>
      </p:sp>
      <p:sp>
        <p:nvSpPr>
          <p:cNvPr id="5" name="Text Box 5"/>
          <p:cNvSpPr txBox="1">
            <a:spLocks noChangeArrowheads="1"/>
          </p:cNvSpPr>
          <p:nvPr/>
        </p:nvSpPr>
        <p:spPr bwMode="auto">
          <a:xfrm>
            <a:off x="0" y="5746784"/>
            <a:ext cx="9158748"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When we “put on” kindness we clothe ourselves with</a:t>
            </a:r>
          </a:p>
          <a:p>
            <a:pPr algn="ctr"/>
            <a:r>
              <a:rPr lang="en-US" altLang="en-US" dirty="0">
                <a:solidFill>
                  <a:srgbClr val="66FFFF"/>
                </a:solidFill>
                <a:latin typeface="Tahoma" pitchFamily="34" charset="0"/>
              </a:rPr>
              <a:t>Christ and share an attribute of God!</a:t>
            </a:r>
            <a:endParaRPr lang="en-US" altLang="en-US" i="1" dirty="0">
              <a:solidFill>
                <a:srgbClr val="66FFFF"/>
              </a:solidFill>
              <a:latin typeface="Tahoma" pitchFamily="34" charset="0"/>
            </a:endParaRPr>
          </a:p>
        </p:txBody>
      </p:sp>
    </p:spTree>
    <p:extLst>
      <p:ext uri="{BB962C8B-B14F-4D97-AF65-F5344CB8AC3E}">
        <p14:creationId xmlns:p14="http://schemas.microsoft.com/office/powerpoint/2010/main" val="1729849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Effect transition="in" filter="wipe(left)">
                                      <p:cBhvr>
                                        <p:cTn id="16" dur="500"/>
                                        <p:tgtEl>
                                          <p:spTgt spid="22630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6308">
                                            <p:txEl>
                                              <p:pRg st="3" end="3"/>
                                            </p:txEl>
                                          </p:spTgt>
                                        </p:tgtEl>
                                        <p:attrNameLst>
                                          <p:attrName>style.visibility</p:attrName>
                                        </p:attrNameLst>
                                      </p:cBhvr>
                                      <p:to>
                                        <p:strVal val="visible"/>
                                      </p:to>
                                    </p:set>
                                    <p:animEffect transition="in" filter="wipe(left)">
                                      <p:cBhvr>
                                        <p:cTn id="21" dur="500"/>
                                        <p:tgtEl>
                                          <p:spTgt spid="226308">
                                            <p:txEl>
                                              <p:pRg st="3" end="3"/>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6308">
                                            <p:txEl>
                                              <p:pRg st="4" end="4"/>
                                            </p:txEl>
                                          </p:spTgt>
                                        </p:tgtEl>
                                        <p:attrNameLst>
                                          <p:attrName>style.visibility</p:attrName>
                                        </p:attrNameLst>
                                      </p:cBhvr>
                                      <p:to>
                                        <p:strVal val="visible"/>
                                      </p:to>
                                    </p:set>
                                    <p:animEffect transition="in" filter="wipe(left)">
                                      <p:cBhvr>
                                        <p:cTn id="32" dur="500"/>
                                        <p:tgtEl>
                                          <p:spTgt spid="2263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6308">
                                            <p:txEl>
                                              <p:pRg st="5" end="5"/>
                                            </p:txEl>
                                          </p:spTgt>
                                        </p:tgtEl>
                                        <p:attrNameLst>
                                          <p:attrName>style.visibility</p:attrName>
                                        </p:attrNameLst>
                                      </p:cBhvr>
                                      <p:to>
                                        <p:strVal val="visible"/>
                                      </p:to>
                                    </p:set>
                                    <p:animEffect transition="in" filter="wipe(left)">
                                      <p:cBhvr>
                                        <p:cTn id="37" dur="500"/>
                                        <p:tgtEl>
                                          <p:spTgt spid="22630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Humility</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2072050"/>
            <a:ext cx="91562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Put on, or clothe ourselves, with humility </a:t>
            </a:r>
          </a:p>
          <a:p>
            <a:r>
              <a:rPr lang="en-US" altLang="en-US" dirty="0">
                <a:solidFill>
                  <a:schemeClr val="accent2">
                    <a:lumMod val="75000"/>
                  </a:schemeClr>
                </a:solidFill>
                <a:latin typeface="Tahoma" pitchFamily="34" charset="0"/>
              </a:rPr>
              <a:t>(KJV: “humbleness of mind”)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Humility</a:t>
            </a:r>
            <a:r>
              <a:rPr lang="en-US" altLang="en-US" sz="2000" b="0" dirty="0">
                <a:solidFill>
                  <a:schemeClr val="accent1"/>
                </a:solidFill>
                <a:latin typeface="Tahoma" pitchFamily="34" charset="0"/>
              </a:rPr>
              <a:t> = </a:t>
            </a:r>
            <a:r>
              <a:rPr lang="en-US" altLang="en-US" sz="2000" b="0" i="1" dirty="0">
                <a:solidFill>
                  <a:schemeClr val="accent1"/>
                </a:solidFill>
                <a:latin typeface="Tahoma" pitchFamily="34" charset="0"/>
              </a:rPr>
              <a:t>G5012 </a:t>
            </a:r>
            <a:r>
              <a:rPr lang="en-US" altLang="en-US" sz="2000" b="0" i="1" dirty="0" err="1">
                <a:solidFill>
                  <a:schemeClr val="accent1"/>
                </a:solidFill>
                <a:latin typeface="Tahoma" pitchFamily="34" charset="0"/>
              </a:rPr>
              <a:t>tapeinophrosune</a:t>
            </a:r>
            <a:r>
              <a:rPr lang="en-US" altLang="en-US" sz="2000" b="0" i="1" dirty="0">
                <a:solidFill>
                  <a:schemeClr val="accent1"/>
                </a:solidFill>
                <a:latin typeface="Tahoma" pitchFamily="34" charset="0"/>
              </a:rPr>
              <a:t>̄ [tap-</a:t>
            </a:r>
            <a:r>
              <a:rPr lang="en-US" altLang="en-US" sz="2000" b="0" i="1" dirty="0" err="1">
                <a:solidFill>
                  <a:schemeClr val="accent1"/>
                </a:solidFill>
                <a:latin typeface="Tahoma" pitchFamily="34" charset="0"/>
              </a:rPr>
              <a:t>i</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nof</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ros</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oo</a:t>
            </a:r>
            <a:r>
              <a:rPr lang="en-US" altLang="en-US" sz="2000" b="0" i="1" dirty="0">
                <a:solidFill>
                  <a:schemeClr val="accent1"/>
                </a:solidFill>
                <a:latin typeface="Tahoma" pitchFamily="34" charset="0"/>
              </a:rPr>
              <a:t>'-nay]: </a:t>
            </a:r>
            <a:r>
              <a:rPr lang="en-US" altLang="en-US" sz="2000" b="0" dirty="0">
                <a:solidFill>
                  <a:schemeClr val="accent1"/>
                </a:solidFill>
                <a:latin typeface="Tahoma" pitchFamily="34" charset="0"/>
              </a:rPr>
              <a:t>“humiliation of mind, that is, modesty.” </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Modesty here refers not to clothing but to our own esteem.</a:t>
            </a:r>
            <a:endParaRPr lang="en-US" altLang="en-US" sz="2000" b="0" i="1" dirty="0">
              <a:solidFill>
                <a:schemeClr val="accent1"/>
              </a:solidFill>
              <a:latin typeface="Tahoma" pitchFamily="34" charset="0"/>
            </a:endParaRPr>
          </a:p>
        </p:txBody>
      </p:sp>
      <p:sp>
        <p:nvSpPr>
          <p:cNvPr id="7" name="Text Box 6"/>
          <p:cNvSpPr txBox="1">
            <a:spLocks noChangeArrowheads="1"/>
          </p:cNvSpPr>
          <p:nvPr/>
        </p:nvSpPr>
        <p:spPr bwMode="auto">
          <a:xfrm>
            <a:off x="-12290" y="762000"/>
            <a:ext cx="9144000" cy="954107"/>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solidFill>
                  <a:schemeClr val="accent1">
                    <a:lumMod val="75000"/>
                  </a:schemeClr>
                </a:solidFill>
                <a:latin typeface="Tahoma" pitchFamily="34" charset="0"/>
              </a:rPr>
              <a:t>Col. 3:12</a:t>
            </a:r>
          </a:p>
          <a:p>
            <a:r>
              <a:rPr lang="en-US" altLang="en-US" sz="1800" b="0" dirty="0">
                <a:solidFill>
                  <a:schemeClr val="accent1">
                    <a:lumMod val="75000"/>
                  </a:schemeClr>
                </a:solidFill>
                <a:latin typeface="Tahoma" pitchFamily="34" charset="0"/>
              </a:rPr>
              <a:t>12.  So, as those who have been chosen of God, holy and beloved, put on a heart of compassion, kindness, </a:t>
            </a:r>
            <a:r>
              <a:rPr lang="en-US" altLang="en-US" sz="18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humility</a:t>
            </a:r>
            <a:r>
              <a:rPr lang="en-US" altLang="en-US" sz="1800" b="0" dirty="0">
                <a:solidFill>
                  <a:schemeClr val="accent1">
                    <a:lumMod val="75000"/>
                  </a:schemeClr>
                </a:solidFill>
                <a:latin typeface="Tahoma" pitchFamily="34" charset="0"/>
              </a:rPr>
              <a:t>, gentleness and patience;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410" y="4343400"/>
            <a:ext cx="4800600" cy="1789697"/>
          </a:xfrm>
          <a:prstGeom prst="rect">
            <a:avLst/>
          </a:prstGeom>
        </p:spPr>
      </p:pic>
    </p:spTree>
    <p:extLst>
      <p:ext uri="{BB962C8B-B14F-4D97-AF65-F5344CB8AC3E}">
        <p14:creationId xmlns:p14="http://schemas.microsoft.com/office/powerpoint/2010/main" val="1628019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fade">
                                      <p:cBhvr>
                                        <p:cTn id="7" dur="500"/>
                                        <p:tgtEl>
                                          <p:spTgt spid="22630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Humility</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631723"/>
            <a:ext cx="91440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Required of mankind towards God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Acts 20:18-19: </a:t>
            </a:r>
            <a:r>
              <a:rPr lang="en-US" altLang="en-US" sz="2000" b="0" dirty="0">
                <a:solidFill>
                  <a:schemeClr val="accent1"/>
                </a:solidFill>
                <a:latin typeface="Tahoma" pitchFamily="34" charset="0"/>
              </a:rPr>
              <a:t>Paul told the elders of Ephesus (20:17) he served the Lord in “humility” (KJV: “humility of mind”).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Pet. 5:5: </a:t>
            </a:r>
            <a:r>
              <a:rPr lang="en-US" altLang="en-US" sz="2000" b="0" dirty="0">
                <a:solidFill>
                  <a:schemeClr val="accent1"/>
                </a:solidFill>
                <a:latin typeface="Tahoma" pitchFamily="34" charset="0"/>
              </a:rPr>
              <a:t>All saints are to have this humility to each other and to God: He resists the proud but gives grace to the humble!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Js. 4:10: </a:t>
            </a:r>
            <a:r>
              <a:rPr lang="en-US" altLang="en-US" sz="2000" b="0" dirty="0">
                <a:solidFill>
                  <a:schemeClr val="accent1"/>
                </a:solidFill>
                <a:latin typeface="Tahoma" pitchFamily="34" charset="0"/>
              </a:rPr>
              <a:t>Humble = </a:t>
            </a:r>
            <a:r>
              <a:rPr lang="en-US" altLang="en-US" sz="2000" b="0" i="1" dirty="0">
                <a:solidFill>
                  <a:schemeClr val="accent1"/>
                </a:solidFill>
                <a:latin typeface="Tahoma" pitchFamily="34" charset="0"/>
              </a:rPr>
              <a:t>G5013 </a:t>
            </a:r>
            <a:r>
              <a:rPr lang="en-US" altLang="en-US" sz="2000" b="0" i="1" dirty="0" err="1">
                <a:solidFill>
                  <a:schemeClr val="accent1"/>
                </a:solidFill>
                <a:latin typeface="Tahoma" pitchFamily="34" charset="0"/>
              </a:rPr>
              <a:t>tapeinoo</a:t>
            </a:r>
            <a:r>
              <a:rPr lang="en-US" altLang="en-US" sz="2000" b="0" i="1" dirty="0">
                <a:solidFill>
                  <a:schemeClr val="accent1"/>
                </a:solidFill>
                <a:latin typeface="Tahoma" pitchFamily="34" charset="0"/>
              </a:rPr>
              <a:t>̄ [tap-</a:t>
            </a:r>
            <a:r>
              <a:rPr lang="en-US" altLang="en-US" sz="2000" b="0" i="1" dirty="0" err="1">
                <a:solidFill>
                  <a:schemeClr val="accent1"/>
                </a:solidFill>
                <a:latin typeface="Tahoma" pitchFamily="34" charset="0"/>
              </a:rPr>
              <a:t>i</a:t>
            </a:r>
            <a:r>
              <a:rPr lang="en-US" altLang="en-US" sz="2000" b="0" i="1" dirty="0">
                <a:solidFill>
                  <a:schemeClr val="accent1"/>
                </a:solidFill>
                <a:latin typeface="Tahoma" pitchFamily="34" charset="0"/>
              </a:rPr>
              <a:t>-no'-o]: </a:t>
            </a:r>
            <a:r>
              <a:rPr lang="en-US" altLang="en-US" sz="2000" b="0" dirty="0">
                <a:solidFill>
                  <a:schemeClr val="accent1"/>
                </a:solidFill>
                <a:latin typeface="Tahoma" pitchFamily="34" charset="0"/>
              </a:rPr>
              <a:t>figuratively to humiliate (in condition or heart): - abase, bring low, humble (self).</a:t>
            </a:r>
          </a:p>
          <a:p>
            <a:pPr>
              <a:buClr>
                <a:schemeClr val="accent2"/>
              </a:buClr>
              <a:buSzPct val="115000"/>
              <a:buFont typeface="Wingdings" pitchFamily="2" charset="2"/>
              <a:buChar char="Ø"/>
            </a:pPr>
            <a:r>
              <a:rPr lang="en-US" altLang="en-US" sz="2000" dirty="0">
                <a:solidFill>
                  <a:schemeClr val="accent1"/>
                </a:solidFill>
                <a:latin typeface="Tahoma" pitchFamily="34" charset="0"/>
              </a:rPr>
              <a:t>Jesus, our example: </a:t>
            </a:r>
          </a:p>
          <a:p>
            <a:pPr lvl="1">
              <a:buClr>
                <a:schemeClr val="accent2"/>
              </a:buClr>
              <a:buSzPct val="115000"/>
              <a:buFont typeface="Wingdings" panose="05000000000000000000" pitchFamily="2" charset="2"/>
              <a:buChar char="ü"/>
            </a:pPr>
            <a:r>
              <a:rPr lang="en-US" altLang="en-US" sz="2000" b="0" dirty="0">
                <a:solidFill>
                  <a:schemeClr val="accent1"/>
                </a:solidFill>
                <a:latin typeface="Tahoma" pitchFamily="34" charset="0"/>
              </a:rPr>
              <a:t>As Christ humbled Himself </a:t>
            </a:r>
            <a:r>
              <a:rPr lang="en-US" altLang="en-US" sz="2000" dirty="0">
                <a:solidFill>
                  <a:schemeClr val="accent1"/>
                </a:solidFill>
                <a:latin typeface="Tahoma" pitchFamily="34" charset="0"/>
              </a:rPr>
              <a:t>(Mt. 11:29: </a:t>
            </a:r>
            <a:r>
              <a:rPr lang="en-US" altLang="en-US" sz="2000" i="1" dirty="0">
                <a:solidFill>
                  <a:schemeClr val="accent1"/>
                </a:solidFill>
                <a:latin typeface="Tahoma" pitchFamily="34" charset="0"/>
              </a:rPr>
              <a:t>G5011 </a:t>
            </a:r>
            <a:r>
              <a:rPr lang="en-US" altLang="en-US" sz="2000" i="1" dirty="0" err="1">
                <a:solidFill>
                  <a:schemeClr val="accent1"/>
                </a:solidFill>
                <a:latin typeface="Tahoma" pitchFamily="34" charset="0"/>
              </a:rPr>
              <a:t>tapeinos</a:t>
            </a:r>
            <a:r>
              <a:rPr lang="en-US" altLang="en-US" sz="2000" i="1" dirty="0">
                <a:solidFill>
                  <a:schemeClr val="accent1"/>
                </a:solidFill>
                <a:latin typeface="Tahoma" pitchFamily="34" charset="0"/>
              </a:rPr>
              <a:t>; 26:39; </a:t>
            </a:r>
            <a:r>
              <a:rPr lang="en-US" altLang="en-US" sz="2000" dirty="0">
                <a:solidFill>
                  <a:schemeClr val="accent1"/>
                </a:solidFill>
                <a:latin typeface="Tahoma" pitchFamily="34" charset="0"/>
              </a:rPr>
              <a:t>Phil. 2:5-11; Heb. 5:8),</a:t>
            </a:r>
            <a:r>
              <a:rPr lang="en-US" altLang="en-US" sz="2000" b="0" dirty="0">
                <a:solidFill>
                  <a:schemeClr val="accent1"/>
                </a:solidFill>
                <a:latin typeface="Tahoma" pitchFamily="34" charset="0"/>
              </a:rPr>
              <a:t> so believers ought to humble themselves in service to the Lord and Savior </a:t>
            </a:r>
            <a:r>
              <a:rPr lang="en-US" altLang="en-US" sz="2000" dirty="0">
                <a:solidFill>
                  <a:schemeClr val="accent1"/>
                </a:solidFill>
                <a:latin typeface="Tahoma" pitchFamily="34" charset="0"/>
              </a:rPr>
              <a:t>(Phil. 2:5; Heb. 5:9).</a:t>
            </a:r>
          </a:p>
          <a:p>
            <a:pPr lvl="1">
              <a:buClr>
                <a:schemeClr val="accent2"/>
              </a:buClr>
              <a:buSzPct val="115000"/>
              <a:buFont typeface="Wingdings" panose="05000000000000000000" pitchFamily="2" charset="2"/>
              <a:buChar char="ü"/>
            </a:pPr>
            <a:r>
              <a:rPr lang="en-US" altLang="en-US" sz="2000" i="1" dirty="0">
                <a:solidFill>
                  <a:schemeClr val="accent1"/>
                </a:solidFill>
                <a:latin typeface="Tahoma" pitchFamily="34" charset="0"/>
              </a:rPr>
              <a:t>Jn. 13:3-17: </a:t>
            </a:r>
            <a:r>
              <a:rPr lang="en-US" altLang="en-US" sz="2000" b="0" dirty="0">
                <a:solidFill>
                  <a:schemeClr val="accent1"/>
                </a:solidFill>
                <a:latin typeface="Tahoma" pitchFamily="34" charset="0"/>
              </a:rPr>
              <a:t>Jesus washed His apostles’ feet as an example for them!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45" y="4478930"/>
            <a:ext cx="3093788" cy="21429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4452938"/>
            <a:ext cx="2895600" cy="21689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284" y="4546790"/>
            <a:ext cx="2641600" cy="1981200"/>
          </a:xfrm>
          <a:prstGeom prst="rect">
            <a:avLst/>
          </a:prstGeom>
        </p:spPr>
      </p:pic>
    </p:spTree>
    <p:extLst>
      <p:ext uri="{BB962C8B-B14F-4D97-AF65-F5344CB8AC3E}">
        <p14:creationId xmlns:p14="http://schemas.microsoft.com/office/powerpoint/2010/main" val="12590580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Effect transition="in" filter="wipe(left)">
                                      <p:cBhvr>
                                        <p:cTn id="16" dur="500"/>
                                        <p:tgtEl>
                                          <p:spTgt spid="22630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6308">
                                            <p:txEl>
                                              <p:pRg st="3" end="3"/>
                                            </p:txEl>
                                          </p:spTgt>
                                        </p:tgtEl>
                                        <p:attrNameLst>
                                          <p:attrName>style.visibility</p:attrName>
                                        </p:attrNameLst>
                                      </p:cBhvr>
                                      <p:to>
                                        <p:strVal val="visible"/>
                                      </p:to>
                                    </p:set>
                                    <p:animEffect transition="in" filter="wipe(left)">
                                      <p:cBhvr>
                                        <p:cTn id="21" dur="500"/>
                                        <p:tgtEl>
                                          <p:spTgt spid="22630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6308">
                                            <p:txEl>
                                              <p:pRg st="4" end="4"/>
                                            </p:txEl>
                                          </p:spTgt>
                                        </p:tgtEl>
                                        <p:attrNameLst>
                                          <p:attrName>style.visibility</p:attrName>
                                        </p:attrNameLst>
                                      </p:cBhvr>
                                      <p:to>
                                        <p:strVal val="visible"/>
                                      </p:to>
                                    </p:set>
                                    <p:animEffect transition="in" filter="wipe(left)">
                                      <p:cBhvr>
                                        <p:cTn id="26" dur="500"/>
                                        <p:tgtEl>
                                          <p:spTgt spid="226308">
                                            <p:txEl>
                                              <p:pRg st="4" end="4"/>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26308">
                                            <p:txEl>
                                              <p:pRg st="5" end="5"/>
                                            </p:txEl>
                                          </p:spTgt>
                                        </p:tgtEl>
                                        <p:attrNameLst>
                                          <p:attrName>style.visibility</p:attrName>
                                        </p:attrNameLst>
                                      </p:cBhvr>
                                      <p:to>
                                        <p:strVal val="visible"/>
                                      </p:to>
                                    </p:set>
                                    <p:animEffect transition="in" filter="wipe(left)">
                                      <p:cBhvr>
                                        <p:cTn id="36" dur="500"/>
                                        <p:tgtEl>
                                          <p:spTgt spid="226308">
                                            <p:txEl>
                                              <p:pRg st="5" end="5"/>
                                            </p:txEl>
                                          </p:spTgt>
                                        </p:tgtEl>
                                      </p:cBhvr>
                                    </p:animEffect>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26308">
                                            <p:txEl>
                                              <p:pRg st="6" end="6"/>
                                            </p:txEl>
                                          </p:spTgt>
                                        </p:tgtEl>
                                        <p:attrNameLst>
                                          <p:attrName>style.visibility</p:attrName>
                                        </p:attrNameLst>
                                      </p:cBhvr>
                                      <p:to>
                                        <p:strVal val="visible"/>
                                      </p:to>
                                    </p:set>
                                    <p:animEffect transition="in" filter="wipe(left)">
                                      <p:cBhvr>
                                        <p:cTn id="46" dur="500"/>
                                        <p:tgtEl>
                                          <p:spTgt spid="226308">
                                            <p:txEl>
                                              <p:pRg st="6" end="6"/>
                                            </p:txEl>
                                          </p:spTgt>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Humility</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Must show “Humility” towards others: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Eph. 4:2: </a:t>
            </a:r>
            <a:r>
              <a:rPr lang="en-US" altLang="en-US" sz="2000" b="0" dirty="0">
                <a:solidFill>
                  <a:schemeClr val="accent1"/>
                </a:solidFill>
                <a:latin typeface="Tahoma" pitchFamily="34" charset="0"/>
              </a:rPr>
              <a:t>“Humility” is “</a:t>
            </a:r>
            <a:r>
              <a:rPr lang="en-US" altLang="en-US" sz="2000" b="0" dirty="0" err="1">
                <a:solidFill>
                  <a:schemeClr val="accent1"/>
                </a:solidFill>
                <a:latin typeface="Tahoma" pitchFamily="34" charset="0"/>
              </a:rPr>
              <a:t>lowliness”in</a:t>
            </a:r>
            <a:r>
              <a:rPr lang="en-US" altLang="en-US" sz="2000" b="0" dirty="0">
                <a:solidFill>
                  <a:schemeClr val="accent1"/>
                </a:solidFill>
                <a:latin typeface="Tahoma" pitchFamily="34" charset="0"/>
              </a:rPr>
              <a:t> the KJV and  is humility of the mind </a:t>
            </a:r>
            <a:r>
              <a:rPr lang="en-US" altLang="en-US" sz="2000" b="0" i="1" dirty="0">
                <a:solidFill>
                  <a:schemeClr val="accent1"/>
                </a:solidFill>
                <a:latin typeface="Tahoma" pitchFamily="34" charset="0"/>
              </a:rPr>
              <a:t>(G5012).</a:t>
            </a:r>
          </a:p>
          <a:p>
            <a:pPr>
              <a:buClr>
                <a:schemeClr val="accent2"/>
              </a:buClr>
              <a:buSzPct val="115000"/>
              <a:buFont typeface="Wingdings" pitchFamily="2" charset="2"/>
              <a:buChar char="Ø"/>
            </a:pPr>
            <a:r>
              <a:rPr lang="en-US" altLang="en-US" sz="2000" dirty="0">
                <a:solidFill>
                  <a:schemeClr val="accent1"/>
                </a:solidFill>
                <a:latin typeface="Tahoma" pitchFamily="34" charset="0"/>
              </a:rPr>
              <a:t>Phil. 2:3: </a:t>
            </a:r>
            <a:r>
              <a:rPr lang="en-US" altLang="en-US" sz="2000" b="0" dirty="0">
                <a:solidFill>
                  <a:schemeClr val="accent1"/>
                </a:solidFill>
                <a:latin typeface="Tahoma" pitchFamily="34" charset="0"/>
              </a:rPr>
              <a:t>“Humility of mind” will regard others as more important than oneself!</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Pet. 5:5: </a:t>
            </a:r>
            <a:r>
              <a:rPr lang="en-US" altLang="en-US" sz="2000" b="0" dirty="0">
                <a:solidFill>
                  <a:schemeClr val="accent1"/>
                </a:solidFill>
                <a:latin typeface="Tahoma" pitchFamily="34" charset="0"/>
              </a:rPr>
              <a:t>Must “clothe” ourselves in (“Put on…”) humility to each other and to God.</a:t>
            </a:r>
          </a:p>
        </p:txBody>
      </p:sp>
      <p:sp>
        <p:nvSpPr>
          <p:cNvPr id="5" name="Text Box 5"/>
          <p:cNvSpPr txBox="1">
            <a:spLocks noChangeArrowheads="1"/>
          </p:cNvSpPr>
          <p:nvPr/>
        </p:nvSpPr>
        <p:spPr bwMode="auto">
          <a:xfrm>
            <a:off x="0" y="5746784"/>
            <a:ext cx="9158748"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When we “put on” humility we clothe ourselves with</a:t>
            </a:r>
          </a:p>
          <a:p>
            <a:pPr algn="ctr"/>
            <a:r>
              <a:rPr lang="en-US" altLang="en-US" dirty="0">
                <a:solidFill>
                  <a:srgbClr val="66FFFF"/>
                </a:solidFill>
                <a:latin typeface="Tahoma" pitchFamily="34" charset="0"/>
              </a:rPr>
              <a:t>Christ and submit to God!</a:t>
            </a:r>
            <a:endParaRPr lang="en-US" altLang="en-US" i="1" dirty="0">
              <a:solidFill>
                <a:srgbClr val="66FFFF"/>
              </a:solidFill>
              <a:latin typeface="Tahoma" pitchFamily="34" charset="0"/>
            </a:endParaRPr>
          </a:p>
        </p:txBody>
      </p:sp>
      <p:pic>
        <p:nvPicPr>
          <p:cNvPr id="3074" name="Picture 2" descr="Image result for put on hum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971800"/>
            <a:ext cx="35814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909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Effect transition="in" filter="wipe(left)">
                                      <p:cBhvr>
                                        <p:cTn id="16" dur="500"/>
                                        <p:tgtEl>
                                          <p:spTgt spid="226308">
                                            <p:txEl>
                                              <p:pRg st="2" end="2"/>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500" fill="hold"/>
                                        <p:tgtEl>
                                          <p:spTgt spid="3074"/>
                                        </p:tgtEl>
                                        <p:attrNameLst>
                                          <p:attrName>ppt_w</p:attrName>
                                        </p:attrNameLst>
                                      </p:cBhvr>
                                      <p:tavLst>
                                        <p:tav tm="0">
                                          <p:val>
                                            <p:fltVal val="0"/>
                                          </p:val>
                                        </p:tav>
                                        <p:tav tm="100000">
                                          <p:val>
                                            <p:strVal val="#ppt_w"/>
                                          </p:val>
                                        </p:tav>
                                      </p:tavLst>
                                    </p:anim>
                                    <p:anim calcmode="lin" valueType="num">
                                      <p:cBhvr>
                                        <p:cTn id="21" dur="500" fill="hold"/>
                                        <p:tgtEl>
                                          <p:spTgt spid="3074"/>
                                        </p:tgtEl>
                                        <p:attrNameLst>
                                          <p:attrName>ppt_h</p:attrName>
                                        </p:attrNameLst>
                                      </p:cBhvr>
                                      <p:tavLst>
                                        <p:tav tm="0">
                                          <p:val>
                                            <p:fltVal val="0"/>
                                          </p:val>
                                        </p:tav>
                                        <p:tav tm="100000">
                                          <p:val>
                                            <p:strVal val="#ppt_h"/>
                                          </p:val>
                                        </p:tav>
                                      </p:tavLst>
                                    </p:anim>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6308">
                                            <p:txEl>
                                              <p:pRg st="3" end="3"/>
                                            </p:txEl>
                                          </p:spTgt>
                                        </p:tgtEl>
                                        <p:attrNameLst>
                                          <p:attrName>style.visibility</p:attrName>
                                        </p:attrNameLst>
                                      </p:cBhvr>
                                      <p:to>
                                        <p:strVal val="visible"/>
                                      </p:to>
                                    </p:set>
                                    <p:animEffect transition="in" filter="wipe(left)">
                                      <p:cBhvr>
                                        <p:cTn id="27" dur="500"/>
                                        <p:tgtEl>
                                          <p:spTgt spid="2263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 </a:t>
            </a:r>
            <a:r>
              <a:rPr lang="en-US" altLang="en-US" sz="3600" b="1" i="1" u="sng" dirty="0">
                <a:solidFill>
                  <a:schemeClr val="tx1"/>
                </a:solidFill>
                <a:cs typeface="Times New Roman" pitchFamily="18" charset="0"/>
              </a:rPr>
              <a:t>(Part 1)</a:t>
            </a:r>
          </a:p>
        </p:txBody>
      </p:sp>
      <p:sp>
        <p:nvSpPr>
          <p:cNvPr id="7" name="Footer Placeholder 4"/>
          <p:cNvSpPr>
            <a:spLocks noGrp="1"/>
          </p:cNvSpPr>
          <p:nvPr>
            <p:ph type="ftr" sz="quarter" idx="11"/>
          </p:nvPr>
        </p:nvSpPr>
        <p:spPr>
          <a:xfrm>
            <a:off x="0" y="6567948"/>
            <a:ext cx="3505200" cy="304800"/>
          </a:xfrm>
        </p:spPr>
        <p:txBody>
          <a:bodyPr/>
          <a:lstStyle/>
          <a:p>
            <a:r>
              <a:rPr lang="fr-FR" altLang="en-US"/>
              <a:t>Put On...</a:t>
            </a:r>
            <a:endParaRPr lang="en-US" altLang="en-US" dirty="0"/>
          </a:p>
        </p:txBody>
      </p:sp>
      <p:sp>
        <p:nvSpPr>
          <p:cNvPr id="261123" name="Text Box 3"/>
          <p:cNvSpPr txBox="1">
            <a:spLocks noChangeArrowheads="1"/>
          </p:cNvSpPr>
          <p:nvPr/>
        </p:nvSpPr>
        <p:spPr bwMode="auto">
          <a:xfrm>
            <a:off x="0" y="762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Do we spend all our time, money, and energy on only our</a:t>
            </a:r>
          </a:p>
          <a:p>
            <a:pPr algn="ctr"/>
            <a:r>
              <a:rPr lang="en-US" altLang="en-US" dirty="0">
                <a:solidFill>
                  <a:schemeClr val="accent2">
                    <a:lumMod val="75000"/>
                  </a:schemeClr>
                </a:solidFill>
                <a:latin typeface="Tahoma" pitchFamily="34" charset="0"/>
              </a:rPr>
              <a:t>physical appearance?</a:t>
            </a:r>
          </a:p>
        </p:txBody>
      </p:sp>
      <p:sp>
        <p:nvSpPr>
          <p:cNvPr id="261128" name="Text Box 8"/>
          <p:cNvSpPr txBox="1">
            <a:spLocks noChangeArrowheads="1"/>
          </p:cNvSpPr>
          <p:nvPr/>
        </p:nvSpPr>
        <p:spPr bwMode="auto">
          <a:xfrm>
            <a:off x="0" y="48768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Our eternity is dependent on how much time we spend on</a:t>
            </a:r>
          </a:p>
          <a:p>
            <a:r>
              <a:rPr lang="en-US" altLang="en-US" dirty="0">
                <a:solidFill>
                  <a:schemeClr val="accent2">
                    <a:lumMod val="75000"/>
                  </a:schemeClr>
                </a:solidFill>
                <a:latin typeface="Tahoma" pitchFamily="34" charset="0"/>
              </a:rPr>
              <a:t>our spiritual appearance!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II Pet. 1:10-11: </a:t>
            </a:r>
            <a:r>
              <a:rPr lang="en-US" altLang="en-US" sz="2000" b="0" dirty="0">
                <a:solidFill>
                  <a:schemeClr val="accent1"/>
                </a:solidFill>
                <a:latin typeface="Tahoma" pitchFamily="34" charset="0"/>
              </a:rPr>
              <a:t>“As long as you practice these things...” </a:t>
            </a:r>
            <a:r>
              <a:rPr lang="en-US" altLang="en-US" sz="2000" i="1" dirty="0">
                <a:solidFill>
                  <a:schemeClr val="accent1"/>
                </a:solidFill>
                <a:latin typeface="Tahoma" pitchFamily="34" charset="0"/>
              </a:rPr>
              <a:t>(II Pet. 1:5-9) </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These are the important “adornments” we should want to spend time 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78206">
            <a:off x="264123" y="1927887"/>
            <a:ext cx="2769803" cy="1792225"/>
          </a:xfrm>
          <a:prstGeom prst="rect">
            <a:avLst/>
          </a:prstGeom>
        </p:spPr>
      </p:pic>
      <p:pic>
        <p:nvPicPr>
          <p:cNvPr id="4098" name="Picture 2" descr="Image result for After Five Att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5863">
            <a:off x="6553200" y="1700049"/>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30531">
            <a:off x="3643925" y="1742573"/>
            <a:ext cx="1746035" cy="2845062"/>
          </a:xfrm>
          <a:prstGeom prst="rect">
            <a:avLst/>
          </a:prstGeom>
        </p:spPr>
      </p:pic>
    </p:spTree>
    <p:extLst>
      <p:ext uri="{BB962C8B-B14F-4D97-AF65-F5344CB8AC3E}">
        <p14:creationId xmlns:p14="http://schemas.microsoft.com/office/powerpoint/2010/main" val="4003573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 calcmode="lin" valueType="num">
                                      <p:cBhvr additive="base">
                                        <p:cTn id="7" dur="500" fill="hold"/>
                                        <p:tgtEl>
                                          <p:spTgt spid="261123"/>
                                        </p:tgtEl>
                                        <p:attrNameLst>
                                          <p:attrName>ppt_x</p:attrName>
                                        </p:attrNameLst>
                                      </p:cBhvr>
                                      <p:tavLst>
                                        <p:tav tm="0">
                                          <p:val>
                                            <p:strVal val="0-#ppt_w/2"/>
                                          </p:val>
                                        </p:tav>
                                        <p:tav tm="100000">
                                          <p:val>
                                            <p:strVal val="#ppt_x"/>
                                          </p:val>
                                        </p:tav>
                                      </p:tavLst>
                                    </p:anim>
                                    <p:anim calcmode="lin" valueType="num">
                                      <p:cBhvr additive="base">
                                        <p:cTn id="8" dur="500" fill="hold"/>
                                        <p:tgtEl>
                                          <p:spTgt spid="2611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1000" fill="hold"/>
                                        <p:tgtEl>
                                          <p:spTgt spid="4098"/>
                                        </p:tgtEl>
                                        <p:attrNameLst>
                                          <p:attrName>ppt_w</p:attrName>
                                        </p:attrNameLst>
                                      </p:cBhvr>
                                      <p:tavLst>
                                        <p:tav tm="0">
                                          <p:val>
                                            <p:fltVal val="0"/>
                                          </p:val>
                                        </p:tav>
                                        <p:tav tm="100000">
                                          <p:val>
                                            <p:strVal val="#ppt_w"/>
                                          </p:val>
                                        </p:tav>
                                      </p:tavLst>
                                    </p:anim>
                                    <p:anim calcmode="lin" valueType="num">
                                      <p:cBhvr>
                                        <p:cTn id="27" dur="1000" fill="hold"/>
                                        <p:tgtEl>
                                          <p:spTgt spid="4098"/>
                                        </p:tgtEl>
                                        <p:attrNameLst>
                                          <p:attrName>ppt_h</p:attrName>
                                        </p:attrNameLst>
                                      </p:cBhvr>
                                      <p:tavLst>
                                        <p:tav tm="0">
                                          <p:val>
                                            <p:fltVal val="0"/>
                                          </p:val>
                                        </p:tav>
                                        <p:tav tm="100000">
                                          <p:val>
                                            <p:strVal val="#ppt_h"/>
                                          </p:val>
                                        </p:tav>
                                      </p:tavLst>
                                    </p:anim>
                                    <p:anim calcmode="lin" valueType="num">
                                      <p:cBhvr>
                                        <p:cTn id="28" dur="1000" fill="hold"/>
                                        <p:tgtEl>
                                          <p:spTgt spid="4098"/>
                                        </p:tgtEl>
                                        <p:attrNameLst>
                                          <p:attrName>style.rotation</p:attrName>
                                        </p:attrNameLst>
                                      </p:cBhvr>
                                      <p:tavLst>
                                        <p:tav tm="0">
                                          <p:val>
                                            <p:fltVal val="90"/>
                                          </p:val>
                                        </p:tav>
                                        <p:tav tm="100000">
                                          <p:val>
                                            <p:fltVal val="0"/>
                                          </p:val>
                                        </p:tav>
                                      </p:tavLst>
                                    </p:anim>
                                    <p:animEffect transition="in" filter="fade">
                                      <p:cBhvr>
                                        <p:cTn id="29" dur="10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1128">
                                            <p:txEl>
                                              <p:pRg st="0" end="0"/>
                                            </p:txEl>
                                          </p:spTgt>
                                        </p:tgtEl>
                                        <p:attrNameLst>
                                          <p:attrName>style.visibility</p:attrName>
                                        </p:attrNameLst>
                                      </p:cBhvr>
                                      <p:to>
                                        <p:strVal val="visible"/>
                                      </p:to>
                                    </p:set>
                                    <p:animEffect transition="in" filter="fade">
                                      <p:cBhvr>
                                        <p:cTn id="34" dur="500"/>
                                        <p:tgtEl>
                                          <p:spTgt spid="261128">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61128">
                                            <p:txEl>
                                              <p:pRg st="1" end="1"/>
                                            </p:txEl>
                                          </p:spTgt>
                                        </p:tgtEl>
                                        <p:attrNameLst>
                                          <p:attrName>style.visibility</p:attrName>
                                        </p:attrNameLst>
                                      </p:cBhvr>
                                      <p:to>
                                        <p:strVal val="visible"/>
                                      </p:to>
                                    </p:set>
                                    <p:animEffect transition="in" filter="fade">
                                      <p:cBhvr>
                                        <p:cTn id="37" dur="500"/>
                                        <p:tgtEl>
                                          <p:spTgt spid="261128">
                                            <p:txEl>
                                              <p:pRg st="1" end="1"/>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61128">
                                            <p:txEl>
                                              <p:pRg st="2" end="2"/>
                                            </p:txEl>
                                          </p:spTgt>
                                        </p:tgtEl>
                                        <p:attrNameLst>
                                          <p:attrName>style.visibility</p:attrName>
                                        </p:attrNameLst>
                                      </p:cBhvr>
                                      <p:to>
                                        <p:strVal val="visible"/>
                                      </p:to>
                                    </p:set>
                                    <p:animEffect transition="in" filter="wipe(left)">
                                      <p:cBhvr>
                                        <p:cTn id="41" dur="500"/>
                                        <p:tgtEl>
                                          <p:spTgt spid="261128">
                                            <p:txEl>
                                              <p:pRg st="2" end="2"/>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61128">
                                            <p:txEl>
                                              <p:pRg st="3" end="3"/>
                                            </p:txEl>
                                          </p:spTgt>
                                        </p:tgtEl>
                                        <p:attrNameLst>
                                          <p:attrName>style.visibility</p:attrName>
                                        </p:attrNameLst>
                                      </p:cBhvr>
                                      <p:to>
                                        <p:strVal val="visible"/>
                                      </p:to>
                                    </p:set>
                                    <p:animEffect transition="in" filter="wipe(left)">
                                      <p:cBhvr>
                                        <p:cTn id="45" dur="500"/>
                                        <p:tgtEl>
                                          <p:spTgt spid="261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 </a:t>
            </a:r>
            <a:r>
              <a:rPr lang="en-US" altLang="en-US" sz="3600" b="1" i="1" u="sng" dirty="0">
                <a:solidFill>
                  <a:schemeClr val="tx1"/>
                </a:solidFill>
                <a:cs typeface="Times New Roman" pitchFamily="18" charset="0"/>
              </a:rPr>
              <a:t>(Part 1)</a:t>
            </a:r>
          </a:p>
        </p:txBody>
      </p:sp>
      <p:sp>
        <p:nvSpPr>
          <p:cNvPr id="7" name="Footer Placeholder 4"/>
          <p:cNvSpPr>
            <a:spLocks noGrp="1"/>
          </p:cNvSpPr>
          <p:nvPr>
            <p:ph type="ftr" sz="quarter" idx="11"/>
          </p:nvPr>
        </p:nvSpPr>
        <p:spPr>
          <a:xfrm>
            <a:off x="0" y="6567948"/>
            <a:ext cx="2895600" cy="304800"/>
          </a:xfrm>
        </p:spPr>
        <p:txBody>
          <a:bodyPr/>
          <a:lstStyle/>
          <a:p>
            <a:r>
              <a:rPr lang="fr-FR" altLang="en-US"/>
              <a:t>Put On...</a:t>
            </a:r>
            <a:endParaRPr lang="en-US" altLang="en-US" dirty="0"/>
          </a:p>
        </p:txBody>
      </p:sp>
      <p:sp>
        <p:nvSpPr>
          <p:cNvPr id="261123" name="Text Box 3"/>
          <p:cNvSpPr txBox="1">
            <a:spLocks noChangeArrowheads="1"/>
          </p:cNvSpPr>
          <p:nvPr/>
        </p:nvSpPr>
        <p:spPr bwMode="auto">
          <a:xfrm>
            <a:off x="-4916" y="76945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World: Outer Appearance is all important – </a:t>
            </a:r>
          </a:p>
          <a:p>
            <a:pPr algn="ctr"/>
            <a:r>
              <a:rPr lang="en-US" altLang="en-US" dirty="0">
                <a:solidFill>
                  <a:schemeClr val="accent2">
                    <a:lumMod val="75000"/>
                  </a:schemeClr>
                </a:solidFill>
                <a:latin typeface="Tahoma" pitchFamily="34" charset="0"/>
              </a:rPr>
              <a:t>Fashion, cosmetics, surgeries, etc.</a:t>
            </a:r>
          </a:p>
        </p:txBody>
      </p:sp>
      <p:sp>
        <p:nvSpPr>
          <p:cNvPr id="9" name="Text Box 3"/>
          <p:cNvSpPr txBox="1">
            <a:spLocks noChangeArrowheads="1"/>
          </p:cNvSpPr>
          <p:nvPr/>
        </p:nvSpPr>
        <p:spPr bwMode="auto">
          <a:xfrm>
            <a:off x="2458" y="199832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God: Inner Appearance is all important – </a:t>
            </a:r>
          </a:p>
          <a:p>
            <a:pPr algn="ctr"/>
            <a:r>
              <a:rPr lang="en-US" altLang="en-US" dirty="0">
                <a:solidFill>
                  <a:schemeClr val="accent2">
                    <a:lumMod val="75000"/>
                  </a:schemeClr>
                </a:solidFill>
                <a:latin typeface="Tahoma" pitchFamily="34" charset="0"/>
              </a:rPr>
              <a:t>Compassion, Kindness, Humility, etc.</a:t>
            </a:r>
          </a:p>
        </p:txBody>
      </p:sp>
      <p:sp>
        <p:nvSpPr>
          <p:cNvPr id="10" name="Text Box 9"/>
          <p:cNvSpPr txBox="1">
            <a:spLocks noChangeArrowheads="1"/>
          </p:cNvSpPr>
          <p:nvPr/>
        </p:nvSpPr>
        <p:spPr bwMode="auto">
          <a:xfrm>
            <a:off x="-7374" y="3124200"/>
            <a:ext cx="9146458"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Whose “fashion advice” will we listen to?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518" y="3733800"/>
            <a:ext cx="4253880" cy="2834148"/>
          </a:xfrm>
          <a:prstGeom prst="rect">
            <a:avLst/>
          </a:prstGeom>
        </p:spPr>
      </p:pic>
    </p:spTree>
    <p:extLst>
      <p:ext uri="{BB962C8B-B14F-4D97-AF65-F5344CB8AC3E}">
        <p14:creationId xmlns:p14="http://schemas.microsoft.com/office/powerpoint/2010/main" val="2070444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 calcmode="lin" valueType="num">
                                      <p:cBhvr additive="base">
                                        <p:cTn id="7" dur="500" fill="hold"/>
                                        <p:tgtEl>
                                          <p:spTgt spid="261123"/>
                                        </p:tgtEl>
                                        <p:attrNameLst>
                                          <p:attrName>ppt_x</p:attrName>
                                        </p:attrNameLst>
                                      </p:cBhvr>
                                      <p:tavLst>
                                        <p:tav tm="0">
                                          <p:val>
                                            <p:strVal val="0-#ppt_w/2"/>
                                          </p:val>
                                        </p:tav>
                                        <p:tav tm="100000">
                                          <p:val>
                                            <p:strVal val="#ppt_x"/>
                                          </p:val>
                                        </p:tav>
                                      </p:tavLst>
                                    </p:anim>
                                    <p:anim calcmode="lin" valueType="num">
                                      <p:cBhvr additive="base">
                                        <p:cTn id="8" dur="500" fill="hold"/>
                                        <p:tgtEl>
                                          <p:spTgt spid="2611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 </a:t>
            </a:r>
            <a:r>
              <a:rPr lang="en-US" altLang="en-US" sz="3600" b="1" i="1" u="sng" dirty="0">
                <a:solidFill>
                  <a:schemeClr val="tx1"/>
                </a:solidFill>
                <a:cs typeface="Times New Roman" pitchFamily="18" charset="0"/>
              </a:rPr>
              <a:t>(Part 1)</a:t>
            </a:r>
          </a:p>
        </p:txBody>
      </p:sp>
      <p:sp>
        <p:nvSpPr>
          <p:cNvPr id="7" name="Footer Placeholder 4"/>
          <p:cNvSpPr>
            <a:spLocks noGrp="1"/>
          </p:cNvSpPr>
          <p:nvPr>
            <p:ph type="ftr" sz="quarter" idx="11"/>
          </p:nvPr>
        </p:nvSpPr>
        <p:spPr>
          <a:xfrm>
            <a:off x="0" y="6567948"/>
            <a:ext cx="2895600" cy="304800"/>
          </a:xfrm>
        </p:spPr>
        <p:txBody>
          <a:bodyPr/>
          <a:lstStyle/>
          <a:p>
            <a:r>
              <a:rPr lang="fr-FR" altLang="en-US"/>
              <a:t>Put On...</a:t>
            </a:r>
            <a:endParaRPr lang="en-US" altLang="en-US" dirty="0"/>
          </a:p>
        </p:txBody>
      </p:sp>
      <p:sp>
        <p:nvSpPr>
          <p:cNvPr id="261123" name="Text Box 3"/>
          <p:cNvSpPr txBox="1">
            <a:spLocks noChangeArrowheads="1"/>
          </p:cNvSpPr>
          <p:nvPr/>
        </p:nvSpPr>
        <p:spPr bwMode="auto">
          <a:xfrm>
            <a:off x="-7374" y="6858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The world? </a:t>
            </a:r>
            <a:r>
              <a:rPr lang="en-US" altLang="en-US" b="0" i="1" dirty="0">
                <a:solidFill>
                  <a:schemeClr val="accent2">
                    <a:lumMod val="75000"/>
                  </a:schemeClr>
                </a:solidFill>
                <a:latin typeface="Tahoma" pitchFamily="34" charset="0"/>
              </a:rPr>
              <a:t>Going through life </a:t>
            </a:r>
            <a:r>
              <a:rPr lang="en-US" altLang="en-US" i="1" u="sng" dirty="0">
                <a:solidFill>
                  <a:schemeClr val="accent2">
                    <a:lumMod val="75000"/>
                  </a:schemeClr>
                </a:solidFill>
                <a:latin typeface="Tahoma" pitchFamily="34" charset="0"/>
              </a:rPr>
              <a:t>only</a:t>
            </a:r>
            <a:r>
              <a:rPr lang="en-US" altLang="en-US" b="0" i="1" dirty="0">
                <a:solidFill>
                  <a:schemeClr val="accent2">
                    <a:lumMod val="75000"/>
                  </a:schemeClr>
                </a:solidFill>
                <a:latin typeface="Tahoma" pitchFamily="34" charset="0"/>
              </a:rPr>
              <a:t> concerned with our outer appearance will not make us pleasing to God and will lead to eternal destruction! (II Jn. 2:15-17)</a:t>
            </a:r>
          </a:p>
        </p:txBody>
      </p:sp>
      <p:sp>
        <p:nvSpPr>
          <p:cNvPr id="9" name="Text Box 3"/>
          <p:cNvSpPr txBox="1">
            <a:spLocks noChangeArrowheads="1"/>
          </p:cNvSpPr>
          <p:nvPr/>
        </p:nvSpPr>
        <p:spPr bwMode="auto">
          <a:xfrm>
            <a:off x="2458" y="2057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God?</a:t>
            </a:r>
            <a:r>
              <a:rPr lang="en-US" altLang="en-US" b="0" dirty="0">
                <a:solidFill>
                  <a:schemeClr val="accent2">
                    <a:lumMod val="75000"/>
                  </a:schemeClr>
                </a:solidFill>
                <a:latin typeface="Tahoma" pitchFamily="34" charset="0"/>
              </a:rPr>
              <a:t> </a:t>
            </a:r>
            <a:r>
              <a:rPr lang="en-US" altLang="en-US" b="0" i="1" dirty="0">
                <a:solidFill>
                  <a:schemeClr val="accent2">
                    <a:lumMod val="75000"/>
                  </a:schemeClr>
                </a:solidFill>
                <a:latin typeface="Tahoma" pitchFamily="34" charset="0"/>
              </a:rPr>
              <a:t>Obedience to the gospel will cause us to “clothe ourselves with Christ” in baptism (Gal. 3:27), and then we will clothe our hearts with His virtues!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750" y="3413689"/>
            <a:ext cx="4000500" cy="2998298"/>
          </a:xfrm>
          <a:prstGeom prst="rect">
            <a:avLst/>
          </a:prstGeom>
        </p:spPr>
      </p:pic>
    </p:spTree>
    <p:extLst>
      <p:ext uri="{BB962C8B-B14F-4D97-AF65-F5344CB8AC3E}">
        <p14:creationId xmlns:p14="http://schemas.microsoft.com/office/powerpoint/2010/main" val="2218447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 calcmode="lin" valueType="num">
                                      <p:cBhvr additive="base">
                                        <p:cTn id="7" dur="500" fill="hold"/>
                                        <p:tgtEl>
                                          <p:spTgt spid="261123"/>
                                        </p:tgtEl>
                                        <p:attrNameLst>
                                          <p:attrName>ppt_x</p:attrName>
                                        </p:attrNameLst>
                                      </p:cBhvr>
                                      <p:tavLst>
                                        <p:tav tm="0">
                                          <p:val>
                                            <p:strVal val="0-#ppt_w/2"/>
                                          </p:val>
                                        </p:tav>
                                        <p:tav tm="100000">
                                          <p:val>
                                            <p:strVal val="#ppt_x"/>
                                          </p:val>
                                        </p:tav>
                                      </p:tavLst>
                                    </p:anim>
                                    <p:anim calcmode="lin" valueType="num">
                                      <p:cBhvr additive="base">
                                        <p:cTn id="8" dur="500" fill="hold"/>
                                        <p:tgtEl>
                                          <p:spTgt spid="2611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 </a:t>
            </a:r>
            <a:r>
              <a:rPr lang="en-US" altLang="en-US" sz="3600" b="1" i="1" u="sng" dirty="0">
                <a:solidFill>
                  <a:schemeClr val="tx1"/>
                </a:solidFill>
                <a:cs typeface="Times New Roman" pitchFamily="18" charset="0"/>
              </a:rPr>
              <a:t>(Part 1)</a:t>
            </a:r>
          </a:p>
        </p:txBody>
      </p:sp>
      <p:sp>
        <p:nvSpPr>
          <p:cNvPr id="7" name="Footer Placeholder 4"/>
          <p:cNvSpPr>
            <a:spLocks noGrp="1"/>
          </p:cNvSpPr>
          <p:nvPr>
            <p:ph type="ftr" sz="quarter" idx="11"/>
          </p:nvPr>
        </p:nvSpPr>
        <p:spPr>
          <a:xfrm>
            <a:off x="0" y="6567948"/>
            <a:ext cx="2895600" cy="304800"/>
          </a:xfrm>
        </p:spPr>
        <p:txBody>
          <a:bodyPr/>
          <a:lstStyle/>
          <a:p>
            <a:r>
              <a:rPr lang="fr-FR" altLang="en-US"/>
              <a:t>Put On...</a:t>
            </a:r>
            <a:endParaRPr lang="en-US" altLang="en-US" dirty="0"/>
          </a:p>
        </p:txBody>
      </p:sp>
      <p:sp>
        <p:nvSpPr>
          <p:cNvPr id="12" name="Text Box 4"/>
          <p:cNvSpPr txBox="1">
            <a:spLocks noChangeArrowheads="1"/>
          </p:cNvSpPr>
          <p:nvPr/>
        </p:nvSpPr>
        <p:spPr bwMode="auto">
          <a:xfrm>
            <a:off x="0" y="5218915"/>
            <a:ext cx="9151536"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Let us “put on” the clothing of Christ by adorning </a:t>
            </a:r>
          </a:p>
          <a:p>
            <a:pPr algn="ctr"/>
            <a:r>
              <a:rPr lang="en-US" altLang="en-US" dirty="0">
                <a:solidFill>
                  <a:srgbClr val="66FFFF"/>
                </a:solidFill>
                <a:latin typeface="Tahoma" pitchFamily="34" charset="0"/>
              </a:rPr>
              <a:t>our hearts in obedience to God!</a:t>
            </a:r>
            <a:endParaRPr lang="en-US" altLang="en-US" i="1" dirty="0">
              <a:solidFill>
                <a:srgbClr val="66FFFF"/>
              </a:solidFill>
              <a:latin typeface="Tahoma" pitchFamily="34" charset="0"/>
            </a:endParaRPr>
          </a:p>
        </p:txBody>
      </p:sp>
      <p:pic>
        <p:nvPicPr>
          <p:cNvPr id="10" name="Picture 9">
            <a:extLst>
              <a:ext uri="{FF2B5EF4-FFF2-40B4-BE49-F238E27FC236}">
                <a16:creationId xmlns:a16="http://schemas.microsoft.com/office/drawing/2014/main" id="{8B8A3F1C-A5E4-4365-9EDD-A8C094A6D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053" y="967080"/>
            <a:ext cx="6667894" cy="3733800"/>
          </a:xfrm>
          <a:prstGeom prst="rect">
            <a:avLst/>
          </a:prstGeom>
        </p:spPr>
      </p:pic>
    </p:spTree>
    <p:extLst>
      <p:ext uri="{BB962C8B-B14F-4D97-AF65-F5344CB8AC3E}">
        <p14:creationId xmlns:p14="http://schemas.microsoft.com/office/powerpoint/2010/main" val="40362658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accent1">
                    <a:lumMod val="75000"/>
                  </a:schemeClr>
                </a:solidFill>
                <a:latin typeface="Calisto MT" pitchFamily="18" charset="0"/>
              </a:rPr>
              <a:t>Repent (Acts 8:22), Confess (I Jn. 1:9),</a:t>
            </a:r>
          </a:p>
          <a:p>
            <a:pPr algn="ctr" fontAlgn="auto">
              <a:spcBef>
                <a:spcPts val="0"/>
              </a:spcBef>
              <a:spcAft>
                <a:spcPts val="0"/>
              </a:spcAft>
              <a:defRPr/>
            </a:pPr>
            <a:r>
              <a:rPr lang="en-US" sz="3600" b="1" dirty="0">
                <a:solidFill>
                  <a:schemeClr val="accent1">
                    <a:lumMod val="75000"/>
                  </a:schemeClr>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41478849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2290" y="228600"/>
            <a:ext cx="9144000" cy="2438400"/>
          </a:xfrm>
        </p:spPr>
        <p:txBody>
          <a:bodyPr/>
          <a:lstStyle/>
          <a:p>
            <a:r>
              <a:rPr lang="en-US" altLang="en-US" sz="9600" b="1" u="sng" dirty="0">
                <a:solidFill>
                  <a:schemeClr val="tx1"/>
                </a:solidFill>
                <a:cs typeface="Times New Roman" pitchFamily="18" charset="0"/>
              </a:rPr>
              <a:t>PART 1</a:t>
            </a:r>
          </a:p>
        </p:txBody>
      </p:sp>
      <p:sp>
        <p:nvSpPr>
          <p:cNvPr id="5" name="Footer Placeholder 4"/>
          <p:cNvSpPr>
            <a:spLocks noGrp="1"/>
          </p:cNvSpPr>
          <p:nvPr>
            <p:ph type="ftr" sz="quarter" idx="11"/>
          </p:nvPr>
        </p:nvSpPr>
        <p:spPr>
          <a:xfrm>
            <a:off x="2743200" y="6553200"/>
            <a:ext cx="3733800" cy="304800"/>
          </a:xfrm>
        </p:spPr>
        <p:txBody>
          <a:bodyPr/>
          <a:lstStyle/>
          <a:p>
            <a:r>
              <a:rPr lang="fr-FR" altLang="en-US"/>
              <a:t>Put On...</a:t>
            </a:r>
            <a:endParaRPr lang="en-US" altLang="en-US" dirty="0"/>
          </a:p>
        </p:txBody>
      </p:sp>
      <p:sp>
        <p:nvSpPr>
          <p:cNvPr id="9" name="Text Box 5"/>
          <p:cNvSpPr txBox="1">
            <a:spLocks noChangeArrowheads="1"/>
          </p:cNvSpPr>
          <p:nvPr/>
        </p:nvSpPr>
        <p:spPr bwMode="auto">
          <a:xfrm>
            <a:off x="-31955" y="0"/>
            <a:ext cx="9175955" cy="64633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FFFFFF"/>
                </a:solidFill>
                <a:latin typeface="Tahoma" pitchFamily="34" charset="0"/>
              </a:rPr>
              <a:t>PUT ON… Col. 3:12-14</a:t>
            </a:r>
          </a:p>
        </p:txBody>
      </p:sp>
      <p:pic>
        <p:nvPicPr>
          <p:cNvPr id="6" name="Picture 5">
            <a:extLst>
              <a:ext uri="{FF2B5EF4-FFF2-40B4-BE49-F238E27FC236}">
                <a16:creationId xmlns:a16="http://schemas.microsoft.com/office/drawing/2014/main" id="{F7AF5554-FFBC-411A-9B4C-98BDDAAF3E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153" y="2665631"/>
            <a:ext cx="6667894" cy="3733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2290" y="228600"/>
            <a:ext cx="9144000" cy="2438400"/>
          </a:xfrm>
        </p:spPr>
        <p:txBody>
          <a:bodyPr/>
          <a:lstStyle/>
          <a:p>
            <a:r>
              <a:rPr lang="en-US" altLang="en-US" sz="9600" b="1" u="sng" dirty="0">
                <a:solidFill>
                  <a:schemeClr val="tx1"/>
                </a:solidFill>
                <a:cs typeface="Times New Roman" pitchFamily="18" charset="0"/>
              </a:rPr>
              <a:t>PART 2</a:t>
            </a:r>
          </a:p>
        </p:txBody>
      </p:sp>
      <p:sp>
        <p:nvSpPr>
          <p:cNvPr id="5" name="Footer Placeholder 4"/>
          <p:cNvSpPr>
            <a:spLocks noGrp="1"/>
          </p:cNvSpPr>
          <p:nvPr>
            <p:ph type="ftr" sz="quarter" idx="11"/>
          </p:nvPr>
        </p:nvSpPr>
        <p:spPr>
          <a:xfrm>
            <a:off x="2743200" y="6553200"/>
            <a:ext cx="3733800" cy="304800"/>
          </a:xfrm>
        </p:spPr>
        <p:txBody>
          <a:bodyPr/>
          <a:lstStyle/>
          <a:p>
            <a:r>
              <a:rPr lang="fr-FR" altLang="en-US"/>
              <a:t>Put On...</a:t>
            </a:r>
            <a:endParaRPr lang="en-US" altLang="en-US" dirty="0"/>
          </a:p>
        </p:txBody>
      </p:sp>
      <p:sp>
        <p:nvSpPr>
          <p:cNvPr id="9" name="Text Box 5"/>
          <p:cNvSpPr txBox="1">
            <a:spLocks noChangeArrowheads="1"/>
          </p:cNvSpPr>
          <p:nvPr/>
        </p:nvSpPr>
        <p:spPr bwMode="auto">
          <a:xfrm>
            <a:off x="-31955" y="0"/>
            <a:ext cx="9175955" cy="64633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FFFFFF"/>
                </a:solidFill>
                <a:latin typeface="Tahoma" pitchFamily="34" charset="0"/>
              </a:rPr>
              <a:t>PUT ON… Col. 3:12-14</a:t>
            </a:r>
          </a:p>
        </p:txBody>
      </p:sp>
      <p:pic>
        <p:nvPicPr>
          <p:cNvPr id="7" name="Picture 6">
            <a:extLst>
              <a:ext uri="{FF2B5EF4-FFF2-40B4-BE49-F238E27FC236}">
                <a16:creationId xmlns:a16="http://schemas.microsoft.com/office/drawing/2014/main" id="{2F7DDDAB-1C44-439D-8D97-B8961CD33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153" y="2665631"/>
            <a:ext cx="6667894" cy="3733800"/>
          </a:xfrm>
          <a:prstGeom prst="rect">
            <a:avLst/>
          </a:prstGeom>
        </p:spPr>
      </p:pic>
    </p:spTree>
    <p:extLst>
      <p:ext uri="{BB962C8B-B14F-4D97-AF65-F5344CB8AC3E}">
        <p14:creationId xmlns:p14="http://schemas.microsoft.com/office/powerpoint/2010/main" val="930025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374490" cy="304800"/>
          </a:xfrm>
        </p:spPr>
        <p:txBody>
          <a:bodyPr/>
          <a:lstStyle/>
          <a:p>
            <a:r>
              <a:rPr lang="fr-FR" altLang="en-US" dirty="0"/>
              <a:t>PUT ON…</a:t>
            </a:r>
            <a:endParaRPr lang="en-US" altLang="en-US" dirty="0"/>
          </a:p>
        </p:txBody>
      </p:sp>
      <p:sp>
        <p:nvSpPr>
          <p:cNvPr id="7" name="Text Box 4">
            <a:extLst>
              <a:ext uri="{FF2B5EF4-FFF2-40B4-BE49-F238E27FC236}">
                <a16:creationId xmlns:a16="http://schemas.microsoft.com/office/drawing/2014/main" id="{A2E118EB-F8D9-4F96-B789-F6B355A5792C}"/>
              </a:ext>
            </a:extLst>
          </p:cNvPr>
          <p:cNvSpPr txBox="1">
            <a:spLocks noChangeArrowheads="1"/>
          </p:cNvSpPr>
          <p:nvPr/>
        </p:nvSpPr>
        <p:spPr bwMode="auto">
          <a:xfrm>
            <a:off x="0" y="520673"/>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After we…</a:t>
            </a:r>
          </a:p>
        </p:txBody>
      </p:sp>
      <p:pic>
        <p:nvPicPr>
          <p:cNvPr id="4" name="Picture 3">
            <a:extLst>
              <a:ext uri="{FF2B5EF4-FFF2-40B4-BE49-F238E27FC236}">
                <a16:creationId xmlns:a16="http://schemas.microsoft.com/office/drawing/2014/main" id="{68523222-03BF-421D-BB44-938468B5E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939830"/>
            <a:ext cx="4065259" cy="3657600"/>
          </a:xfrm>
          <a:prstGeom prst="rect">
            <a:avLst/>
          </a:prstGeom>
        </p:spPr>
      </p:pic>
      <p:sp>
        <p:nvSpPr>
          <p:cNvPr id="12" name="Text Box 4">
            <a:extLst>
              <a:ext uri="{FF2B5EF4-FFF2-40B4-BE49-F238E27FC236}">
                <a16:creationId xmlns:a16="http://schemas.microsoft.com/office/drawing/2014/main" id="{29832A36-FA94-4296-92C5-9355F9059E6C}"/>
              </a:ext>
            </a:extLst>
          </p:cNvPr>
          <p:cNvSpPr txBox="1">
            <a:spLocks noChangeArrowheads="1"/>
          </p:cNvSpPr>
          <p:nvPr/>
        </p:nvSpPr>
        <p:spPr bwMode="auto">
          <a:xfrm>
            <a:off x="4953000" y="520673"/>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We Must…</a:t>
            </a:r>
          </a:p>
        </p:txBody>
      </p:sp>
      <p:pic>
        <p:nvPicPr>
          <p:cNvPr id="25" name="Picture 24">
            <a:extLst>
              <a:ext uri="{FF2B5EF4-FFF2-40B4-BE49-F238E27FC236}">
                <a16:creationId xmlns:a16="http://schemas.microsoft.com/office/drawing/2014/main" id="{5525DE32-025D-4DE6-90BA-05915B094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510" y="1380557"/>
            <a:ext cx="4980239" cy="2788769"/>
          </a:xfrm>
          <a:prstGeom prst="rect">
            <a:avLst/>
          </a:prstGeom>
        </p:spPr>
      </p:pic>
      <p:sp>
        <p:nvSpPr>
          <p:cNvPr id="9" name="Text Box 4">
            <a:extLst>
              <a:ext uri="{FF2B5EF4-FFF2-40B4-BE49-F238E27FC236}">
                <a16:creationId xmlns:a16="http://schemas.microsoft.com/office/drawing/2014/main" id="{E980C0DE-F41E-4102-BA82-84DBEE5A2744}"/>
              </a:ext>
            </a:extLst>
          </p:cNvPr>
          <p:cNvSpPr txBox="1">
            <a:spLocks noChangeArrowheads="1"/>
          </p:cNvSpPr>
          <p:nvPr/>
        </p:nvSpPr>
        <p:spPr bwMode="auto">
          <a:xfrm>
            <a:off x="-12290" y="4597430"/>
            <a:ext cx="9156290" cy="200054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Col. 3:12-14</a:t>
            </a:r>
            <a:endParaRPr lang="en-US" altLang="en-US" sz="1800" i="1" dirty="0">
              <a:solidFill>
                <a:srgbClr val="7030A0"/>
              </a:solidFill>
              <a:latin typeface="Tahoma" pitchFamily="34" charset="0"/>
            </a:endParaRPr>
          </a:p>
          <a:p>
            <a:r>
              <a:rPr lang="en-US" altLang="en-US" sz="2000" b="0" dirty="0">
                <a:solidFill>
                  <a:srgbClr val="002060"/>
                </a:solidFill>
                <a:latin typeface="Tahoma" pitchFamily="34" charset="0"/>
              </a:rPr>
              <a:t>12.  So, as those who have been chosen of God, holy and beloved, put on a heart of compassion, kindness, humility, gentleness and patience;</a:t>
            </a:r>
          </a:p>
          <a:p>
            <a:r>
              <a:rPr lang="en-US" altLang="en-US" sz="2000" b="0" dirty="0">
                <a:solidFill>
                  <a:srgbClr val="002060"/>
                </a:solidFill>
                <a:latin typeface="Tahoma" pitchFamily="34" charset="0"/>
              </a:rPr>
              <a:t>13.  bearing with one another, and forgiving each other, whoever has a complaint against anyone; just as the Lord forgave you, so also should you.</a:t>
            </a:r>
          </a:p>
          <a:p>
            <a:r>
              <a:rPr lang="en-US" altLang="en-US" sz="2000" b="0" dirty="0">
                <a:solidFill>
                  <a:srgbClr val="002060"/>
                </a:solidFill>
                <a:latin typeface="Tahoma" pitchFamily="34" charset="0"/>
              </a:rPr>
              <a:t>14.  Beyond all these things put on love, which is the perfect bond of unity.</a:t>
            </a:r>
          </a:p>
        </p:txBody>
      </p:sp>
    </p:spTree>
    <p:extLst>
      <p:ext uri="{BB962C8B-B14F-4D97-AF65-F5344CB8AC3E}">
        <p14:creationId xmlns:p14="http://schemas.microsoft.com/office/powerpoint/2010/main" val="32676676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fltVal val="0"/>
                                          </p:val>
                                        </p:tav>
                                        <p:tav tm="100000">
                                          <p:val>
                                            <p:strVal val="#ppt_w"/>
                                          </p:val>
                                        </p:tav>
                                      </p:tavLst>
                                    </p:anim>
                                    <p:anim calcmode="lin" valueType="num">
                                      <p:cBhvr>
                                        <p:cTn id="23" dur="1000" fill="hold"/>
                                        <p:tgtEl>
                                          <p:spTgt spid="25"/>
                                        </p:tgtEl>
                                        <p:attrNameLst>
                                          <p:attrName>ppt_h</p:attrName>
                                        </p:attrNameLst>
                                      </p:cBhvr>
                                      <p:tavLst>
                                        <p:tav tm="0">
                                          <p:val>
                                            <p:fltVal val="0"/>
                                          </p:val>
                                        </p:tav>
                                        <p:tav tm="100000">
                                          <p:val>
                                            <p:strVal val="#ppt_h"/>
                                          </p:val>
                                        </p:tav>
                                      </p:tavLst>
                                    </p:anim>
                                    <p:anim calcmode="lin" valueType="num">
                                      <p:cBhvr>
                                        <p:cTn id="24" dur="1000" fill="hold"/>
                                        <p:tgtEl>
                                          <p:spTgt spid="25"/>
                                        </p:tgtEl>
                                        <p:attrNameLst>
                                          <p:attrName>style.rotation</p:attrName>
                                        </p:attrNameLst>
                                      </p:cBhvr>
                                      <p:tavLst>
                                        <p:tav tm="0">
                                          <p:val>
                                            <p:fltVal val="90"/>
                                          </p:val>
                                        </p:tav>
                                        <p:tav tm="100000">
                                          <p:val>
                                            <p:fltVal val="0"/>
                                          </p:val>
                                        </p:tav>
                                      </p:tavLst>
                                    </p:anim>
                                    <p:animEffect transition="in" filter="fade">
                                      <p:cBhvr>
                                        <p:cTn id="25" dur="1000"/>
                                        <p:tgtEl>
                                          <p:spTgt spid="2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Gentleness</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2072050"/>
            <a:ext cx="915629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Put on, or clothe ourselves, with gentleness </a:t>
            </a:r>
          </a:p>
          <a:p>
            <a:r>
              <a:rPr lang="en-US" altLang="en-US" dirty="0">
                <a:solidFill>
                  <a:schemeClr val="accent2">
                    <a:lumMod val="75000"/>
                  </a:schemeClr>
                </a:solidFill>
                <a:latin typeface="Tahoma" pitchFamily="34" charset="0"/>
              </a:rPr>
              <a:t>(KJV: “meekness”)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Gentleness = </a:t>
            </a:r>
            <a:r>
              <a:rPr lang="en-US" altLang="en-US" sz="2000" b="0" i="1" dirty="0">
                <a:solidFill>
                  <a:schemeClr val="accent1"/>
                </a:solidFill>
                <a:latin typeface="Tahoma" pitchFamily="34" charset="0"/>
              </a:rPr>
              <a:t>G4240 </a:t>
            </a:r>
            <a:r>
              <a:rPr lang="en-US" altLang="en-US" sz="2000" b="0" i="1" dirty="0" err="1">
                <a:solidFill>
                  <a:schemeClr val="accent1"/>
                </a:solidFill>
                <a:latin typeface="Tahoma" pitchFamily="34" charset="0"/>
              </a:rPr>
              <a:t>prautēs</a:t>
            </a:r>
            <a:r>
              <a:rPr lang="en-US" altLang="en-US" sz="2000" b="0" i="1" dirty="0">
                <a:solidFill>
                  <a:schemeClr val="accent1"/>
                </a:solidFill>
                <a:latin typeface="Tahoma" pitchFamily="34" charset="0"/>
              </a:rPr>
              <a:t> [</a:t>
            </a:r>
            <a:r>
              <a:rPr lang="en-US" altLang="en-US" sz="2000" b="0" i="1" dirty="0" err="1">
                <a:solidFill>
                  <a:schemeClr val="accent1"/>
                </a:solidFill>
                <a:latin typeface="Tahoma" pitchFamily="34" charset="0"/>
              </a:rPr>
              <a:t>prah-oo</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tace</a:t>
            </a:r>
            <a:r>
              <a:rPr lang="en-US" altLang="en-US" sz="2000" b="0" i="1" dirty="0">
                <a:solidFill>
                  <a:schemeClr val="accent1"/>
                </a:solidFill>
                <a:latin typeface="Tahoma" pitchFamily="34" charset="0"/>
              </a:rPr>
              <a:t>]: mildness, that is, (by implication) humility: - meekness (NKJ: “meekness”).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distinction between “gentleness, or meekness” </a:t>
            </a:r>
            <a:r>
              <a:rPr lang="en-US" altLang="en-US" sz="2000" b="0" i="1" dirty="0">
                <a:solidFill>
                  <a:schemeClr val="accent1"/>
                </a:solidFill>
                <a:latin typeface="Tahoma" pitchFamily="34" charset="0"/>
              </a:rPr>
              <a:t>(G4240) </a:t>
            </a:r>
            <a:r>
              <a:rPr lang="en-US" altLang="en-US" sz="2000" b="0" dirty="0">
                <a:solidFill>
                  <a:schemeClr val="accent1"/>
                </a:solidFill>
                <a:latin typeface="Tahoma" pitchFamily="34" charset="0"/>
              </a:rPr>
              <a:t>and “patience” </a:t>
            </a:r>
            <a:r>
              <a:rPr lang="en-US" altLang="en-US" sz="2000" b="0" i="1" dirty="0">
                <a:solidFill>
                  <a:schemeClr val="accent1"/>
                </a:solidFill>
                <a:latin typeface="Tahoma" pitchFamily="34" charset="0"/>
              </a:rPr>
              <a:t>(G3115) </a:t>
            </a:r>
            <a:r>
              <a:rPr lang="en-US" altLang="en-US" sz="2000" b="0" dirty="0">
                <a:solidFill>
                  <a:schemeClr val="accent1"/>
                </a:solidFill>
                <a:latin typeface="Tahoma" pitchFamily="34" charset="0"/>
              </a:rPr>
              <a:t>is slight.</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Gentleness </a:t>
            </a:r>
            <a:r>
              <a:rPr lang="en-US" altLang="en-US" sz="2000" b="0" i="1" dirty="0">
                <a:solidFill>
                  <a:schemeClr val="accent1"/>
                </a:solidFill>
                <a:latin typeface="Tahoma" pitchFamily="34" charset="0"/>
              </a:rPr>
              <a:t>(G4240) </a:t>
            </a:r>
            <a:r>
              <a:rPr lang="en-US" altLang="en-US" sz="2000" b="0" dirty="0">
                <a:solidFill>
                  <a:schemeClr val="accent1"/>
                </a:solidFill>
                <a:latin typeface="Tahoma" pitchFamily="34" charset="0"/>
              </a:rPr>
              <a:t>is said to be the temper which accepts God’s dealings, or evil inflicted by men as His instruments, without resistance </a:t>
            </a:r>
            <a:r>
              <a:rPr lang="en-US" altLang="en-US" sz="2000" b="0" i="1" dirty="0">
                <a:solidFill>
                  <a:schemeClr val="accent1"/>
                </a:solidFill>
                <a:latin typeface="Tahoma" pitchFamily="34" charset="0"/>
              </a:rPr>
              <a:t>(</a:t>
            </a:r>
            <a:r>
              <a:rPr lang="en-US" altLang="en-US" sz="2000" b="0" i="1" u="sng" dirty="0">
                <a:solidFill>
                  <a:schemeClr val="accent1"/>
                </a:solidFill>
                <a:latin typeface="Tahoma" pitchFamily="34" charset="0"/>
              </a:rPr>
              <a:t>Expositor’s Bible Commentary</a:t>
            </a:r>
            <a:r>
              <a:rPr lang="en-US" altLang="en-US" sz="2000" b="0" i="1" dirty="0">
                <a:solidFill>
                  <a:schemeClr val="accent1"/>
                </a:solidFill>
                <a:latin typeface="Tahoma" pitchFamily="34" charset="0"/>
              </a:rPr>
              <a:t>).</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Patience/Longsuffering </a:t>
            </a:r>
            <a:r>
              <a:rPr lang="en-US" altLang="en-US" sz="2000" b="0" i="1" dirty="0">
                <a:solidFill>
                  <a:schemeClr val="accent1"/>
                </a:solidFill>
                <a:latin typeface="Tahoma" pitchFamily="34" charset="0"/>
              </a:rPr>
              <a:t>(G3115) </a:t>
            </a:r>
            <a:r>
              <a:rPr lang="en-US" altLang="en-US" sz="2000" b="0" dirty="0">
                <a:solidFill>
                  <a:schemeClr val="accent1"/>
                </a:solidFill>
                <a:latin typeface="Tahoma" pitchFamily="34" charset="0"/>
              </a:rPr>
              <a:t>is said to be the long holding out of the mind before it gives way to a temptation to action, or passion </a:t>
            </a:r>
            <a:r>
              <a:rPr lang="en-US" altLang="en-US" sz="2000" b="0" i="1" dirty="0">
                <a:solidFill>
                  <a:schemeClr val="accent1"/>
                </a:solidFill>
                <a:latin typeface="Tahoma" pitchFamily="34" charset="0"/>
              </a:rPr>
              <a:t>(</a:t>
            </a:r>
            <a:r>
              <a:rPr lang="en-US" altLang="en-US" sz="2000" b="0" i="1" u="sng" dirty="0">
                <a:solidFill>
                  <a:schemeClr val="accent1"/>
                </a:solidFill>
                <a:latin typeface="Tahoma" pitchFamily="34" charset="0"/>
              </a:rPr>
              <a:t>Expositor’s Bible Commentary</a:t>
            </a:r>
            <a:r>
              <a:rPr lang="en-US" altLang="en-US" sz="2000" b="0" i="1" dirty="0">
                <a:solidFill>
                  <a:schemeClr val="accent1"/>
                </a:solidFill>
                <a:latin typeface="Tahoma" pitchFamily="34" charset="0"/>
              </a:rPr>
              <a:t>).</a:t>
            </a:r>
          </a:p>
        </p:txBody>
      </p:sp>
      <p:sp>
        <p:nvSpPr>
          <p:cNvPr id="7" name="Text Box 6"/>
          <p:cNvSpPr txBox="1">
            <a:spLocks noChangeArrowheads="1"/>
          </p:cNvSpPr>
          <p:nvPr/>
        </p:nvSpPr>
        <p:spPr bwMode="auto">
          <a:xfrm>
            <a:off x="-12290" y="762000"/>
            <a:ext cx="9144000" cy="954107"/>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solidFill>
                  <a:schemeClr val="accent1">
                    <a:lumMod val="75000"/>
                  </a:schemeClr>
                </a:solidFill>
                <a:latin typeface="Tahoma" pitchFamily="34" charset="0"/>
              </a:rPr>
              <a:t>Col. 3:12</a:t>
            </a:r>
          </a:p>
          <a:p>
            <a:r>
              <a:rPr lang="en-US" altLang="en-US" sz="1800" b="0" dirty="0">
                <a:solidFill>
                  <a:schemeClr val="accent1">
                    <a:lumMod val="75000"/>
                  </a:schemeClr>
                </a:solidFill>
                <a:latin typeface="Tahoma" pitchFamily="34" charset="0"/>
              </a:rPr>
              <a:t>12.  So, as those who have been chosen of God, holy and beloved, put on a heart of compassion, kindness, humility, </a:t>
            </a:r>
            <a:r>
              <a:rPr lang="en-US" altLang="en-US" sz="18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gentleness</a:t>
            </a:r>
            <a:r>
              <a:rPr lang="en-US" altLang="en-US" sz="1800" b="0" dirty="0">
                <a:solidFill>
                  <a:schemeClr val="accent1">
                    <a:lumMod val="75000"/>
                  </a:schemeClr>
                </a:solidFill>
                <a:latin typeface="Tahoma" pitchFamily="34" charset="0"/>
              </a:rPr>
              <a:t> and patience;</a:t>
            </a:r>
          </a:p>
        </p:txBody>
      </p:sp>
    </p:spTree>
    <p:extLst>
      <p:ext uri="{BB962C8B-B14F-4D97-AF65-F5344CB8AC3E}">
        <p14:creationId xmlns:p14="http://schemas.microsoft.com/office/powerpoint/2010/main" val="3033970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6308">
                                            <p:txEl>
                                              <p:pRg st="1" end="1"/>
                                            </p:txEl>
                                          </p:spTgt>
                                        </p:tgtEl>
                                        <p:attrNameLst>
                                          <p:attrName>style.visibility</p:attrName>
                                        </p:attrNameLst>
                                      </p:cBhvr>
                                      <p:to>
                                        <p:strVal val="visible"/>
                                      </p:to>
                                    </p:set>
                                    <p:animEffect transition="in" filter="fade">
                                      <p:cBhvr>
                                        <p:cTn id="10" dur="500"/>
                                        <p:tgtEl>
                                          <p:spTgt spid="226308">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26308">
                                            <p:txEl>
                                              <p:pRg st="2" end="2"/>
                                            </p:txEl>
                                          </p:spTgt>
                                        </p:tgtEl>
                                        <p:attrNameLst>
                                          <p:attrName>style.visibility</p:attrName>
                                        </p:attrNameLst>
                                      </p:cBhvr>
                                      <p:to>
                                        <p:strVal val="visible"/>
                                      </p:to>
                                    </p:set>
                                    <p:animEffect transition="in" filter="wipe(left)">
                                      <p:cBhvr>
                                        <p:cTn id="14" dur="500"/>
                                        <p:tgtEl>
                                          <p:spTgt spid="22630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6308">
                                            <p:txEl>
                                              <p:pRg st="3" end="3"/>
                                            </p:txEl>
                                          </p:spTgt>
                                        </p:tgtEl>
                                        <p:attrNameLst>
                                          <p:attrName>style.visibility</p:attrName>
                                        </p:attrNameLst>
                                      </p:cBhvr>
                                      <p:to>
                                        <p:strVal val="visible"/>
                                      </p:to>
                                    </p:set>
                                    <p:animEffect transition="in" filter="wipe(left)">
                                      <p:cBhvr>
                                        <p:cTn id="19" dur="500"/>
                                        <p:tgtEl>
                                          <p:spTgt spid="22630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6308">
                                            <p:txEl>
                                              <p:pRg st="4" end="4"/>
                                            </p:txEl>
                                          </p:spTgt>
                                        </p:tgtEl>
                                        <p:attrNameLst>
                                          <p:attrName>style.visibility</p:attrName>
                                        </p:attrNameLst>
                                      </p:cBhvr>
                                      <p:to>
                                        <p:strVal val="visible"/>
                                      </p:to>
                                    </p:set>
                                    <p:animEffect transition="in" filter="wipe(left)">
                                      <p:cBhvr>
                                        <p:cTn id="24" dur="500"/>
                                        <p:tgtEl>
                                          <p:spTgt spid="22630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6308">
                                            <p:txEl>
                                              <p:pRg st="5" end="5"/>
                                            </p:txEl>
                                          </p:spTgt>
                                        </p:tgtEl>
                                        <p:attrNameLst>
                                          <p:attrName>style.visibility</p:attrName>
                                        </p:attrNameLst>
                                      </p:cBhvr>
                                      <p:to>
                                        <p:strVal val="visible"/>
                                      </p:to>
                                    </p:set>
                                    <p:animEffect transition="in" filter="wipe(left)">
                                      <p:cBhvr>
                                        <p:cTn id="29" dur="500"/>
                                        <p:tgtEl>
                                          <p:spTgt spid="2263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Gentleness</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2956000"/>
            <a:ext cx="557489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Put on, or clothe ourselves, </a:t>
            </a:r>
          </a:p>
          <a:p>
            <a:r>
              <a:rPr lang="en-US" altLang="en-US" dirty="0">
                <a:solidFill>
                  <a:schemeClr val="accent2">
                    <a:lumMod val="75000"/>
                  </a:schemeClr>
                </a:solidFill>
                <a:latin typeface="Tahoma" pitchFamily="34" charset="0"/>
              </a:rPr>
              <a:t>with gentleness </a:t>
            </a:r>
          </a:p>
          <a:p>
            <a:r>
              <a:rPr lang="en-US" altLang="en-US" dirty="0">
                <a:solidFill>
                  <a:schemeClr val="accent2">
                    <a:lumMod val="75000"/>
                  </a:schemeClr>
                </a:solidFill>
                <a:latin typeface="Tahoma" pitchFamily="34" charset="0"/>
              </a:rPr>
              <a:t>(KJV: “meekness”) </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Gentleness/Meekness is often misunderstood to be weakness.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Not spineless but full of conviction! </a:t>
            </a:r>
            <a:r>
              <a:rPr lang="en-US" altLang="en-US" sz="2000" b="0" i="1" dirty="0">
                <a:solidFill>
                  <a:schemeClr val="accent1"/>
                </a:solidFill>
                <a:latin typeface="Tahoma" pitchFamily="34" charset="0"/>
              </a:rPr>
              <a:t>(Moses – Num. 12:3: KJV – Meek &amp; NAS – Humble) </a:t>
            </a:r>
          </a:p>
          <a:p>
            <a:pPr>
              <a:buClr>
                <a:schemeClr val="accent2"/>
              </a:buClr>
              <a:buSzPct val="115000"/>
              <a:buFont typeface="Wingdings" pitchFamily="2" charset="2"/>
              <a:buChar char="Ø"/>
            </a:pPr>
            <a:r>
              <a:rPr lang="en-US" altLang="en-US" sz="2000" i="1" dirty="0">
                <a:solidFill>
                  <a:schemeClr val="accent1"/>
                </a:solidFill>
                <a:latin typeface="Tahoma" pitchFamily="34" charset="0"/>
              </a:rPr>
              <a:t>It is strength under control!</a:t>
            </a:r>
          </a:p>
        </p:txBody>
      </p:sp>
      <p:sp>
        <p:nvSpPr>
          <p:cNvPr id="7" name="Text Box 6"/>
          <p:cNvSpPr txBox="1">
            <a:spLocks noChangeArrowheads="1"/>
          </p:cNvSpPr>
          <p:nvPr/>
        </p:nvSpPr>
        <p:spPr bwMode="auto">
          <a:xfrm>
            <a:off x="-12290" y="762000"/>
            <a:ext cx="9144000" cy="954107"/>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solidFill>
                  <a:schemeClr val="accent1">
                    <a:lumMod val="75000"/>
                  </a:schemeClr>
                </a:solidFill>
                <a:latin typeface="Tahoma" pitchFamily="34" charset="0"/>
              </a:rPr>
              <a:t>Col. 3:12</a:t>
            </a:r>
          </a:p>
          <a:p>
            <a:r>
              <a:rPr lang="en-US" altLang="en-US" sz="1800" b="0" dirty="0">
                <a:solidFill>
                  <a:schemeClr val="accent1">
                    <a:lumMod val="75000"/>
                  </a:schemeClr>
                </a:solidFill>
                <a:latin typeface="Tahoma" pitchFamily="34" charset="0"/>
              </a:rPr>
              <a:t>12.  So, as those who have been chosen of God, holy and beloved, put on a heart of compassion, kindness, humility, </a:t>
            </a:r>
            <a:r>
              <a:rPr lang="en-US" altLang="en-US" sz="18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gentleness</a:t>
            </a:r>
            <a:r>
              <a:rPr lang="en-US" altLang="en-US" sz="1800" b="0" dirty="0">
                <a:solidFill>
                  <a:schemeClr val="accent1">
                    <a:lumMod val="75000"/>
                  </a:schemeClr>
                </a:solidFill>
                <a:latin typeface="Tahoma" pitchFamily="34" charset="0"/>
              </a:rPr>
              <a:t> and patience;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90" y="1768632"/>
            <a:ext cx="3569110" cy="5113949"/>
          </a:xfrm>
          <a:prstGeom prst="rect">
            <a:avLst/>
          </a:prstGeom>
        </p:spPr>
      </p:pic>
    </p:spTree>
    <p:extLst>
      <p:ext uri="{BB962C8B-B14F-4D97-AF65-F5344CB8AC3E}">
        <p14:creationId xmlns:p14="http://schemas.microsoft.com/office/powerpoint/2010/main" val="131630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6308">
                                            <p:txEl>
                                              <p:pRg st="3" end="3"/>
                                            </p:txEl>
                                          </p:spTgt>
                                        </p:tgtEl>
                                        <p:attrNameLst>
                                          <p:attrName>style.visibility</p:attrName>
                                        </p:attrNameLst>
                                      </p:cBhvr>
                                      <p:to>
                                        <p:strVal val="visible"/>
                                      </p:to>
                                    </p:set>
                                    <p:animEffect transition="in" filter="wipe(left)">
                                      <p:cBhvr>
                                        <p:cTn id="7" dur="500"/>
                                        <p:tgtEl>
                                          <p:spTgt spid="226308">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4" end="4"/>
                                            </p:txEl>
                                          </p:spTgt>
                                        </p:tgtEl>
                                        <p:attrNameLst>
                                          <p:attrName>style.visibility</p:attrName>
                                        </p:attrNameLst>
                                      </p:cBhvr>
                                      <p:to>
                                        <p:strVal val="visible"/>
                                      </p:to>
                                    </p:set>
                                    <p:animEffect transition="in" filter="wipe(left)">
                                      <p:cBhvr>
                                        <p:cTn id="11" dur="500"/>
                                        <p:tgtEl>
                                          <p:spTgt spid="226308">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6308">
                                            <p:txEl>
                                              <p:pRg st="5" end="5"/>
                                            </p:txEl>
                                          </p:spTgt>
                                        </p:tgtEl>
                                        <p:attrNameLst>
                                          <p:attrName>style.visibility</p:attrName>
                                        </p:attrNameLst>
                                      </p:cBhvr>
                                      <p:to>
                                        <p:strVal val="visible"/>
                                      </p:to>
                                    </p:set>
                                    <p:animEffect transition="in" filter="wipe(left)">
                                      <p:cBhvr>
                                        <p:cTn id="16" dur="500"/>
                                        <p:tgtEl>
                                          <p:spTgt spid="226308">
                                            <p:txEl>
                                              <p:pRg st="5" end="5"/>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Gentleness</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0" y="0"/>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Trait of God and of Jesus, our example!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Kings 19:11-13: </a:t>
            </a:r>
            <a:r>
              <a:rPr lang="en-US" altLang="en-US" sz="2000" b="0" dirty="0">
                <a:solidFill>
                  <a:schemeClr val="accent1"/>
                </a:solidFill>
                <a:latin typeface="Tahoma" pitchFamily="34" charset="0"/>
              </a:rPr>
              <a:t>God spoke to Elijah, not out of a mighty wind, an earthquake or fire, but a gentle wind!</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II Cor. 10:1: </a:t>
            </a:r>
            <a:r>
              <a:rPr lang="en-US" altLang="en-US" sz="2000" b="0" dirty="0">
                <a:solidFill>
                  <a:schemeClr val="accent1"/>
                </a:solidFill>
                <a:latin typeface="Tahoma" pitchFamily="34" charset="0"/>
              </a:rPr>
              <a:t>Christ is meek </a:t>
            </a:r>
            <a:r>
              <a:rPr lang="en-US" altLang="en-US" sz="2000" b="0" i="1" dirty="0">
                <a:solidFill>
                  <a:schemeClr val="accent1"/>
                </a:solidFill>
                <a:latin typeface="Tahoma" pitchFamily="34" charset="0"/>
              </a:rPr>
              <a:t>(G4240) </a:t>
            </a:r>
            <a:r>
              <a:rPr lang="en-US" altLang="en-US" sz="2000" b="0" dirty="0">
                <a:solidFill>
                  <a:schemeClr val="accent1"/>
                </a:solidFill>
                <a:latin typeface="Tahoma" pitchFamily="34" charset="0"/>
              </a:rPr>
              <a:t>and gentle </a:t>
            </a:r>
            <a:r>
              <a:rPr lang="en-US" altLang="en-US" sz="2000" b="0" i="1" dirty="0">
                <a:solidFill>
                  <a:schemeClr val="accent1"/>
                </a:solidFill>
                <a:latin typeface="Tahoma" pitchFamily="34" charset="0"/>
              </a:rPr>
              <a:t>(G1932).</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11:28-30: </a:t>
            </a:r>
            <a:r>
              <a:rPr lang="en-US" altLang="en-US" sz="2000" b="0" dirty="0">
                <a:solidFill>
                  <a:schemeClr val="accent1"/>
                </a:solidFill>
                <a:latin typeface="Tahoma" pitchFamily="34" charset="0"/>
              </a:rPr>
              <a:t>Jesus is “Gentle” </a:t>
            </a:r>
            <a:r>
              <a:rPr lang="en-US" altLang="en-US" sz="2000" b="0" i="1" dirty="0">
                <a:solidFill>
                  <a:schemeClr val="accent1"/>
                </a:solidFill>
                <a:latin typeface="Tahoma" pitchFamily="34" charset="0"/>
              </a:rPr>
              <a:t>(G4239 </a:t>
            </a:r>
            <a:r>
              <a:rPr lang="en-US" altLang="en-US" sz="2000" b="0" i="1" dirty="0" err="1">
                <a:solidFill>
                  <a:schemeClr val="accent1"/>
                </a:solidFill>
                <a:latin typeface="Tahoma" pitchFamily="34" charset="0"/>
              </a:rPr>
              <a:t>praus</a:t>
            </a:r>
            <a:r>
              <a:rPr lang="en-US" altLang="en-US" sz="2000" b="0" i="1" dirty="0">
                <a:solidFill>
                  <a:schemeClr val="accent1"/>
                </a:solidFill>
                <a:latin typeface="Tahoma" pitchFamily="34" charset="0"/>
              </a:rPr>
              <a:t>: mild, meek, humble) </a:t>
            </a:r>
            <a:r>
              <a:rPr lang="en-US" altLang="en-US" sz="2000" b="0" dirty="0">
                <a:solidFill>
                  <a:schemeClr val="accent1"/>
                </a:solidFill>
                <a:latin typeface="Tahoma" pitchFamily="34" charset="0"/>
              </a:rPr>
              <a:t>and “Humble” </a:t>
            </a:r>
            <a:r>
              <a:rPr lang="en-US" altLang="en-US" sz="2000" b="0" i="1" dirty="0">
                <a:solidFill>
                  <a:schemeClr val="accent1"/>
                </a:solidFill>
                <a:latin typeface="Tahoma" pitchFamily="34" charset="0"/>
              </a:rPr>
              <a:t>(G5011 </a:t>
            </a:r>
            <a:r>
              <a:rPr lang="en-US" altLang="en-US" sz="2000" b="0" i="1" dirty="0" err="1">
                <a:solidFill>
                  <a:schemeClr val="accent1"/>
                </a:solidFill>
                <a:latin typeface="Tahoma" pitchFamily="34" charset="0"/>
              </a:rPr>
              <a:t>tapeinos</a:t>
            </a:r>
            <a:r>
              <a:rPr lang="en-US" altLang="en-US" sz="2000" b="0" i="1" dirty="0">
                <a:solidFill>
                  <a:schemeClr val="accent1"/>
                </a:solidFill>
                <a:latin typeface="Tahoma" pitchFamily="34" charset="0"/>
              </a:rPr>
              <a:t>: humble, lowly, fig. or lit. humiliated) </a:t>
            </a:r>
            <a:r>
              <a:rPr lang="en-US" altLang="en-US" sz="2000" b="0" dirty="0">
                <a:solidFill>
                  <a:schemeClr val="accent1"/>
                </a:solidFill>
                <a:latin typeface="Tahoma" pitchFamily="34" charset="0"/>
              </a:rPr>
              <a:t>– </a:t>
            </a:r>
            <a:r>
              <a:rPr lang="en-US" altLang="en-US" sz="2000" dirty="0">
                <a:solidFill>
                  <a:schemeClr val="accent1"/>
                </a:solidFill>
                <a:latin typeface="Tahoma" pitchFamily="34" charset="0"/>
              </a:rPr>
              <a:t>Mt. 21:1-5: A Gentle King! (Zech. 9:9)</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Jesus displayed such humility on the cross! </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He had the authority to lay down His life and take it back </a:t>
            </a:r>
            <a:r>
              <a:rPr lang="en-US" altLang="en-US" sz="2000" dirty="0">
                <a:solidFill>
                  <a:schemeClr val="accent1"/>
                </a:solidFill>
                <a:latin typeface="Tahoma" pitchFamily="34" charset="0"/>
              </a:rPr>
              <a:t>(Jn. 10:18), </a:t>
            </a:r>
            <a:r>
              <a:rPr lang="en-US" altLang="en-US" sz="2000" b="0" dirty="0">
                <a:solidFill>
                  <a:schemeClr val="accent1"/>
                </a:solidFill>
                <a:latin typeface="Tahoma" pitchFamily="34" charset="0"/>
              </a:rPr>
              <a:t>He submitted to the Father’s will yet had the power to stop it </a:t>
            </a:r>
            <a:r>
              <a:rPr lang="en-US" altLang="en-US" sz="2000" dirty="0">
                <a:solidFill>
                  <a:schemeClr val="accent1"/>
                </a:solidFill>
                <a:latin typeface="Tahoma" pitchFamily="34" charset="0"/>
              </a:rPr>
              <a:t>(Mt. 26:39, 53), </a:t>
            </a:r>
            <a:r>
              <a:rPr lang="en-US" altLang="en-US" sz="2000" b="0" dirty="0">
                <a:solidFill>
                  <a:schemeClr val="accent1"/>
                </a:solidFill>
                <a:latin typeface="Tahoma" pitchFamily="34" charset="0"/>
              </a:rPr>
              <a:t>and allowed Himself to die on the cross </a:t>
            </a:r>
            <a:r>
              <a:rPr lang="en-US" altLang="en-US" sz="2000" dirty="0">
                <a:solidFill>
                  <a:schemeClr val="accent1"/>
                </a:solidFill>
                <a:latin typeface="Tahoma" pitchFamily="34" charset="0"/>
              </a:rPr>
              <a:t>(Lk. 23:46).</a:t>
            </a:r>
            <a:endParaRPr lang="en-US" altLang="en-US" sz="2000" i="1" dirty="0">
              <a:solidFill>
                <a:schemeClr val="accent1"/>
              </a:solidFill>
              <a:latin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389920"/>
            <a:ext cx="2877121" cy="2480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0646" y="4389920"/>
            <a:ext cx="3307160" cy="2480370"/>
          </a:xfrm>
          <a:prstGeom prst="rect">
            <a:avLst/>
          </a:prstGeom>
        </p:spPr>
      </p:pic>
    </p:spTree>
    <p:extLst>
      <p:ext uri="{BB962C8B-B14F-4D97-AF65-F5344CB8AC3E}">
        <p14:creationId xmlns:p14="http://schemas.microsoft.com/office/powerpoint/2010/main" val="3583394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Effect transition="in" filter="wipe(left)">
                                      <p:cBhvr>
                                        <p:cTn id="16" dur="500"/>
                                        <p:tgtEl>
                                          <p:spTgt spid="22630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6308">
                                            <p:txEl>
                                              <p:pRg st="3" end="3"/>
                                            </p:txEl>
                                          </p:spTgt>
                                        </p:tgtEl>
                                        <p:attrNameLst>
                                          <p:attrName>style.visibility</p:attrName>
                                        </p:attrNameLst>
                                      </p:cBhvr>
                                      <p:to>
                                        <p:strVal val="visible"/>
                                      </p:to>
                                    </p:set>
                                    <p:animEffect transition="in" filter="wipe(left)">
                                      <p:cBhvr>
                                        <p:cTn id="21" dur="500"/>
                                        <p:tgtEl>
                                          <p:spTgt spid="226308">
                                            <p:txEl>
                                              <p:pRg st="3" end="3"/>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6308">
                                            <p:txEl>
                                              <p:pRg st="4" end="4"/>
                                            </p:txEl>
                                          </p:spTgt>
                                        </p:tgtEl>
                                        <p:attrNameLst>
                                          <p:attrName>style.visibility</p:attrName>
                                        </p:attrNameLst>
                                      </p:cBhvr>
                                      <p:to>
                                        <p:strVal val="visible"/>
                                      </p:to>
                                    </p:set>
                                    <p:animEffect transition="in" filter="wipe(left)">
                                      <p:cBhvr>
                                        <p:cTn id="32" dur="500"/>
                                        <p:tgtEl>
                                          <p:spTgt spid="226308">
                                            <p:txEl>
                                              <p:pRg st="4" end="4"/>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26308">
                                            <p:txEl>
                                              <p:pRg st="5" end="5"/>
                                            </p:txEl>
                                          </p:spTgt>
                                        </p:tgtEl>
                                        <p:attrNameLst>
                                          <p:attrName>style.visibility</p:attrName>
                                        </p:attrNameLst>
                                      </p:cBhvr>
                                      <p:to>
                                        <p:strVal val="visible"/>
                                      </p:to>
                                    </p:set>
                                    <p:animEffect transition="in" filter="wipe(left)">
                                      <p:cBhvr>
                                        <p:cTn id="36" dur="500"/>
                                        <p:tgtEl>
                                          <p:spTgt spid="226308">
                                            <p:txEl>
                                              <p:pRg st="5" end="5"/>
                                            </p:txEl>
                                          </p:spTgt>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Gentleness</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Must show “Gentleness” towards others: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5:5: </a:t>
            </a:r>
            <a:r>
              <a:rPr lang="en-US" altLang="en-US" sz="2000" b="0" dirty="0">
                <a:solidFill>
                  <a:schemeClr val="accent1"/>
                </a:solidFill>
                <a:latin typeface="Tahoma" pitchFamily="34" charset="0"/>
              </a:rPr>
              <a:t>Jesus said blessed are the gentle (meek) for they will inherit the earth!</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Tim. 3:3: </a:t>
            </a:r>
            <a:r>
              <a:rPr lang="en-US" altLang="en-US" sz="2000" b="0" dirty="0">
                <a:solidFill>
                  <a:schemeClr val="accent1"/>
                </a:solidFill>
                <a:latin typeface="Tahoma" pitchFamily="34" charset="0"/>
              </a:rPr>
              <a:t>Elders are to be “gentle.”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Pet. 3:1-4: </a:t>
            </a:r>
            <a:r>
              <a:rPr lang="en-US" altLang="en-US" sz="2000" b="0" dirty="0">
                <a:solidFill>
                  <a:schemeClr val="accent1"/>
                </a:solidFill>
                <a:latin typeface="Tahoma" pitchFamily="34" charset="0"/>
              </a:rPr>
              <a:t>Wives are to have a “gentle spirit.”</a:t>
            </a:r>
          </a:p>
          <a:p>
            <a:pPr>
              <a:buClr>
                <a:schemeClr val="accent2"/>
              </a:buClr>
              <a:buSzPct val="115000"/>
              <a:buFont typeface="Wingdings" pitchFamily="2" charset="2"/>
              <a:buChar char="Ø"/>
            </a:pPr>
            <a:r>
              <a:rPr lang="en-US" altLang="en-US" sz="2000" dirty="0">
                <a:solidFill>
                  <a:schemeClr val="accent1"/>
                </a:solidFill>
                <a:latin typeface="Tahoma" pitchFamily="34" charset="0"/>
              </a:rPr>
              <a:t>Phil. 4:5: </a:t>
            </a:r>
            <a:r>
              <a:rPr lang="en-US" altLang="en-US" sz="2000" b="0" dirty="0">
                <a:solidFill>
                  <a:schemeClr val="accent1"/>
                </a:solidFill>
                <a:latin typeface="Tahoma" pitchFamily="34" charset="0"/>
              </a:rPr>
              <a:t>All saints are to have a “gentle spirit.” (</a:t>
            </a:r>
            <a:r>
              <a:rPr lang="en-US" altLang="en-US" sz="2000" dirty="0">
                <a:solidFill>
                  <a:schemeClr val="accent1"/>
                </a:solidFill>
                <a:latin typeface="Tahoma" pitchFamily="34" charset="0"/>
              </a:rPr>
              <a:t>Gal. 5:22: Fruit of the Spirit!)</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Gal. 6:1: </a:t>
            </a:r>
            <a:r>
              <a:rPr lang="en-US" altLang="en-US" sz="2000" b="0" dirty="0">
                <a:solidFill>
                  <a:schemeClr val="accent1"/>
                </a:solidFill>
                <a:latin typeface="Tahoma" pitchFamily="34" charset="0"/>
              </a:rPr>
              <a:t>Saints are to restore the fallen or the weak in gentleness! </a:t>
            </a:r>
          </a:p>
          <a:p>
            <a:pPr marL="457200" lvl="1" indent="0">
              <a:buClr>
                <a:schemeClr val="accent2"/>
              </a:buClr>
              <a:buSzPct val="115000"/>
            </a:pPr>
            <a:r>
              <a:rPr lang="en-US" altLang="en-US" sz="2000" dirty="0">
                <a:solidFill>
                  <a:schemeClr val="accent1"/>
                </a:solidFill>
                <a:latin typeface="Tahoma" pitchFamily="34" charset="0"/>
              </a:rPr>
              <a:t>(II Tim. 2:24-26: Correct in gentleness)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Eph. 4:1-3: </a:t>
            </a:r>
            <a:r>
              <a:rPr lang="en-US" altLang="en-US" sz="2000" b="0" dirty="0">
                <a:solidFill>
                  <a:schemeClr val="accent1"/>
                </a:solidFill>
                <a:latin typeface="Tahoma" pitchFamily="34" charset="0"/>
              </a:rPr>
              <a:t>To walk in a “worthy manner” of the gospel requires saints to be gentle (meek)!</a:t>
            </a:r>
            <a:endParaRPr lang="en-US" altLang="en-US" sz="2000" i="1" dirty="0">
              <a:solidFill>
                <a:schemeClr val="accent1"/>
              </a:solidFill>
              <a:latin typeface="Tahoma" pitchFamily="34" charset="0"/>
            </a:endParaRPr>
          </a:p>
        </p:txBody>
      </p:sp>
      <p:sp>
        <p:nvSpPr>
          <p:cNvPr id="5" name="Text Box 5"/>
          <p:cNvSpPr txBox="1">
            <a:spLocks noChangeArrowheads="1"/>
          </p:cNvSpPr>
          <p:nvPr/>
        </p:nvSpPr>
        <p:spPr bwMode="auto">
          <a:xfrm>
            <a:off x="-12290" y="4808757"/>
            <a:ext cx="5422490" cy="156966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When we “put on” gentleness we</a:t>
            </a:r>
          </a:p>
          <a:p>
            <a:pPr algn="ctr"/>
            <a:r>
              <a:rPr lang="en-US" altLang="en-US" dirty="0">
                <a:solidFill>
                  <a:srgbClr val="66FFFF"/>
                </a:solidFill>
                <a:latin typeface="Tahoma" pitchFamily="34" charset="0"/>
              </a:rPr>
              <a:t>clothe ourselves with</a:t>
            </a:r>
          </a:p>
          <a:p>
            <a:pPr algn="ctr"/>
            <a:r>
              <a:rPr lang="en-US" altLang="en-US" dirty="0">
                <a:solidFill>
                  <a:srgbClr val="66FFFF"/>
                </a:solidFill>
                <a:latin typeface="Tahoma" pitchFamily="34" charset="0"/>
              </a:rPr>
              <a:t>Christ and share an attribute</a:t>
            </a:r>
          </a:p>
          <a:p>
            <a:pPr algn="ctr"/>
            <a:r>
              <a:rPr lang="en-US" altLang="en-US" dirty="0">
                <a:solidFill>
                  <a:srgbClr val="66FFFF"/>
                </a:solidFill>
                <a:latin typeface="Tahoma" pitchFamily="34" charset="0"/>
              </a:rPr>
              <a:t> of God!</a:t>
            </a:r>
            <a:endParaRPr lang="en-US" altLang="en-US" i="1" dirty="0">
              <a:solidFill>
                <a:srgbClr val="66FFFF"/>
              </a:solidFill>
              <a:latin typeface="Tahom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377630"/>
            <a:ext cx="3657600" cy="2431915"/>
          </a:xfrm>
          <a:prstGeom prst="rect">
            <a:avLst/>
          </a:prstGeom>
        </p:spPr>
      </p:pic>
    </p:spTree>
    <p:extLst>
      <p:ext uri="{BB962C8B-B14F-4D97-AF65-F5344CB8AC3E}">
        <p14:creationId xmlns:p14="http://schemas.microsoft.com/office/powerpoint/2010/main" val="2165446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6308">
                                            <p:txEl>
                                              <p:pRg st="1" end="1"/>
                                            </p:txEl>
                                          </p:spTgt>
                                        </p:tgtEl>
                                        <p:attrNameLst>
                                          <p:attrName>style.visibility</p:attrName>
                                        </p:attrNameLst>
                                      </p:cBhvr>
                                      <p:to>
                                        <p:strVal val="visible"/>
                                      </p:to>
                                    </p:set>
                                    <p:animEffect transition="in" filter="wipe(left)">
                                      <p:cBhvr>
                                        <p:cTn id="17" dur="500"/>
                                        <p:tgtEl>
                                          <p:spTgt spid="2263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6308">
                                            <p:txEl>
                                              <p:pRg st="2" end="2"/>
                                            </p:txEl>
                                          </p:spTgt>
                                        </p:tgtEl>
                                        <p:attrNameLst>
                                          <p:attrName>style.visibility</p:attrName>
                                        </p:attrNameLst>
                                      </p:cBhvr>
                                      <p:to>
                                        <p:strVal val="visible"/>
                                      </p:to>
                                    </p:set>
                                    <p:animEffect transition="in" filter="wipe(left)">
                                      <p:cBhvr>
                                        <p:cTn id="22" dur="500"/>
                                        <p:tgtEl>
                                          <p:spTgt spid="2263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6308">
                                            <p:txEl>
                                              <p:pRg st="3" end="3"/>
                                            </p:txEl>
                                          </p:spTgt>
                                        </p:tgtEl>
                                        <p:attrNameLst>
                                          <p:attrName>style.visibility</p:attrName>
                                        </p:attrNameLst>
                                      </p:cBhvr>
                                      <p:to>
                                        <p:strVal val="visible"/>
                                      </p:to>
                                    </p:set>
                                    <p:animEffect transition="in" filter="wipe(left)">
                                      <p:cBhvr>
                                        <p:cTn id="27" dur="500"/>
                                        <p:tgtEl>
                                          <p:spTgt spid="2263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6308">
                                            <p:txEl>
                                              <p:pRg st="4" end="4"/>
                                            </p:txEl>
                                          </p:spTgt>
                                        </p:tgtEl>
                                        <p:attrNameLst>
                                          <p:attrName>style.visibility</p:attrName>
                                        </p:attrNameLst>
                                      </p:cBhvr>
                                      <p:to>
                                        <p:strVal val="visible"/>
                                      </p:to>
                                    </p:set>
                                    <p:animEffect transition="in" filter="wipe(left)">
                                      <p:cBhvr>
                                        <p:cTn id="32" dur="500"/>
                                        <p:tgtEl>
                                          <p:spTgt spid="2263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6308">
                                            <p:txEl>
                                              <p:pRg st="5" end="5"/>
                                            </p:txEl>
                                          </p:spTgt>
                                        </p:tgtEl>
                                        <p:attrNameLst>
                                          <p:attrName>style.visibility</p:attrName>
                                        </p:attrNameLst>
                                      </p:cBhvr>
                                      <p:to>
                                        <p:strVal val="visible"/>
                                      </p:to>
                                    </p:set>
                                    <p:animEffect transition="in" filter="wipe(left)">
                                      <p:cBhvr>
                                        <p:cTn id="37" dur="500"/>
                                        <p:tgtEl>
                                          <p:spTgt spid="226308">
                                            <p:txEl>
                                              <p:pRg st="5" end="5"/>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26308">
                                            <p:txEl>
                                              <p:pRg st="6" end="6"/>
                                            </p:txEl>
                                          </p:spTgt>
                                        </p:tgtEl>
                                        <p:attrNameLst>
                                          <p:attrName>style.visibility</p:attrName>
                                        </p:attrNameLst>
                                      </p:cBhvr>
                                      <p:to>
                                        <p:strVal val="visible"/>
                                      </p:to>
                                    </p:set>
                                    <p:animEffect transition="in" filter="wipe(left)">
                                      <p:cBhvr>
                                        <p:cTn id="40" dur="500"/>
                                        <p:tgtEl>
                                          <p:spTgt spid="22630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6308">
                                            <p:txEl>
                                              <p:pRg st="7" end="7"/>
                                            </p:txEl>
                                          </p:spTgt>
                                        </p:tgtEl>
                                        <p:attrNameLst>
                                          <p:attrName>style.visibility</p:attrName>
                                        </p:attrNameLst>
                                      </p:cBhvr>
                                      <p:to>
                                        <p:strVal val="visible"/>
                                      </p:to>
                                    </p:set>
                                    <p:animEffect transition="in" filter="wipe(left)">
                                      <p:cBhvr>
                                        <p:cTn id="45" dur="500"/>
                                        <p:tgtEl>
                                          <p:spTgt spid="226308">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Patience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2072050"/>
            <a:ext cx="915629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dirty="0">
                <a:solidFill>
                  <a:schemeClr val="accent2">
                    <a:lumMod val="75000"/>
                  </a:schemeClr>
                </a:solidFill>
                <a:latin typeface="Tahoma" pitchFamily="34" charset="0"/>
              </a:rPr>
              <a:t>Put on, or clothe ourselves, with patience </a:t>
            </a:r>
          </a:p>
          <a:p>
            <a:pPr marL="0" indent="0"/>
            <a:r>
              <a:rPr lang="en-US" altLang="en-US" dirty="0">
                <a:solidFill>
                  <a:schemeClr val="accent2">
                    <a:lumMod val="75000"/>
                  </a:schemeClr>
                </a:solidFill>
                <a:latin typeface="Tahoma" pitchFamily="34" charset="0"/>
              </a:rPr>
              <a:t>(KJV: “longsuffering”)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Patience </a:t>
            </a:r>
            <a:r>
              <a:rPr lang="en-US" altLang="en-US" sz="2000" b="0" dirty="0">
                <a:solidFill>
                  <a:schemeClr val="accent1"/>
                </a:solidFill>
                <a:latin typeface="Tahoma" pitchFamily="34" charset="0"/>
              </a:rPr>
              <a:t>= </a:t>
            </a:r>
            <a:r>
              <a:rPr lang="en-US" altLang="en-US" sz="2000" b="0" i="1" dirty="0">
                <a:solidFill>
                  <a:schemeClr val="accent1"/>
                </a:solidFill>
                <a:latin typeface="Tahoma" pitchFamily="34" charset="0"/>
              </a:rPr>
              <a:t>G3115 </a:t>
            </a:r>
            <a:r>
              <a:rPr lang="en-US" altLang="en-US" sz="2000" b="0" i="1" dirty="0" err="1">
                <a:solidFill>
                  <a:schemeClr val="accent1"/>
                </a:solidFill>
                <a:latin typeface="Tahoma" pitchFamily="34" charset="0"/>
              </a:rPr>
              <a:t>makrothumia</a:t>
            </a:r>
            <a:r>
              <a:rPr lang="en-US" altLang="en-US" sz="2000" b="0" i="1" dirty="0">
                <a:solidFill>
                  <a:schemeClr val="accent1"/>
                </a:solidFill>
                <a:latin typeface="Tahoma" pitchFamily="34" charset="0"/>
              </a:rPr>
              <a:t> [</a:t>
            </a:r>
            <a:r>
              <a:rPr lang="en-US" altLang="en-US" sz="2000" b="0" i="1" dirty="0" err="1">
                <a:solidFill>
                  <a:schemeClr val="accent1"/>
                </a:solidFill>
                <a:latin typeface="Tahoma" pitchFamily="34" charset="0"/>
              </a:rPr>
              <a:t>mak</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roth</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oo</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mee</a:t>
            </a:r>
            <a:r>
              <a:rPr lang="en-US" altLang="en-US" sz="2000" b="0" i="1" dirty="0">
                <a:solidFill>
                  <a:schemeClr val="accent1"/>
                </a:solidFill>
                <a:latin typeface="Tahoma" pitchFamily="34" charset="0"/>
              </a:rPr>
              <a:t>'-ah]: </a:t>
            </a:r>
            <a:r>
              <a:rPr lang="en-US" altLang="en-US" sz="2000" b="0" dirty="0">
                <a:solidFill>
                  <a:schemeClr val="accent1"/>
                </a:solidFill>
                <a:latin typeface="Tahoma" pitchFamily="34" charset="0"/>
              </a:rPr>
              <a:t>“Forbearance or (subjectively) fortitude: - longsuffering, patience.”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755" y="3509962"/>
            <a:ext cx="5410200" cy="3043238"/>
          </a:xfrm>
          <a:prstGeom prst="rect">
            <a:avLst/>
          </a:prstGeom>
        </p:spPr>
      </p:pic>
      <p:sp>
        <p:nvSpPr>
          <p:cNvPr id="9" name="Text Box 6"/>
          <p:cNvSpPr txBox="1">
            <a:spLocks noChangeArrowheads="1"/>
          </p:cNvSpPr>
          <p:nvPr/>
        </p:nvSpPr>
        <p:spPr bwMode="auto">
          <a:xfrm>
            <a:off x="0" y="762000"/>
            <a:ext cx="9144000" cy="954107"/>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solidFill>
                  <a:schemeClr val="accent1">
                    <a:lumMod val="75000"/>
                  </a:schemeClr>
                </a:solidFill>
                <a:latin typeface="Tahoma" pitchFamily="34" charset="0"/>
              </a:rPr>
              <a:t>Col. 3:12</a:t>
            </a:r>
          </a:p>
          <a:p>
            <a:r>
              <a:rPr lang="en-US" altLang="en-US" sz="1800" b="0" dirty="0">
                <a:solidFill>
                  <a:schemeClr val="accent1">
                    <a:lumMod val="75000"/>
                  </a:schemeClr>
                </a:solidFill>
                <a:latin typeface="Tahoma" pitchFamily="34" charset="0"/>
              </a:rPr>
              <a:t>12.  So, as those who have been chosen of God, holy and beloved, put on a heart of compassion, kindness, humility, gentleness and </a:t>
            </a:r>
            <a:r>
              <a:rPr lang="en-US" altLang="en-US" sz="18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patience</a:t>
            </a:r>
            <a:r>
              <a:rPr lang="en-US" altLang="en-US" sz="1800" b="0" dirty="0">
                <a:solidFill>
                  <a:schemeClr val="accent1">
                    <a:lumMod val="75000"/>
                  </a:schemeClr>
                </a:solidFill>
                <a:latin typeface="Tahoma" pitchFamily="34" charset="0"/>
              </a:rPr>
              <a:t>;</a:t>
            </a:r>
          </a:p>
        </p:txBody>
      </p:sp>
    </p:spTree>
    <p:extLst>
      <p:ext uri="{BB962C8B-B14F-4D97-AF65-F5344CB8AC3E}">
        <p14:creationId xmlns:p14="http://schemas.microsoft.com/office/powerpoint/2010/main" val="4104712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fade">
                                      <p:cBhvr>
                                        <p:cTn id="7" dur="500"/>
                                        <p:tgtEl>
                                          <p:spTgt spid="22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Patience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121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Trait of God and of Jesus, our example!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Ex. 34:6: </a:t>
            </a:r>
            <a:r>
              <a:rPr lang="en-US" altLang="en-US" sz="2000" b="0" dirty="0">
                <a:solidFill>
                  <a:schemeClr val="accent1"/>
                </a:solidFill>
                <a:latin typeface="Tahoma" pitchFamily="34" charset="0"/>
              </a:rPr>
              <a:t>“Compassionate and slow to anger” (KJV: “Longsuffering”) from a combination Heb. word that means, “patient, slow to anger, long-suffering” </a:t>
            </a:r>
            <a:r>
              <a:rPr lang="en-US" altLang="en-US" sz="2000" b="0" i="1" dirty="0">
                <a:solidFill>
                  <a:schemeClr val="accent1"/>
                </a:solidFill>
                <a:latin typeface="Tahoma" pitchFamily="34" charset="0"/>
              </a:rPr>
              <a:t>(H750, H639).</a:t>
            </a:r>
          </a:p>
          <a:p>
            <a:pPr>
              <a:buClr>
                <a:schemeClr val="accent2"/>
              </a:buClr>
              <a:buSzPct val="115000"/>
              <a:buFont typeface="Wingdings" pitchFamily="2" charset="2"/>
              <a:buChar char="Ø"/>
            </a:pPr>
            <a:r>
              <a:rPr lang="en-US" altLang="en-US" sz="2000" dirty="0">
                <a:solidFill>
                  <a:schemeClr val="accent1"/>
                </a:solidFill>
                <a:latin typeface="Tahoma" pitchFamily="34" charset="0"/>
              </a:rPr>
              <a:t>Ps. 86:15: </a:t>
            </a:r>
            <a:r>
              <a:rPr lang="en-US" altLang="en-US" sz="2000" b="0" dirty="0">
                <a:solidFill>
                  <a:schemeClr val="accent1"/>
                </a:solidFill>
                <a:latin typeface="Tahoma" pitchFamily="34" charset="0"/>
              </a:rPr>
              <a:t>“Slow to anger” (KJV: “Longsuffering”)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Rom. 2:4: </a:t>
            </a:r>
            <a:r>
              <a:rPr lang="en-US" altLang="en-US" sz="2000" b="0" dirty="0">
                <a:solidFill>
                  <a:schemeClr val="accent1"/>
                </a:solidFill>
                <a:latin typeface="Tahoma" pitchFamily="34" charset="0"/>
              </a:rPr>
              <a:t>Don’t take for granted God’s patience! </a:t>
            </a:r>
            <a:r>
              <a:rPr lang="en-US" altLang="en-US" sz="2000" i="1" dirty="0">
                <a:solidFill>
                  <a:schemeClr val="accent1"/>
                </a:solidFill>
                <a:latin typeface="Tahoma" pitchFamily="34" charset="0"/>
              </a:rPr>
              <a:t>(I Pet. 3:20: Days of Noah)</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II Pet. 3:9, 15:</a:t>
            </a:r>
            <a:r>
              <a:rPr lang="en-US" altLang="en-US" sz="2000" b="0" dirty="0">
                <a:solidFill>
                  <a:schemeClr val="accent1"/>
                </a:solidFill>
                <a:latin typeface="Tahoma" pitchFamily="34" charset="0"/>
              </a:rPr>
              <a:t> Jesus, the Lord, is patient (KJV: “Longsuffering”), not willing for any to perish but to come to repentance!</a:t>
            </a:r>
            <a:endParaRPr lang="en-US" altLang="en-US" sz="2000" i="1" dirty="0">
              <a:solidFill>
                <a:schemeClr val="accent1"/>
              </a:solidFill>
              <a:latin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0" y="3739954"/>
            <a:ext cx="2926080" cy="3021496"/>
          </a:xfrm>
          <a:prstGeom prst="rect">
            <a:avLst/>
          </a:prstGeom>
        </p:spPr>
      </p:pic>
    </p:spTree>
    <p:extLst>
      <p:ext uri="{BB962C8B-B14F-4D97-AF65-F5344CB8AC3E}">
        <p14:creationId xmlns:p14="http://schemas.microsoft.com/office/powerpoint/2010/main" val="19802408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Effect transition="in" filter="wipe(left)">
                                      <p:cBhvr>
                                        <p:cTn id="16" dur="500"/>
                                        <p:tgtEl>
                                          <p:spTgt spid="22630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6308">
                                            <p:txEl>
                                              <p:pRg st="3" end="3"/>
                                            </p:txEl>
                                          </p:spTgt>
                                        </p:tgtEl>
                                        <p:attrNameLst>
                                          <p:attrName>style.visibility</p:attrName>
                                        </p:attrNameLst>
                                      </p:cBhvr>
                                      <p:to>
                                        <p:strVal val="visible"/>
                                      </p:to>
                                    </p:set>
                                    <p:animEffect transition="in" filter="wipe(left)">
                                      <p:cBhvr>
                                        <p:cTn id="21" dur="500"/>
                                        <p:tgtEl>
                                          <p:spTgt spid="22630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6308">
                                            <p:txEl>
                                              <p:pRg st="4" end="4"/>
                                            </p:txEl>
                                          </p:spTgt>
                                        </p:tgtEl>
                                        <p:attrNameLst>
                                          <p:attrName>style.visibility</p:attrName>
                                        </p:attrNameLst>
                                      </p:cBhvr>
                                      <p:to>
                                        <p:strVal val="visible"/>
                                      </p:to>
                                    </p:set>
                                    <p:animEffect transition="in" filter="wipe(left)">
                                      <p:cBhvr>
                                        <p:cTn id="26" dur="500"/>
                                        <p:tgtEl>
                                          <p:spTgt spid="226308">
                                            <p:txEl>
                                              <p:pRg st="4" end="4"/>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Patience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Must show “Patience” towards others: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Gal. 5:22: </a:t>
            </a:r>
            <a:r>
              <a:rPr lang="en-US" altLang="en-US" sz="2000" b="0" dirty="0">
                <a:solidFill>
                  <a:schemeClr val="accent1"/>
                </a:solidFill>
                <a:latin typeface="Tahoma" pitchFamily="34" charset="0"/>
              </a:rPr>
              <a:t>Patience (Longsuffering) is a fruit of the Spirit!</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Eph. 4:2; Col. 1:11; I Thess. 5:14: </a:t>
            </a:r>
            <a:r>
              <a:rPr lang="en-US" altLang="en-US" sz="2000" b="0" dirty="0">
                <a:solidFill>
                  <a:schemeClr val="accent1"/>
                </a:solidFill>
                <a:latin typeface="Tahoma" pitchFamily="34" charset="0"/>
              </a:rPr>
              <a:t>Saints are to be patient with each other, and all men!</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II Tim. 2:24; 4:2: </a:t>
            </a:r>
            <a:r>
              <a:rPr lang="en-US" altLang="en-US" sz="2000" b="0" dirty="0">
                <a:solidFill>
                  <a:schemeClr val="accent1"/>
                </a:solidFill>
                <a:latin typeface="Tahoma" pitchFamily="34" charset="0"/>
              </a:rPr>
              <a:t>Saints are to correct and teach with “great patience!”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Tim. 3:3: </a:t>
            </a:r>
            <a:r>
              <a:rPr lang="en-US" altLang="en-US" sz="2000" b="0" dirty="0">
                <a:solidFill>
                  <a:schemeClr val="accent1"/>
                </a:solidFill>
                <a:latin typeface="Tahoma" pitchFamily="34" charset="0"/>
              </a:rPr>
              <a:t>Elders are to be patient, longsuffering.</a:t>
            </a:r>
          </a:p>
          <a:p>
            <a:pPr>
              <a:buClr>
                <a:schemeClr val="accent2"/>
              </a:buClr>
              <a:buSzPct val="115000"/>
              <a:buFont typeface="Wingdings" pitchFamily="2" charset="2"/>
              <a:buChar char="Ø"/>
            </a:pPr>
            <a:r>
              <a:rPr lang="en-US" altLang="en-US" sz="2000" dirty="0">
                <a:solidFill>
                  <a:schemeClr val="accent1"/>
                </a:solidFill>
                <a:latin typeface="Tahoma" pitchFamily="34" charset="0"/>
              </a:rPr>
              <a:t>Rom. 12:12; James 5:7-8: </a:t>
            </a:r>
            <a:r>
              <a:rPr lang="en-US" altLang="en-US" sz="2000" b="0" dirty="0">
                <a:solidFill>
                  <a:schemeClr val="accent1"/>
                </a:solidFill>
                <a:latin typeface="Tahoma" pitchFamily="34" charset="0"/>
              </a:rPr>
              <a:t>Be patient in trials and in waiting for Jesus’ 2</a:t>
            </a:r>
            <a:r>
              <a:rPr lang="en-US" altLang="en-US" sz="2000" b="0" baseline="30000" dirty="0">
                <a:solidFill>
                  <a:schemeClr val="accent1"/>
                </a:solidFill>
                <a:latin typeface="Tahoma" pitchFamily="34" charset="0"/>
              </a:rPr>
              <a:t>nd</a:t>
            </a:r>
            <a:r>
              <a:rPr lang="en-US" altLang="en-US" sz="2000" b="0" dirty="0">
                <a:solidFill>
                  <a:schemeClr val="accent1"/>
                </a:solidFill>
                <a:latin typeface="Tahoma" pitchFamily="34" charset="0"/>
              </a:rPr>
              <a:t> Coming!</a:t>
            </a:r>
            <a:endParaRPr lang="en-US" altLang="en-US" sz="2000" i="1" dirty="0">
              <a:solidFill>
                <a:schemeClr val="accent1"/>
              </a:solidFill>
              <a:latin typeface="Tahoma" pitchFamily="34" charset="0"/>
            </a:endParaRPr>
          </a:p>
        </p:txBody>
      </p:sp>
      <p:sp>
        <p:nvSpPr>
          <p:cNvPr id="5" name="Text Box 5"/>
          <p:cNvSpPr txBox="1">
            <a:spLocks noChangeArrowheads="1"/>
          </p:cNvSpPr>
          <p:nvPr/>
        </p:nvSpPr>
        <p:spPr bwMode="auto">
          <a:xfrm>
            <a:off x="0" y="5746784"/>
            <a:ext cx="9158748"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When we “put on” patience we clothe ourselves with</a:t>
            </a:r>
          </a:p>
          <a:p>
            <a:pPr algn="ctr"/>
            <a:r>
              <a:rPr lang="en-US" altLang="en-US" dirty="0">
                <a:solidFill>
                  <a:srgbClr val="66FFFF"/>
                </a:solidFill>
                <a:latin typeface="Tahoma" pitchFamily="34" charset="0"/>
              </a:rPr>
              <a:t>Christ and share an attribute of God!</a:t>
            </a:r>
            <a:endParaRPr lang="en-US" altLang="en-US" i="1" dirty="0">
              <a:solidFill>
                <a:srgbClr val="66FFFF"/>
              </a:solidFill>
              <a:latin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54301"/>
            <a:ext cx="4391161" cy="217801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3590809"/>
            <a:ext cx="2870200" cy="1905000"/>
          </a:xfrm>
          <a:prstGeom prst="rect">
            <a:avLst/>
          </a:prstGeom>
        </p:spPr>
      </p:pic>
    </p:spTree>
    <p:extLst>
      <p:ext uri="{BB962C8B-B14F-4D97-AF65-F5344CB8AC3E}">
        <p14:creationId xmlns:p14="http://schemas.microsoft.com/office/powerpoint/2010/main" val="4145538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6308">
                                            <p:txEl>
                                              <p:pRg st="2" end="2"/>
                                            </p:txEl>
                                          </p:spTgt>
                                        </p:tgtEl>
                                        <p:attrNameLst>
                                          <p:attrName>style.visibility</p:attrName>
                                        </p:attrNameLst>
                                      </p:cBhvr>
                                      <p:to>
                                        <p:strVal val="visible"/>
                                      </p:to>
                                    </p:set>
                                    <p:animEffect transition="in" filter="wipe(left)">
                                      <p:cBhvr>
                                        <p:cTn id="22" dur="500"/>
                                        <p:tgtEl>
                                          <p:spTgt spid="2263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6308">
                                            <p:txEl>
                                              <p:pRg st="3" end="3"/>
                                            </p:txEl>
                                          </p:spTgt>
                                        </p:tgtEl>
                                        <p:attrNameLst>
                                          <p:attrName>style.visibility</p:attrName>
                                        </p:attrNameLst>
                                      </p:cBhvr>
                                      <p:to>
                                        <p:strVal val="visible"/>
                                      </p:to>
                                    </p:set>
                                    <p:animEffect transition="in" filter="wipe(left)">
                                      <p:cBhvr>
                                        <p:cTn id="27" dur="500"/>
                                        <p:tgtEl>
                                          <p:spTgt spid="2263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6308">
                                            <p:txEl>
                                              <p:pRg st="4" end="4"/>
                                            </p:txEl>
                                          </p:spTgt>
                                        </p:tgtEl>
                                        <p:attrNameLst>
                                          <p:attrName>style.visibility</p:attrName>
                                        </p:attrNameLst>
                                      </p:cBhvr>
                                      <p:to>
                                        <p:strVal val="visible"/>
                                      </p:to>
                                    </p:set>
                                    <p:animEffect transition="in" filter="wipe(left)">
                                      <p:cBhvr>
                                        <p:cTn id="32" dur="500"/>
                                        <p:tgtEl>
                                          <p:spTgt spid="2263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6308">
                                            <p:txEl>
                                              <p:pRg st="5" end="5"/>
                                            </p:txEl>
                                          </p:spTgt>
                                        </p:tgtEl>
                                        <p:attrNameLst>
                                          <p:attrName>style.visibility</p:attrName>
                                        </p:attrNameLst>
                                      </p:cBhvr>
                                      <p:to>
                                        <p:strVal val="visible"/>
                                      </p:to>
                                    </p:set>
                                    <p:animEffect transition="in" filter="wipe(left)">
                                      <p:cBhvr>
                                        <p:cTn id="37" dur="500"/>
                                        <p:tgtEl>
                                          <p:spTgt spid="226308">
                                            <p:txEl>
                                              <p:pRg st="5" end="5"/>
                                            </p:txEl>
                                          </p:spTgt>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Love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1905000"/>
            <a:ext cx="915629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Put on, or clothe ourselves, with love (KJV: “charity”)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Love</a:t>
            </a:r>
            <a:r>
              <a:rPr lang="en-US" altLang="en-US" sz="2000" b="0" dirty="0">
                <a:solidFill>
                  <a:schemeClr val="accent1"/>
                </a:solidFill>
                <a:latin typeface="Tahoma" pitchFamily="34" charset="0"/>
              </a:rPr>
              <a:t> = </a:t>
            </a:r>
            <a:r>
              <a:rPr lang="en-US" altLang="en-US" sz="2000" b="0" i="1" dirty="0">
                <a:solidFill>
                  <a:schemeClr val="accent1"/>
                </a:solidFill>
                <a:latin typeface="Tahoma" pitchFamily="34" charset="0"/>
              </a:rPr>
              <a:t>G26 agapē [ag-ah'-pay]:</a:t>
            </a:r>
            <a:r>
              <a:rPr lang="en-US" altLang="en-US" sz="2000" b="0" dirty="0">
                <a:solidFill>
                  <a:schemeClr val="accent1"/>
                </a:solidFill>
                <a:latin typeface="Tahoma" pitchFamily="34" charset="0"/>
              </a:rPr>
              <a:t> “love, that is, affection or benevolence; specifically (plural) a love feast: - (feast of) charity ([-ably]), dear, love (a selfless, sacrificial love).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Much can be said of love, for it is the trait of God and of Jesus and what we are to exhibit!</a:t>
            </a:r>
          </a:p>
        </p:txBody>
      </p:sp>
      <p:sp>
        <p:nvSpPr>
          <p:cNvPr id="7" name="Text Box 6"/>
          <p:cNvSpPr txBox="1">
            <a:spLocks noChangeArrowheads="1"/>
          </p:cNvSpPr>
          <p:nvPr/>
        </p:nvSpPr>
        <p:spPr bwMode="auto">
          <a:xfrm>
            <a:off x="-12290" y="762000"/>
            <a:ext cx="9144000" cy="67710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solidFill>
                  <a:schemeClr val="accent1">
                    <a:lumMod val="75000"/>
                  </a:schemeClr>
                </a:solidFill>
                <a:latin typeface="Tahoma" pitchFamily="34" charset="0"/>
              </a:rPr>
              <a:t>Col. 3:14</a:t>
            </a:r>
          </a:p>
          <a:p>
            <a:r>
              <a:rPr lang="en-US" altLang="en-US" sz="1800" b="0" dirty="0">
                <a:solidFill>
                  <a:schemeClr val="accent1">
                    <a:lumMod val="75000"/>
                  </a:schemeClr>
                </a:solidFill>
                <a:latin typeface="Tahoma" pitchFamily="34" charset="0"/>
              </a:rPr>
              <a:t>14.  Beyond all these things put on </a:t>
            </a:r>
            <a:r>
              <a:rPr lang="en-US" altLang="en-US" sz="18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love</a:t>
            </a:r>
            <a:r>
              <a:rPr lang="en-US" altLang="en-US" sz="1800" b="0" dirty="0">
                <a:solidFill>
                  <a:schemeClr val="accent1">
                    <a:lumMod val="75000"/>
                  </a:schemeClr>
                </a:solidFill>
                <a:latin typeface="Tahoma" pitchFamily="34" charset="0"/>
              </a:rPr>
              <a:t>, which is the perfect bond of unity.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017" y="3905548"/>
            <a:ext cx="4715675" cy="2652568"/>
          </a:xfrm>
          <a:prstGeom prst="rect">
            <a:avLst/>
          </a:prstGeom>
        </p:spPr>
      </p:pic>
    </p:spTree>
    <p:extLst>
      <p:ext uri="{BB962C8B-B14F-4D97-AF65-F5344CB8AC3E}">
        <p14:creationId xmlns:p14="http://schemas.microsoft.com/office/powerpoint/2010/main" val="23500599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6308">
                                            <p:txEl>
                                              <p:pRg st="1" end="1"/>
                                            </p:txEl>
                                          </p:spTgt>
                                        </p:tgtEl>
                                        <p:attrNameLst>
                                          <p:attrName>style.visibility</p:attrName>
                                        </p:attrNameLst>
                                      </p:cBhvr>
                                      <p:to>
                                        <p:strVal val="visible"/>
                                      </p:to>
                                    </p:set>
                                    <p:animEffect transition="in" filter="wipe(left)">
                                      <p:cBhvr>
                                        <p:cTn id="17" dur="500"/>
                                        <p:tgtEl>
                                          <p:spTgt spid="226308">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6308">
                                            <p:txEl>
                                              <p:pRg st="2" end="2"/>
                                            </p:txEl>
                                          </p:spTgt>
                                        </p:tgtEl>
                                        <p:attrNameLst>
                                          <p:attrName>style.visibility</p:attrName>
                                        </p:attrNameLst>
                                      </p:cBhvr>
                                      <p:to>
                                        <p:strVal val="visible"/>
                                      </p:to>
                                    </p:set>
                                    <p:animEffect transition="in" filter="wipe(left)">
                                      <p:cBhvr>
                                        <p:cTn id="21" dur="500"/>
                                        <p:tgtEl>
                                          <p:spTgt spid="2263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r>
              <a:rPr lang="en-US" altLang="en-US" sz="3600"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553200"/>
            <a:ext cx="3733800" cy="304800"/>
          </a:xfrm>
        </p:spPr>
        <p:txBody>
          <a:bodyPr/>
          <a:lstStyle/>
          <a:p>
            <a:r>
              <a:rPr lang="fr-FR" altLang="en-US"/>
              <a:t>Put On...</a:t>
            </a:r>
            <a:endParaRPr lang="en-US" altLang="en-US" dirty="0"/>
          </a:p>
        </p:txBody>
      </p:sp>
      <p:sp>
        <p:nvSpPr>
          <p:cNvPr id="6" name="Text Box 4"/>
          <p:cNvSpPr txBox="1">
            <a:spLocks noChangeArrowheads="1"/>
          </p:cNvSpPr>
          <p:nvPr/>
        </p:nvSpPr>
        <p:spPr bwMode="auto">
          <a:xfrm>
            <a:off x="-12290" y="762000"/>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Global Fashion Industry Statistics: Valued at over 3</a:t>
            </a:r>
          </a:p>
          <a:p>
            <a:r>
              <a:rPr lang="en-US" altLang="en-US" dirty="0">
                <a:solidFill>
                  <a:schemeClr val="accent2">
                    <a:lumMod val="75000"/>
                  </a:schemeClr>
                </a:solidFill>
                <a:latin typeface="Tahoma" pitchFamily="34" charset="0"/>
              </a:rPr>
              <a:t>trillion dollars and accounts for 2 percent of the world's</a:t>
            </a:r>
          </a:p>
          <a:p>
            <a:r>
              <a:rPr lang="en-US" altLang="en-US" dirty="0">
                <a:solidFill>
                  <a:schemeClr val="accent2">
                    <a:lumMod val="75000"/>
                  </a:schemeClr>
                </a:solidFill>
                <a:latin typeface="Tahoma" pitchFamily="34" charset="0"/>
              </a:rPr>
              <a:t>Gross Domestic Product (GDP)!</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womenswear industry is valued at 621 billion dollars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menswear industry is valued at 402 billion dollars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retail value of the luxury goods market is 339.4 billion dollars</a:t>
            </a:r>
          </a:p>
          <a:p>
            <a:pPr>
              <a:buClr>
                <a:schemeClr val="accent2"/>
              </a:buClr>
              <a:buSzPct val="115000"/>
              <a:buFont typeface="Wingdings" pitchFamily="2" charset="2"/>
              <a:buChar char="Ø"/>
            </a:pPr>
            <a:r>
              <a:rPr lang="en-US" altLang="en-US" sz="2000" b="0" dirty="0" err="1">
                <a:solidFill>
                  <a:schemeClr val="accent1"/>
                </a:solidFill>
                <a:latin typeface="Tahoma" pitchFamily="34" charset="0"/>
              </a:rPr>
              <a:t>Childrenswear</a:t>
            </a:r>
            <a:r>
              <a:rPr lang="en-US" altLang="en-US" sz="2000" b="0" dirty="0">
                <a:solidFill>
                  <a:schemeClr val="accent1"/>
                </a:solidFill>
                <a:latin typeface="Tahoma" pitchFamily="34" charset="0"/>
              </a:rPr>
              <a:t> had a global retail value of 186 billion dollars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Sports footwear is valued at 90.4 billion dollars</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The </a:t>
            </a:r>
            <a:r>
              <a:rPr lang="en-US" altLang="en-US" sz="2000" b="0" dirty="0" err="1">
                <a:solidFill>
                  <a:schemeClr val="accent1"/>
                </a:solidFill>
                <a:latin typeface="Tahoma" pitchFamily="34" charset="0"/>
              </a:rPr>
              <a:t>bridalwear</a:t>
            </a:r>
            <a:r>
              <a:rPr lang="en-US" altLang="en-US" sz="2000" b="0" dirty="0">
                <a:solidFill>
                  <a:schemeClr val="accent1"/>
                </a:solidFill>
                <a:latin typeface="Tahoma" pitchFamily="34" charset="0"/>
              </a:rPr>
              <a:t> industry is valued at 57 billion dollars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808988"/>
            <a:ext cx="1892300" cy="28384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6344">
            <a:off x="337858" y="3917333"/>
            <a:ext cx="3733800" cy="250031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7495">
            <a:off x="5811193" y="3964603"/>
            <a:ext cx="2988421" cy="2607461"/>
          </a:xfrm>
          <a:prstGeom prst="rect">
            <a:avLst/>
          </a:prstGeom>
        </p:spPr>
      </p:pic>
    </p:spTree>
    <p:extLst>
      <p:ext uri="{BB962C8B-B14F-4D97-AF65-F5344CB8AC3E}">
        <p14:creationId xmlns:p14="http://schemas.microsoft.com/office/powerpoint/2010/main" val="4498703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left)">
                                      <p:cBhvr>
                                        <p:cTn id="28" dur="500"/>
                                        <p:tgtEl>
                                          <p:spTgt spid="6">
                                            <p:txEl>
                                              <p:pRg st="4" end="4"/>
                                            </p:txEl>
                                          </p:spTgt>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500"/>
                                        <p:tgtEl>
                                          <p:spTgt spid="6">
                                            <p:txEl>
                                              <p:pRg st="5" end="5"/>
                                            </p:txEl>
                                          </p:spTgt>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wipe(left)">
                                      <p:cBhvr>
                                        <p:cTn id="43" dur="500"/>
                                        <p:tgtEl>
                                          <p:spTgt spid="6">
                                            <p:txEl>
                                              <p:pRg st="6" end="6"/>
                                            </p:txEl>
                                          </p:spTgt>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left)">
                                      <p:cBhvr>
                                        <p:cTn id="47" dur="500"/>
                                        <p:tgtEl>
                                          <p:spTgt spid="6">
                                            <p:txEl>
                                              <p:pRg st="7" end="7"/>
                                            </p:txEl>
                                          </p:spTgt>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wipe(left)">
                                      <p:cBhvr>
                                        <p:cTn id="51" dur="500"/>
                                        <p:tgtEl>
                                          <p:spTgt spid="6">
                                            <p:txEl>
                                              <p:pRg st="8" end="8"/>
                                            </p:txEl>
                                          </p:spTgt>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Love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631723"/>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Trait of God and of Jesus, our example!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Jn. 4:8, 10: </a:t>
            </a:r>
            <a:r>
              <a:rPr lang="en-US" altLang="en-US" sz="2000" b="0" dirty="0">
                <a:solidFill>
                  <a:schemeClr val="accent1"/>
                </a:solidFill>
                <a:latin typeface="Tahoma" pitchFamily="34" charset="0"/>
              </a:rPr>
              <a:t>“God is love!” </a:t>
            </a:r>
            <a:r>
              <a:rPr lang="en-US" altLang="en-US" sz="2000" dirty="0">
                <a:solidFill>
                  <a:schemeClr val="accent1"/>
                </a:solidFill>
                <a:latin typeface="Tahoma" pitchFamily="34" charset="0"/>
              </a:rPr>
              <a:t>(Jn. 3:16; Rom. 5:8: </a:t>
            </a:r>
            <a:r>
              <a:rPr lang="en-US" altLang="en-US" sz="2000" b="0" dirty="0">
                <a:solidFill>
                  <a:schemeClr val="accent1"/>
                </a:solidFill>
                <a:latin typeface="Tahoma" pitchFamily="34" charset="0"/>
              </a:rPr>
              <a:t>God’s love is shown in sending Jesus!)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Jesus, our example: </a:t>
            </a:r>
          </a:p>
          <a:p>
            <a:pPr lvl="1">
              <a:buClr>
                <a:schemeClr val="accent2"/>
              </a:buClr>
              <a:buSzPct val="115000"/>
              <a:buFont typeface="Wingdings" panose="05000000000000000000" pitchFamily="2" charset="2"/>
              <a:buChar char="ü"/>
            </a:pPr>
            <a:r>
              <a:rPr lang="en-US" altLang="en-US" sz="2000" dirty="0">
                <a:solidFill>
                  <a:schemeClr val="accent1"/>
                </a:solidFill>
                <a:latin typeface="Tahoma" pitchFamily="34" charset="0"/>
              </a:rPr>
              <a:t>Jn. 13:34-35: </a:t>
            </a:r>
            <a:r>
              <a:rPr lang="en-US" altLang="en-US" sz="2000" b="0" dirty="0">
                <a:solidFill>
                  <a:schemeClr val="accent1"/>
                </a:solidFill>
                <a:latin typeface="Tahoma" pitchFamily="34" charset="0"/>
              </a:rPr>
              <a:t>Jesus set the standard in knowing and showing love: as He loved us!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028" y="2632271"/>
            <a:ext cx="4231363" cy="3844387"/>
          </a:xfrm>
          <a:prstGeom prst="rect">
            <a:avLst/>
          </a:prstGeom>
        </p:spPr>
      </p:pic>
    </p:spTree>
    <p:extLst>
      <p:ext uri="{BB962C8B-B14F-4D97-AF65-F5344CB8AC3E}">
        <p14:creationId xmlns:p14="http://schemas.microsoft.com/office/powerpoint/2010/main" val="2539017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6308">
                                            <p:txEl>
                                              <p:pRg st="2" end="2"/>
                                            </p:txEl>
                                          </p:spTgt>
                                        </p:tgtEl>
                                        <p:attrNameLst>
                                          <p:attrName>style.visibility</p:attrName>
                                        </p:attrNameLst>
                                      </p:cBhvr>
                                      <p:to>
                                        <p:strVal val="visible"/>
                                      </p:to>
                                    </p:set>
                                    <p:animEffect transition="in" filter="wipe(left)">
                                      <p:cBhvr>
                                        <p:cTn id="22" dur="500"/>
                                        <p:tgtEl>
                                          <p:spTgt spid="226308">
                                            <p:txEl>
                                              <p:pRg st="2" end="2"/>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26308">
                                            <p:txEl>
                                              <p:pRg st="3" end="3"/>
                                            </p:txEl>
                                          </p:spTgt>
                                        </p:tgtEl>
                                        <p:attrNameLst>
                                          <p:attrName>style.visibility</p:attrName>
                                        </p:attrNameLst>
                                      </p:cBhvr>
                                      <p:to>
                                        <p:strVal val="visible"/>
                                      </p:to>
                                    </p:set>
                                    <p:animEffect transition="in" filter="wipe(left)">
                                      <p:cBhvr>
                                        <p:cTn id="26" dur="500"/>
                                        <p:tgtEl>
                                          <p:spTgt spid="2263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Love</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Must show “Love” towards others: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6:24: </a:t>
            </a:r>
            <a:r>
              <a:rPr lang="en-US" altLang="en-US" sz="2000" b="0" dirty="0">
                <a:solidFill>
                  <a:schemeClr val="accent1"/>
                </a:solidFill>
                <a:latin typeface="Tahoma" pitchFamily="34" charset="0"/>
              </a:rPr>
              <a:t>Cannot serve two masters: must choose to love God! </a:t>
            </a:r>
            <a:r>
              <a:rPr lang="en-US" altLang="en-US" sz="2000" dirty="0">
                <a:solidFill>
                  <a:schemeClr val="accent1"/>
                </a:solidFill>
                <a:latin typeface="Tahoma" pitchFamily="34" charset="0"/>
              </a:rPr>
              <a:t>(Jn. 14:15)</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Eph. 5:25; Titus 2:3-5: </a:t>
            </a:r>
            <a:r>
              <a:rPr lang="en-US" altLang="en-US" sz="2000" b="0" dirty="0">
                <a:solidFill>
                  <a:schemeClr val="accent1"/>
                </a:solidFill>
                <a:latin typeface="Tahoma" pitchFamily="34" charset="0"/>
              </a:rPr>
              <a:t>Husbands to love </a:t>
            </a:r>
            <a:r>
              <a:rPr lang="en-US" altLang="en-US" sz="2000" b="0" i="1" dirty="0">
                <a:solidFill>
                  <a:schemeClr val="accent1"/>
                </a:solidFill>
                <a:latin typeface="Tahoma" pitchFamily="34" charset="0"/>
              </a:rPr>
              <a:t>(G26 agapē) </a:t>
            </a:r>
            <a:r>
              <a:rPr lang="en-US" altLang="en-US" sz="2000" b="0" dirty="0">
                <a:solidFill>
                  <a:schemeClr val="accent1"/>
                </a:solidFill>
                <a:latin typeface="Tahoma" pitchFamily="34" charset="0"/>
              </a:rPr>
              <a:t>their wives and wives to love </a:t>
            </a:r>
            <a:r>
              <a:rPr lang="en-US" altLang="en-US" sz="2000" b="0" i="1" dirty="0">
                <a:solidFill>
                  <a:schemeClr val="accent1"/>
                </a:solidFill>
                <a:latin typeface="Tahoma" pitchFamily="34" charset="0"/>
              </a:rPr>
              <a:t>(G5362 </a:t>
            </a:r>
            <a:r>
              <a:rPr lang="en-US" altLang="en-US" sz="2000" b="0" i="1" dirty="0" err="1">
                <a:solidFill>
                  <a:schemeClr val="accent1"/>
                </a:solidFill>
                <a:latin typeface="Tahoma" pitchFamily="34" charset="0"/>
              </a:rPr>
              <a:t>philandros</a:t>
            </a:r>
            <a:r>
              <a:rPr lang="en-US" altLang="en-US" sz="2000" b="0" i="1" dirty="0">
                <a:solidFill>
                  <a:schemeClr val="accent1"/>
                </a:solidFill>
                <a:latin typeface="Tahoma" pitchFamily="34" charset="0"/>
              </a:rPr>
              <a:t>, from </a:t>
            </a:r>
            <a:r>
              <a:rPr lang="en-US" altLang="en-US" sz="2000" b="0" i="1" dirty="0" err="1">
                <a:solidFill>
                  <a:schemeClr val="accent1"/>
                </a:solidFill>
                <a:latin typeface="Tahoma" pitchFamily="34" charset="0"/>
              </a:rPr>
              <a:t>phileo</a:t>
            </a:r>
            <a:r>
              <a:rPr lang="en-US" altLang="en-US" sz="2000" b="0" i="1" dirty="0">
                <a:solidFill>
                  <a:schemeClr val="accent1"/>
                </a:solidFill>
                <a:latin typeface="Tahoma" pitchFamily="34" charset="0"/>
              </a:rPr>
              <a:t>: “tender affection”) </a:t>
            </a:r>
            <a:r>
              <a:rPr lang="en-US" altLang="en-US" sz="2000" b="0" dirty="0">
                <a:solidFill>
                  <a:schemeClr val="accent1"/>
                </a:solidFill>
                <a:latin typeface="Tahoma" pitchFamily="34" charset="0"/>
              </a:rPr>
              <a:t>their husbands and their children!</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5:43-48; 22:39; Rom. 12:19-21: </a:t>
            </a:r>
            <a:r>
              <a:rPr lang="en-US" altLang="en-US" sz="2000" b="0" dirty="0">
                <a:solidFill>
                  <a:schemeClr val="accent1"/>
                </a:solidFill>
                <a:latin typeface="Tahoma" pitchFamily="34" charset="0"/>
              </a:rPr>
              <a:t>We are to love our neighbors and even our enemies!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Gal. 5:22: </a:t>
            </a:r>
            <a:r>
              <a:rPr lang="en-US" altLang="en-US" sz="2000" b="0" dirty="0">
                <a:solidFill>
                  <a:schemeClr val="accent1"/>
                </a:solidFill>
                <a:latin typeface="Tahoma" pitchFamily="34" charset="0"/>
              </a:rPr>
              <a:t>Love is a fruit of the Spirit </a:t>
            </a:r>
            <a:r>
              <a:rPr lang="en-US" altLang="en-US" sz="2000" dirty="0">
                <a:solidFill>
                  <a:schemeClr val="accent1"/>
                </a:solidFill>
                <a:latin typeface="Tahoma" pitchFamily="34" charset="0"/>
              </a:rPr>
              <a:t>(Eph. 4:2; I Jn. 4:7, 16: </a:t>
            </a:r>
            <a:r>
              <a:rPr lang="en-US" altLang="en-US" sz="2000" b="0" dirty="0">
                <a:solidFill>
                  <a:schemeClr val="accent1"/>
                </a:solidFill>
                <a:latin typeface="Tahoma" pitchFamily="34" charset="0"/>
              </a:rPr>
              <a:t>We are to love one another!)</a:t>
            </a:r>
          </a:p>
          <a:p>
            <a:pPr>
              <a:buClr>
                <a:schemeClr val="accent2"/>
              </a:buClr>
              <a:buSzPct val="115000"/>
              <a:buFont typeface="Wingdings" pitchFamily="2" charset="2"/>
              <a:buChar char="Ø"/>
            </a:pPr>
            <a:r>
              <a:rPr lang="en-US" altLang="en-US" sz="2000" dirty="0">
                <a:solidFill>
                  <a:schemeClr val="accent1"/>
                </a:solidFill>
                <a:latin typeface="Tahoma" pitchFamily="34" charset="0"/>
              </a:rPr>
              <a:t>I Pet. 2:17: </a:t>
            </a:r>
            <a:r>
              <a:rPr lang="en-US" altLang="en-US" sz="2000" b="0" dirty="0">
                <a:solidFill>
                  <a:schemeClr val="accent1"/>
                </a:solidFill>
                <a:latin typeface="Tahoma" pitchFamily="34" charset="0"/>
              </a:rPr>
              <a:t>Saints are to “love the brotherhood!” </a:t>
            </a:r>
            <a:r>
              <a:rPr lang="en-US" altLang="en-US" sz="2000" i="1" dirty="0">
                <a:solidFill>
                  <a:schemeClr val="accent1"/>
                </a:solidFill>
                <a:latin typeface="Tahoma" pitchFamily="34" charset="0"/>
              </a:rPr>
              <a:t>(Eph. 1:15; Col. 1:4: </a:t>
            </a:r>
            <a:r>
              <a:rPr lang="en-US" altLang="en-US" sz="2000" b="0" i="1" dirty="0">
                <a:solidFill>
                  <a:schemeClr val="accent1"/>
                </a:solidFill>
                <a:latin typeface="Tahoma" pitchFamily="34" charset="0"/>
              </a:rPr>
              <a:t>Love for all the saints)</a:t>
            </a:r>
          </a:p>
        </p:txBody>
      </p:sp>
      <p:sp>
        <p:nvSpPr>
          <p:cNvPr id="7" name="Text Box 5"/>
          <p:cNvSpPr txBox="1">
            <a:spLocks noChangeArrowheads="1"/>
          </p:cNvSpPr>
          <p:nvPr/>
        </p:nvSpPr>
        <p:spPr bwMode="auto">
          <a:xfrm>
            <a:off x="-12290" y="5011415"/>
            <a:ext cx="6184490" cy="1200329"/>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When we “put on” love we clothe ourselves with Christ and share</a:t>
            </a:r>
          </a:p>
          <a:p>
            <a:pPr algn="ctr"/>
            <a:r>
              <a:rPr lang="en-US" altLang="en-US" dirty="0">
                <a:solidFill>
                  <a:srgbClr val="66FFFF"/>
                </a:solidFill>
                <a:latin typeface="Tahoma" pitchFamily="34" charset="0"/>
              </a:rPr>
              <a:t>an attribute of God!</a:t>
            </a:r>
            <a:endParaRPr lang="en-US" altLang="en-US" i="1" dirty="0">
              <a:solidFill>
                <a:srgbClr val="66FFFF"/>
              </a:solidFill>
              <a:latin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332521"/>
            <a:ext cx="2386578" cy="2525479"/>
          </a:xfrm>
          <a:prstGeom prst="rect">
            <a:avLst/>
          </a:prstGeom>
        </p:spPr>
      </p:pic>
    </p:spTree>
    <p:extLst>
      <p:ext uri="{BB962C8B-B14F-4D97-AF65-F5344CB8AC3E}">
        <p14:creationId xmlns:p14="http://schemas.microsoft.com/office/powerpoint/2010/main" val="19347922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6308">
                                            <p:txEl>
                                              <p:pRg st="1" end="1"/>
                                            </p:txEl>
                                          </p:spTgt>
                                        </p:tgtEl>
                                        <p:attrNameLst>
                                          <p:attrName>style.visibility</p:attrName>
                                        </p:attrNameLst>
                                      </p:cBhvr>
                                      <p:to>
                                        <p:strVal val="visible"/>
                                      </p:to>
                                    </p:set>
                                    <p:animEffect transition="in" filter="wipe(left)">
                                      <p:cBhvr>
                                        <p:cTn id="17" dur="500"/>
                                        <p:tgtEl>
                                          <p:spTgt spid="2263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6308">
                                            <p:txEl>
                                              <p:pRg st="2" end="2"/>
                                            </p:txEl>
                                          </p:spTgt>
                                        </p:tgtEl>
                                        <p:attrNameLst>
                                          <p:attrName>style.visibility</p:attrName>
                                        </p:attrNameLst>
                                      </p:cBhvr>
                                      <p:to>
                                        <p:strVal val="visible"/>
                                      </p:to>
                                    </p:set>
                                    <p:animEffect transition="in" filter="wipe(left)">
                                      <p:cBhvr>
                                        <p:cTn id="22" dur="500"/>
                                        <p:tgtEl>
                                          <p:spTgt spid="2263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6308">
                                            <p:txEl>
                                              <p:pRg st="3" end="3"/>
                                            </p:txEl>
                                          </p:spTgt>
                                        </p:tgtEl>
                                        <p:attrNameLst>
                                          <p:attrName>style.visibility</p:attrName>
                                        </p:attrNameLst>
                                      </p:cBhvr>
                                      <p:to>
                                        <p:strVal val="visible"/>
                                      </p:to>
                                    </p:set>
                                    <p:animEffect transition="in" filter="wipe(left)">
                                      <p:cBhvr>
                                        <p:cTn id="27" dur="500"/>
                                        <p:tgtEl>
                                          <p:spTgt spid="2263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6308">
                                            <p:txEl>
                                              <p:pRg st="4" end="4"/>
                                            </p:txEl>
                                          </p:spTgt>
                                        </p:tgtEl>
                                        <p:attrNameLst>
                                          <p:attrName>style.visibility</p:attrName>
                                        </p:attrNameLst>
                                      </p:cBhvr>
                                      <p:to>
                                        <p:strVal val="visible"/>
                                      </p:to>
                                    </p:set>
                                    <p:animEffect transition="in" filter="wipe(left)">
                                      <p:cBhvr>
                                        <p:cTn id="32" dur="500"/>
                                        <p:tgtEl>
                                          <p:spTgt spid="2263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6308">
                                            <p:txEl>
                                              <p:pRg st="5" end="5"/>
                                            </p:txEl>
                                          </p:spTgt>
                                        </p:tgtEl>
                                        <p:attrNameLst>
                                          <p:attrName>style.visibility</p:attrName>
                                        </p:attrNameLst>
                                      </p:cBhvr>
                                      <p:to>
                                        <p:strVal val="visible"/>
                                      </p:to>
                                    </p:set>
                                    <p:animEffect transition="in" filter="wipe(left)">
                                      <p:cBhvr>
                                        <p:cTn id="37" dur="500"/>
                                        <p:tgtEl>
                                          <p:spTgt spid="22630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 </a:t>
            </a:r>
            <a:r>
              <a:rPr lang="en-US" altLang="en-US" sz="3600" b="1" i="1" u="sng" dirty="0">
                <a:solidFill>
                  <a:schemeClr val="tx1"/>
                </a:solidFill>
                <a:cs typeface="Times New Roman" pitchFamily="18" charset="0"/>
              </a:rPr>
              <a:t>(Part 2)</a:t>
            </a:r>
          </a:p>
        </p:txBody>
      </p:sp>
      <p:sp>
        <p:nvSpPr>
          <p:cNvPr id="7" name="Footer Placeholder 4"/>
          <p:cNvSpPr>
            <a:spLocks noGrp="1"/>
          </p:cNvSpPr>
          <p:nvPr>
            <p:ph type="ftr" sz="quarter" idx="11"/>
          </p:nvPr>
        </p:nvSpPr>
        <p:spPr>
          <a:xfrm>
            <a:off x="0" y="6567948"/>
            <a:ext cx="3505200" cy="304800"/>
          </a:xfrm>
        </p:spPr>
        <p:txBody>
          <a:bodyPr/>
          <a:lstStyle/>
          <a:p>
            <a:r>
              <a:rPr lang="fr-FR" altLang="en-US"/>
              <a:t>Put On...</a:t>
            </a:r>
            <a:endParaRPr lang="en-US" altLang="en-US" dirty="0"/>
          </a:p>
        </p:txBody>
      </p:sp>
      <p:sp>
        <p:nvSpPr>
          <p:cNvPr id="261123" name="Text Box 3"/>
          <p:cNvSpPr txBox="1">
            <a:spLocks noChangeArrowheads="1"/>
          </p:cNvSpPr>
          <p:nvPr/>
        </p:nvSpPr>
        <p:spPr bwMode="auto">
          <a:xfrm>
            <a:off x="0" y="10668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Clothing ourselves with the new nature (Col. 3:10) </a:t>
            </a:r>
          </a:p>
          <a:p>
            <a:pPr algn="ctr"/>
            <a:r>
              <a:rPr lang="en-US" altLang="en-US" dirty="0">
                <a:solidFill>
                  <a:schemeClr val="accent2">
                    <a:lumMod val="75000"/>
                  </a:schemeClr>
                </a:solidFill>
                <a:latin typeface="Tahoma" pitchFamily="34" charset="0"/>
              </a:rPr>
              <a:t>affects how we treat others!</a:t>
            </a:r>
          </a:p>
        </p:txBody>
      </p:sp>
      <p:sp>
        <p:nvSpPr>
          <p:cNvPr id="9" name="Text Box 4"/>
          <p:cNvSpPr txBox="1">
            <a:spLocks noChangeArrowheads="1"/>
          </p:cNvSpPr>
          <p:nvPr/>
        </p:nvSpPr>
        <p:spPr bwMode="auto">
          <a:xfrm>
            <a:off x="-2458" y="2133600"/>
            <a:ext cx="9146458" cy="2308324"/>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Col. 3:12-14 (Eph. 4:32)</a:t>
            </a:r>
            <a:endParaRPr lang="en-US" altLang="en-US" sz="2000" b="0" dirty="0">
              <a:solidFill>
                <a:srgbClr val="002060"/>
              </a:solidFill>
              <a:latin typeface="Tahoma" pitchFamily="34" charset="0"/>
            </a:endParaRPr>
          </a:p>
          <a:p>
            <a:r>
              <a:rPr lang="en-US" altLang="en-US" sz="2000" b="0" dirty="0">
                <a:solidFill>
                  <a:srgbClr val="002060"/>
                </a:solidFill>
                <a:latin typeface="Tahoma" pitchFamily="34" charset="0"/>
              </a:rPr>
              <a:t>12.  So, as those who have been chosen of God, holy and beloved, put on a heart of compassion, kindness, humility, gentleness and patience;</a:t>
            </a:r>
          </a:p>
          <a:p>
            <a:r>
              <a:rPr lang="en-US" altLang="en-US" sz="2000" b="0" dirty="0">
                <a:solidFill>
                  <a:srgbClr val="002060"/>
                </a:solidFill>
                <a:latin typeface="Tahoma" pitchFamily="34" charset="0"/>
              </a:rPr>
              <a:t>13.  bearing with one another, and </a:t>
            </a:r>
            <a:r>
              <a:rPr lang="en-US" altLang="en-US" sz="20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forgiving each other</a:t>
            </a:r>
            <a:r>
              <a:rPr lang="en-US" altLang="en-US" sz="2000" b="0" dirty="0">
                <a:solidFill>
                  <a:srgbClr val="002060"/>
                </a:solidFill>
                <a:latin typeface="Tahoma" pitchFamily="34" charset="0"/>
              </a:rPr>
              <a:t>, whoever has a complaint against anyone; just </a:t>
            </a:r>
            <a:r>
              <a:rPr lang="en-US" altLang="en-US" sz="20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as the Lord forgave you, so also should you.</a:t>
            </a:r>
            <a:endParaRPr lang="en-US" altLang="en-US" sz="2000" b="0" dirty="0">
              <a:solidFill>
                <a:schemeClr val="accent2">
                  <a:lumMod val="50000"/>
                </a:schemeClr>
              </a:solidFill>
              <a:latin typeface="Tahoma" pitchFamily="34" charset="0"/>
            </a:endParaRPr>
          </a:p>
          <a:p>
            <a:r>
              <a:rPr lang="en-US" altLang="en-US" sz="2000" b="0" dirty="0">
                <a:solidFill>
                  <a:srgbClr val="002060"/>
                </a:solidFill>
                <a:latin typeface="Tahoma" pitchFamily="34" charset="0"/>
              </a:rPr>
              <a:t>14.  Beyond all these things put on love, which is the perfect bond of unity.</a:t>
            </a:r>
          </a:p>
        </p:txBody>
      </p:sp>
      <p:sp>
        <p:nvSpPr>
          <p:cNvPr id="10" name="Text Box 8"/>
          <p:cNvSpPr txBox="1">
            <a:spLocks noChangeArrowheads="1"/>
          </p:cNvSpPr>
          <p:nvPr/>
        </p:nvSpPr>
        <p:spPr bwMode="auto">
          <a:xfrm>
            <a:off x="0" y="48006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The key to forgiving others is to:</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Remember how much the Lord forgave </a:t>
            </a:r>
            <a:r>
              <a:rPr lang="en-US" altLang="en-US" sz="2000" dirty="0">
                <a:solidFill>
                  <a:schemeClr val="accent1"/>
                </a:solidFill>
                <a:latin typeface="Tahoma" pitchFamily="34" charset="0"/>
              </a:rPr>
              <a:t>(Mt. 18:32-34)</a:t>
            </a:r>
            <a:r>
              <a:rPr lang="en-US" altLang="en-US" sz="2000" b="0" dirty="0">
                <a:solidFill>
                  <a:schemeClr val="accent1"/>
                </a:solidFill>
                <a:latin typeface="Tahoma" pitchFamily="34" charset="0"/>
              </a:rPr>
              <a:t> us and do likewise!</a:t>
            </a:r>
          </a:p>
        </p:txBody>
      </p:sp>
    </p:spTree>
    <p:extLst>
      <p:ext uri="{BB962C8B-B14F-4D97-AF65-F5344CB8AC3E}">
        <p14:creationId xmlns:p14="http://schemas.microsoft.com/office/powerpoint/2010/main" val="34356201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anim calcmode="lin" valueType="num">
                                      <p:cBhvr additive="base">
                                        <p:cTn id="7" dur="500" fill="hold"/>
                                        <p:tgtEl>
                                          <p:spTgt spid="261123"/>
                                        </p:tgtEl>
                                        <p:attrNameLst>
                                          <p:attrName>ppt_x</p:attrName>
                                        </p:attrNameLst>
                                      </p:cBhvr>
                                      <p:tavLst>
                                        <p:tav tm="0">
                                          <p:val>
                                            <p:strVal val="0-#ppt_w/2"/>
                                          </p:val>
                                        </p:tav>
                                        <p:tav tm="100000">
                                          <p:val>
                                            <p:strVal val="#ppt_x"/>
                                          </p:val>
                                        </p:tav>
                                      </p:tavLst>
                                    </p:anim>
                                    <p:anim calcmode="lin" valueType="num">
                                      <p:cBhvr additive="base">
                                        <p:cTn id="8" dur="500" fill="hold"/>
                                        <p:tgtEl>
                                          <p:spTgt spid="2611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9"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 </a:t>
            </a:r>
            <a:r>
              <a:rPr lang="en-US" altLang="en-US" sz="3600" b="1" i="1" u="sng" dirty="0">
                <a:solidFill>
                  <a:schemeClr val="tx1"/>
                </a:solidFill>
                <a:cs typeface="Times New Roman" pitchFamily="18" charset="0"/>
              </a:rPr>
              <a:t>(Part 2)</a:t>
            </a:r>
          </a:p>
        </p:txBody>
      </p:sp>
      <p:sp>
        <p:nvSpPr>
          <p:cNvPr id="7" name="Footer Placeholder 4"/>
          <p:cNvSpPr>
            <a:spLocks noGrp="1"/>
          </p:cNvSpPr>
          <p:nvPr>
            <p:ph type="ftr" sz="quarter" idx="11"/>
          </p:nvPr>
        </p:nvSpPr>
        <p:spPr>
          <a:xfrm>
            <a:off x="0" y="6567948"/>
            <a:ext cx="2895600" cy="304800"/>
          </a:xfrm>
        </p:spPr>
        <p:txBody>
          <a:bodyPr/>
          <a:lstStyle/>
          <a:p>
            <a:r>
              <a:rPr lang="fr-FR" altLang="en-US"/>
              <a:t>Put On...</a:t>
            </a:r>
            <a:endParaRPr lang="en-US" altLang="en-US" dirty="0"/>
          </a:p>
        </p:txBody>
      </p:sp>
      <p:sp>
        <p:nvSpPr>
          <p:cNvPr id="8" name="Text Box 4"/>
          <p:cNvSpPr txBox="1">
            <a:spLocks noChangeArrowheads="1"/>
          </p:cNvSpPr>
          <p:nvPr/>
        </p:nvSpPr>
        <p:spPr bwMode="auto">
          <a:xfrm>
            <a:off x="0" y="762000"/>
            <a:ext cx="9171039"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Gal. 3:27</a:t>
            </a:r>
            <a:endParaRPr lang="en-US" altLang="en-US" sz="2000" b="0" dirty="0">
              <a:solidFill>
                <a:srgbClr val="002060"/>
              </a:solidFill>
              <a:latin typeface="Tahoma" pitchFamily="34" charset="0"/>
            </a:endParaRPr>
          </a:p>
          <a:p>
            <a:r>
              <a:rPr lang="en-US" altLang="en-US" sz="2000" b="0" dirty="0">
                <a:solidFill>
                  <a:srgbClr val="002060"/>
                </a:solidFill>
                <a:latin typeface="Tahoma" pitchFamily="34" charset="0"/>
              </a:rPr>
              <a:t>27.  For all of you who were baptized into Christ have clothed yourselves with Christ.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130596"/>
            <a:ext cx="4618617" cy="4117804"/>
          </a:xfrm>
          <a:prstGeom prst="rect">
            <a:avLst/>
          </a:prstGeom>
        </p:spPr>
      </p:pic>
    </p:spTree>
    <p:extLst>
      <p:ext uri="{BB962C8B-B14F-4D97-AF65-F5344CB8AC3E}">
        <p14:creationId xmlns:p14="http://schemas.microsoft.com/office/powerpoint/2010/main" val="13444658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3600" b="1" u="sng" dirty="0">
                <a:solidFill>
                  <a:schemeClr val="tx1"/>
                </a:solidFill>
                <a:cs typeface="Times New Roman" pitchFamily="18" charset="0"/>
              </a:rPr>
              <a:t>Conclusion </a:t>
            </a:r>
            <a:r>
              <a:rPr lang="en-US" altLang="en-US" sz="3600" b="1" i="1" u="sng" dirty="0">
                <a:solidFill>
                  <a:schemeClr val="tx1"/>
                </a:solidFill>
                <a:cs typeface="Times New Roman" pitchFamily="18" charset="0"/>
              </a:rPr>
              <a:t>(Part 2)</a:t>
            </a:r>
          </a:p>
        </p:txBody>
      </p:sp>
      <p:sp>
        <p:nvSpPr>
          <p:cNvPr id="7" name="Footer Placeholder 4"/>
          <p:cNvSpPr>
            <a:spLocks noGrp="1"/>
          </p:cNvSpPr>
          <p:nvPr>
            <p:ph type="ftr" sz="quarter" idx="11"/>
          </p:nvPr>
        </p:nvSpPr>
        <p:spPr>
          <a:xfrm>
            <a:off x="0" y="6567948"/>
            <a:ext cx="2895600" cy="304800"/>
          </a:xfrm>
        </p:spPr>
        <p:txBody>
          <a:bodyPr/>
          <a:lstStyle/>
          <a:p>
            <a:r>
              <a:rPr lang="fr-FR" altLang="en-US"/>
              <a:t>Put On...</a:t>
            </a:r>
            <a:endParaRPr lang="en-US" altLang="en-US" dirty="0"/>
          </a:p>
        </p:txBody>
      </p:sp>
      <p:sp>
        <p:nvSpPr>
          <p:cNvPr id="10" name="Text Box 9"/>
          <p:cNvSpPr txBox="1">
            <a:spLocks noChangeArrowheads="1"/>
          </p:cNvSpPr>
          <p:nvPr/>
        </p:nvSpPr>
        <p:spPr bwMode="auto">
          <a:xfrm>
            <a:off x="-9833" y="685800"/>
            <a:ext cx="9153833" cy="83099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Saints must continually make sure we are “putting on” the character of Christ! (Col. 3:12-14)</a:t>
            </a:r>
          </a:p>
        </p:txBody>
      </p:sp>
      <p:sp>
        <p:nvSpPr>
          <p:cNvPr id="11" name="Text Box 4"/>
          <p:cNvSpPr txBox="1">
            <a:spLocks noChangeArrowheads="1"/>
          </p:cNvSpPr>
          <p:nvPr/>
        </p:nvSpPr>
        <p:spPr bwMode="auto">
          <a:xfrm>
            <a:off x="-9835" y="5504246"/>
            <a:ext cx="9153833"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Let us “put on” Christ by adorning our hearts in His character and in obedience to God!</a:t>
            </a:r>
            <a:endParaRPr lang="en-US" altLang="en-US" i="1" dirty="0">
              <a:solidFill>
                <a:srgbClr val="66FFFF"/>
              </a:solidFill>
              <a:latin typeface="Tahoma" pitchFamily="34" charset="0"/>
            </a:endParaRPr>
          </a:p>
        </p:txBody>
      </p:sp>
      <p:pic>
        <p:nvPicPr>
          <p:cNvPr id="9" name="Picture 8">
            <a:extLst>
              <a:ext uri="{FF2B5EF4-FFF2-40B4-BE49-F238E27FC236}">
                <a16:creationId xmlns:a16="http://schemas.microsoft.com/office/drawing/2014/main" id="{728135A8-4C6D-460B-BDA6-4A8D52BD9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750" y="1753455"/>
            <a:ext cx="6144665" cy="3440809"/>
          </a:xfrm>
          <a:prstGeom prst="rect">
            <a:avLst/>
          </a:prstGeom>
        </p:spPr>
      </p:pic>
    </p:spTree>
    <p:extLst>
      <p:ext uri="{BB962C8B-B14F-4D97-AF65-F5344CB8AC3E}">
        <p14:creationId xmlns:p14="http://schemas.microsoft.com/office/powerpoint/2010/main" val="795197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accent1">
                    <a:lumMod val="75000"/>
                  </a:schemeClr>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accent1">
                    <a:lumMod val="75000"/>
                  </a:schemeClr>
                </a:solidFill>
                <a:latin typeface="Calisto MT" pitchFamily="18" charset="0"/>
              </a:rPr>
              <a:t>Repent (Acts 8:22), Confess (I Jn. 1:9),</a:t>
            </a:r>
          </a:p>
          <a:p>
            <a:pPr algn="ctr" fontAlgn="auto">
              <a:spcBef>
                <a:spcPts val="0"/>
              </a:spcBef>
              <a:spcAft>
                <a:spcPts val="0"/>
              </a:spcAft>
              <a:defRPr/>
            </a:pPr>
            <a:r>
              <a:rPr lang="en-US" sz="3600" b="1" dirty="0">
                <a:solidFill>
                  <a:schemeClr val="accent1">
                    <a:lumMod val="75000"/>
                  </a:schemeClr>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374490" cy="304800"/>
          </a:xfrm>
        </p:spPr>
        <p:txBody>
          <a:bodyPr/>
          <a:lstStyle/>
          <a:p>
            <a:r>
              <a:rPr lang="fr-FR" altLang="en-US" dirty="0"/>
              <a:t>LAY ASIDE…</a:t>
            </a:r>
            <a:endParaRPr lang="en-US" altLang="en-US" dirty="0"/>
          </a:p>
        </p:txBody>
      </p:sp>
      <p:sp>
        <p:nvSpPr>
          <p:cNvPr id="7" name="Text Box 4">
            <a:extLst>
              <a:ext uri="{FF2B5EF4-FFF2-40B4-BE49-F238E27FC236}">
                <a16:creationId xmlns:a16="http://schemas.microsoft.com/office/drawing/2014/main" id="{A2E118EB-F8D9-4F96-B789-F6B355A5792C}"/>
              </a:ext>
            </a:extLst>
          </p:cNvPr>
          <p:cNvSpPr txBox="1">
            <a:spLocks noChangeArrowheads="1"/>
          </p:cNvSpPr>
          <p:nvPr/>
        </p:nvSpPr>
        <p:spPr bwMode="auto">
          <a:xfrm>
            <a:off x="-12291" y="528565"/>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After we…</a:t>
            </a:r>
          </a:p>
        </p:txBody>
      </p:sp>
      <p:pic>
        <p:nvPicPr>
          <p:cNvPr id="4" name="Picture 3">
            <a:extLst>
              <a:ext uri="{FF2B5EF4-FFF2-40B4-BE49-F238E27FC236}">
                <a16:creationId xmlns:a16="http://schemas.microsoft.com/office/drawing/2014/main" id="{68523222-03BF-421D-BB44-938468B5E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6" y="990230"/>
            <a:ext cx="4065259" cy="3657600"/>
          </a:xfrm>
          <a:prstGeom prst="rect">
            <a:avLst/>
          </a:prstGeom>
        </p:spPr>
      </p:pic>
      <p:sp>
        <p:nvSpPr>
          <p:cNvPr id="12" name="Text Box 4">
            <a:extLst>
              <a:ext uri="{FF2B5EF4-FFF2-40B4-BE49-F238E27FC236}">
                <a16:creationId xmlns:a16="http://schemas.microsoft.com/office/drawing/2014/main" id="{29832A36-FA94-4296-92C5-9355F9059E6C}"/>
              </a:ext>
            </a:extLst>
          </p:cNvPr>
          <p:cNvSpPr txBox="1">
            <a:spLocks noChangeArrowheads="1"/>
          </p:cNvSpPr>
          <p:nvPr/>
        </p:nvSpPr>
        <p:spPr bwMode="auto">
          <a:xfrm>
            <a:off x="4953000" y="528565"/>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We Must…</a:t>
            </a:r>
          </a:p>
        </p:txBody>
      </p:sp>
      <p:pic>
        <p:nvPicPr>
          <p:cNvPr id="25" name="Picture 24">
            <a:extLst>
              <a:ext uri="{FF2B5EF4-FFF2-40B4-BE49-F238E27FC236}">
                <a16:creationId xmlns:a16="http://schemas.microsoft.com/office/drawing/2014/main" id="{5525DE32-025D-4DE6-90BA-05915B094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592" y="1424645"/>
            <a:ext cx="4980239" cy="2788769"/>
          </a:xfrm>
          <a:prstGeom prst="rect">
            <a:avLst/>
          </a:prstGeom>
        </p:spPr>
      </p:pic>
      <p:sp>
        <p:nvSpPr>
          <p:cNvPr id="10" name="Text Box 4">
            <a:extLst>
              <a:ext uri="{FF2B5EF4-FFF2-40B4-BE49-F238E27FC236}">
                <a16:creationId xmlns:a16="http://schemas.microsoft.com/office/drawing/2014/main" id="{E571D21D-1371-4C8C-943B-FA80E6F1A053}"/>
              </a:ext>
            </a:extLst>
          </p:cNvPr>
          <p:cNvSpPr txBox="1">
            <a:spLocks noChangeArrowheads="1"/>
          </p:cNvSpPr>
          <p:nvPr/>
        </p:nvSpPr>
        <p:spPr bwMode="auto">
          <a:xfrm>
            <a:off x="-21956" y="519278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The inner person is what matters to God</a:t>
            </a:r>
          </a:p>
          <a:p>
            <a:pPr>
              <a:buClr>
                <a:schemeClr val="accent2"/>
              </a:buClr>
              <a:buSzPct val="115000"/>
              <a:buFont typeface="Wingdings" pitchFamily="2" charset="2"/>
              <a:buChar char="Ø"/>
            </a:pPr>
            <a:r>
              <a:rPr lang="en-US" altLang="en-US" sz="2000" i="1" dirty="0">
                <a:solidFill>
                  <a:schemeClr val="accent1"/>
                </a:solidFill>
                <a:latin typeface="Tahoma" pitchFamily="34" charset="0"/>
              </a:rPr>
              <a:t>I Sam. 16:7: </a:t>
            </a:r>
            <a:r>
              <a:rPr lang="en-US" altLang="en-US" sz="2000" b="0" dirty="0">
                <a:solidFill>
                  <a:schemeClr val="accent1"/>
                </a:solidFill>
                <a:latin typeface="Tahoma" pitchFamily="34" charset="0"/>
              </a:rPr>
              <a:t>The world judges by appearance but God sees the heart!</a:t>
            </a:r>
          </a:p>
          <a:p>
            <a:pPr>
              <a:buClr>
                <a:schemeClr val="accent2"/>
              </a:buClr>
              <a:buSzPct val="115000"/>
              <a:buFont typeface="Wingdings" pitchFamily="2" charset="2"/>
              <a:buChar char="Ø"/>
            </a:pPr>
            <a:r>
              <a:rPr lang="en-US" altLang="en-US" sz="2000" dirty="0">
                <a:solidFill>
                  <a:schemeClr val="accent1"/>
                </a:solidFill>
                <a:latin typeface="Tahoma" pitchFamily="34" charset="0"/>
              </a:rPr>
              <a:t>Eph. 4:14-19 (esp. v.16): </a:t>
            </a:r>
            <a:r>
              <a:rPr lang="en-US" altLang="en-US" sz="2000" b="0" dirty="0">
                <a:solidFill>
                  <a:schemeClr val="accent1"/>
                </a:solidFill>
                <a:latin typeface="Tahoma" pitchFamily="34" charset="0"/>
              </a:rPr>
              <a:t>Christ must dwell in the inner man, that is, the inner person of the heart through faith! </a:t>
            </a:r>
          </a:p>
        </p:txBody>
      </p:sp>
      <p:sp>
        <p:nvSpPr>
          <p:cNvPr id="9" name="Text Box 4">
            <a:extLst/>
          </p:cNvPr>
          <p:cNvSpPr txBox="1">
            <a:spLocks noChangeArrowheads="1"/>
          </p:cNvSpPr>
          <p:nvPr/>
        </p:nvSpPr>
        <p:spPr bwMode="auto">
          <a:xfrm>
            <a:off x="-88243" y="4596541"/>
            <a:ext cx="4597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Eph. 4:22: Lay aside old self</a:t>
            </a:r>
          </a:p>
        </p:txBody>
      </p:sp>
      <p:sp>
        <p:nvSpPr>
          <p:cNvPr id="11" name="Text Box 4">
            <a:extLst/>
          </p:cNvPr>
          <p:cNvSpPr txBox="1">
            <a:spLocks noChangeArrowheads="1"/>
          </p:cNvSpPr>
          <p:nvPr/>
        </p:nvSpPr>
        <p:spPr bwMode="auto">
          <a:xfrm>
            <a:off x="4575056" y="4596540"/>
            <a:ext cx="4568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Eph. 4:24: Put on new self</a:t>
            </a:r>
          </a:p>
        </p:txBody>
      </p:sp>
    </p:spTree>
    <p:extLst>
      <p:ext uri="{BB962C8B-B14F-4D97-AF65-F5344CB8AC3E}">
        <p14:creationId xmlns:p14="http://schemas.microsoft.com/office/powerpoint/2010/main" val="1122380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style.rotation</p:attrName>
                                        </p:attrNameLst>
                                      </p:cBhvr>
                                      <p:tavLst>
                                        <p:tav tm="0">
                                          <p:val>
                                            <p:fltVal val="90"/>
                                          </p:val>
                                        </p:tav>
                                        <p:tav tm="100000">
                                          <p:val>
                                            <p:fltVal val="0"/>
                                          </p:val>
                                        </p:tav>
                                      </p:tavLst>
                                    </p:anim>
                                    <p:animEffect transition="in" filter="fade">
                                      <p:cBhvr>
                                        <p:cTn id="29" dur="1000"/>
                                        <p:tgtEl>
                                          <p:spTgt spid="25"/>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left)">
                                      <p:cBhvr>
                                        <p:cTn id="42" dur="500"/>
                                        <p:tgtEl>
                                          <p:spTgt spid="10">
                                            <p:txEl>
                                              <p:pRg st="1" end="1"/>
                                            </p:txEl>
                                          </p:spTgt>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wipe(left)">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10" name="Text Box 4"/>
          <p:cNvSpPr txBox="1">
            <a:spLocks noChangeArrowheads="1"/>
          </p:cNvSpPr>
          <p:nvPr/>
        </p:nvSpPr>
        <p:spPr bwMode="auto">
          <a:xfrm>
            <a:off x="1128" y="762000"/>
            <a:ext cx="6260690" cy="3200876"/>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Col. 3:12-14 </a:t>
            </a:r>
            <a:r>
              <a:rPr lang="en-US" altLang="en-US" sz="1800" i="1" dirty="0">
                <a:solidFill>
                  <a:srgbClr val="7030A0"/>
                </a:solidFill>
                <a:latin typeface="Tahoma" pitchFamily="34" charset="0"/>
              </a:rPr>
              <a:t>(“Put on” = G1746 </a:t>
            </a:r>
            <a:r>
              <a:rPr lang="en-US" altLang="en-US" sz="1800" i="1" dirty="0" err="1">
                <a:solidFill>
                  <a:srgbClr val="7030A0"/>
                </a:solidFill>
                <a:latin typeface="Tahoma" pitchFamily="34" charset="0"/>
              </a:rPr>
              <a:t>enduō</a:t>
            </a:r>
            <a:r>
              <a:rPr lang="en-US" altLang="en-US" sz="1800" i="1" dirty="0">
                <a:solidFill>
                  <a:srgbClr val="7030A0"/>
                </a:solidFill>
                <a:latin typeface="Tahoma" pitchFamily="34" charset="0"/>
              </a:rPr>
              <a:t>: “to 			    envelope in, clothe with”)</a:t>
            </a:r>
          </a:p>
          <a:p>
            <a:r>
              <a:rPr lang="en-US" altLang="en-US" sz="2000" b="0" dirty="0">
                <a:solidFill>
                  <a:srgbClr val="002060"/>
                </a:solidFill>
                <a:latin typeface="Tahoma" pitchFamily="34" charset="0"/>
              </a:rPr>
              <a:t>12.  So, as those who have been chosen of God, holy and beloved, put on a heart of compassion, kindness, humility, gentleness and patience;</a:t>
            </a:r>
          </a:p>
          <a:p>
            <a:r>
              <a:rPr lang="en-US" altLang="en-US" sz="2000" b="0" dirty="0">
                <a:solidFill>
                  <a:srgbClr val="002060"/>
                </a:solidFill>
                <a:latin typeface="Tahoma" pitchFamily="34" charset="0"/>
              </a:rPr>
              <a:t>13.  bearing with one another, and forgiving each other, whoever has a complaint against anyone; just as the Lord forgave you, so also should you.</a:t>
            </a:r>
          </a:p>
          <a:p>
            <a:r>
              <a:rPr lang="en-US" altLang="en-US" sz="2000" b="0" dirty="0">
                <a:solidFill>
                  <a:srgbClr val="002060"/>
                </a:solidFill>
                <a:latin typeface="Tahoma" pitchFamily="34" charset="0"/>
              </a:rPr>
              <a:t>14.  Beyond all these things put on love, which is the perfect bond of unity.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818" y="600389"/>
            <a:ext cx="2876120" cy="4444913"/>
          </a:xfrm>
          <a:prstGeom prst="rect">
            <a:avLst/>
          </a:prstGeom>
        </p:spPr>
      </p:pic>
      <p:sp>
        <p:nvSpPr>
          <p:cNvPr id="9" name="Text Box 5"/>
          <p:cNvSpPr txBox="1">
            <a:spLocks noChangeArrowheads="1"/>
          </p:cNvSpPr>
          <p:nvPr/>
        </p:nvSpPr>
        <p:spPr bwMode="auto">
          <a:xfrm>
            <a:off x="-9832" y="5521757"/>
            <a:ext cx="9153832"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To have our hearts properly adorned let us “put on” the</a:t>
            </a:r>
          </a:p>
          <a:p>
            <a:pPr algn="ctr"/>
            <a:r>
              <a:rPr lang="en-US" altLang="en-US" dirty="0">
                <a:solidFill>
                  <a:srgbClr val="66FFFF"/>
                </a:solidFill>
                <a:latin typeface="Tahoma" pitchFamily="34" charset="0"/>
              </a:rPr>
              <a:t>complete ensemble of virtues from God! </a:t>
            </a:r>
          </a:p>
        </p:txBody>
      </p:sp>
    </p:spTree>
    <p:extLst>
      <p:ext uri="{BB962C8B-B14F-4D97-AF65-F5344CB8AC3E}">
        <p14:creationId xmlns:p14="http://schemas.microsoft.com/office/powerpoint/2010/main" val="25017018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Compassion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2072050"/>
            <a:ext cx="915629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Put on, or clothe ourselves, with hearts of compassion</a:t>
            </a:r>
          </a:p>
          <a:p>
            <a:r>
              <a:rPr lang="en-US" altLang="en-US" dirty="0">
                <a:solidFill>
                  <a:schemeClr val="accent2">
                    <a:lumMod val="75000"/>
                  </a:schemeClr>
                </a:solidFill>
                <a:latin typeface="Tahoma" pitchFamily="34" charset="0"/>
              </a:rPr>
              <a:t>(KJV: “bowels of mercies”)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Compassion</a:t>
            </a:r>
            <a:r>
              <a:rPr lang="en-US" altLang="en-US" sz="2000" b="0" dirty="0">
                <a:solidFill>
                  <a:schemeClr val="accent1"/>
                </a:solidFill>
                <a:latin typeface="Tahoma" pitchFamily="34" charset="0"/>
              </a:rPr>
              <a:t> = </a:t>
            </a:r>
            <a:r>
              <a:rPr lang="en-US" altLang="en-US" sz="2000" b="0" i="1" dirty="0">
                <a:solidFill>
                  <a:schemeClr val="accent1"/>
                </a:solidFill>
                <a:latin typeface="Tahoma" pitchFamily="34" charset="0"/>
              </a:rPr>
              <a:t>G3628 </a:t>
            </a:r>
            <a:r>
              <a:rPr lang="en-US" altLang="en-US" sz="2000" b="0" i="1" dirty="0" err="1">
                <a:solidFill>
                  <a:schemeClr val="accent1"/>
                </a:solidFill>
                <a:latin typeface="Tahoma" pitchFamily="34" charset="0"/>
              </a:rPr>
              <a:t>oiktirmos</a:t>
            </a:r>
            <a:r>
              <a:rPr lang="en-US" altLang="en-US" sz="2000" b="0" i="1" dirty="0">
                <a:solidFill>
                  <a:schemeClr val="accent1"/>
                </a:solidFill>
                <a:latin typeface="Tahoma" pitchFamily="34" charset="0"/>
              </a:rPr>
              <a:t> [</a:t>
            </a:r>
            <a:r>
              <a:rPr lang="en-US" altLang="en-US" sz="2000" b="0" i="1" dirty="0" err="1">
                <a:solidFill>
                  <a:schemeClr val="accent1"/>
                </a:solidFill>
                <a:latin typeface="Tahoma" pitchFamily="34" charset="0"/>
              </a:rPr>
              <a:t>oyk-tir-mos</a:t>
            </a:r>
            <a:r>
              <a:rPr lang="en-US" altLang="en-US" sz="2000" b="0" i="1" dirty="0">
                <a:solidFill>
                  <a:schemeClr val="accent1"/>
                </a:solidFill>
                <a:latin typeface="Tahoma" pitchFamily="34" charset="0"/>
              </a:rPr>
              <a:t>']: pity, mercy</a:t>
            </a:r>
          </a:p>
        </p:txBody>
      </p:sp>
      <p:sp>
        <p:nvSpPr>
          <p:cNvPr id="7" name="Text Box 6"/>
          <p:cNvSpPr txBox="1">
            <a:spLocks noChangeArrowheads="1"/>
          </p:cNvSpPr>
          <p:nvPr/>
        </p:nvSpPr>
        <p:spPr bwMode="auto">
          <a:xfrm>
            <a:off x="-12290" y="762000"/>
            <a:ext cx="9144000" cy="954107"/>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solidFill>
                  <a:schemeClr val="accent1">
                    <a:lumMod val="75000"/>
                  </a:schemeClr>
                </a:solidFill>
                <a:latin typeface="Tahoma" pitchFamily="34" charset="0"/>
              </a:rPr>
              <a:t>Col. 3:12</a:t>
            </a:r>
          </a:p>
          <a:p>
            <a:r>
              <a:rPr lang="en-US" altLang="en-US" sz="1800" b="0" dirty="0">
                <a:solidFill>
                  <a:schemeClr val="accent1">
                    <a:lumMod val="75000"/>
                  </a:schemeClr>
                </a:solidFill>
                <a:latin typeface="Tahoma" pitchFamily="34" charset="0"/>
              </a:rPr>
              <a:t>12.  So, as those who have been chosen of God, holy and beloved, put on a </a:t>
            </a:r>
            <a:r>
              <a:rPr lang="en-US" altLang="en-US" sz="18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heart of compassion</a:t>
            </a:r>
            <a:r>
              <a:rPr lang="en-US" altLang="en-US" sz="1800" b="0" dirty="0">
                <a:solidFill>
                  <a:schemeClr val="accent1">
                    <a:lumMod val="75000"/>
                  </a:schemeClr>
                </a:solidFill>
                <a:latin typeface="Tahoma" pitchFamily="34" charset="0"/>
              </a:rPr>
              <a:t>, kindness, humility, gentleness and patience;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055" y="3352800"/>
            <a:ext cx="4165600" cy="3124200"/>
          </a:xfrm>
          <a:prstGeom prst="rect">
            <a:avLst/>
          </a:prstGeom>
        </p:spPr>
      </p:pic>
    </p:spTree>
    <p:extLst>
      <p:ext uri="{BB962C8B-B14F-4D97-AF65-F5344CB8AC3E}">
        <p14:creationId xmlns:p14="http://schemas.microsoft.com/office/powerpoint/2010/main" val="1025358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fade">
                                      <p:cBhvr>
                                        <p:cTn id="7" dur="500"/>
                                        <p:tgtEl>
                                          <p:spTgt spid="22630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Compassion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0" y="8382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Trait of God</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This is an attribute of God, who is described as compassionate and who acted so on our behalf! </a:t>
            </a:r>
            <a:r>
              <a:rPr lang="en-US" altLang="en-US" sz="2000" dirty="0">
                <a:solidFill>
                  <a:schemeClr val="accent1"/>
                </a:solidFill>
                <a:latin typeface="Tahoma" pitchFamily="34" charset="0"/>
              </a:rPr>
              <a:t>(Ex. 33:19; Rom. 9:15: </a:t>
            </a:r>
            <a:r>
              <a:rPr lang="en-US" altLang="en-US" sz="2000" b="0" dirty="0">
                <a:solidFill>
                  <a:schemeClr val="accent1"/>
                </a:solidFill>
                <a:latin typeface="Tahoma" pitchFamily="34" charset="0"/>
              </a:rPr>
              <a:t>God revealed Himself to Moses as compassionate; </a:t>
            </a:r>
            <a:r>
              <a:rPr lang="en-US" altLang="en-US" sz="2000" dirty="0">
                <a:solidFill>
                  <a:schemeClr val="accent1"/>
                </a:solidFill>
                <a:latin typeface="Tahoma" pitchFamily="34" charset="0"/>
              </a:rPr>
              <a:t>II Cor. 1:3: </a:t>
            </a:r>
            <a:r>
              <a:rPr lang="en-US" altLang="en-US" sz="2000" b="0" dirty="0">
                <a:solidFill>
                  <a:schemeClr val="accent1"/>
                </a:solidFill>
                <a:latin typeface="Tahoma" pitchFamily="34" charset="0"/>
              </a:rPr>
              <a:t>“Father of mercies” = mercies is same word as “compassion”; </a:t>
            </a:r>
            <a:r>
              <a:rPr lang="en-US" altLang="en-US" sz="2000" dirty="0">
                <a:solidFill>
                  <a:schemeClr val="accent1"/>
                </a:solidFill>
                <a:latin typeface="Tahoma" pitchFamily="34" charset="0"/>
              </a:rPr>
              <a:t>Js. 5:11: </a:t>
            </a:r>
            <a:r>
              <a:rPr lang="en-US" altLang="en-US" sz="2000" b="0" dirty="0">
                <a:solidFill>
                  <a:schemeClr val="accent1"/>
                </a:solidFill>
                <a:latin typeface="Tahoma" pitchFamily="34" charset="0"/>
              </a:rPr>
              <a:t>“Full of compassion”)</a:t>
            </a:r>
          </a:p>
          <a:p>
            <a:pPr>
              <a:buClr>
                <a:schemeClr val="accent2"/>
              </a:buClr>
              <a:buSzPct val="115000"/>
              <a:buFont typeface="Wingdings" pitchFamily="2" charset="2"/>
              <a:buChar char="Ø"/>
            </a:pPr>
            <a:r>
              <a:rPr lang="en-US" altLang="en-US" sz="2000" b="0" dirty="0">
                <a:solidFill>
                  <a:schemeClr val="accent1"/>
                </a:solidFill>
                <a:latin typeface="Tahoma" pitchFamily="34" charset="0"/>
              </a:rPr>
              <a:t>Jesus showed compassion – </a:t>
            </a:r>
            <a:r>
              <a:rPr lang="en-US" altLang="en-US" sz="2000" i="1" dirty="0">
                <a:solidFill>
                  <a:schemeClr val="accent1"/>
                </a:solidFill>
                <a:latin typeface="Tahoma" pitchFamily="34" charset="0"/>
              </a:rPr>
              <a:t>Mt. 9:36; 14:14; 15:32; 20:34; Mk. 1:41; 6:34; 8:2</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4280" y="3139150"/>
            <a:ext cx="2355440" cy="2944300"/>
          </a:xfrm>
          <a:prstGeom prst="rect">
            <a:avLst/>
          </a:prstGeom>
        </p:spPr>
      </p:pic>
    </p:spTree>
    <p:extLst>
      <p:ext uri="{BB962C8B-B14F-4D97-AF65-F5344CB8AC3E}">
        <p14:creationId xmlns:p14="http://schemas.microsoft.com/office/powerpoint/2010/main" val="27248824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6308">
                                            <p:txEl>
                                              <p:pRg st="1" end="1"/>
                                            </p:txEl>
                                          </p:spTgt>
                                        </p:tgtEl>
                                        <p:attrNameLst>
                                          <p:attrName>style.visibility</p:attrName>
                                        </p:attrNameLst>
                                      </p:cBhvr>
                                      <p:to>
                                        <p:strVal val="visible"/>
                                      </p:to>
                                    </p:set>
                                    <p:animEffect transition="in" filter="wipe(left)">
                                      <p:cBhvr>
                                        <p:cTn id="17" dur="500"/>
                                        <p:tgtEl>
                                          <p:spTgt spid="2263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6308">
                                            <p:txEl>
                                              <p:pRg st="2" end="2"/>
                                            </p:txEl>
                                          </p:spTgt>
                                        </p:tgtEl>
                                        <p:attrNameLst>
                                          <p:attrName>style.visibility</p:attrName>
                                        </p:attrNameLst>
                                      </p:cBhvr>
                                      <p:to>
                                        <p:strVal val="visible"/>
                                      </p:to>
                                    </p:set>
                                    <p:animEffect transition="in" filter="wipe(left)">
                                      <p:cBhvr>
                                        <p:cTn id="22" dur="500"/>
                                        <p:tgtEl>
                                          <p:spTgt spid="2263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Compassion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fr-FR" altLang="en-US" dirty="0"/>
          </a:p>
        </p:txBody>
      </p:sp>
      <p:sp>
        <p:nvSpPr>
          <p:cNvPr id="226308" name="Text Box 4"/>
          <p:cNvSpPr txBox="1">
            <a:spLocks noChangeArrowheads="1"/>
          </p:cNvSpPr>
          <p:nvPr/>
        </p:nvSpPr>
        <p:spPr bwMode="auto">
          <a:xfrm>
            <a:off x="0" y="8382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Must show “Compassion” towards others:</a:t>
            </a:r>
          </a:p>
          <a:p>
            <a:pPr>
              <a:buClr>
                <a:schemeClr val="accent2"/>
              </a:buClr>
              <a:buSzPct val="115000"/>
              <a:buFont typeface="Wingdings" pitchFamily="2" charset="2"/>
              <a:buChar char="Ø"/>
            </a:pPr>
            <a:r>
              <a:rPr lang="en-US" altLang="en-US" sz="2000" dirty="0">
                <a:solidFill>
                  <a:schemeClr val="accent1"/>
                </a:solidFill>
                <a:latin typeface="Tahoma" pitchFamily="34" charset="0"/>
              </a:rPr>
              <a:t>Mt. 5:7: </a:t>
            </a:r>
            <a:r>
              <a:rPr lang="en-US" altLang="en-US" sz="2000" b="0" dirty="0">
                <a:solidFill>
                  <a:schemeClr val="accent1"/>
                </a:solidFill>
                <a:latin typeface="Tahoma" pitchFamily="34" charset="0"/>
              </a:rPr>
              <a:t>Jesus said the one who shows mercy will receive mercy! </a:t>
            </a:r>
            <a:r>
              <a:rPr lang="en-US" altLang="en-US" sz="2000" b="0" i="1" dirty="0">
                <a:solidFill>
                  <a:schemeClr val="accent1"/>
                </a:solidFill>
                <a:latin typeface="Tahoma" pitchFamily="34" charset="0"/>
              </a:rPr>
              <a:t>(Both merciful, G1655, and mercy, G1653, mean “compassionate”)</a:t>
            </a:r>
          </a:p>
          <a:p>
            <a:pPr>
              <a:buClr>
                <a:schemeClr val="accent2"/>
              </a:buClr>
              <a:buSzPct val="115000"/>
              <a:buFont typeface="Wingdings" pitchFamily="2" charset="2"/>
              <a:buChar char="Ø"/>
            </a:pPr>
            <a:r>
              <a:rPr lang="en-US" altLang="en-US" sz="2000" dirty="0">
                <a:solidFill>
                  <a:schemeClr val="accent1"/>
                </a:solidFill>
                <a:latin typeface="Tahoma" pitchFamily="34" charset="0"/>
              </a:rPr>
              <a:t>Jude 1:21-23: </a:t>
            </a:r>
            <a:r>
              <a:rPr lang="en-US" altLang="en-US" sz="2000" b="0" dirty="0">
                <a:solidFill>
                  <a:schemeClr val="accent1"/>
                </a:solidFill>
                <a:latin typeface="Tahoma" pitchFamily="34" charset="0"/>
              </a:rPr>
              <a:t>We are to show mercy </a:t>
            </a:r>
            <a:r>
              <a:rPr lang="en-US" altLang="en-US" sz="2000" b="0" i="1" dirty="0">
                <a:solidFill>
                  <a:schemeClr val="accent1"/>
                </a:solidFill>
                <a:latin typeface="Tahoma" pitchFamily="34" charset="0"/>
              </a:rPr>
              <a:t>(G1656, G1653: compassion) </a:t>
            </a:r>
            <a:r>
              <a:rPr lang="en-US" altLang="en-US" sz="2000" b="0" dirty="0">
                <a:solidFill>
                  <a:schemeClr val="accent1"/>
                </a:solidFill>
                <a:latin typeface="Tahoma" pitchFamily="34" charset="0"/>
              </a:rPr>
              <a:t>to the lost and weak in faith!</a:t>
            </a:r>
            <a:endParaRPr lang="en-US" altLang="en-US" sz="2000" i="1" dirty="0">
              <a:solidFill>
                <a:schemeClr val="accent1"/>
              </a:solidFill>
              <a:latin typeface="Tahoma" pitchFamily="34" charset="0"/>
            </a:endParaRPr>
          </a:p>
        </p:txBody>
      </p:sp>
      <p:sp>
        <p:nvSpPr>
          <p:cNvPr id="5" name="Text Box 5"/>
          <p:cNvSpPr txBox="1">
            <a:spLocks noChangeArrowheads="1"/>
          </p:cNvSpPr>
          <p:nvPr/>
        </p:nvSpPr>
        <p:spPr bwMode="auto">
          <a:xfrm>
            <a:off x="-16040" y="5562600"/>
            <a:ext cx="9158748" cy="83099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When we “put on” compassion we clothe ourselves with</a:t>
            </a:r>
          </a:p>
          <a:p>
            <a:pPr algn="ctr"/>
            <a:r>
              <a:rPr lang="en-US" altLang="en-US" dirty="0">
                <a:solidFill>
                  <a:srgbClr val="66FFFF"/>
                </a:solidFill>
                <a:latin typeface="Tahoma" pitchFamily="34" charset="0"/>
              </a:rPr>
              <a:t>Christ and share an attribute of God!</a:t>
            </a:r>
            <a:endParaRPr lang="en-US" altLang="en-US" i="1" dirty="0">
              <a:solidFill>
                <a:srgbClr val="66FFFF"/>
              </a:solidFill>
              <a:latin typeface="Tahoma" pitchFamily="34" charset="0"/>
            </a:endParaRPr>
          </a:p>
        </p:txBody>
      </p:sp>
      <p:pic>
        <p:nvPicPr>
          <p:cNvPr id="1026" name="Picture 2" descr="Image result for put on heart of compa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38" y="2715155"/>
            <a:ext cx="4067124" cy="271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5148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animEffect transition="in" filter="wipe(left)">
                                      <p:cBhvr>
                                        <p:cTn id="11" dur="500"/>
                                        <p:tgtEl>
                                          <p:spTgt spid="226308">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6308">
                                            <p:txEl>
                                              <p:pRg st="2" end="2"/>
                                            </p:txEl>
                                          </p:spTgt>
                                        </p:tgtEl>
                                        <p:attrNameLst>
                                          <p:attrName>style.visibility</p:attrName>
                                        </p:attrNameLst>
                                      </p:cBhvr>
                                      <p:to>
                                        <p:strVal val="visible"/>
                                      </p:to>
                                    </p:set>
                                    <p:animEffect transition="in" filter="wipe(left)">
                                      <p:cBhvr>
                                        <p:cTn id="22" dur="500"/>
                                        <p:tgtEl>
                                          <p:spTgt spid="2263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Kindness</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r>
              <a:rPr lang="fr-FR" altLang="en-US"/>
              <a:t>Put On...</a:t>
            </a:r>
            <a:endParaRPr lang="en-US" altLang="en-US" dirty="0"/>
          </a:p>
        </p:txBody>
      </p:sp>
      <p:sp>
        <p:nvSpPr>
          <p:cNvPr id="226308" name="Text Box 4"/>
          <p:cNvSpPr txBox="1">
            <a:spLocks noChangeArrowheads="1"/>
          </p:cNvSpPr>
          <p:nvPr/>
        </p:nvSpPr>
        <p:spPr bwMode="auto">
          <a:xfrm>
            <a:off x="-12290" y="2072050"/>
            <a:ext cx="915629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Put on, or clothe ourselves, with kindness </a:t>
            </a:r>
          </a:p>
          <a:p>
            <a:pPr>
              <a:buClr>
                <a:schemeClr val="accent2"/>
              </a:buClr>
              <a:buSzPct val="115000"/>
              <a:buFont typeface="Wingdings" pitchFamily="2" charset="2"/>
              <a:buChar char="Ø"/>
            </a:pPr>
            <a:r>
              <a:rPr lang="en-US" altLang="en-US" sz="2000" dirty="0">
                <a:solidFill>
                  <a:schemeClr val="accent1"/>
                </a:solidFill>
                <a:latin typeface="Tahoma" pitchFamily="34" charset="0"/>
              </a:rPr>
              <a:t>Kindness </a:t>
            </a:r>
            <a:r>
              <a:rPr lang="en-US" altLang="en-US" sz="2000" b="0" dirty="0">
                <a:solidFill>
                  <a:schemeClr val="accent1"/>
                </a:solidFill>
                <a:latin typeface="Tahoma" pitchFamily="34" charset="0"/>
              </a:rPr>
              <a:t>= </a:t>
            </a:r>
            <a:r>
              <a:rPr lang="en-US" altLang="en-US" sz="2000" b="0" i="1" dirty="0">
                <a:solidFill>
                  <a:schemeClr val="accent1"/>
                </a:solidFill>
                <a:latin typeface="Tahoma" pitchFamily="34" charset="0"/>
              </a:rPr>
              <a:t>G5544 </a:t>
            </a:r>
            <a:r>
              <a:rPr lang="en-US" altLang="en-US" sz="2000" b="0" i="1" dirty="0" err="1">
                <a:solidFill>
                  <a:schemeClr val="accent1"/>
                </a:solidFill>
                <a:latin typeface="Tahoma" pitchFamily="34" charset="0"/>
              </a:rPr>
              <a:t>chrēstotēs</a:t>
            </a:r>
            <a:r>
              <a:rPr lang="en-US" altLang="en-US" sz="2000" b="0" i="1" dirty="0">
                <a:solidFill>
                  <a:schemeClr val="accent1"/>
                </a:solidFill>
                <a:latin typeface="Tahoma" pitchFamily="34" charset="0"/>
              </a:rPr>
              <a:t> [</a:t>
            </a:r>
            <a:r>
              <a:rPr lang="en-US" altLang="en-US" sz="2000" b="0" i="1" dirty="0" err="1">
                <a:solidFill>
                  <a:schemeClr val="accent1"/>
                </a:solidFill>
                <a:latin typeface="Tahoma" pitchFamily="34" charset="0"/>
              </a:rPr>
              <a:t>khray</a:t>
            </a:r>
            <a:r>
              <a:rPr lang="en-US" altLang="en-US" sz="2000" b="0" i="1" dirty="0">
                <a:solidFill>
                  <a:schemeClr val="accent1"/>
                </a:solidFill>
                <a:latin typeface="Tahoma" pitchFamily="34" charset="0"/>
              </a:rPr>
              <a:t>-</a:t>
            </a:r>
            <a:r>
              <a:rPr lang="en-US" altLang="en-US" sz="2000" b="0" i="1" dirty="0" err="1">
                <a:solidFill>
                  <a:schemeClr val="accent1"/>
                </a:solidFill>
                <a:latin typeface="Tahoma" pitchFamily="34" charset="0"/>
              </a:rPr>
              <a:t>stot</a:t>
            </a:r>
            <a:r>
              <a:rPr lang="en-US" altLang="en-US" sz="2000" b="0" i="1" dirty="0">
                <a:solidFill>
                  <a:schemeClr val="accent1"/>
                </a:solidFill>
                <a:latin typeface="Tahoma" pitchFamily="34" charset="0"/>
              </a:rPr>
              <a:t>'-ace]: </a:t>
            </a:r>
            <a:r>
              <a:rPr lang="en-US" altLang="en-US" sz="2000" b="0" dirty="0">
                <a:solidFill>
                  <a:schemeClr val="accent1"/>
                </a:solidFill>
                <a:latin typeface="Tahoma" pitchFamily="34" charset="0"/>
              </a:rPr>
              <a:t>“Usefulness, moral excellence.”</a:t>
            </a:r>
            <a:endParaRPr lang="en-US" altLang="en-US" sz="2000" b="0" i="1" dirty="0">
              <a:solidFill>
                <a:schemeClr val="accent1"/>
              </a:solidFill>
              <a:latin typeface="Tahoma" pitchFamily="34" charset="0"/>
            </a:endParaRPr>
          </a:p>
        </p:txBody>
      </p:sp>
      <p:sp>
        <p:nvSpPr>
          <p:cNvPr id="7" name="Text Box 6"/>
          <p:cNvSpPr txBox="1">
            <a:spLocks noChangeArrowheads="1"/>
          </p:cNvSpPr>
          <p:nvPr/>
        </p:nvSpPr>
        <p:spPr bwMode="auto">
          <a:xfrm>
            <a:off x="-12290" y="762000"/>
            <a:ext cx="9144000" cy="954107"/>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solidFill>
                  <a:schemeClr val="accent1">
                    <a:lumMod val="75000"/>
                  </a:schemeClr>
                </a:solidFill>
                <a:latin typeface="Tahoma" pitchFamily="34" charset="0"/>
              </a:rPr>
              <a:t>Col. 3:12</a:t>
            </a:r>
          </a:p>
          <a:p>
            <a:r>
              <a:rPr lang="en-US" altLang="en-US" sz="1800" b="0" dirty="0">
                <a:solidFill>
                  <a:schemeClr val="accent1">
                    <a:lumMod val="75000"/>
                  </a:schemeClr>
                </a:solidFill>
                <a:latin typeface="Tahoma" pitchFamily="34" charset="0"/>
              </a:rPr>
              <a:t>12.  So, as those who have been chosen of God, holy and beloved, put on a heart of compassion, </a:t>
            </a:r>
            <a:r>
              <a:rPr lang="en-US" altLang="en-US" sz="1800"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ahoma" pitchFamily="34" charset="0"/>
              </a:rPr>
              <a:t>kindness,</a:t>
            </a:r>
            <a:r>
              <a:rPr lang="en-US" altLang="en-US" sz="1800" b="0" dirty="0">
                <a:solidFill>
                  <a:schemeClr val="accent1">
                    <a:lumMod val="75000"/>
                  </a:schemeClr>
                </a:solidFill>
                <a:latin typeface="Tahoma" pitchFamily="34" charset="0"/>
              </a:rPr>
              <a:t> humility, gentleness and patience;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091" y="3429000"/>
            <a:ext cx="5410200" cy="3043238"/>
          </a:xfrm>
          <a:prstGeom prst="rect">
            <a:avLst/>
          </a:prstGeom>
        </p:spPr>
      </p:pic>
    </p:spTree>
    <p:extLst>
      <p:ext uri="{BB962C8B-B14F-4D97-AF65-F5344CB8AC3E}">
        <p14:creationId xmlns:p14="http://schemas.microsoft.com/office/powerpoint/2010/main" val="12573635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fade">
                                      <p:cBhvr>
                                        <p:cTn id="7" dur="500"/>
                                        <p:tgtEl>
                                          <p:spTgt spid="22630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3566</TotalTime>
  <Words>3212</Words>
  <Application>Microsoft Office PowerPoint</Application>
  <PresentationFormat>On-screen Show (4:3)</PresentationFormat>
  <Paragraphs>300</Paragraphs>
  <Slides>35</Slides>
  <Notes>35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35</vt:i4>
      </vt:variant>
    </vt:vector>
  </HeadingPairs>
  <TitlesOfParts>
    <vt:vector size="50"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PUT ON…</vt:lpstr>
      <vt:lpstr>PART 1</vt:lpstr>
      <vt:lpstr>Intro </vt:lpstr>
      <vt:lpstr>Intro</vt:lpstr>
      <vt:lpstr>Intro</vt:lpstr>
      <vt:lpstr>Compassion</vt:lpstr>
      <vt:lpstr>Compassion</vt:lpstr>
      <vt:lpstr>Compassion</vt:lpstr>
      <vt:lpstr>Kindness</vt:lpstr>
      <vt:lpstr>Kindness</vt:lpstr>
      <vt:lpstr>Kindness</vt:lpstr>
      <vt:lpstr>Humility</vt:lpstr>
      <vt:lpstr>Humility</vt:lpstr>
      <vt:lpstr>Humility</vt:lpstr>
      <vt:lpstr>Conclusion (Part 1)</vt:lpstr>
      <vt:lpstr>Conclusion (Part 1)</vt:lpstr>
      <vt:lpstr>Conclusion (Part 1)</vt:lpstr>
      <vt:lpstr>Conclusion (Part 1)</vt:lpstr>
      <vt:lpstr>“What Must I Do To Be Saved?”</vt:lpstr>
      <vt:lpstr>PART 2</vt:lpstr>
      <vt:lpstr>Intro</vt:lpstr>
      <vt:lpstr>Gentleness</vt:lpstr>
      <vt:lpstr>Gentleness</vt:lpstr>
      <vt:lpstr>Gentleness</vt:lpstr>
      <vt:lpstr>Gentleness</vt:lpstr>
      <vt:lpstr>Patience</vt:lpstr>
      <vt:lpstr>Patience</vt:lpstr>
      <vt:lpstr>Patience</vt:lpstr>
      <vt:lpstr>Love</vt:lpstr>
      <vt:lpstr>Love</vt:lpstr>
      <vt:lpstr>Love</vt:lpstr>
      <vt:lpstr>Conclusion (Part 2)</vt:lpstr>
      <vt:lpstr>Conclusion (Part 2)</vt:lpstr>
      <vt:lpstr>Conclusion (Part 2)</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On... (Parts 1 -2)</dc:title>
  <dc:subject>09/17/17 &amp; 09/24/17</dc:subject>
  <dc:creator>DarkWolf</dc:creator>
  <cp:lastModifiedBy>Nathan Morrison</cp:lastModifiedBy>
  <cp:revision>50</cp:revision>
  <dcterms:created xsi:type="dcterms:W3CDTF">2005-06-04T23:49:02Z</dcterms:created>
  <dcterms:modified xsi:type="dcterms:W3CDTF">2017-09-29T15:47:30Z</dcterms:modified>
</cp:coreProperties>
</file>