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Lst>
  <p:notesMasterIdLst>
    <p:notesMasterId r:id="rId26"/>
  </p:notesMasterIdLst>
  <p:handoutMasterIdLst>
    <p:handoutMasterId r:id="rId27"/>
  </p:handoutMasterIdLst>
  <p:sldIdLst>
    <p:sldId id="256" r:id="rId10"/>
    <p:sldId id="441" r:id="rId11"/>
    <p:sldId id="443" r:id="rId12"/>
    <p:sldId id="387" r:id="rId13"/>
    <p:sldId id="397" r:id="rId14"/>
    <p:sldId id="447" r:id="rId15"/>
    <p:sldId id="448" r:id="rId16"/>
    <p:sldId id="452" r:id="rId17"/>
    <p:sldId id="453" r:id="rId18"/>
    <p:sldId id="454" r:id="rId19"/>
    <p:sldId id="457" r:id="rId20"/>
    <p:sldId id="460" r:id="rId21"/>
    <p:sldId id="461" r:id="rId22"/>
    <p:sldId id="401" r:id="rId23"/>
    <p:sldId id="423" r:id="rId24"/>
    <p:sldId id="381" r:id="rId25"/>
  </p:sldIdLst>
  <p:sldSz cx="9144000" cy="6858000" type="screen4x3"/>
  <p:notesSz cx="6858000" cy="92964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00"/>
    <a:srgbClr val="FF0066"/>
    <a:srgbClr val="FFCC00"/>
    <a:srgbClr val="66FFFF"/>
    <a:srgbClr val="CCFF33"/>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62" d="100"/>
          <a:sy n="62" d="100"/>
        </p:scale>
        <p:origin x="960" y="78"/>
      </p:cViewPr>
      <p:guideLst>
        <p:guide orient="horz" pos="2160"/>
        <p:guide pos="2880"/>
      </p:guideLst>
    </p:cSldViewPr>
  </p:slideViewPr>
  <p:outlineViewPr>
    <p:cViewPr>
      <p:scale>
        <a:sx n="33" d="100"/>
        <a:sy n="33" d="100"/>
      </p:scale>
      <p:origin x="0" y="1452"/>
    </p:cViewPr>
  </p:outlineViewPr>
  <p:notesTextViewPr>
    <p:cViewPr>
      <p:scale>
        <a:sx n="100" d="100"/>
        <a:sy n="100" d="100"/>
      </p:scale>
      <p:origin x="0" y="-276"/>
    </p:cViewPr>
  </p:notesTextViewPr>
  <p:notesViewPr>
    <p:cSldViewPr snapToObjects="1">
      <p:cViewPr varScale="1">
        <p:scale>
          <a:sx n="85" d="100"/>
          <a:sy n="85" d="100"/>
        </p:scale>
        <p:origin x="-378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for Sunday 09/10/17</a:t>
            </a:r>
          </a:p>
          <a:p>
            <a:r>
              <a:rPr lang="en-US" altLang="en-US" dirty="0"/>
              <a:t>All Scripture given is from NASB unless otherwise stated</a:t>
            </a:r>
          </a:p>
          <a:p>
            <a:endParaRPr lang="en-US" altLang="en-US" dirty="0"/>
          </a:p>
          <a:p>
            <a:r>
              <a:rPr lang="en-US" altLang="en-US" dirty="0"/>
              <a:t>For further study or if questions, Call</a:t>
            </a:r>
            <a:r>
              <a:rPr lang="en-US" altLang="en-US"/>
              <a:t>: </a:t>
            </a:r>
            <a:r>
              <a:rPr lang="en-US" sz="1200" kern="1200">
                <a:solidFill>
                  <a:schemeClr val="tx1"/>
                </a:solidFill>
                <a:effectLst/>
                <a:latin typeface="Times New Roman" pitchFamily="18" charset="0"/>
                <a:ea typeface="+mn-ea"/>
                <a:cs typeface="+mn-cs"/>
              </a:rPr>
              <a:t>804-277-1983, or Visit: www.courthousechurchofchrist.com</a:t>
            </a:r>
            <a:endParaRPr lang="en-US" altLang="en-US" dirty="0"/>
          </a:p>
          <a:p>
            <a:endParaRPr lang="en-US" altLang="en-US" dirty="0"/>
          </a:p>
          <a:p>
            <a:r>
              <a:rPr lang="en-US" altLang="en-US" dirty="0"/>
              <a:t>Sermon idea from Mark Posey</a:t>
            </a:r>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10</a:t>
            </a:fld>
            <a:endParaRPr lang="en-US" altLang="en-US"/>
          </a:p>
        </p:txBody>
      </p:sp>
    </p:spTree>
    <p:extLst>
      <p:ext uri="{BB962C8B-B14F-4D97-AF65-F5344CB8AC3E}">
        <p14:creationId xmlns:p14="http://schemas.microsoft.com/office/powerpoint/2010/main" val="239970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11</a:t>
            </a:fld>
            <a:endParaRPr lang="en-US" altLang="en-US"/>
          </a:p>
        </p:txBody>
      </p:sp>
    </p:spTree>
    <p:extLst>
      <p:ext uri="{BB962C8B-B14F-4D97-AF65-F5344CB8AC3E}">
        <p14:creationId xmlns:p14="http://schemas.microsoft.com/office/powerpoint/2010/main" val="79244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12</a:t>
            </a:fld>
            <a:endParaRPr lang="en-US" altLang="en-US"/>
          </a:p>
        </p:txBody>
      </p:sp>
    </p:spTree>
    <p:extLst>
      <p:ext uri="{BB962C8B-B14F-4D97-AF65-F5344CB8AC3E}">
        <p14:creationId xmlns:p14="http://schemas.microsoft.com/office/powerpoint/2010/main" val="2356852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13</a:t>
            </a:fld>
            <a:endParaRPr lang="en-US" altLang="en-US"/>
          </a:p>
        </p:txBody>
      </p:sp>
    </p:spTree>
    <p:extLst>
      <p:ext uri="{BB962C8B-B14F-4D97-AF65-F5344CB8AC3E}">
        <p14:creationId xmlns:p14="http://schemas.microsoft.com/office/powerpoint/2010/main" val="256660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15</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16</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242534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a:t>
            </a:fld>
            <a:endParaRPr lang="en-US" altLang="en-US"/>
          </a:p>
        </p:txBody>
      </p:sp>
    </p:spTree>
    <p:extLst>
      <p:ext uri="{BB962C8B-B14F-4D97-AF65-F5344CB8AC3E}">
        <p14:creationId xmlns:p14="http://schemas.microsoft.com/office/powerpoint/2010/main" val="156416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BDAG: Bauer–Danker–Arndt–Gingrich (BDAG) or sometimes the Bauer-Danker Lexicon, a Greek-English Lexicon. (https://en.wikipedia.org/wiki/Bauer%27s_Lexicon)</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6</a:t>
            </a:fld>
            <a:endParaRPr lang="en-US" altLang="en-US"/>
          </a:p>
        </p:txBody>
      </p:sp>
    </p:spTree>
    <p:extLst>
      <p:ext uri="{BB962C8B-B14F-4D97-AF65-F5344CB8AC3E}">
        <p14:creationId xmlns:p14="http://schemas.microsoft.com/office/powerpoint/2010/main" val="60815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7</a:t>
            </a:fld>
            <a:endParaRPr lang="en-US" altLang="en-US"/>
          </a:p>
        </p:txBody>
      </p:sp>
    </p:spTree>
    <p:extLst>
      <p:ext uri="{BB962C8B-B14F-4D97-AF65-F5344CB8AC3E}">
        <p14:creationId xmlns:p14="http://schemas.microsoft.com/office/powerpoint/2010/main" val="54046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8</a:t>
            </a:fld>
            <a:endParaRPr lang="en-US" altLang="en-US"/>
          </a:p>
        </p:txBody>
      </p:sp>
    </p:spTree>
    <p:extLst>
      <p:ext uri="{BB962C8B-B14F-4D97-AF65-F5344CB8AC3E}">
        <p14:creationId xmlns:p14="http://schemas.microsoft.com/office/powerpoint/2010/main" val="337363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9</a:t>
            </a:fld>
            <a:endParaRPr lang="en-US" altLang="en-US"/>
          </a:p>
        </p:txBody>
      </p:sp>
    </p:spTree>
    <p:extLst>
      <p:ext uri="{BB962C8B-B14F-4D97-AF65-F5344CB8AC3E}">
        <p14:creationId xmlns:p14="http://schemas.microsoft.com/office/powerpoint/2010/main" val="360890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LAY ASIDE…</a:t>
            </a:r>
            <a:endParaRPr lang="en-US" altLang="en-US"/>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LAY ASIDE…</a:t>
            </a:r>
            <a:endParaRPr lang="en-US" altLang="en-US"/>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LAY ASIDE…</a:t>
            </a:r>
            <a:endParaRPr lang="en-US" altLang="en-US"/>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LAY ASIDE…</a:t>
            </a:r>
            <a:endParaRPr lang="en-US" altLang="en-US"/>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LAY ASIDE…</a:t>
            </a:r>
            <a:endParaRPr lang="en-US" altLang="en-US"/>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LAY ASIDE…</a:t>
            </a:r>
            <a:endParaRPr lang="en-US" altLang="en-US"/>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LAY ASIDE…</a:t>
            </a:r>
            <a:endParaRPr lang="en-US" altLang="en-US"/>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LAY ASIDE…</a:t>
            </a:r>
            <a:endParaRPr lang="en-US" altLang="en-US"/>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LAY ASIDE…</a:t>
            </a:r>
            <a:endParaRPr lang="en-US" altLang="en-US"/>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LAY ASIDE…</a:t>
            </a:r>
            <a:endParaRPr lang="en-US" altLang="en-US"/>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LAY ASIDE…</a:t>
            </a:r>
            <a:endParaRPr lang="en-US" altLang="en-US"/>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LAY ASIDE…</a:t>
            </a:r>
            <a:endParaRPr lang="en-US" altLang="en-US"/>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LAY ASIDE…</a:t>
            </a:r>
            <a:endParaRPr lang="en-US" altLang="en-US"/>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LAY ASIDE…</a:t>
            </a:r>
            <a:endParaRPr lang="en-US" altLang="en-US"/>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LAY ASIDE…</a:t>
            </a:r>
            <a:endParaRPr lang="en-US" altLang="en-US"/>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LAY ASIDE…</a:t>
            </a:r>
            <a:endParaRPr lang="en-US" altLang="en-US"/>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LAY ASIDE…</a:t>
            </a:r>
            <a:endParaRPr lang="en-US" altLang="en-US"/>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LAY ASIDE…</a:t>
            </a:r>
            <a:endParaRPr lang="en-US" altLang="en-US"/>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LAY ASIDE…</a:t>
            </a:r>
            <a:endParaRPr lang="en-US" altLang="en-US"/>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LAY ASIDE…</a:t>
            </a:r>
            <a:endParaRPr lang="en-US" altLang="en-US"/>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LAY ASIDE…</a:t>
            </a:r>
            <a:endParaRPr lang="en-US" altLang="en-US"/>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LAY ASIDE…</a:t>
            </a:r>
            <a:endParaRPr lang="en-US" altLang="en-US"/>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LAY ASIDE…</a:t>
            </a:r>
            <a:endParaRPr lang="en-US" altLang="en-US"/>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LAY ASIDE…</a:t>
            </a:r>
            <a:endParaRPr lang="en-US" altLang="en-US"/>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LAY ASIDE…</a:t>
            </a:r>
            <a:endParaRPr lang="en-US" altLang="en-US"/>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LAY ASIDE…</a:t>
            </a:r>
            <a:endParaRPr lang="en-US" altLang="en-US"/>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LAY ASIDE…</a:t>
            </a:r>
            <a:endParaRPr lang="en-US" altLang="en-US"/>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LAY ASIDE…</a:t>
            </a:r>
            <a:endParaRPr lang="en-US" altLang="en-US"/>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LAY ASIDE…</a:t>
            </a:r>
            <a:endParaRPr lang="en-US" altLang="en-US"/>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LAY ASIDE…</a:t>
            </a:r>
            <a:endParaRPr lang="en-US" altLang="en-US"/>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LAY ASIDE…</a:t>
            </a:r>
            <a:endParaRPr lang="en-US" altLang="en-US"/>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LAY ASIDE…</a:t>
            </a:r>
            <a:endParaRPr lang="en-US" altLang="en-US"/>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LAY ASIDE…</a:t>
            </a:r>
            <a:endParaRPr lang="en-US" altLang="en-US"/>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LAY ASIDE…</a:t>
            </a:r>
            <a:endParaRPr lang="en-US" altLang="en-US"/>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LAY ASIDE…</a:t>
            </a:r>
            <a:endParaRPr lang="en-US" altLang="en-US"/>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LAY ASIDE…</a:t>
            </a:r>
            <a:endParaRPr lang="en-US" altLang="en-US"/>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228600" y="174586"/>
            <a:ext cx="8920316" cy="1348715"/>
          </a:xfrm>
        </p:spPr>
        <p:txBody>
          <a:bodyPr>
            <a:prstTxWarp prst="textSlantUp">
              <a:avLst/>
            </a:prstTxWarp>
          </a:bodyPr>
          <a:lstStyle/>
          <a:p>
            <a:r>
              <a:rPr lang="en-US" altLang="en-US" sz="4000" b="1" u="sng" dirty="0">
                <a:solidFill>
                  <a:schemeClr val="tx1"/>
                </a:solidFill>
                <a:cs typeface="Times New Roman" pitchFamily="18" charset="0"/>
              </a:rPr>
              <a:t>LAY ASIDE…</a:t>
            </a:r>
            <a:endParaRPr lang="en-US" altLang="en-US" sz="3200" b="1" dirty="0">
              <a:solidFill>
                <a:schemeClr val="accent1"/>
              </a:solidFill>
              <a:cs typeface="Times New Roman" pitchFamily="18" charset="0"/>
            </a:endParaRPr>
          </a:p>
        </p:txBody>
      </p:sp>
      <p:sp>
        <p:nvSpPr>
          <p:cNvPr id="4" name="Rectangle 12">
            <a:extLst>
              <a:ext uri="{FF2B5EF4-FFF2-40B4-BE49-F238E27FC236}">
                <a16:creationId xmlns:a16="http://schemas.microsoft.com/office/drawing/2014/main" id="{7F16F501-B3A0-405F-BFF6-4918633EF774}"/>
              </a:ext>
            </a:extLst>
          </p:cNvPr>
          <p:cNvSpPr txBox="1">
            <a:spLocks noChangeArrowheads="1"/>
          </p:cNvSpPr>
          <p:nvPr/>
        </p:nvSpPr>
        <p:spPr bwMode="auto">
          <a:xfrm>
            <a:off x="4916" y="1347316"/>
            <a:ext cx="914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solidFill>
                  <a:schemeClr val="accent2">
                    <a:lumMod val="75000"/>
                  </a:schemeClr>
                </a:solidFill>
                <a:cs typeface="Times New Roman" pitchFamily="18" charset="0"/>
              </a:rPr>
              <a:t>Text: Heb. 12:1; Js. 1:21; I Pet. 2:1 </a:t>
            </a:r>
            <a:endParaRPr lang="en-US" altLang="en-US" sz="4000" b="1" kern="0" dirty="0">
              <a:solidFill>
                <a:schemeClr val="accent1"/>
              </a:solidFill>
              <a:cs typeface="Times New Roman" pitchFamily="18" charset="0"/>
            </a:endParaRPr>
          </a:p>
        </p:txBody>
      </p:sp>
      <p:pic>
        <p:nvPicPr>
          <p:cNvPr id="7" name="Picture 6">
            <a:extLst>
              <a:ext uri="{FF2B5EF4-FFF2-40B4-BE49-F238E27FC236}">
                <a16:creationId xmlns:a16="http://schemas.microsoft.com/office/drawing/2014/main" id="{EE9C9F0B-2ED0-4FA0-BA66-974D0D803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048000"/>
            <a:ext cx="5130800" cy="34232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LAY ASIDE…</a:t>
            </a:r>
            <a:endParaRPr lang="en-US" altLang="en-US" dirty="0"/>
          </a:p>
        </p:txBody>
      </p:sp>
      <p:sp>
        <p:nvSpPr>
          <p:cNvPr id="6" name="Text Box 6">
            <a:extLst>
              <a:ext uri="{FF2B5EF4-FFF2-40B4-BE49-F238E27FC236}">
                <a16:creationId xmlns:a16="http://schemas.microsoft.com/office/drawing/2014/main" id="{0EEE954D-C266-4C3C-B0C1-5007BB05B258}"/>
              </a:ext>
            </a:extLst>
          </p:cNvPr>
          <p:cNvSpPr txBox="1">
            <a:spLocks noChangeArrowheads="1"/>
          </p:cNvSpPr>
          <p:nvPr/>
        </p:nvSpPr>
        <p:spPr bwMode="auto">
          <a:xfrm>
            <a:off x="-12290" y="762000"/>
            <a:ext cx="9144000"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 Pet. 2:1</a:t>
            </a:r>
          </a:p>
          <a:p>
            <a:r>
              <a:rPr lang="en-US" altLang="en-US" sz="2000" b="0" dirty="0">
                <a:solidFill>
                  <a:srgbClr val="002060"/>
                </a:solidFill>
                <a:latin typeface="Tahoma" pitchFamily="34" charset="0"/>
              </a:rPr>
              <a:t>1.  Therefore, </a:t>
            </a:r>
            <a:r>
              <a:rPr lang="en-US" altLang="en-US" sz="2000" dirty="0">
                <a:ln w="9525">
                  <a:solidFill>
                    <a:schemeClr val="bg1"/>
                  </a:solidFill>
                  <a:prstDash val="solid"/>
                </a:ln>
                <a:solidFill>
                  <a:srgbClr val="003300"/>
                </a:solidFill>
                <a:effectLst>
                  <a:glow rad="101600">
                    <a:srgbClr val="FFFF00">
                      <a:alpha val="60000"/>
                    </a:srgbClr>
                  </a:glow>
                  <a:outerShdw blurRad="12700" dist="38100" dir="2700000" algn="tl" rotWithShape="0">
                    <a:schemeClr val="bg1">
                      <a:lumMod val="50000"/>
                    </a:schemeClr>
                  </a:outerShdw>
                </a:effectLst>
                <a:latin typeface="Tahoma" pitchFamily="34" charset="0"/>
              </a:rPr>
              <a:t>PUTTING ASIDE</a:t>
            </a:r>
            <a:r>
              <a:rPr lang="en-US" altLang="en-US" sz="2000" b="0" dirty="0">
                <a:solidFill>
                  <a:srgbClr val="002060"/>
                </a:solidFill>
                <a:latin typeface="Tahoma" pitchFamily="34" charset="0"/>
              </a:rPr>
              <a:t> all malice and all deceit and hypocrisy and envy and all slander,</a:t>
            </a:r>
          </a:p>
        </p:txBody>
      </p:sp>
      <p:pic>
        <p:nvPicPr>
          <p:cNvPr id="10" name="Picture 9">
            <a:extLst>
              <a:ext uri="{FF2B5EF4-FFF2-40B4-BE49-F238E27FC236}">
                <a16:creationId xmlns:a16="http://schemas.microsoft.com/office/drawing/2014/main" id="{B94B6593-D6AD-4427-9252-3D4B4E781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6304"/>
            <a:ext cx="1582886" cy="2083330"/>
          </a:xfrm>
          <a:prstGeom prst="rect">
            <a:avLst/>
          </a:prstGeom>
        </p:spPr>
      </p:pic>
      <p:sp>
        <p:nvSpPr>
          <p:cNvPr id="11" name="Text Box 4">
            <a:extLst>
              <a:ext uri="{FF2B5EF4-FFF2-40B4-BE49-F238E27FC236}">
                <a16:creationId xmlns:a16="http://schemas.microsoft.com/office/drawing/2014/main" id="{B4C9A754-B37B-46FE-B2B1-98EA48D0EA8F}"/>
              </a:ext>
            </a:extLst>
          </p:cNvPr>
          <p:cNvSpPr txBox="1">
            <a:spLocks noChangeArrowheads="1"/>
          </p:cNvSpPr>
          <p:nvPr/>
        </p:nvSpPr>
        <p:spPr bwMode="auto">
          <a:xfrm>
            <a:off x="1582886" y="1991618"/>
            <a:ext cx="754882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i="1" dirty="0">
                <a:solidFill>
                  <a:schemeClr val="accent2">
                    <a:lumMod val="75000"/>
                  </a:schemeClr>
                </a:solidFill>
                <a:latin typeface="Tahoma" pitchFamily="34" charset="0"/>
              </a:rPr>
              <a:t>All Malice – I Pet. 2:1</a:t>
            </a:r>
          </a:p>
          <a:p>
            <a:r>
              <a:rPr lang="en-US" altLang="en-US" dirty="0">
                <a:solidFill>
                  <a:schemeClr val="accent2">
                    <a:lumMod val="75000"/>
                  </a:schemeClr>
                </a:solidFill>
                <a:latin typeface="Tahoma" pitchFamily="34" charset="0"/>
              </a:rPr>
              <a:t>All Deceit – I Pet. 2:1</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Dolos [</a:t>
            </a:r>
            <a:r>
              <a:rPr lang="en-US" altLang="en-US" sz="2000" b="0" i="1" dirty="0" err="1">
                <a:solidFill>
                  <a:srgbClr val="002060"/>
                </a:solidFill>
                <a:latin typeface="Tahoma" pitchFamily="34" charset="0"/>
              </a:rPr>
              <a:t>dol</a:t>
            </a:r>
            <a:r>
              <a:rPr lang="en-US" altLang="en-US" sz="2000" b="0" i="1" dirty="0">
                <a:solidFill>
                  <a:srgbClr val="002060"/>
                </a:solidFill>
                <a:latin typeface="Tahoma" pitchFamily="34" charset="0"/>
              </a:rPr>
              <a:t>’-</a:t>
            </a:r>
            <a:r>
              <a:rPr lang="en-US" altLang="en-US" sz="2000" b="0" i="1" dirty="0" err="1">
                <a:solidFill>
                  <a:srgbClr val="002060"/>
                </a:solidFill>
                <a:latin typeface="Tahoma" pitchFamily="34" charset="0"/>
              </a:rPr>
              <a:t>os</a:t>
            </a:r>
            <a:r>
              <a:rPr lang="en-US" altLang="en-US" sz="2000" b="0" i="1" dirty="0">
                <a:solidFill>
                  <a:srgbClr val="002060"/>
                </a:solidFill>
                <a:latin typeface="Tahoma" pitchFamily="34" charset="0"/>
              </a:rPr>
              <a:t>] (G1388) – Strong’s: </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From </a:t>
            </a:r>
            <a:r>
              <a:rPr lang="en-US" altLang="en-US" sz="2000" b="0" i="1" dirty="0" err="1">
                <a:solidFill>
                  <a:srgbClr val="002060"/>
                </a:solidFill>
                <a:latin typeface="Tahoma" pitchFamily="34" charset="0"/>
              </a:rPr>
              <a:t>dello</a:t>
            </a:r>
            <a:r>
              <a:rPr lang="en-US" altLang="en-US" sz="2000" b="0" i="1" dirty="0">
                <a:solidFill>
                  <a:srgbClr val="002060"/>
                </a:solidFill>
                <a:latin typeface="Tahoma" pitchFamily="34" charset="0"/>
              </a:rPr>
              <a:t>̄ (an obsolete primary probably meaning to decoy; compare G1185); a trick (bait), that is, (figuratively) wile: - craft, deceit, guile, </a:t>
            </a:r>
            <a:r>
              <a:rPr lang="en-US" altLang="en-US" sz="2000" b="0" i="1" dirty="0" err="1">
                <a:solidFill>
                  <a:srgbClr val="002060"/>
                </a:solidFill>
                <a:latin typeface="Tahoma" pitchFamily="34" charset="0"/>
              </a:rPr>
              <a:t>subtilty</a:t>
            </a:r>
            <a:r>
              <a:rPr lang="en-US" altLang="en-US" sz="2000" b="0" i="1" dirty="0">
                <a:solidFill>
                  <a:srgbClr val="002060"/>
                </a:solidFill>
                <a:latin typeface="Tahoma" pitchFamily="34" charset="0"/>
              </a:rPr>
              <a:t>.</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Mark 7:20-23: </a:t>
            </a:r>
            <a:r>
              <a:rPr lang="en-US" altLang="en-US" sz="2000" b="0" dirty="0">
                <a:solidFill>
                  <a:srgbClr val="002060"/>
                </a:solidFill>
                <a:latin typeface="Tahoma" pitchFamily="34" charset="0"/>
              </a:rPr>
              <a:t>Jesus said “deceit” is product of “evil thought”</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John 1:47: </a:t>
            </a:r>
            <a:r>
              <a:rPr lang="en-US" altLang="en-US" sz="2000" b="0" dirty="0">
                <a:solidFill>
                  <a:srgbClr val="002060"/>
                </a:solidFill>
                <a:latin typeface="Tahoma" pitchFamily="34" charset="0"/>
              </a:rPr>
              <a:t>Jesus said of Nathanael, “Behold, an Israelite indeed, in whom there is no deceit!”</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Rom. 1:29: </a:t>
            </a:r>
            <a:r>
              <a:rPr lang="en-US" altLang="en-US" sz="2000" b="0" dirty="0">
                <a:solidFill>
                  <a:srgbClr val="002060"/>
                </a:solidFill>
                <a:latin typeface="Tahoma" pitchFamily="34" charset="0"/>
              </a:rPr>
              <a:t>Society’s downfall is when men are full of “evil &amp; deceit” as well as many other evil things!</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I Pet. 2:22: </a:t>
            </a:r>
            <a:r>
              <a:rPr lang="en-US" altLang="en-US" sz="2000" b="0" dirty="0">
                <a:solidFill>
                  <a:srgbClr val="002060"/>
                </a:solidFill>
                <a:latin typeface="Tahoma" pitchFamily="34" charset="0"/>
              </a:rPr>
              <a:t>Jesus had no “deceit” in Him – we are to be the same (I Pet. 3:10) – </a:t>
            </a:r>
            <a:r>
              <a:rPr lang="en-US" altLang="en-US" sz="2000" b="0">
                <a:solidFill>
                  <a:srgbClr val="002060"/>
                </a:solidFill>
                <a:latin typeface="Tahoma" pitchFamily="34" charset="0"/>
              </a:rPr>
              <a:t>“laying </a:t>
            </a:r>
            <a:r>
              <a:rPr lang="en-US" altLang="en-US" sz="2000" b="0" dirty="0">
                <a:solidFill>
                  <a:srgbClr val="002060"/>
                </a:solidFill>
                <a:latin typeface="Tahoma" pitchFamily="34" charset="0"/>
              </a:rPr>
              <a:t>aside falsehood” (Eph. 4:25)</a:t>
            </a:r>
          </a:p>
        </p:txBody>
      </p:sp>
    </p:spTree>
    <p:extLst>
      <p:ext uri="{BB962C8B-B14F-4D97-AF65-F5344CB8AC3E}">
        <p14:creationId xmlns:p14="http://schemas.microsoft.com/office/powerpoint/2010/main" val="32732492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500"/>
                                        <p:tgtEl>
                                          <p:spTgt spid="11">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wipe(left)">
                                      <p:cBhvr>
                                        <p:cTn id="28" dur="500"/>
                                        <p:tgtEl>
                                          <p:spTgt spid="11">
                                            <p:txEl>
                                              <p:pRg st="5" end="5"/>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wipe(left)">
                                      <p:cBhvr>
                                        <p:cTn id="32" dur="500"/>
                                        <p:tgtEl>
                                          <p:spTgt spid="11">
                                            <p:txEl>
                                              <p:pRg st="6" end="6"/>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wipe(left)">
                                      <p:cBhvr>
                                        <p:cTn id="36"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LAY ASIDE…</a:t>
            </a:r>
            <a:endParaRPr lang="en-US" altLang="en-US" dirty="0"/>
          </a:p>
        </p:txBody>
      </p:sp>
      <p:sp>
        <p:nvSpPr>
          <p:cNvPr id="6" name="Text Box 6">
            <a:extLst>
              <a:ext uri="{FF2B5EF4-FFF2-40B4-BE49-F238E27FC236}">
                <a16:creationId xmlns:a16="http://schemas.microsoft.com/office/drawing/2014/main" id="{0EEE954D-C266-4C3C-B0C1-5007BB05B258}"/>
              </a:ext>
            </a:extLst>
          </p:cNvPr>
          <p:cNvSpPr txBox="1">
            <a:spLocks noChangeArrowheads="1"/>
          </p:cNvSpPr>
          <p:nvPr/>
        </p:nvSpPr>
        <p:spPr bwMode="auto">
          <a:xfrm>
            <a:off x="-12290" y="762000"/>
            <a:ext cx="9144000"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 Pet. 2:1</a:t>
            </a:r>
          </a:p>
          <a:p>
            <a:r>
              <a:rPr lang="en-US" altLang="en-US" sz="2000" b="0" dirty="0">
                <a:solidFill>
                  <a:srgbClr val="002060"/>
                </a:solidFill>
                <a:latin typeface="Tahoma" pitchFamily="34" charset="0"/>
              </a:rPr>
              <a:t>1.  Therefore, </a:t>
            </a:r>
            <a:r>
              <a:rPr lang="en-US" altLang="en-US" sz="2000" dirty="0">
                <a:ln w="9525">
                  <a:solidFill>
                    <a:schemeClr val="bg1"/>
                  </a:solidFill>
                  <a:prstDash val="solid"/>
                </a:ln>
                <a:solidFill>
                  <a:srgbClr val="003300"/>
                </a:solidFill>
                <a:effectLst>
                  <a:glow rad="101600">
                    <a:srgbClr val="FFFF00">
                      <a:alpha val="60000"/>
                    </a:srgbClr>
                  </a:glow>
                  <a:outerShdw blurRad="12700" dist="38100" dir="2700000" algn="tl" rotWithShape="0">
                    <a:schemeClr val="bg1">
                      <a:lumMod val="50000"/>
                    </a:schemeClr>
                  </a:outerShdw>
                </a:effectLst>
                <a:latin typeface="Tahoma" pitchFamily="34" charset="0"/>
              </a:rPr>
              <a:t>PUTTING ASIDE</a:t>
            </a:r>
            <a:r>
              <a:rPr lang="en-US" altLang="en-US" sz="2000" b="0" dirty="0">
                <a:solidFill>
                  <a:srgbClr val="002060"/>
                </a:solidFill>
                <a:latin typeface="Tahoma" pitchFamily="34" charset="0"/>
              </a:rPr>
              <a:t> all malice and all deceit and hypocrisy and envy and all slander,</a:t>
            </a:r>
          </a:p>
        </p:txBody>
      </p:sp>
      <p:pic>
        <p:nvPicPr>
          <p:cNvPr id="10" name="Picture 9">
            <a:extLst>
              <a:ext uri="{FF2B5EF4-FFF2-40B4-BE49-F238E27FC236}">
                <a16:creationId xmlns:a16="http://schemas.microsoft.com/office/drawing/2014/main" id="{40F27820-F444-4D1D-B46C-4F536B223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6304"/>
            <a:ext cx="1582886" cy="2083330"/>
          </a:xfrm>
          <a:prstGeom prst="rect">
            <a:avLst/>
          </a:prstGeom>
        </p:spPr>
      </p:pic>
      <p:sp>
        <p:nvSpPr>
          <p:cNvPr id="11" name="Text Box 4">
            <a:extLst>
              <a:ext uri="{FF2B5EF4-FFF2-40B4-BE49-F238E27FC236}">
                <a16:creationId xmlns:a16="http://schemas.microsoft.com/office/drawing/2014/main" id="{CD7BF2E8-2F94-4319-B92D-219BC4D085AD}"/>
              </a:ext>
            </a:extLst>
          </p:cNvPr>
          <p:cNvSpPr txBox="1">
            <a:spLocks noChangeArrowheads="1"/>
          </p:cNvSpPr>
          <p:nvPr/>
        </p:nvSpPr>
        <p:spPr bwMode="auto">
          <a:xfrm>
            <a:off x="1582886" y="1991618"/>
            <a:ext cx="7548824"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i="1" dirty="0">
                <a:solidFill>
                  <a:schemeClr val="accent2">
                    <a:lumMod val="75000"/>
                  </a:schemeClr>
                </a:solidFill>
                <a:latin typeface="Tahoma" pitchFamily="34" charset="0"/>
              </a:rPr>
              <a:t>All Malice – I Pet. 2:1</a:t>
            </a:r>
          </a:p>
          <a:p>
            <a:r>
              <a:rPr lang="en-US" altLang="en-US" i="1" dirty="0">
                <a:solidFill>
                  <a:schemeClr val="accent2">
                    <a:lumMod val="75000"/>
                  </a:schemeClr>
                </a:solidFill>
                <a:latin typeface="Tahoma" pitchFamily="34" charset="0"/>
              </a:rPr>
              <a:t>All Deceit – I Pet. 2:1</a:t>
            </a:r>
          </a:p>
          <a:p>
            <a:r>
              <a:rPr lang="en-US" altLang="en-US" dirty="0">
                <a:solidFill>
                  <a:schemeClr val="accent2">
                    <a:lumMod val="75000"/>
                  </a:schemeClr>
                </a:solidFill>
                <a:latin typeface="Tahoma" pitchFamily="34" charset="0"/>
              </a:rPr>
              <a:t>All Hypocrisy – I Pet. 2:1</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Hupokrisis [hoop-ok'-</a:t>
            </a:r>
            <a:r>
              <a:rPr lang="en-US" altLang="en-US" sz="2000" b="0" i="1" dirty="0" err="1">
                <a:solidFill>
                  <a:srgbClr val="002060"/>
                </a:solidFill>
                <a:latin typeface="Tahoma" pitchFamily="34" charset="0"/>
              </a:rPr>
              <a:t>ree</a:t>
            </a:r>
            <a:r>
              <a:rPr lang="en-US" altLang="en-US" sz="2000" b="0" i="1" dirty="0">
                <a:solidFill>
                  <a:srgbClr val="002060"/>
                </a:solidFill>
                <a:latin typeface="Tahoma" pitchFamily="34" charset="0"/>
              </a:rPr>
              <a:t>-sis</a:t>
            </a:r>
            <a:r>
              <a:rPr lang="en-US" altLang="en-US" sz="2000" b="0" i="1">
                <a:solidFill>
                  <a:srgbClr val="002060"/>
                </a:solidFill>
                <a:latin typeface="Tahoma" pitchFamily="34" charset="0"/>
              </a:rPr>
              <a:t>] (G5272</a:t>
            </a:r>
            <a:r>
              <a:rPr lang="en-US" altLang="en-US" sz="2000" b="0" i="1" dirty="0">
                <a:solidFill>
                  <a:srgbClr val="002060"/>
                </a:solidFill>
                <a:latin typeface="Tahoma" pitchFamily="34" charset="0"/>
              </a:rPr>
              <a:t>) – Strong’s:</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From G5271; </a:t>
            </a:r>
            <a:r>
              <a:rPr lang="en-US" altLang="en-US" sz="2000" b="0" dirty="0">
                <a:solidFill>
                  <a:srgbClr val="002060"/>
                </a:solidFill>
                <a:latin typeface="Tahoma" pitchFamily="34" charset="0"/>
              </a:rPr>
              <a:t>acting under a feigned part; that is, (figuratively) deceit (“hypocrisy”): - condemnation, dissimulation, hypocrisy.</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Mt. 23:28: </a:t>
            </a:r>
            <a:r>
              <a:rPr lang="en-US" altLang="en-US" sz="2000" b="0" dirty="0">
                <a:solidFill>
                  <a:srgbClr val="002060"/>
                </a:solidFill>
                <a:latin typeface="Tahoma" pitchFamily="34" charset="0"/>
              </a:rPr>
              <a:t>Jesus called the religious leaders “full of hypocrisy and lawlessness”</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Gal. 2:13: </a:t>
            </a:r>
            <a:r>
              <a:rPr lang="en-US" altLang="en-US" sz="2000" b="0" dirty="0">
                <a:solidFill>
                  <a:srgbClr val="002060"/>
                </a:solidFill>
                <a:latin typeface="Tahoma" pitchFamily="34" charset="0"/>
              </a:rPr>
              <a:t>Peter’s hypocrisy led other Jewish believers along with Barnabas into committing “hypocrisy”</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I Tim. 4:1-3: </a:t>
            </a:r>
            <a:r>
              <a:rPr lang="en-US" altLang="en-US" sz="2000" b="0" dirty="0">
                <a:solidFill>
                  <a:srgbClr val="002060"/>
                </a:solidFill>
                <a:latin typeface="Tahoma" pitchFamily="34" charset="0"/>
              </a:rPr>
              <a:t>Paul warned Timothy some would fall away from the faith due to the “hypocrisy” of false teachers!</a:t>
            </a:r>
          </a:p>
        </p:txBody>
      </p:sp>
    </p:spTree>
    <p:extLst>
      <p:ext uri="{BB962C8B-B14F-4D97-AF65-F5344CB8AC3E}">
        <p14:creationId xmlns:p14="http://schemas.microsoft.com/office/powerpoint/2010/main" val="9453253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500"/>
                                        <p:tgtEl>
                                          <p:spTgt spid="11">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500"/>
                                        <p:tgtEl>
                                          <p:spTgt spid="11">
                                            <p:txEl>
                                              <p:pRg st="5" end="5"/>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wipe(left)">
                                      <p:cBhvr>
                                        <p:cTn id="28" dur="500"/>
                                        <p:tgtEl>
                                          <p:spTgt spid="11">
                                            <p:txEl>
                                              <p:pRg st="6" end="6"/>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wipe(left)">
                                      <p:cBhvr>
                                        <p:cTn id="3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LAY ASIDE…</a:t>
            </a:r>
            <a:endParaRPr lang="en-US" altLang="en-US" dirty="0"/>
          </a:p>
        </p:txBody>
      </p:sp>
      <p:sp>
        <p:nvSpPr>
          <p:cNvPr id="6" name="Text Box 6">
            <a:extLst>
              <a:ext uri="{FF2B5EF4-FFF2-40B4-BE49-F238E27FC236}">
                <a16:creationId xmlns:a16="http://schemas.microsoft.com/office/drawing/2014/main" id="{0EEE954D-C266-4C3C-B0C1-5007BB05B258}"/>
              </a:ext>
            </a:extLst>
          </p:cNvPr>
          <p:cNvSpPr txBox="1">
            <a:spLocks noChangeArrowheads="1"/>
          </p:cNvSpPr>
          <p:nvPr/>
        </p:nvSpPr>
        <p:spPr bwMode="auto">
          <a:xfrm>
            <a:off x="-12290" y="762000"/>
            <a:ext cx="9144000"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 Pet. 2:1</a:t>
            </a:r>
          </a:p>
          <a:p>
            <a:r>
              <a:rPr lang="en-US" altLang="en-US" sz="2000" b="0" dirty="0">
                <a:solidFill>
                  <a:srgbClr val="002060"/>
                </a:solidFill>
                <a:latin typeface="Tahoma" pitchFamily="34" charset="0"/>
              </a:rPr>
              <a:t>1.  Therefore, </a:t>
            </a:r>
            <a:r>
              <a:rPr lang="en-US" altLang="en-US" sz="2000" dirty="0">
                <a:ln w="9525">
                  <a:solidFill>
                    <a:schemeClr val="bg1"/>
                  </a:solidFill>
                  <a:prstDash val="solid"/>
                </a:ln>
                <a:solidFill>
                  <a:srgbClr val="003300"/>
                </a:solidFill>
                <a:effectLst>
                  <a:glow rad="101600">
                    <a:srgbClr val="FFFF00">
                      <a:alpha val="60000"/>
                    </a:srgbClr>
                  </a:glow>
                  <a:outerShdw blurRad="12700" dist="38100" dir="2700000" algn="tl" rotWithShape="0">
                    <a:schemeClr val="bg1">
                      <a:lumMod val="50000"/>
                    </a:schemeClr>
                  </a:outerShdw>
                </a:effectLst>
                <a:latin typeface="Tahoma" pitchFamily="34" charset="0"/>
              </a:rPr>
              <a:t>PUTTING ASIDE</a:t>
            </a:r>
            <a:r>
              <a:rPr lang="en-US" altLang="en-US" sz="2000" b="0" dirty="0">
                <a:solidFill>
                  <a:srgbClr val="002060"/>
                </a:solidFill>
                <a:latin typeface="Tahoma" pitchFamily="34" charset="0"/>
              </a:rPr>
              <a:t> all malice and all deceit and hypocrisy and envy and all slander,</a:t>
            </a:r>
          </a:p>
        </p:txBody>
      </p:sp>
      <p:pic>
        <p:nvPicPr>
          <p:cNvPr id="10" name="Picture 9">
            <a:extLst>
              <a:ext uri="{FF2B5EF4-FFF2-40B4-BE49-F238E27FC236}">
                <a16:creationId xmlns:a16="http://schemas.microsoft.com/office/drawing/2014/main" id="{75F53D7D-92FC-42AF-AE2C-324CA7FE1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6304"/>
            <a:ext cx="1582886" cy="2083330"/>
          </a:xfrm>
          <a:prstGeom prst="rect">
            <a:avLst/>
          </a:prstGeom>
        </p:spPr>
      </p:pic>
      <p:sp>
        <p:nvSpPr>
          <p:cNvPr id="11" name="Text Box 4">
            <a:extLst>
              <a:ext uri="{FF2B5EF4-FFF2-40B4-BE49-F238E27FC236}">
                <a16:creationId xmlns:a16="http://schemas.microsoft.com/office/drawing/2014/main" id="{CB894B60-3EBB-4040-912C-206911FEC896}"/>
              </a:ext>
            </a:extLst>
          </p:cNvPr>
          <p:cNvSpPr txBox="1">
            <a:spLocks noChangeArrowheads="1"/>
          </p:cNvSpPr>
          <p:nvPr/>
        </p:nvSpPr>
        <p:spPr bwMode="auto">
          <a:xfrm>
            <a:off x="1582886" y="1991618"/>
            <a:ext cx="754882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i="1" dirty="0">
                <a:solidFill>
                  <a:schemeClr val="accent2">
                    <a:lumMod val="75000"/>
                  </a:schemeClr>
                </a:solidFill>
                <a:latin typeface="Tahoma" pitchFamily="34" charset="0"/>
              </a:rPr>
              <a:t>All Malice – I Pet. 2:1</a:t>
            </a:r>
          </a:p>
          <a:p>
            <a:r>
              <a:rPr lang="en-US" altLang="en-US" i="1" dirty="0">
                <a:solidFill>
                  <a:schemeClr val="accent2">
                    <a:lumMod val="75000"/>
                  </a:schemeClr>
                </a:solidFill>
                <a:latin typeface="Tahoma" pitchFamily="34" charset="0"/>
              </a:rPr>
              <a:t>All Deceit – I Pet. 2:1</a:t>
            </a:r>
          </a:p>
          <a:p>
            <a:r>
              <a:rPr lang="en-US" altLang="en-US" i="1" dirty="0">
                <a:solidFill>
                  <a:schemeClr val="accent2">
                    <a:lumMod val="75000"/>
                  </a:schemeClr>
                </a:solidFill>
                <a:latin typeface="Tahoma" pitchFamily="34" charset="0"/>
              </a:rPr>
              <a:t>All Hypocrisy – I Pet. 2:1</a:t>
            </a:r>
          </a:p>
          <a:p>
            <a:r>
              <a:rPr lang="en-US" altLang="en-US" dirty="0">
                <a:solidFill>
                  <a:schemeClr val="accent2">
                    <a:lumMod val="75000"/>
                  </a:schemeClr>
                </a:solidFill>
                <a:latin typeface="Tahoma" pitchFamily="34" charset="0"/>
              </a:rPr>
              <a:t>All Envy – I Pet. 2:1</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Pthonos [</a:t>
            </a:r>
            <a:r>
              <a:rPr lang="en-US" altLang="en-US" sz="2000" b="0" i="1" dirty="0" err="1">
                <a:solidFill>
                  <a:srgbClr val="002060"/>
                </a:solidFill>
                <a:latin typeface="Tahoma" pitchFamily="34" charset="0"/>
              </a:rPr>
              <a:t>fthon</a:t>
            </a:r>
            <a:r>
              <a:rPr lang="en-US" altLang="en-US" sz="2000" b="0" i="1" dirty="0">
                <a:solidFill>
                  <a:srgbClr val="002060"/>
                </a:solidFill>
                <a:latin typeface="Tahoma" pitchFamily="34" charset="0"/>
              </a:rPr>
              <a:t>’-</a:t>
            </a:r>
            <a:r>
              <a:rPr lang="en-US" altLang="en-US" sz="2000" b="0" i="1" dirty="0" err="1">
                <a:solidFill>
                  <a:srgbClr val="002060"/>
                </a:solidFill>
                <a:latin typeface="Tahoma" pitchFamily="34" charset="0"/>
              </a:rPr>
              <a:t>os</a:t>
            </a:r>
            <a:r>
              <a:rPr lang="en-US" altLang="en-US" sz="2000" b="0" i="1" dirty="0">
                <a:solidFill>
                  <a:srgbClr val="002060"/>
                </a:solidFill>
                <a:latin typeface="Tahoma" pitchFamily="34" charset="0"/>
              </a:rPr>
              <a:t>] (G5355) – Strong’s:</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Probably akin to the base of G5351; </a:t>
            </a:r>
            <a:r>
              <a:rPr lang="en-US" altLang="en-US" sz="2000" b="0" dirty="0">
                <a:solidFill>
                  <a:srgbClr val="002060"/>
                </a:solidFill>
                <a:latin typeface="Tahoma" pitchFamily="34" charset="0"/>
              </a:rPr>
              <a:t>ill will (as detraction), that is, jealousy (spite): - envy.</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Mt. 27:18; Mk. 15:10: </a:t>
            </a:r>
            <a:r>
              <a:rPr lang="en-US" altLang="en-US" sz="2000" b="0" dirty="0">
                <a:solidFill>
                  <a:srgbClr val="002060"/>
                </a:solidFill>
                <a:latin typeface="Tahoma" pitchFamily="34" charset="0"/>
              </a:rPr>
              <a:t>Pilate knew Jews handed over Jesus out of “envy”</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Rom. 1:29: </a:t>
            </a:r>
            <a:r>
              <a:rPr lang="en-US" altLang="en-US" sz="2000" b="0" dirty="0">
                <a:solidFill>
                  <a:srgbClr val="002060"/>
                </a:solidFill>
                <a:latin typeface="Tahoma" pitchFamily="34" charset="0"/>
              </a:rPr>
              <a:t>Society’s downfall is when men are full of “evil, deceit, and envy” and other wicked things!</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Gal. 5:21: </a:t>
            </a:r>
            <a:r>
              <a:rPr lang="en-US" altLang="en-US" sz="2000" b="0" dirty="0">
                <a:solidFill>
                  <a:srgbClr val="002060"/>
                </a:solidFill>
                <a:latin typeface="Tahoma" pitchFamily="34" charset="0"/>
              </a:rPr>
              <a:t>“Envying” is a deed of the flesh!</a:t>
            </a:r>
          </a:p>
        </p:txBody>
      </p:sp>
    </p:spTree>
    <p:extLst>
      <p:ext uri="{BB962C8B-B14F-4D97-AF65-F5344CB8AC3E}">
        <p14:creationId xmlns:p14="http://schemas.microsoft.com/office/powerpoint/2010/main" val="30597891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animEffect transition="in" filter="fade">
                                      <p:cBhvr>
                                        <p:cTn id="20" dur="500"/>
                                        <p:tgtEl>
                                          <p:spTgt spid="11">
                                            <p:txEl>
                                              <p:pRg st="5" end="5"/>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500"/>
                                        <p:tgtEl>
                                          <p:spTgt spid="11">
                                            <p:txEl>
                                              <p:pRg st="6" end="6"/>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wipe(left)">
                                      <p:cBhvr>
                                        <p:cTn id="28" dur="500"/>
                                        <p:tgtEl>
                                          <p:spTgt spid="11">
                                            <p:txEl>
                                              <p:pRg st="7" end="7"/>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wipe(left)">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LAY ASIDE…</a:t>
            </a:r>
            <a:endParaRPr lang="en-US" altLang="en-US" dirty="0"/>
          </a:p>
        </p:txBody>
      </p:sp>
      <p:sp>
        <p:nvSpPr>
          <p:cNvPr id="6" name="Text Box 6">
            <a:extLst>
              <a:ext uri="{FF2B5EF4-FFF2-40B4-BE49-F238E27FC236}">
                <a16:creationId xmlns:a16="http://schemas.microsoft.com/office/drawing/2014/main" id="{0EEE954D-C266-4C3C-B0C1-5007BB05B258}"/>
              </a:ext>
            </a:extLst>
          </p:cNvPr>
          <p:cNvSpPr txBox="1">
            <a:spLocks noChangeArrowheads="1"/>
          </p:cNvSpPr>
          <p:nvPr/>
        </p:nvSpPr>
        <p:spPr bwMode="auto">
          <a:xfrm>
            <a:off x="-12290" y="762000"/>
            <a:ext cx="9144000"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 Pet. 2:1</a:t>
            </a:r>
          </a:p>
          <a:p>
            <a:r>
              <a:rPr lang="en-US" altLang="en-US" sz="2000" b="0" dirty="0">
                <a:solidFill>
                  <a:srgbClr val="002060"/>
                </a:solidFill>
                <a:latin typeface="Tahoma" pitchFamily="34" charset="0"/>
              </a:rPr>
              <a:t>1.  Therefore, </a:t>
            </a:r>
            <a:r>
              <a:rPr lang="en-US" altLang="en-US" sz="2000" dirty="0">
                <a:ln w="9525">
                  <a:solidFill>
                    <a:schemeClr val="bg1"/>
                  </a:solidFill>
                  <a:prstDash val="solid"/>
                </a:ln>
                <a:solidFill>
                  <a:srgbClr val="003300"/>
                </a:solidFill>
                <a:effectLst>
                  <a:glow rad="101600">
                    <a:srgbClr val="FFFF00">
                      <a:alpha val="60000"/>
                    </a:srgbClr>
                  </a:glow>
                  <a:outerShdw blurRad="12700" dist="38100" dir="2700000" algn="tl" rotWithShape="0">
                    <a:schemeClr val="bg1">
                      <a:lumMod val="50000"/>
                    </a:schemeClr>
                  </a:outerShdw>
                </a:effectLst>
                <a:latin typeface="Tahoma" pitchFamily="34" charset="0"/>
              </a:rPr>
              <a:t>PUTTING ASIDE</a:t>
            </a:r>
            <a:r>
              <a:rPr lang="en-US" altLang="en-US" sz="2000" b="0" dirty="0">
                <a:solidFill>
                  <a:srgbClr val="002060"/>
                </a:solidFill>
                <a:latin typeface="Tahoma" pitchFamily="34" charset="0"/>
              </a:rPr>
              <a:t> all malice and all deceit and hypocrisy and envy and all slander,</a:t>
            </a:r>
          </a:p>
        </p:txBody>
      </p:sp>
      <p:pic>
        <p:nvPicPr>
          <p:cNvPr id="10" name="Picture 9">
            <a:extLst>
              <a:ext uri="{FF2B5EF4-FFF2-40B4-BE49-F238E27FC236}">
                <a16:creationId xmlns:a16="http://schemas.microsoft.com/office/drawing/2014/main" id="{8F664EE1-23E4-46D3-94F7-6BCF941BD3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6304"/>
            <a:ext cx="1582886" cy="2083330"/>
          </a:xfrm>
          <a:prstGeom prst="rect">
            <a:avLst/>
          </a:prstGeom>
        </p:spPr>
      </p:pic>
      <p:sp>
        <p:nvSpPr>
          <p:cNvPr id="11" name="Text Box 4">
            <a:extLst>
              <a:ext uri="{FF2B5EF4-FFF2-40B4-BE49-F238E27FC236}">
                <a16:creationId xmlns:a16="http://schemas.microsoft.com/office/drawing/2014/main" id="{86B15244-C7F8-4C09-9671-2CDDE3BBC2F3}"/>
              </a:ext>
            </a:extLst>
          </p:cNvPr>
          <p:cNvSpPr txBox="1">
            <a:spLocks noChangeArrowheads="1"/>
          </p:cNvSpPr>
          <p:nvPr/>
        </p:nvSpPr>
        <p:spPr bwMode="auto">
          <a:xfrm>
            <a:off x="1582886" y="1991618"/>
            <a:ext cx="754882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i="1" dirty="0">
                <a:solidFill>
                  <a:schemeClr val="accent2">
                    <a:lumMod val="75000"/>
                  </a:schemeClr>
                </a:solidFill>
                <a:latin typeface="Tahoma" pitchFamily="34" charset="0"/>
              </a:rPr>
              <a:t>All Malice – I Pet. 2:1</a:t>
            </a:r>
          </a:p>
          <a:p>
            <a:r>
              <a:rPr lang="en-US" altLang="en-US" i="1" dirty="0">
                <a:solidFill>
                  <a:schemeClr val="accent2">
                    <a:lumMod val="75000"/>
                  </a:schemeClr>
                </a:solidFill>
                <a:latin typeface="Tahoma" pitchFamily="34" charset="0"/>
              </a:rPr>
              <a:t>All Deceit – I Pet. 2:1</a:t>
            </a:r>
          </a:p>
          <a:p>
            <a:r>
              <a:rPr lang="en-US" altLang="en-US" i="1" dirty="0">
                <a:solidFill>
                  <a:schemeClr val="accent2">
                    <a:lumMod val="75000"/>
                  </a:schemeClr>
                </a:solidFill>
                <a:latin typeface="Tahoma" pitchFamily="34" charset="0"/>
              </a:rPr>
              <a:t>All Hypocrisy – I Pet. 2:1</a:t>
            </a:r>
          </a:p>
          <a:p>
            <a:r>
              <a:rPr lang="en-US" altLang="en-US" i="1" dirty="0">
                <a:solidFill>
                  <a:schemeClr val="accent2">
                    <a:lumMod val="75000"/>
                  </a:schemeClr>
                </a:solidFill>
                <a:latin typeface="Tahoma" pitchFamily="34" charset="0"/>
              </a:rPr>
              <a:t>All Envy – I Pet. 2:1</a:t>
            </a:r>
          </a:p>
          <a:p>
            <a:r>
              <a:rPr lang="en-US" altLang="en-US" dirty="0">
                <a:solidFill>
                  <a:schemeClr val="accent2">
                    <a:lumMod val="75000"/>
                  </a:schemeClr>
                </a:solidFill>
                <a:latin typeface="Tahoma" pitchFamily="34" charset="0"/>
              </a:rPr>
              <a:t>All Slander – I Pet. 2:1</a:t>
            </a:r>
          </a:p>
          <a:p>
            <a:pPr>
              <a:buClr>
                <a:schemeClr val="accent2"/>
              </a:buClr>
              <a:buSzPct val="115000"/>
              <a:buFont typeface="Wingdings" panose="05000000000000000000" pitchFamily="2" charset="2"/>
              <a:buChar char="Ø"/>
            </a:pPr>
            <a:r>
              <a:rPr lang="en-US" altLang="en-US" sz="2000" b="0" i="1" dirty="0" err="1">
                <a:solidFill>
                  <a:srgbClr val="002060"/>
                </a:solidFill>
                <a:latin typeface="Tahoma" pitchFamily="34" charset="0"/>
              </a:rPr>
              <a:t>Katalalia</a:t>
            </a:r>
            <a:r>
              <a:rPr lang="en-US" altLang="en-US" sz="2000" b="0" i="1" dirty="0">
                <a:solidFill>
                  <a:srgbClr val="002060"/>
                </a:solidFill>
                <a:latin typeface="Tahoma" pitchFamily="34" charset="0"/>
              </a:rPr>
              <a:t> [</a:t>
            </a:r>
            <a:r>
              <a:rPr lang="en-US" altLang="en-US" sz="2000" b="0" i="1" dirty="0" err="1">
                <a:solidFill>
                  <a:srgbClr val="002060"/>
                </a:solidFill>
                <a:latin typeface="Tahoma" pitchFamily="34" charset="0"/>
              </a:rPr>
              <a:t>kat</a:t>
            </a:r>
            <a:r>
              <a:rPr lang="en-US" altLang="en-US" sz="2000" b="0" i="1" dirty="0">
                <a:solidFill>
                  <a:srgbClr val="002060"/>
                </a:solidFill>
                <a:latin typeface="Tahoma" pitchFamily="34" charset="0"/>
              </a:rPr>
              <a:t>-al-al-</a:t>
            </a:r>
            <a:r>
              <a:rPr lang="en-US" altLang="en-US" sz="2000" b="0" i="1" dirty="0" err="1">
                <a:solidFill>
                  <a:srgbClr val="002060"/>
                </a:solidFill>
                <a:latin typeface="Tahoma" pitchFamily="34" charset="0"/>
              </a:rPr>
              <a:t>ee</a:t>
            </a:r>
            <a:r>
              <a:rPr lang="en-US" altLang="en-US" sz="2000" b="0" i="1" dirty="0">
                <a:solidFill>
                  <a:srgbClr val="002060"/>
                </a:solidFill>
                <a:latin typeface="Tahoma" pitchFamily="34" charset="0"/>
              </a:rPr>
              <a:t>’-ah] (G2636) – Strong’s:</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From G2637; </a:t>
            </a:r>
            <a:r>
              <a:rPr lang="en-US" altLang="en-US" sz="2000" b="0" dirty="0">
                <a:solidFill>
                  <a:srgbClr val="002060"/>
                </a:solidFill>
                <a:latin typeface="Tahoma" pitchFamily="34" charset="0"/>
              </a:rPr>
              <a:t>defamation: - backbiting, evil speaking.</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II Cor. 12:20-21: </a:t>
            </a:r>
            <a:r>
              <a:rPr lang="en-US" altLang="en-US" sz="2000" b="0" dirty="0">
                <a:solidFill>
                  <a:srgbClr val="002060"/>
                </a:solidFill>
                <a:latin typeface="Tahoma" pitchFamily="34" charset="0"/>
              </a:rPr>
              <a:t>Paul was worried about the state of the Corinthian congregation when he saw them again, that there would be “strife, jealousy, angry tempers, disputes, slanders, gossip, arrogance, disturbances” and people who had not repented of their sins </a:t>
            </a:r>
            <a:r>
              <a:rPr lang="en-US" altLang="en-US" sz="2000" b="0" i="1" dirty="0">
                <a:solidFill>
                  <a:srgbClr val="002060"/>
                </a:solidFill>
                <a:latin typeface="Tahoma" pitchFamily="34" charset="0"/>
              </a:rPr>
              <a:t>(impurity, immorality and sensuality – Gal. 5:19-21: Deeds of the flesh)</a:t>
            </a:r>
          </a:p>
        </p:txBody>
      </p:sp>
    </p:spTree>
    <p:extLst>
      <p:ext uri="{BB962C8B-B14F-4D97-AF65-F5344CB8AC3E}">
        <p14:creationId xmlns:p14="http://schemas.microsoft.com/office/powerpoint/2010/main" val="641425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xEl>
                                              <p:pRg st="5" end="5"/>
                                            </p:txEl>
                                          </p:spTgt>
                                        </p:tgtEl>
                                        <p:attrNameLst>
                                          <p:attrName>style.visibility</p:attrName>
                                        </p:attrNameLst>
                                      </p:cBhvr>
                                      <p:to>
                                        <p:strVal val="visible"/>
                                      </p:to>
                                    </p:set>
                                    <p:animEffect transition="in" filter="fade">
                                      <p:cBhvr>
                                        <p:cTn id="16" dur="500"/>
                                        <p:tgtEl>
                                          <p:spTgt spid="11">
                                            <p:txEl>
                                              <p:pRg st="5" end="5"/>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xEl>
                                              <p:pRg st="6" end="6"/>
                                            </p:txEl>
                                          </p:spTgt>
                                        </p:tgtEl>
                                        <p:attrNameLst>
                                          <p:attrName>style.visibility</p:attrName>
                                        </p:attrNameLst>
                                      </p:cBhvr>
                                      <p:to>
                                        <p:strVal val="visible"/>
                                      </p:to>
                                    </p:set>
                                    <p:animEffect transition="in" filter="fade">
                                      <p:cBhvr>
                                        <p:cTn id="20" dur="500"/>
                                        <p:tgtEl>
                                          <p:spTgt spid="11">
                                            <p:txEl>
                                              <p:pRg st="6" end="6"/>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xEl>
                                              <p:pRg st="7" end="7"/>
                                            </p:txEl>
                                          </p:spTgt>
                                        </p:tgtEl>
                                        <p:attrNameLst>
                                          <p:attrName>style.visibility</p:attrName>
                                        </p:attrNameLst>
                                      </p:cBhvr>
                                      <p:to>
                                        <p:strVal val="visible"/>
                                      </p:to>
                                    </p:set>
                                    <p:animEffect transition="in" filter="fade">
                                      <p:cBhvr>
                                        <p:cTn id="24"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069690" cy="304800"/>
          </a:xfrm>
        </p:spPr>
        <p:txBody>
          <a:bodyPr/>
          <a:lstStyle/>
          <a:p>
            <a:r>
              <a:rPr lang="fr-FR" altLang="en-US" dirty="0"/>
              <a:t>LAY ASIDE…</a:t>
            </a:r>
            <a:endParaRPr lang="en-US" altLang="en-US" dirty="0"/>
          </a:p>
        </p:txBody>
      </p:sp>
      <p:pic>
        <p:nvPicPr>
          <p:cNvPr id="3" name="Picture 2">
            <a:extLst>
              <a:ext uri="{FF2B5EF4-FFF2-40B4-BE49-F238E27FC236}">
                <a16:creationId xmlns:a16="http://schemas.microsoft.com/office/drawing/2014/main" id="{5B1446B1-5ED5-407E-8F7D-4FB9CDCBE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
            <a:ext cx="6097888" cy="5486400"/>
          </a:xfrm>
          <a:prstGeom prst="rect">
            <a:avLst/>
          </a:prstGeom>
        </p:spPr>
      </p:pic>
      <p:sp>
        <p:nvSpPr>
          <p:cNvPr id="9" name="Text Box 5">
            <a:extLst>
              <a:ext uri="{FF2B5EF4-FFF2-40B4-BE49-F238E27FC236}">
                <a16:creationId xmlns:a16="http://schemas.microsoft.com/office/drawing/2014/main" id="{D0831AD1-359E-478C-AC03-1E2F87061136}"/>
              </a:ext>
            </a:extLst>
          </p:cNvPr>
          <p:cNvSpPr txBox="1">
            <a:spLocks noChangeArrowheads="1"/>
          </p:cNvSpPr>
          <p:nvPr/>
        </p:nvSpPr>
        <p:spPr bwMode="auto">
          <a:xfrm>
            <a:off x="0" y="5345997"/>
            <a:ext cx="9158748" cy="1200329"/>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Only when we “lay aside” every weight and sin can we truly run the race in such a way to win! </a:t>
            </a:r>
          </a:p>
          <a:p>
            <a:pPr algn="ctr"/>
            <a:r>
              <a:rPr lang="en-US" altLang="en-US" dirty="0">
                <a:solidFill>
                  <a:srgbClr val="66FFFF"/>
                </a:solidFill>
                <a:latin typeface="Tahoma" pitchFamily="34" charset="0"/>
              </a:rPr>
              <a:t>(I Cor. 9:24; Heb. 12:1; II Tim. 4:7)</a:t>
            </a:r>
            <a:endParaRPr lang="en-US" altLang="en-US" i="1" dirty="0">
              <a:solidFill>
                <a:srgbClr val="66FFFF"/>
              </a:solidFill>
              <a:latin typeface="Tahoma" pitchFamily="34" charset="0"/>
            </a:endParaRPr>
          </a:p>
        </p:txBody>
      </p:sp>
    </p:spTree>
    <p:extLst>
      <p:ext uri="{BB962C8B-B14F-4D97-AF65-F5344CB8AC3E}">
        <p14:creationId xmlns:p14="http://schemas.microsoft.com/office/powerpoint/2010/main" val="12573635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Conclusion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374490" cy="304800"/>
          </a:xfrm>
        </p:spPr>
        <p:txBody>
          <a:bodyPr/>
          <a:lstStyle/>
          <a:p>
            <a:r>
              <a:rPr lang="fr-FR" altLang="en-US" dirty="0"/>
              <a:t>LAY ASIDE…</a:t>
            </a:r>
            <a:endParaRPr lang="en-US" altLang="en-US" dirty="0"/>
          </a:p>
        </p:txBody>
      </p:sp>
      <p:sp>
        <p:nvSpPr>
          <p:cNvPr id="9" name="Text Box 5"/>
          <p:cNvSpPr txBox="1">
            <a:spLocks noChangeArrowheads="1"/>
          </p:cNvSpPr>
          <p:nvPr/>
        </p:nvSpPr>
        <p:spPr bwMode="auto">
          <a:xfrm>
            <a:off x="-9832" y="5401947"/>
            <a:ext cx="9153832"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Lay aside the hindrances of sin and put on</a:t>
            </a:r>
          </a:p>
          <a:p>
            <a:pPr algn="ctr"/>
            <a:r>
              <a:rPr lang="en-US" altLang="en-US" dirty="0">
                <a:solidFill>
                  <a:srgbClr val="66FFFF"/>
                </a:solidFill>
                <a:latin typeface="Tahoma" pitchFamily="34" charset="0"/>
              </a:rPr>
              <a:t>Christ’s character and virtues from God! </a:t>
            </a:r>
          </a:p>
        </p:txBody>
      </p:sp>
      <p:sp>
        <p:nvSpPr>
          <p:cNvPr id="7" name="Text Box 4">
            <a:extLst>
              <a:ext uri="{FF2B5EF4-FFF2-40B4-BE49-F238E27FC236}">
                <a16:creationId xmlns:a16="http://schemas.microsoft.com/office/drawing/2014/main" id="{A2E118EB-F8D9-4F96-B789-F6B355A5792C}"/>
              </a:ext>
            </a:extLst>
          </p:cNvPr>
          <p:cNvSpPr txBox="1">
            <a:spLocks noChangeArrowheads="1"/>
          </p:cNvSpPr>
          <p:nvPr/>
        </p:nvSpPr>
        <p:spPr bwMode="auto">
          <a:xfrm>
            <a:off x="-12290" y="631723"/>
            <a:ext cx="4065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After we…</a:t>
            </a:r>
          </a:p>
        </p:txBody>
      </p:sp>
      <p:pic>
        <p:nvPicPr>
          <p:cNvPr id="4" name="Picture 3">
            <a:extLst>
              <a:ext uri="{FF2B5EF4-FFF2-40B4-BE49-F238E27FC236}">
                <a16:creationId xmlns:a16="http://schemas.microsoft.com/office/drawing/2014/main" id="{68523222-03BF-421D-BB44-938468B5E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1209630"/>
            <a:ext cx="4065259" cy="3657600"/>
          </a:xfrm>
          <a:prstGeom prst="rect">
            <a:avLst/>
          </a:prstGeom>
        </p:spPr>
      </p:pic>
      <p:sp>
        <p:nvSpPr>
          <p:cNvPr id="12" name="Text Box 4">
            <a:extLst>
              <a:ext uri="{FF2B5EF4-FFF2-40B4-BE49-F238E27FC236}">
                <a16:creationId xmlns:a16="http://schemas.microsoft.com/office/drawing/2014/main" id="{29832A36-FA94-4296-92C5-9355F9059E6C}"/>
              </a:ext>
            </a:extLst>
          </p:cNvPr>
          <p:cNvSpPr txBox="1">
            <a:spLocks noChangeArrowheads="1"/>
          </p:cNvSpPr>
          <p:nvPr/>
        </p:nvSpPr>
        <p:spPr bwMode="auto">
          <a:xfrm>
            <a:off x="4953000" y="631723"/>
            <a:ext cx="4065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We Must…</a:t>
            </a:r>
          </a:p>
        </p:txBody>
      </p:sp>
      <p:pic>
        <p:nvPicPr>
          <p:cNvPr id="25" name="Picture 24">
            <a:extLst>
              <a:ext uri="{FF2B5EF4-FFF2-40B4-BE49-F238E27FC236}">
                <a16:creationId xmlns:a16="http://schemas.microsoft.com/office/drawing/2014/main" id="{5525DE32-025D-4DE6-90BA-05915B094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7014" y="1611389"/>
            <a:ext cx="4980239" cy="2788769"/>
          </a:xfrm>
          <a:prstGeom prst="rect">
            <a:avLst/>
          </a:prstGeom>
        </p:spPr>
      </p:pic>
    </p:spTree>
    <p:extLst>
      <p:ext uri="{BB962C8B-B14F-4D97-AF65-F5344CB8AC3E}">
        <p14:creationId xmlns:p14="http://schemas.microsoft.com/office/powerpoint/2010/main" val="2640807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fltVal val="0"/>
                                          </p:val>
                                        </p:tav>
                                        <p:tav tm="100000">
                                          <p:val>
                                            <p:strVal val="#ppt_w"/>
                                          </p:val>
                                        </p:tav>
                                      </p:tavLst>
                                    </p:anim>
                                    <p:anim calcmode="lin" valueType="num">
                                      <p:cBhvr>
                                        <p:cTn id="23" dur="1000" fill="hold"/>
                                        <p:tgtEl>
                                          <p:spTgt spid="25"/>
                                        </p:tgtEl>
                                        <p:attrNameLst>
                                          <p:attrName>ppt_h</p:attrName>
                                        </p:attrNameLst>
                                      </p:cBhvr>
                                      <p:tavLst>
                                        <p:tav tm="0">
                                          <p:val>
                                            <p:fltVal val="0"/>
                                          </p:val>
                                        </p:tav>
                                        <p:tav tm="100000">
                                          <p:val>
                                            <p:strVal val="#ppt_h"/>
                                          </p:val>
                                        </p:tav>
                                      </p:tavLst>
                                    </p:anim>
                                    <p:anim calcmode="lin" valueType="num">
                                      <p:cBhvr>
                                        <p:cTn id="24" dur="1000" fill="hold"/>
                                        <p:tgtEl>
                                          <p:spTgt spid="25"/>
                                        </p:tgtEl>
                                        <p:attrNameLst>
                                          <p:attrName>style.rotation</p:attrName>
                                        </p:attrNameLst>
                                      </p:cBhvr>
                                      <p:tavLst>
                                        <p:tav tm="0">
                                          <p:val>
                                            <p:fltVal val="90"/>
                                          </p:val>
                                        </p:tav>
                                        <p:tav tm="100000">
                                          <p:val>
                                            <p:fltVal val="0"/>
                                          </p:val>
                                        </p:tav>
                                      </p:tavLst>
                                    </p:anim>
                                    <p:animEffect transition="in" filter="fade">
                                      <p:cBhvr>
                                        <p:cTn id="25" dur="1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accent1">
                    <a:lumMod val="75000"/>
                  </a:schemeClr>
                </a:solidFill>
                <a:latin typeface="Calisto MT" pitchFamily="18" charset="0"/>
              </a:rPr>
              <a:t>Repent (Acts 8:22), Confess (I Jn. 1:9),</a:t>
            </a:r>
          </a:p>
          <a:p>
            <a:pPr algn="ctr" fontAlgn="auto">
              <a:spcBef>
                <a:spcPts val="0"/>
              </a:spcBef>
              <a:spcAft>
                <a:spcPts val="0"/>
              </a:spcAft>
              <a:defRPr/>
            </a:pPr>
            <a:r>
              <a:rPr lang="en-US" sz="3600" b="1" dirty="0">
                <a:solidFill>
                  <a:schemeClr val="accent1">
                    <a:lumMod val="75000"/>
                  </a:schemeClr>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8704524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D1B8E3-341B-4C3C-A016-1E35F6B8D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155" y="3303326"/>
            <a:ext cx="5867400" cy="3300413"/>
          </a:xfrm>
          <a:prstGeom prst="rect">
            <a:avLst/>
          </a:prstGeom>
        </p:spPr>
      </p:pic>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LAY ASIDE…</a:t>
            </a:r>
            <a:endParaRPr lang="en-US" altLang="en-US" dirty="0"/>
          </a:p>
        </p:txBody>
      </p:sp>
      <p:sp>
        <p:nvSpPr>
          <p:cNvPr id="10" name="Text Box 4"/>
          <p:cNvSpPr txBox="1">
            <a:spLocks noChangeArrowheads="1"/>
          </p:cNvSpPr>
          <p:nvPr/>
        </p:nvSpPr>
        <p:spPr bwMode="auto">
          <a:xfrm>
            <a:off x="0" y="1340548"/>
            <a:ext cx="9144000" cy="200054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Col. 3:12-14 </a:t>
            </a:r>
            <a:r>
              <a:rPr lang="en-US" altLang="en-US" sz="1800" i="1" dirty="0">
                <a:solidFill>
                  <a:srgbClr val="7030A0"/>
                </a:solidFill>
                <a:latin typeface="Tahoma" pitchFamily="34" charset="0"/>
              </a:rPr>
              <a:t>(“Put on” = G1746 </a:t>
            </a:r>
            <a:r>
              <a:rPr lang="en-US" altLang="en-US" sz="1800" i="1" dirty="0" err="1">
                <a:solidFill>
                  <a:srgbClr val="7030A0"/>
                </a:solidFill>
                <a:latin typeface="Tahoma" pitchFamily="34" charset="0"/>
              </a:rPr>
              <a:t>enduō</a:t>
            </a:r>
            <a:r>
              <a:rPr lang="en-US" altLang="en-US" sz="1800" i="1" dirty="0">
                <a:solidFill>
                  <a:srgbClr val="7030A0"/>
                </a:solidFill>
                <a:latin typeface="Tahoma" pitchFamily="34" charset="0"/>
              </a:rPr>
              <a:t>: “to envelope in, clothe with”)</a:t>
            </a:r>
          </a:p>
          <a:p>
            <a:r>
              <a:rPr lang="en-US" altLang="en-US" sz="2000" b="0" dirty="0">
                <a:solidFill>
                  <a:srgbClr val="002060"/>
                </a:solidFill>
                <a:latin typeface="Tahoma" pitchFamily="34" charset="0"/>
              </a:rPr>
              <a:t>12.  So, as those who have been chosen of God, holy and beloved, put on a heart of compassion, kindness, humility, gentleness and patience;</a:t>
            </a:r>
          </a:p>
          <a:p>
            <a:r>
              <a:rPr lang="en-US" altLang="en-US" sz="2000" b="0" dirty="0">
                <a:solidFill>
                  <a:srgbClr val="002060"/>
                </a:solidFill>
                <a:latin typeface="Tahoma" pitchFamily="34" charset="0"/>
              </a:rPr>
              <a:t>13.  bearing with one another, and forgiving each other, whoever has a complaint against anyone; just as the Lord forgave you, so also should you.</a:t>
            </a:r>
          </a:p>
          <a:p>
            <a:r>
              <a:rPr lang="en-US" altLang="en-US" sz="2000" b="0" dirty="0">
                <a:solidFill>
                  <a:srgbClr val="002060"/>
                </a:solidFill>
                <a:latin typeface="Tahoma" pitchFamily="34" charset="0"/>
              </a:rPr>
              <a:t>14.  Beyond all these things put on love, which is the perfect bond of unity.</a:t>
            </a:r>
          </a:p>
        </p:txBody>
      </p:sp>
      <p:sp>
        <p:nvSpPr>
          <p:cNvPr id="11" name="Text Box 4">
            <a:extLst>
              <a:ext uri="{FF2B5EF4-FFF2-40B4-BE49-F238E27FC236}">
                <a16:creationId xmlns:a16="http://schemas.microsoft.com/office/drawing/2014/main" id="{5AF10F40-AFD5-488C-94E0-0076D84DCA6F}"/>
              </a:ext>
            </a:extLst>
          </p:cNvPr>
          <p:cNvSpPr txBox="1">
            <a:spLocks noChangeArrowheads="1"/>
          </p:cNvSpPr>
          <p:nvPr/>
        </p:nvSpPr>
        <p:spPr bwMode="auto">
          <a:xfrm>
            <a:off x="-1675" y="3590611"/>
            <a:ext cx="915629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Font typeface="Wingdings" panose="05000000000000000000" pitchFamily="2" charset="2"/>
              <a:buChar char="v"/>
            </a:pPr>
            <a:r>
              <a:rPr lang="en-US" altLang="en-US" dirty="0">
                <a:solidFill>
                  <a:schemeClr val="accent2">
                    <a:lumMod val="75000"/>
                  </a:schemeClr>
                </a:solidFill>
                <a:latin typeface="Tahoma" pitchFamily="34" charset="0"/>
              </a:rPr>
              <a:t>Compassion</a:t>
            </a:r>
          </a:p>
          <a:p>
            <a:pPr>
              <a:buFont typeface="Wingdings" panose="05000000000000000000" pitchFamily="2" charset="2"/>
              <a:buChar char="v"/>
            </a:pPr>
            <a:r>
              <a:rPr lang="en-US" altLang="en-US" dirty="0">
                <a:solidFill>
                  <a:schemeClr val="accent2">
                    <a:lumMod val="75000"/>
                  </a:schemeClr>
                </a:solidFill>
                <a:latin typeface="Tahoma" pitchFamily="34" charset="0"/>
              </a:rPr>
              <a:t>Kindness</a:t>
            </a:r>
          </a:p>
          <a:p>
            <a:pPr>
              <a:buFont typeface="Wingdings" panose="05000000000000000000" pitchFamily="2" charset="2"/>
              <a:buChar char="v"/>
            </a:pPr>
            <a:r>
              <a:rPr lang="en-US" altLang="en-US" dirty="0">
                <a:solidFill>
                  <a:schemeClr val="accent2">
                    <a:lumMod val="75000"/>
                  </a:schemeClr>
                </a:solidFill>
                <a:latin typeface="Tahoma" pitchFamily="34" charset="0"/>
              </a:rPr>
              <a:t>Humility</a:t>
            </a:r>
          </a:p>
          <a:p>
            <a:pPr>
              <a:buFont typeface="Wingdings" panose="05000000000000000000" pitchFamily="2" charset="2"/>
              <a:buChar char="v"/>
            </a:pPr>
            <a:r>
              <a:rPr lang="en-US" altLang="en-US" dirty="0">
                <a:solidFill>
                  <a:schemeClr val="accent2">
                    <a:lumMod val="75000"/>
                  </a:schemeClr>
                </a:solidFill>
                <a:latin typeface="Tahoma" pitchFamily="34" charset="0"/>
              </a:rPr>
              <a:t>Gentleness</a:t>
            </a:r>
          </a:p>
          <a:p>
            <a:pPr>
              <a:buFont typeface="Wingdings" panose="05000000000000000000" pitchFamily="2" charset="2"/>
              <a:buChar char="v"/>
            </a:pPr>
            <a:r>
              <a:rPr lang="en-US" altLang="en-US" dirty="0">
                <a:solidFill>
                  <a:schemeClr val="accent2">
                    <a:lumMod val="75000"/>
                  </a:schemeClr>
                </a:solidFill>
                <a:latin typeface="Tahoma" pitchFamily="34" charset="0"/>
              </a:rPr>
              <a:t>Patience</a:t>
            </a:r>
          </a:p>
          <a:p>
            <a:pPr>
              <a:buFont typeface="Wingdings" panose="05000000000000000000" pitchFamily="2" charset="2"/>
              <a:buChar char="v"/>
            </a:pPr>
            <a:r>
              <a:rPr lang="en-US" altLang="en-US" dirty="0">
                <a:solidFill>
                  <a:schemeClr val="accent2">
                    <a:lumMod val="75000"/>
                  </a:schemeClr>
                </a:solidFill>
                <a:latin typeface="Tahoma" pitchFamily="34" charset="0"/>
              </a:rPr>
              <a:t>Forgiveness</a:t>
            </a:r>
          </a:p>
          <a:p>
            <a:pPr>
              <a:buFont typeface="Wingdings" panose="05000000000000000000" pitchFamily="2" charset="2"/>
              <a:buChar char="v"/>
            </a:pPr>
            <a:r>
              <a:rPr lang="en-US" altLang="en-US" dirty="0">
                <a:solidFill>
                  <a:schemeClr val="accent2">
                    <a:lumMod val="75000"/>
                  </a:schemeClr>
                </a:solidFill>
                <a:latin typeface="Tahoma" pitchFamily="34" charset="0"/>
              </a:rPr>
              <a:t>Love</a:t>
            </a:r>
          </a:p>
        </p:txBody>
      </p:sp>
      <p:sp>
        <p:nvSpPr>
          <p:cNvPr id="12" name="Text Box 9">
            <a:extLst>
              <a:ext uri="{FF2B5EF4-FFF2-40B4-BE49-F238E27FC236}">
                <a16:creationId xmlns:a16="http://schemas.microsoft.com/office/drawing/2014/main" id="{1300F763-2EA4-4628-BC90-FCE7778D2FAF}"/>
              </a:ext>
            </a:extLst>
          </p:cNvPr>
          <p:cNvSpPr txBox="1">
            <a:spLocks noChangeArrowheads="1"/>
          </p:cNvSpPr>
          <p:nvPr/>
        </p:nvSpPr>
        <p:spPr bwMode="auto">
          <a:xfrm>
            <a:off x="-7374" y="688281"/>
            <a:ext cx="9146458" cy="46166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There are things we are told to “put on”…</a:t>
            </a:r>
          </a:p>
        </p:txBody>
      </p:sp>
    </p:spTree>
    <p:extLst>
      <p:ext uri="{BB962C8B-B14F-4D97-AF65-F5344CB8AC3E}">
        <p14:creationId xmlns:p14="http://schemas.microsoft.com/office/powerpoint/2010/main" val="2250278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 calcmode="lin" valueType="num">
                                      <p:cBhvr additive="base">
                                        <p:cTn id="36"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 calcmode="lin" valueType="num">
                                      <p:cBhvr additive="base">
                                        <p:cTn id="4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 calcmode="lin" valueType="num">
                                      <p:cBhvr additive="base">
                                        <p:cTn id="46"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 calcmode="lin" valueType="num">
                                      <p:cBhvr additive="base">
                                        <p:cTn id="51"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LAY ASIDE…</a:t>
            </a:r>
            <a:endParaRPr lang="en-US" altLang="en-US" dirty="0"/>
          </a:p>
        </p:txBody>
      </p:sp>
      <p:pic>
        <p:nvPicPr>
          <p:cNvPr id="3" name="Picture 2">
            <a:extLst>
              <a:ext uri="{FF2B5EF4-FFF2-40B4-BE49-F238E27FC236}">
                <a16:creationId xmlns:a16="http://schemas.microsoft.com/office/drawing/2014/main" id="{AB6D1FAD-CC5D-4EB5-9B75-5A82759C0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859" y="1900989"/>
            <a:ext cx="5298281" cy="4521200"/>
          </a:xfrm>
          <a:prstGeom prst="rect">
            <a:avLst/>
          </a:prstGeom>
        </p:spPr>
      </p:pic>
      <p:sp>
        <p:nvSpPr>
          <p:cNvPr id="13" name="Text Box 5">
            <a:extLst>
              <a:ext uri="{FF2B5EF4-FFF2-40B4-BE49-F238E27FC236}">
                <a16:creationId xmlns:a16="http://schemas.microsoft.com/office/drawing/2014/main" id="{F3BCE794-7306-4BB2-969D-924A2383E624}"/>
              </a:ext>
            </a:extLst>
          </p:cNvPr>
          <p:cNvSpPr txBox="1">
            <a:spLocks noChangeArrowheads="1"/>
          </p:cNvSpPr>
          <p:nvPr/>
        </p:nvSpPr>
        <p:spPr bwMode="auto">
          <a:xfrm>
            <a:off x="0" y="839796"/>
            <a:ext cx="9158748"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While there are things we are told to “put on,” there are also things saints are told to “Lay Aside” (take off)…</a:t>
            </a:r>
            <a:endParaRPr lang="en-US" altLang="en-US" i="1" dirty="0">
              <a:solidFill>
                <a:srgbClr val="66FFFF"/>
              </a:solidFill>
              <a:latin typeface="Tahoma" pitchFamily="34" charset="0"/>
            </a:endParaRPr>
          </a:p>
        </p:txBody>
      </p:sp>
    </p:spTree>
    <p:extLst>
      <p:ext uri="{BB962C8B-B14F-4D97-AF65-F5344CB8AC3E}">
        <p14:creationId xmlns:p14="http://schemas.microsoft.com/office/powerpoint/2010/main" val="18645761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LAY ASIDE…</a:t>
            </a:r>
            <a:endParaRPr lang="en-US" altLang="en-US" dirty="0"/>
          </a:p>
        </p:txBody>
      </p:sp>
      <p:sp>
        <p:nvSpPr>
          <p:cNvPr id="226308" name="Text Box 4"/>
          <p:cNvSpPr txBox="1">
            <a:spLocks noChangeArrowheads="1"/>
          </p:cNvSpPr>
          <p:nvPr/>
        </p:nvSpPr>
        <p:spPr bwMode="auto">
          <a:xfrm>
            <a:off x="-12290" y="3505200"/>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Lay Aside</a:t>
            </a:r>
          </a:p>
          <a:p>
            <a:pPr>
              <a:buClr>
                <a:schemeClr val="accent2"/>
              </a:buClr>
              <a:buSzPct val="115000"/>
              <a:buFont typeface="Wingdings" pitchFamily="2" charset="2"/>
              <a:buChar char="Ø"/>
            </a:pPr>
            <a:r>
              <a:rPr lang="en-US" altLang="en-US" sz="2000" i="1" dirty="0">
                <a:solidFill>
                  <a:srgbClr val="002060"/>
                </a:solidFill>
                <a:latin typeface="Tahoma" pitchFamily="34" charset="0"/>
              </a:rPr>
              <a:t>Strong’s: Greek </a:t>
            </a:r>
            <a:r>
              <a:rPr lang="en-US" altLang="en-US" sz="2000" i="1" dirty="0" err="1">
                <a:solidFill>
                  <a:srgbClr val="002060"/>
                </a:solidFill>
                <a:latin typeface="Tahoma" pitchFamily="34" charset="0"/>
              </a:rPr>
              <a:t>apotithēmi</a:t>
            </a:r>
            <a:r>
              <a:rPr lang="en-US" altLang="en-US" sz="2000" i="1" dirty="0">
                <a:solidFill>
                  <a:srgbClr val="002060"/>
                </a:solidFill>
                <a:latin typeface="Tahoma" pitchFamily="34" charset="0"/>
              </a:rPr>
              <a:t> [</a:t>
            </a:r>
            <a:r>
              <a:rPr lang="en-US" altLang="en-US" sz="2000" i="1" dirty="0" err="1">
                <a:solidFill>
                  <a:srgbClr val="002060"/>
                </a:solidFill>
                <a:latin typeface="Tahoma" pitchFamily="34" charset="0"/>
              </a:rPr>
              <a:t>ap</a:t>
            </a:r>
            <a:r>
              <a:rPr lang="en-US" altLang="en-US" sz="2000" i="1" dirty="0">
                <a:solidFill>
                  <a:srgbClr val="002060"/>
                </a:solidFill>
                <a:latin typeface="Tahoma" pitchFamily="34" charset="0"/>
              </a:rPr>
              <a:t>-ot-</a:t>
            </a:r>
            <a:r>
              <a:rPr lang="en-US" altLang="en-US" sz="2000" i="1" dirty="0" err="1">
                <a:solidFill>
                  <a:srgbClr val="002060"/>
                </a:solidFill>
                <a:latin typeface="Tahoma" pitchFamily="34" charset="0"/>
              </a:rPr>
              <a:t>eeth</a:t>
            </a:r>
            <a:r>
              <a:rPr lang="en-US" altLang="en-US" sz="2000" i="1" dirty="0">
                <a:solidFill>
                  <a:srgbClr val="002060"/>
                </a:solidFill>
                <a:latin typeface="Tahoma" pitchFamily="34" charset="0"/>
              </a:rPr>
              <a:t>'-ay-</a:t>
            </a:r>
            <a:r>
              <a:rPr lang="en-US" altLang="en-US" sz="2000" i="1" dirty="0" err="1">
                <a:solidFill>
                  <a:srgbClr val="002060"/>
                </a:solidFill>
                <a:latin typeface="Tahoma" pitchFamily="34" charset="0"/>
              </a:rPr>
              <a:t>mee</a:t>
            </a:r>
            <a:r>
              <a:rPr lang="en-US" altLang="en-US" sz="2000" i="1" dirty="0">
                <a:solidFill>
                  <a:srgbClr val="002060"/>
                </a:solidFill>
                <a:latin typeface="Tahoma" pitchFamily="34" charset="0"/>
              </a:rPr>
              <a:t>] (G659):</a:t>
            </a:r>
          </a:p>
          <a:p>
            <a:pPr lvl="1">
              <a:buClr>
                <a:schemeClr val="accent2"/>
              </a:buClr>
              <a:buSzPct val="115000"/>
              <a:buFont typeface="Wingdings" panose="05000000000000000000" pitchFamily="2" charset="2"/>
              <a:buChar char="§"/>
            </a:pPr>
            <a:r>
              <a:rPr lang="en-US" altLang="en-US" sz="2000" b="0" i="1" dirty="0">
                <a:solidFill>
                  <a:srgbClr val="002060"/>
                </a:solidFill>
                <a:latin typeface="Tahoma" pitchFamily="34" charset="0"/>
              </a:rPr>
              <a:t>From G575 and G5087; </a:t>
            </a:r>
            <a:r>
              <a:rPr lang="en-US" altLang="en-US" sz="2000" b="0" dirty="0">
                <a:solidFill>
                  <a:srgbClr val="002060"/>
                </a:solidFill>
                <a:latin typeface="Tahoma" pitchFamily="34" charset="0"/>
              </a:rPr>
              <a:t>to put away (literally or figuratively): - cast off, lay apart (aside, down), put away (off).</a:t>
            </a:r>
          </a:p>
          <a:p>
            <a:pPr>
              <a:buClr>
                <a:schemeClr val="accent2"/>
              </a:buClr>
              <a:buSzPct val="115000"/>
              <a:buFont typeface="Wingdings" panose="05000000000000000000" pitchFamily="2" charset="2"/>
              <a:buChar char="Ø"/>
            </a:pPr>
            <a:r>
              <a:rPr lang="en-US" altLang="en-US" sz="2000" i="1" dirty="0">
                <a:solidFill>
                  <a:srgbClr val="002060"/>
                </a:solidFill>
                <a:latin typeface="Tahoma" pitchFamily="34" charset="0"/>
              </a:rPr>
              <a:t>Thayer on </a:t>
            </a:r>
            <a:r>
              <a:rPr lang="en-US" altLang="en-US" sz="2000" i="1" dirty="0" err="1">
                <a:solidFill>
                  <a:srgbClr val="002060"/>
                </a:solidFill>
                <a:latin typeface="Tahoma" pitchFamily="34" charset="0"/>
              </a:rPr>
              <a:t>apotithēmi</a:t>
            </a:r>
            <a:r>
              <a:rPr lang="en-US" altLang="en-US" sz="2000" i="1" dirty="0">
                <a:solidFill>
                  <a:srgbClr val="002060"/>
                </a:solidFill>
                <a:latin typeface="Tahoma" pitchFamily="34" charset="0"/>
              </a:rPr>
              <a:t> (G659):</a:t>
            </a:r>
          </a:p>
          <a:p>
            <a:pPr lvl="1">
              <a:buClr>
                <a:schemeClr val="accent2"/>
              </a:buClr>
              <a:buSzPct val="115000"/>
              <a:buFont typeface="Wingdings" panose="05000000000000000000" pitchFamily="2" charset="2"/>
              <a:buChar char="§"/>
            </a:pPr>
            <a:r>
              <a:rPr lang="en-US" altLang="en-US" sz="2000" b="0" i="1" dirty="0">
                <a:solidFill>
                  <a:srgbClr val="002060"/>
                </a:solidFill>
                <a:latin typeface="Tahoma" pitchFamily="34" charset="0"/>
              </a:rPr>
              <a:t>Verb; “to put off or aside or away”</a:t>
            </a:r>
          </a:p>
        </p:txBody>
      </p:sp>
      <p:sp>
        <p:nvSpPr>
          <p:cNvPr id="6" name="Text Box 6">
            <a:extLst>
              <a:ext uri="{FF2B5EF4-FFF2-40B4-BE49-F238E27FC236}">
                <a16:creationId xmlns:a16="http://schemas.microsoft.com/office/drawing/2014/main" id="{0EEE954D-C266-4C3C-B0C1-5007BB05B258}"/>
              </a:ext>
            </a:extLst>
          </p:cNvPr>
          <p:cNvSpPr txBox="1">
            <a:spLocks noChangeArrowheads="1"/>
          </p:cNvSpPr>
          <p:nvPr/>
        </p:nvSpPr>
        <p:spPr bwMode="auto">
          <a:xfrm>
            <a:off x="-12290" y="762000"/>
            <a:ext cx="9144000" cy="2308324"/>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Heb. 12:1-2</a:t>
            </a:r>
          </a:p>
          <a:p>
            <a:r>
              <a:rPr lang="en-US" altLang="en-US" sz="2000" b="0" dirty="0">
                <a:solidFill>
                  <a:srgbClr val="002060"/>
                </a:solidFill>
                <a:latin typeface="Tahoma" pitchFamily="34" charset="0"/>
              </a:rPr>
              <a:t>1.  Therefore, since we have so great a cloud of witnesses surrounding us, let us also </a:t>
            </a:r>
            <a:r>
              <a:rPr lang="en-US" altLang="en-US" sz="2000" dirty="0">
                <a:ln w="9525">
                  <a:solidFill>
                    <a:schemeClr val="bg1"/>
                  </a:solidFill>
                  <a:prstDash val="solid"/>
                </a:ln>
                <a:solidFill>
                  <a:srgbClr val="003300"/>
                </a:solidFill>
                <a:effectLst>
                  <a:glow rad="101600">
                    <a:srgbClr val="FFFF00">
                      <a:alpha val="60000"/>
                    </a:srgbClr>
                  </a:glow>
                  <a:outerShdw blurRad="12700" dist="38100" dir="2700000" algn="tl" rotWithShape="0">
                    <a:schemeClr val="bg1">
                      <a:lumMod val="50000"/>
                    </a:schemeClr>
                  </a:outerShdw>
                </a:effectLst>
                <a:latin typeface="Tahoma" pitchFamily="34" charset="0"/>
              </a:rPr>
              <a:t>LAY ASIDE</a:t>
            </a:r>
            <a:r>
              <a:rPr lang="en-US" altLang="en-US" sz="2000" dirty="0">
                <a:ln w="9525">
                  <a:solidFill>
                    <a:schemeClr val="bg1"/>
                  </a:solidFill>
                  <a:prstDash val="solid"/>
                </a:ln>
                <a:solidFill>
                  <a:srgbClr val="003300"/>
                </a:solidFill>
                <a:effectLst>
                  <a:outerShdw blurRad="12700" dist="38100" dir="2700000" algn="tl" rotWithShape="0">
                    <a:schemeClr val="bg1">
                      <a:lumMod val="50000"/>
                    </a:schemeClr>
                  </a:outerShdw>
                </a:effectLst>
                <a:latin typeface="Tahoma" pitchFamily="34" charset="0"/>
              </a:rPr>
              <a:t> </a:t>
            </a:r>
            <a:r>
              <a:rPr lang="en-US" altLang="en-US" sz="2000" b="0" dirty="0">
                <a:solidFill>
                  <a:srgbClr val="002060"/>
                </a:solidFill>
                <a:latin typeface="Tahoma" pitchFamily="34" charset="0"/>
              </a:rPr>
              <a:t>every encumbrance and the sin which so easily entangles us, and let us run with endurance the race that is set before us,</a:t>
            </a:r>
          </a:p>
          <a:p>
            <a:r>
              <a:rPr lang="en-US" altLang="en-US" sz="2000" b="0" dirty="0">
                <a:solidFill>
                  <a:srgbClr val="002060"/>
                </a:solidFill>
                <a:latin typeface="Tahoma" pitchFamily="34" charset="0"/>
              </a:rPr>
              <a:t>2.  fixing our eyes on Jesus, the author and perfecter of faith, who for the joy set before Him endured the cross, despising the shame, and has sat down at the right hand of the throne of God.</a:t>
            </a:r>
          </a:p>
        </p:txBody>
      </p:sp>
    </p:spTree>
    <p:extLst>
      <p:ext uri="{BB962C8B-B14F-4D97-AF65-F5344CB8AC3E}">
        <p14:creationId xmlns:p14="http://schemas.microsoft.com/office/powerpoint/2010/main" val="27248824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animEffect transition="in" filter="wipe(left)">
                                      <p:cBhvr>
                                        <p:cTn id="11" dur="500"/>
                                        <p:tgtEl>
                                          <p:spTgt spid="22630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6308">
                                            <p:txEl>
                                              <p:pRg st="2" end="2"/>
                                            </p:txEl>
                                          </p:spTgt>
                                        </p:tgtEl>
                                        <p:attrNameLst>
                                          <p:attrName>style.visibility</p:attrName>
                                        </p:attrNameLst>
                                      </p:cBhvr>
                                      <p:to>
                                        <p:strVal val="visible"/>
                                      </p:to>
                                    </p:set>
                                    <p:animEffect transition="in" filter="wipe(left)">
                                      <p:cBhvr>
                                        <p:cTn id="15" dur="500"/>
                                        <p:tgtEl>
                                          <p:spTgt spid="226308">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26308">
                                            <p:txEl>
                                              <p:pRg st="3" end="3"/>
                                            </p:txEl>
                                          </p:spTgt>
                                        </p:tgtEl>
                                        <p:attrNameLst>
                                          <p:attrName>style.visibility</p:attrName>
                                        </p:attrNameLst>
                                      </p:cBhvr>
                                      <p:to>
                                        <p:strVal val="visible"/>
                                      </p:to>
                                    </p:set>
                                    <p:animEffect transition="in" filter="wipe(left)">
                                      <p:cBhvr>
                                        <p:cTn id="19" dur="500"/>
                                        <p:tgtEl>
                                          <p:spTgt spid="226308">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26308">
                                            <p:txEl>
                                              <p:pRg st="4" end="4"/>
                                            </p:txEl>
                                          </p:spTgt>
                                        </p:tgtEl>
                                        <p:attrNameLst>
                                          <p:attrName>style.visibility</p:attrName>
                                        </p:attrNameLst>
                                      </p:cBhvr>
                                      <p:to>
                                        <p:strVal val="visible"/>
                                      </p:to>
                                    </p:set>
                                    <p:animEffect transition="in" filter="wipe(left)">
                                      <p:cBhvr>
                                        <p:cTn id="23" dur="500"/>
                                        <p:tgtEl>
                                          <p:spTgt spid="2263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1536290" cy="304800"/>
          </a:xfrm>
        </p:spPr>
        <p:txBody>
          <a:bodyPr/>
          <a:lstStyle/>
          <a:p>
            <a:r>
              <a:rPr lang="fr-FR" altLang="en-US" dirty="0"/>
              <a:t>LAY ASIDE…</a:t>
            </a:r>
          </a:p>
        </p:txBody>
      </p:sp>
      <p:sp>
        <p:nvSpPr>
          <p:cNvPr id="226308" name="Text Box 4"/>
          <p:cNvSpPr txBox="1">
            <a:spLocks noChangeArrowheads="1"/>
          </p:cNvSpPr>
          <p:nvPr/>
        </p:nvSpPr>
        <p:spPr bwMode="auto">
          <a:xfrm>
            <a:off x="1581324" y="838200"/>
            <a:ext cx="756267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Every weight and sin – Heb. 12:1</a:t>
            </a:r>
          </a:p>
          <a:p>
            <a:pPr>
              <a:buClr>
                <a:schemeClr val="accent2"/>
              </a:buClr>
              <a:buSzPct val="115000"/>
              <a:buFont typeface="Wingdings" pitchFamily="2" charset="2"/>
              <a:buChar char="Ø"/>
            </a:pPr>
            <a:r>
              <a:rPr lang="en-US" altLang="en-US" sz="2000" dirty="0">
                <a:solidFill>
                  <a:srgbClr val="002060"/>
                </a:solidFill>
                <a:latin typeface="Tahoma" pitchFamily="34" charset="0"/>
              </a:rPr>
              <a:t>Weight:</a:t>
            </a:r>
            <a:r>
              <a:rPr lang="en-US" altLang="en-US" sz="2000" b="0" dirty="0">
                <a:solidFill>
                  <a:srgbClr val="002060"/>
                </a:solidFill>
                <a:latin typeface="Tahoma" pitchFamily="34" charset="0"/>
              </a:rPr>
              <a:t> </a:t>
            </a:r>
            <a:r>
              <a:rPr lang="en-US" altLang="en-US" sz="2000" b="0" i="1" dirty="0">
                <a:solidFill>
                  <a:srgbClr val="002060"/>
                </a:solidFill>
                <a:latin typeface="Tahoma" pitchFamily="34" charset="0"/>
              </a:rPr>
              <a:t>ogkos [</a:t>
            </a:r>
            <a:r>
              <a:rPr lang="en-US" altLang="en-US" sz="2000" b="0" i="1" dirty="0" err="1">
                <a:solidFill>
                  <a:srgbClr val="002060"/>
                </a:solidFill>
                <a:latin typeface="Tahoma" pitchFamily="34" charset="0"/>
              </a:rPr>
              <a:t>ong</a:t>
            </a:r>
            <a:r>
              <a:rPr lang="en-US" altLang="en-US" sz="2000" b="0" i="1" dirty="0">
                <a:solidFill>
                  <a:srgbClr val="002060"/>
                </a:solidFill>
                <a:latin typeface="Tahoma" pitchFamily="34" charset="0"/>
              </a:rPr>
              <a:t>'-</a:t>
            </a:r>
            <a:r>
              <a:rPr lang="en-US" altLang="en-US" sz="2000" b="0" i="1" dirty="0" err="1">
                <a:solidFill>
                  <a:srgbClr val="002060"/>
                </a:solidFill>
                <a:latin typeface="Tahoma" pitchFamily="34" charset="0"/>
              </a:rPr>
              <a:t>kos</a:t>
            </a:r>
            <a:r>
              <a:rPr lang="en-US" altLang="en-US" sz="2000" b="0" i="1" dirty="0">
                <a:solidFill>
                  <a:srgbClr val="002060"/>
                </a:solidFill>
                <a:latin typeface="Tahoma" pitchFamily="34" charset="0"/>
              </a:rPr>
              <a:t>] (G3591):</a:t>
            </a:r>
            <a:r>
              <a:rPr lang="en-US" altLang="en-US" sz="2000" b="0" dirty="0">
                <a:solidFill>
                  <a:srgbClr val="002060"/>
                </a:solidFill>
                <a:latin typeface="Tahoma" pitchFamily="34" charset="0"/>
              </a:rPr>
              <a:t>  </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A mass (as bending or bulging by its load), that is, burden (hindrance): - weight </a:t>
            </a:r>
            <a:r>
              <a:rPr lang="en-US" altLang="en-US" sz="2000" b="0" i="1" dirty="0">
                <a:solidFill>
                  <a:srgbClr val="002060"/>
                </a:solidFill>
                <a:latin typeface="Tahoma" pitchFamily="34" charset="0"/>
              </a:rPr>
              <a:t>(Strong’s)</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Occurring only here, and translated “weight” (KJV) or     “encumbrance” (NASB), refers to “bulk, an encumbrance” </a:t>
            </a:r>
            <a:r>
              <a:rPr lang="en-US" altLang="en-US" sz="2000" b="0" i="1" dirty="0">
                <a:solidFill>
                  <a:srgbClr val="002060"/>
                </a:solidFill>
                <a:latin typeface="Tahoma" pitchFamily="34" charset="0"/>
              </a:rPr>
              <a:t>(Thomas 3591). </a:t>
            </a:r>
          </a:p>
          <a:p>
            <a:pPr lvl="1">
              <a:buClr>
                <a:schemeClr val="accent2"/>
              </a:buClr>
              <a:buSzPct val="115000"/>
              <a:buFont typeface="Wingdings" panose="05000000000000000000" pitchFamily="2" charset="2"/>
              <a:buChar char="§"/>
            </a:pPr>
            <a:r>
              <a:rPr lang="en-US" altLang="en-US" sz="2000" b="0" i="1" dirty="0">
                <a:solidFill>
                  <a:srgbClr val="002060"/>
                </a:solidFill>
                <a:latin typeface="Tahoma" pitchFamily="34" charset="0"/>
              </a:rPr>
              <a:t>BDAG</a:t>
            </a:r>
            <a:r>
              <a:rPr lang="en-US" altLang="en-US" sz="2000" b="0" dirty="0">
                <a:solidFill>
                  <a:srgbClr val="002060"/>
                </a:solidFill>
                <a:latin typeface="Tahoma" pitchFamily="34" charset="0"/>
              </a:rPr>
              <a:t> defines it as “(1) material that is ponderously        large, bulk; (2) that which  hinders one from doing something, weight, burden, impediment, a figurative extension of 1.” </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Heb. 12:1 can thus be rendered “setting aside everything that serves as a hindrance”   </a:t>
            </a:r>
          </a:p>
          <a:p>
            <a:pPr>
              <a:buClr>
                <a:schemeClr val="accent2"/>
              </a:buClr>
              <a:buSzPct val="115000"/>
              <a:buFont typeface="Wingdings" pitchFamily="2" charset="2"/>
              <a:buChar char="Ø"/>
            </a:pPr>
            <a:r>
              <a:rPr lang="en-US" altLang="en-US" sz="2000" dirty="0">
                <a:solidFill>
                  <a:srgbClr val="002060"/>
                </a:solidFill>
                <a:latin typeface="Tahoma" pitchFamily="34" charset="0"/>
              </a:rPr>
              <a:t>Sin: </a:t>
            </a:r>
            <a:r>
              <a:rPr lang="en-US" altLang="en-US" sz="2000" b="0" i="1" dirty="0">
                <a:solidFill>
                  <a:srgbClr val="002060"/>
                </a:solidFill>
                <a:latin typeface="Tahoma" pitchFamily="34" charset="0"/>
              </a:rPr>
              <a:t>hamartia [ham-</a:t>
            </a:r>
            <a:r>
              <a:rPr lang="en-US" altLang="en-US" sz="2000" b="0" i="1" dirty="0" err="1">
                <a:solidFill>
                  <a:srgbClr val="002060"/>
                </a:solidFill>
                <a:latin typeface="Tahoma" pitchFamily="34" charset="0"/>
              </a:rPr>
              <a:t>ar</a:t>
            </a:r>
            <a:r>
              <a:rPr lang="en-US" altLang="en-US" sz="2000" b="0" i="1" dirty="0">
                <a:solidFill>
                  <a:srgbClr val="002060"/>
                </a:solidFill>
                <a:latin typeface="Tahoma" pitchFamily="34" charset="0"/>
              </a:rPr>
              <a:t>-tee’-ah] (G266): </a:t>
            </a:r>
          </a:p>
          <a:p>
            <a:pPr lvl="1">
              <a:buClr>
                <a:schemeClr val="accent2"/>
              </a:buClr>
              <a:buSzPct val="115000"/>
              <a:buFont typeface="Wingdings" panose="05000000000000000000" pitchFamily="2" charset="2"/>
              <a:buChar char="§"/>
            </a:pPr>
            <a:r>
              <a:rPr lang="en-US" altLang="en-US" sz="2000" b="0" i="1" dirty="0">
                <a:solidFill>
                  <a:srgbClr val="002060"/>
                </a:solidFill>
                <a:latin typeface="Tahoma" pitchFamily="34" charset="0"/>
              </a:rPr>
              <a:t>From G264; </a:t>
            </a:r>
            <a:r>
              <a:rPr lang="en-US" altLang="en-US" sz="2000" b="0" dirty="0">
                <a:solidFill>
                  <a:srgbClr val="002060"/>
                </a:solidFill>
                <a:latin typeface="Tahoma" pitchFamily="34" charset="0"/>
              </a:rPr>
              <a:t>sin (properly abstract): - offence, sin (-</a:t>
            </a:r>
            <a:r>
              <a:rPr lang="en-US" altLang="en-US" sz="2000" b="0" dirty="0" err="1">
                <a:solidFill>
                  <a:srgbClr val="002060"/>
                </a:solidFill>
                <a:latin typeface="Tahoma" pitchFamily="34" charset="0"/>
              </a:rPr>
              <a:t>ful</a:t>
            </a:r>
            <a:r>
              <a:rPr lang="en-US" altLang="en-US" sz="2000" b="0" dirty="0">
                <a:solidFill>
                  <a:srgbClr val="002060"/>
                </a:solidFill>
                <a:latin typeface="Tahoma" pitchFamily="34" charset="0"/>
              </a:rPr>
              <a:t>). </a:t>
            </a:r>
            <a:r>
              <a:rPr lang="en-US" altLang="en-US" sz="2000" b="0" i="1" dirty="0">
                <a:solidFill>
                  <a:srgbClr val="002060"/>
                </a:solidFill>
                <a:latin typeface="Tahoma" pitchFamily="34" charset="0"/>
              </a:rPr>
              <a:t>(Strong’s)</a:t>
            </a:r>
          </a:p>
          <a:p>
            <a:pPr lvl="1">
              <a:buClr>
                <a:schemeClr val="accent2"/>
              </a:buClr>
              <a:buSzPct val="115000"/>
              <a:buFont typeface="Wingdings" panose="05000000000000000000" pitchFamily="2" charset="2"/>
              <a:buChar char="§"/>
            </a:pPr>
            <a:r>
              <a:rPr lang="en-US" altLang="en-US" sz="2000" b="0" i="1" dirty="0">
                <a:solidFill>
                  <a:srgbClr val="002060"/>
                </a:solidFill>
                <a:latin typeface="Tahoma" pitchFamily="34" charset="0"/>
              </a:rPr>
              <a:t>Thayer: Identical to G264; “to miss the mark; to err, be mistaken”</a:t>
            </a:r>
            <a:endParaRPr lang="en-US" altLang="en-US" sz="2000" i="1" dirty="0">
              <a:solidFill>
                <a:srgbClr val="002060"/>
              </a:solidFill>
              <a:latin typeface="Tahoma" pitchFamily="34" charset="0"/>
            </a:endParaRPr>
          </a:p>
        </p:txBody>
      </p:sp>
      <p:pic>
        <p:nvPicPr>
          <p:cNvPr id="5" name="Picture 4">
            <a:extLst>
              <a:ext uri="{FF2B5EF4-FFF2-40B4-BE49-F238E27FC236}">
                <a16:creationId xmlns:a16="http://schemas.microsoft.com/office/drawing/2014/main" id="{F8F2CA5C-1257-4967-B099-F2839B4EA5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1581325" cy="1473200"/>
          </a:xfrm>
          <a:prstGeom prst="rect">
            <a:avLst/>
          </a:prstGeom>
        </p:spPr>
      </p:pic>
    </p:spTree>
    <p:extLst>
      <p:ext uri="{BB962C8B-B14F-4D97-AF65-F5344CB8AC3E}">
        <p14:creationId xmlns:p14="http://schemas.microsoft.com/office/powerpoint/2010/main" val="37605148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226308">
                                            <p:txEl>
                                              <p:pRg st="0" end="0"/>
                                            </p:txEl>
                                          </p:spTgt>
                                        </p:tgtEl>
                                        <p:attrNameLst>
                                          <p:attrName>style.visibility</p:attrName>
                                        </p:attrNameLst>
                                      </p:cBhvr>
                                      <p:to>
                                        <p:strVal val="visible"/>
                                      </p:to>
                                    </p:set>
                                    <p:animEffect transition="in" filter="fade">
                                      <p:cBhvr>
                                        <p:cTn id="12" dur="500"/>
                                        <p:tgtEl>
                                          <p:spTgt spid="226308">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26308">
                                            <p:txEl>
                                              <p:pRg st="1" end="1"/>
                                            </p:txEl>
                                          </p:spTgt>
                                        </p:tgtEl>
                                        <p:attrNameLst>
                                          <p:attrName>style.visibility</p:attrName>
                                        </p:attrNameLst>
                                      </p:cBhvr>
                                      <p:to>
                                        <p:strVal val="visible"/>
                                      </p:to>
                                    </p:set>
                                    <p:animEffect transition="in" filter="wipe(left)">
                                      <p:cBhvr>
                                        <p:cTn id="16" dur="500"/>
                                        <p:tgtEl>
                                          <p:spTgt spid="226308">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26308">
                                            <p:txEl>
                                              <p:pRg st="2" end="2"/>
                                            </p:txEl>
                                          </p:spTgt>
                                        </p:tgtEl>
                                        <p:attrNameLst>
                                          <p:attrName>style.visibility</p:attrName>
                                        </p:attrNameLst>
                                      </p:cBhvr>
                                      <p:to>
                                        <p:strVal val="visible"/>
                                      </p:to>
                                    </p:set>
                                    <p:animEffect transition="in" filter="wipe(left)">
                                      <p:cBhvr>
                                        <p:cTn id="20" dur="500"/>
                                        <p:tgtEl>
                                          <p:spTgt spid="226308">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26308">
                                            <p:txEl>
                                              <p:pRg st="3" end="3"/>
                                            </p:txEl>
                                          </p:spTgt>
                                        </p:tgtEl>
                                        <p:attrNameLst>
                                          <p:attrName>style.visibility</p:attrName>
                                        </p:attrNameLst>
                                      </p:cBhvr>
                                      <p:to>
                                        <p:strVal val="visible"/>
                                      </p:to>
                                    </p:set>
                                    <p:animEffect transition="in" filter="wipe(left)">
                                      <p:cBhvr>
                                        <p:cTn id="24" dur="500"/>
                                        <p:tgtEl>
                                          <p:spTgt spid="226308">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26308">
                                            <p:txEl>
                                              <p:pRg st="4" end="4"/>
                                            </p:txEl>
                                          </p:spTgt>
                                        </p:tgtEl>
                                        <p:attrNameLst>
                                          <p:attrName>style.visibility</p:attrName>
                                        </p:attrNameLst>
                                      </p:cBhvr>
                                      <p:to>
                                        <p:strVal val="visible"/>
                                      </p:to>
                                    </p:set>
                                    <p:animEffect transition="in" filter="wipe(left)">
                                      <p:cBhvr>
                                        <p:cTn id="28" dur="500"/>
                                        <p:tgtEl>
                                          <p:spTgt spid="226308">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26308">
                                            <p:txEl>
                                              <p:pRg st="5" end="5"/>
                                            </p:txEl>
                                          </p:spTgt>
                                        </p:tgtEl>
                                        <p:attrNameLst>
                                          <p:attrName>style.visibility</p:attrName>
                                        </p:attrNameLst>
                                      </p:cBhvr>
                                      <p:to>
                                        <p:strVal val="visible"/>
                                      </p:to>
                                    </p:set>
                                    <p:animEffect transition="in" filter="wipe(left)">
                                      <p:cBhvr>
                                        <p:cTn id="32" dur="500"/>
                                        <p:tgtEl>
                                          <p:spTgt spid="2263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6308">
                                            <p:txEl>
                                              <p:pRg st="6" end="6"/>
                                            </p:txEl>
                                          </p:spTgt>
                                        </p:tgtEl>
                                        <p:attrNameLst>
                                          <p:attrName>style.visibility</p:attrName>
                                        </p:attrNameLst>
                                      </p:cBhvr>
                                      <p:to>
                                        <p:strVal val="visible"/>
                                      </p:to>
                                    </p:set>
                                    <p:animEffect transition="in" filter="wipe(left)">
                                      <p:cBhvr>
                                        <p:cTn id="37" dur="500"/>
                                        <p:tgtEl>
                                          <p:spTgt spid="226308">
                                            <p:txEl>
                                              <p:pRg st="6" end="6"/>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26308">
                                            <p:txEl>
                                              <p:pRg st="7" end="7"/>
                                            </p:txEl>
                                          </p:spTgt>
                                        </p:tgtEl>
                                        <p:attrNameLst>
                                          <p:attrName>style.visibility</p:attrName>
                                        </p:attrNameLst>
                                      </p:cBhvr>
                                      <p:to>
                                        <p:strVal val="visible"/>
                                      </p:to>
                                    </p:set>
                                    <p:animEffect transition="in" filter="wipe(left)">
                                      <p:cBhvr>
                                        <p:cTn id="41" dur="500"/>
                                        <p:tgtEl>
                                          <p:spTgt spid="226308">
                                            <p:txEl>
                                              <p:pRg st="7" end="7"/>
                                            </p:txEl>
                                          </p:spTgt>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26308">
                                            <p:txEl>
                                              <p:pRg st="8" end="8"/>
                                            </p:txEl>
                                          </p:spTgt>
                                        </p:tgtEl>
                                        <p:attrNameLst>
                                          <p:attrName>style.visibility</p:attrName>
                                        </p:attrNameLst>
                                      </p:cBhvr>
                                      <p:to>
                                        <p:strVal val="visible"/>
                                      </p:to>
                                    </p:set>
                                    <p:animEffect transition="in" filter="wipe(left)">
                                      <p:cBhvr>
                                        <p:cTn id="45" dur="500"/>
                                        <p:tgtEl>
                                          <p:spTgt spid="22630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1536290" cy="304800"/>
          </a:xfrm>
        </p:spPr>
        <p:txBody>
          <a:bodyPr/>
          <a:lstStyle/>
          <a:p>
            <a:r>
              <a:rPr lang="fr-FR" altLang="en-US" dirty="0"/>
              <a:t>LAY ASIDE…</a:t>
            </a:r>
          </a:p>
        </p:txBody>
      </p:sp>
      <p:pic>
        <p:nvPicPr>
          <p:cNvPr id="3" name="Picture 2">
            <a:extLst>
              <a:ext uri="{FF2B5EF4-FFF2-40B4-BE49-F238E27FC236}">
                <a16:creationId xmlns:a16="http://schemas.microsoft.com/office/drawing/2014/main" id="{DB6A41AC-0844-442C-A1FA-13C87D1EC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720512"/>
            <a:ext cx="3196001" cy="2131924"/>
          </a:xfrm>
          <a:prstGeom prst="rect">
            <a:avLst/>
          </a:prstGeom>
        </p:spPr>
      </p:pic>
      <p:pic>
        <p:nvPicPr>
          <p:cNvPr id="7" name="Picture 6">
            <a:extLst>
              <a:ext uri="{FF2B5EF4-FFF2-40B4-BE49-F238E27FC236}">
                <a16:creationId xmlns:a16="http://schemas.microsoft.com/office/drawing/2014/main" id="{8F840FA6-44B1-4AF6-BF72-16920422AD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14400"/>
            <a:ext cx="1581325" cy="1473200"/>
          </a:xfrm>
          <a:prstGeom prst="rect">
            <a:avLst/>
          </a:prstGeom>
        </p:spPr>
      </p:pic>
      <p:sp>
        <p:nvSpPr>
          <p:cNvPr id="9" name="Text Box 4">
            <a:extLst>
              <a:ext uri="{FF2B5EF4-FFF2-40B4-BE49-F238E27FC236}">
                <a16:creationId xmlns:a16="http://schemas.microsoft.com/office/drawing/2014/main" id="{0847C159-43EB-4998-9104-569C3B1E9D4A}"/>
              </a:ext>
            </a:extLst>
          </p:cNvPr>
          <p:cNvSpPr txBox="1">
            <a:spLocks noChangeArrowheads="1"/>
          </p:cNvSpPr>
          <p:nvPr/>
        </p:nvSpPr>
        <p:spPr bwMode="auto">
          <a:xfrm>
            <a:off x="1581324" y="838200"/>
            <a:ext cx="7562675"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Every weight and sin – Heb. 12:1</a:t>
            </a:r>
          </a:p>
          <a:p>
            <a:pPr>
              <a:buClr>
                <a:schemeClr val="accent2"/>
              </a:buClr>
              <a:buSzPct val="115000"/>
              <a:buFont typeface="Wingdings" pitchFamily="2" charset="2"/>
              <a:buChar char="Ø"/>
            </a:pPr>
            <a:r>
              <a:rPr lang="en-US" altLang="en-US" sz="2000" dirty="0">
                <a:solidFill>
                  <a:srgbClr val="002060"/>
                </a:solidFill>
                <a:latin typeface="Tahoma" pitchFamily="34" charset="0"/>
              </a:rPr>
              <a:t>Weight of Worry:</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Lay aside the weight of worry (anxiousness) – </a:t>
            </a:r>
            <a:r>
              <a:rPr lang="en-US" altLang="en-US" sz="2000" b="0" i="1" dirty="0">
                <a:solidFill>
                  <a:srgbClr val="002060"/>
                </a:solidFill>
                <a:latin typeface="Tahoma" pitchFamily="34" charset="0"/>
              </a:rPr>
              <a:t>Mt. 6:25-34</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While worry is not inherently sinful, it can cause unfruitfulness (Mt. 13:22: Worry of the world; Lk. 10:38-42: Martha worried &amp; bothered by so many things she missed out on what really mattered!) </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Worry is burdensome (II Cor. 11:28; Col. 2:1-2) </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“Be anxious for nothing…” (Phil. 4:6)</a:t>
            </a:r>
          </a:p>
          <a:p>
            <a:pPr lvl="1">
              <a:buClr>
                <a:schemeClr val="accent2"/>
              </a:buClr>
              <a:buSzPct val="115000"/>
              <a:buFont typeface="Wingdings" panose="05000000000000000000" pitchFamily="2" charset="2"/>
              <a:buChar char="§"/>
            </a:pPr>
            <a:r>
              <a:rPr lang="en-US" altLang="en-US" sz="2000" b="0" dirty="0">
                <a:solidFill>
                  <a:srgbClr val="002060"/>
                </a:solidFill>
                <a:latin typeface="Tahoma" pitchFamily="34" charset="0"/>
              </a:rPr>
              <a:t>Cast your anxiety on Jesus, for He cares for you (I Pet. 5:7)</a:t>
            </a:r>
          </a:p>
        </p:txBody>
      </p:sp>
    </p:spTree>
    <p:extLst>
      <p:ext uri="{BB962C8B-B14F-4D97-AF65-F5344CB8AC3E}">
        <p14:creationId xmlns:p14="http://schemas.microsoft.com/office/powerpoint/2010/main" val="1729564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left)">
                                      <p:cBhvr>
                                        <p:cTn id="26" dur="500"/>
                                        <p:tgtEl>
                                          <p:spTgt spid="9">
                                            <p:txEl>
                                              <p:pRg st="2" end="2"/>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left)">
                                      <p:cBhvr>
                                        <p:cTn id="30" dur="500"/>
                                        <p:tgtEl>
                                          <p:spTgt spid="9">
                                            <p:txEl>
                                              <p:pRg st="3" end="3"/>
                                            </p:txEl>
                                          </p:spTgt>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wipe(left)">
                                      <p:cBhvr>
                                        <p:cTn id="34" dur="500"/>
                                        <p:tgtEl>
                                          <p:spTgt spid="9">
                                            <p:txEl>
                                              <p:pRg st="4" end="4"/>
                                            </p:txEl>
                                          </p:spTgt>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wipe(left)">
                                      <p:cBhvr>
                                        <p:cTn id="38" dur="500"/>
                                        <p:tgtEl>
                                          <p:spTgt spid="9">
                                            <p:txEl>
                                              <p:pRg st="5" end="5"/>
                                            </p:txEl>
                                          </p:spTgt>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left)">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1536290" cy="304800"/>
          </a:xfrm>
        </p:spPr>
        <p:txBody>
          <a:bodyPr/>
          <a:lstStyle/>
          <a:p>
            <a:r>
              <a:rPr lang="fr-FR" altLang="en-US" dirty="0"/>
              <a:t>LAY ASIDE…</a:t>
            </a:r>
          </a:p>
        </p:txBody>
      </p:sp>
      <p:pic>
        <p:nvPicPr>
          <p:cNvPr id="6" name="Picture 5">
            <a:extLst>
              <a:ext uri="{FF2B5EF4-FFF2-40B4-BE49-F238E27FC236}">
                <a16:creationId xmlns:a16="http://schemas.microsoft.com/office/drawing/2014/main" id="{6D684384-C399-4F36-B63C-99BAFDE7E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1581325" cy="1473200"/>
          </a:xfrm>
          <a:prstGeom prst="rect">
            <a:avLst/>
          </a:prstGeom>
        </p:spPr>
      </p:pic>
      <p:sp>
        <p:nvSpPr>
          <p:cNvPr id="7" name="Text Box 4">
            <a:extLst>
              <a:ext uri="{FF2B5EF4-FFF2-40B4-BE49-F238E27FC236}">
                <a16:creationId xmlns:a16="http://schemas.microsoft.com/office/drawing/2014/main" id="{7E0BEAA0-3B7D-40F4-AE0D-ED41B48EC4B3}"/>
              </a:ext>
            </a:extLst>
          </p:cNvPr>
          <p:cNvSpPr txBox="1">
            <a:spLocks noChangeArrowheads="1"/>
          </p:cNvSpPr>
          <p:nvPr/>
        </p:nvSpPr>
        <p:spPr bwMode="auto">
          <a:xfrm>
            <a:off x="1581324" y="838200"/>
            <a:ext cx="756267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Every weight and sin – Heb. 12:1</a:t>
            </a:r>
          </a:p>
          <a:p>
            <a:pPr>
              <a:buClr>
                <a:schemeClr val="accent2"/>
              </a:buClr>
              <a:buSzPct val="115000"/>
              <a:buFont typeface="Wingdings" pitchFamily="2" charset="2"/>
              <a:buChar char="Ø"/>
            </a:pPr>
            <a:r>
              <a:rPr lang="en-US" altLang="en-US" sz="2000" i="1" dirty="0">
                <a:solidFill>
                  <a:srgbClr val="002060"/>
                </a:solidFill>
                <a:latin typeface="Tahoma" pitchFamily="34" charset="0"/>
              </a:rPr>
              <a:t>Weight of Worry – Mt. 6:25-34; 13:22; Lk. 10:38-42; II Cor. 11:28; Col. 2:1-2</a:t>
            </a:r>
          </a:p>
          <a:p>
            <a:pPr>
              <a:buClr>
                <a:schemeClr val="accent2"/>
              </a:buClr>
              <a:buSzPct val="115000"/>
              <a:buFont typeface="Wingdings" pitchFamily="2" charset="2"/>
              <a:buChar char="Ø"/>
            </a:pPr>
            <a:r>
              <a:rPr lang="en-US" altLang="en-US" sz="2000" dirty="0">
                <a:solidFill>
                  <a:srgbClr val="002060"/>
                </a:solidFill>
                <a:latin typeface="Tahoma" pitchFamily="34" charset="0"/>
              </a:rPr>
              <a:t>Weight of Worldliness – I Jn. 2:15-17:</a:t>
            </a:r>
          </a:p>
          <a:p>
            <a:pPr lvl="1">
              <a:buClr>
                <a:schemeClr val="accent2"/>
              </a:buClr>
              <a:buSzPct val="115000"/>
              <a:buFont typeface="Wingdings" panose="05000000000000000000" pitchFamily="2" charset="2"/>
              <a:buChar char="§"/>
            </a:pPr>
            <a:r>
              <a:rPr lang="en-US" altLang="en-US" sz="2000" i="1" dirty="0">
                <a:solidFill>
                  <a:srgbClr val="002060"/>
                </a:solidFill>
                <a:latin typeface="Tahoma" pitchFamily="34" charset="0"/>
              </a:rPr>
              <a:t>Lust of the flesh </a:t>
            </a:r>
            <a:r>
              <a:rPr lang="en-US" altLang="en-US" sz="2000" b="0" i="1" dirty="0">
                <a:solidFill>
                  <a:srgbClr val="002060"/>
                </a:solidFill>
                <a:latin typeface="Tahoma" pitchFamily="34" charset="0"/>
              </a:rPr>
              <a:t>(King David and Bathsheba – II Sam. 11) </a:t>
            </a:r>
            <a:r>
              <a:rPr lang="en-US" altLang="en-US" sz="2000" b="0" dirty="0">
                <a:solidFill>
                  <a:srgbClr val="002060"/>
                </a:solidFill>
                <a:latin typeface="Tahoma" pitchFamily="34" charset="0"/>
              </a:rPr>
              <a:t>– Eph. 5:3; Col. 3:5 – David suffered consequences </a:t>
            </a:r>
            <a:r>
              <a:rPr lang="en-US" altLang="en-US" sz="2000" b="0" i="1" dirty="0">
                <a:solidFill>
                  <a:srgbClr val="002060"/>
                </a:solidFill>
                <a:latin typeface="Tahoma" pitchFamily="34" charset="0"/>
              </a:rPr>
              <a:t>(II Sam. 12:7-15; Eph. 4:22; </a:t>
            </a:r>
            <a:r>
              <a:rPr lang="en-US" altLang="en-US" sz="2000" b="0" dirty="0">
                <a:solidFill>
                  <a:srgbClr val="002060"/>
                </a:solidFill>
                <a:latin typeface="Tahoma" pitchFamily="34" charset="0"/>
              </a:rPr>
              <a:t>Ps. 32:1-5)</a:t>
            </a:r>
          </a:p>
          <a:p>
            <a:pPr lvl="1">
              <a:buClr>
                <a:schemeClr val="accent2"/>
              </a:buClr>
              <a:buSzPct val="115000"/>
              <a:buFont typeface="Wingdings" panose="05000000000000000000" pitchFamily="2" charset="2"/>
              <a:buChar char="§"/>
            </a:pPr>
            <a:r>
              <a:rPr lang="en-US" altLang="en-US" sz="2000" i="1" dirty="0">
                <a:solidFill>
                  <a:srgbClr val="002060"/>
                </a:solidFill>
                <a:latin typeface="Tahoma" pitchFamily="34" charset="0"/>
              </a:rPr>
              <a:t>Lust of the eyes </a:t>
            </a:r>
            <a:r>
              <a:rPr lang="en-US" altLang="en-US" sz="2000" b="0" dirty="0">
                <a:solidFill>
                  <a:srgbClr val="002060"/>
                </a:solidFill>
                <a:latin typeface="Tahoma" pitchFamily="34" charset="0"/>
              </a:rPr>
              <a:t>(covetousness &amp; greed = idolatry – Col. 3:5) – I Tim. 6:7-10, 17-19: The pursuit of wealth has brought men of faith to ruin &amp; destruction! Let us pursue treasure that never fades away! (I Pet. 1:4)</a:t>
            </a:r>
          </a:p>
          <a:p>
            <a:pPr lvl="1">
              <a:buClr>
                <a:schemeClr val="accent2"/>
              </a:buClr>
              <a:buSzPct val="115000"/>
              <a:buFont typeface="Wingdings" panose="05000000000000000000" pitchFamily="2" charset="2"/>
              <a:buChar char="§"/>
            </a:pPr>
            <a:r>
              <a:rPr lang="en-US" altLang="en-US" sz="2000" i="1" dirty="0">
                <a:solidFill>
                  <a:srgbClr val="002060"/>
                </a:solidFill>
                <a:latin typeface="Tahoma" pitchFamily="34" charset="0"/>
              </a:rPr>
              <a:t>Pride of life </a:t>
            </a:r>
            <a:r>
              <a:rPr lang="en-US" altLang="en-US" sz="2000" b="0" dirty="0">
                <a:solidFill>
                  <a:srgbClr val="002060"/>
                </a:solidFill>
                <a:latin typeface="Tahoma" pitchFamily="34" charset="0"/>
              </a:rPr>
              <a:t>– Scriptures say a lot about the consequences of pride! (James 4:6-10)</a:t>
            </a:r>
          </a:p>
          <a:p>
            <a:pPr lvl="1">
              <a:buClr>
                <a:schemeClr val="accent2"/>
              </a:buClr>
              <a:buSzPct val="115000"/>
              <a:buFont typeface="Wingdings" panose="05000000000000000000" pitchFamily="2" charset="2"/>
              <a:buChar char="§"/>
              <a:tabLst>
                <a:tab pos="914400" algn="l"/>
                <a:tab pos="1427163" algn="l"/>
              </a:tabLst>
            </a:pPr>
            <a:r>
              <a:rPr lang="en-US" altLang="en-US" sz="2000" b="0" dirty="0">
                <a:solidFill>
                  <a:srgbClr val="002060"/>
                </a:solidFill>
                <a:latin typeface="Tahoma" pitchFamily="34" charset="0"/>
              </a:rPr>
              <a:t>(Prov. 8:13; 11:2; 14:16; 15:25; 16:5, 18‐19; 21:24; 28:25; 30:11‐14)</a:t>
            </a:r>
          </a:p>
        </p:txBody>
      </p:sp>
      <p:pic>
        <p:nvPicPr>
          <p:cNvPr id="9" name="Picture 8">
            <a:extLst>
              <a:ext uri="{FF2B5EF4-FFF2-40B4-BE49-F238E27FC236}">
                <a16:creationId xmlns:a16="http://schemas.microsoft.com/office/drawing/2014/main" id="{B0FD07C9-6C63-4E1C-A75D-E9F3BD4F2B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 y="4917047"/>
            <a:ext cx="2434213" cy="1623766"/>
          </a:xfrm>
          <a:prstGeom prst="rect">
            <a:avLst/>
          </a:prstGeom>
        </p:spPr>
      </p:pic>
    </p:spTree>
    <p:extLst>
      <p:ext uri="{BB962C8B-B14F-4D97-AF65-F5344CB8AC3E}">
        <p14:creationId xmlns:p14="http://schemas.microsoft.com/office/powerpoint/2010/main" val="946582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left)">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left)">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wipe(left)">
                                      <p:cBhvr>
                                        <p:cTn id="40" dur="500"/>
                                        <p:tgtEl>
                                          <p:spTgt spid="7">
                                            <p:txEl>
                                              <p:pRg st="5" end="5"/>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wipe(left)">
                                      <p:cBhvr>
                                        <p:cTn id="4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LAY ASIDE…</a:t>
            </a:r>
            <a:endParaRPr lang="en-US" altLang="en-US" dirty="0"/>
          </a:p>
        </p:txBody>
      </p:sp>
      <p:sp>
        <p:nvSpPr>
          <p:cNvPr id="6" name="Text Box 6">
            <a:extLst>
              <a:ext uri="{FF2B5EF4-FFF2-40B4-BE49-F238E27FC236}">
                <a16:creationId xmlns:a16="http://schemas.microsoft.com/office/drawing/2014/main" id="{0EEE954D-C266-4C3C-B0C1-5007BB05B258}"/>
              </a:ext>
            </a:extLst>
          </p:cNvPr>
          <p:cNvSpPr txBox="1">
            <a:spLocks noChangeArrowheads="1"/>
          </p:cNvSpPr>
          <p:nvPr/>
        </p:nvSpPr>
        <p:spPr bwMode="auto">
          <a:xfrm>
            <a:off x="-12290" y="762000"/>
            <a:ext cx="9144000" cy="1384995"/>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James 1:21</a:t>
            </a:r>
          </a:p>
          <a:p>
            <a:r>
              <a:rPr lang="en-US" altLang="en-US" sz="2000" b="0" dirty="0">
                <a:solidFill>
                  <a:srgbClr val="002060"/>
                </a:solidFill>
                <a:latin typeface="Tahoma" pitchFamily="34" charset="0"/>
              </a:rPr>
              <a:t>21.  Therefore, </a:t>
            </a:r>
            <a:r>
              <a:rPr lang="en-US" altLang="en-US" sz="2000" dirty="0">
                <a:ln w="9525">
                  <a:solidFill>
                    <a:schemeClr val="bg1"/>
                  </a:solidFill>
                  <a:prstDash val="solid"/>
                </a:ln>
                <a:solidFill>
                  <a:srgbClr val="003300"/>
                </a:solidFill>
                <a:effectLst>
                  <a:glow rad="101600">
                    <a:srgbClr val="FFFF00">
                      <a:alpha val="60000"/>
                    </a:srgbClr>
                  </a:glow>
                  <a:outerShdw blurRad="12700" dist="38100" dir="2700000" algn="tl" rotWithShape="0">
                    <a:schemeClr val="bg1">
                      <a:lumMod val="50000"/>
                    </a:schemeClr>
                  </a:outerShdw>
                </a:effectLst>
                <a:latin typeface="Tahoma" pitchFamily="34" charset="0"/>
              </a:rPr>
              <a:t>PUTTING ASIDE</a:t>
            </a:r>
            <a:r>
              <a:rPr lang="en-US" altLang="en-US" sz="2000" b="0" dirty="0">
                <a:solidFill>
                  <a:srgbClr val="002060"/>
                </a:solidFill>
                <a:latin typeface="Tahoma" pitchFamily="34" charset="0"/>
              </a:rPr>
              <a:t> all filthiness and all that remains of wickedness, in humility receive the word implanted, which is able to save your souls.</a:t>
            </a:r>
          </a:p>
        </p:txBody>
      </p:sp>
      <p:pic>
        <p:nvPicPr>
          <p:cNvPr id="3" name="Picture 2">
            <a:extLst>
              <a:ext uri="{FF2B5EF4-FFF2-40B4-BE49-F238E27FC236}">
                <a16:creationId xmlns:a16="http://schemas.microsoft.com/office/drawing/2014/main" id="{7820E599-D721-4E5B-A6F1-EE2DB202B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0" y="2361075"/>
            <a:ext cx="1961731" cy="1362075"/>
          </a:xfrm>
          <a:prstGeom prst="rect">
            <a:avLst/>
          </a:prstGeom>
        </p:spPr>
      </p:pic>
      <p:sp>
        <p:nvSpPr>
          <p:cNvPr id="10" name="Text Box 4">
            <a:extLst>
              <a:ext uri="{FF2B5EF4-FFF2-40B4-BE49-F238E27FC236}">
                <a16:creationId xmlns:a16="http://schemas.microsoft.com/office/drawing/2014/main" id="{AE6DFDF5-F193-4D87-A874-5471D7CF6B4B}"/>
              </a:ext>
            </a:extLst>
          </p:cNvPr>
          <p:cNvSpPr txBox="1">
            <a:spLocks noChangeArrowheads="1"/>
          </p:cNvSpPr>
          <p:nvPr/>
        </p:nvSpPr>
        <p:spPr bwMode="auto">
          <a:xfrm>
            <a:off x="1949440" y="2361075"/>
            <a:ext cx="7199583"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Wickedness – James 1:21</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Kakia [</a:t>
            </a:r>
            <a:r>
              <a:rPr lang="en-US" altLang="en-US" sz="2000" b="0" i="1" dirty="0" err="1">
                <a:solidFill>
                  <a:srgbClr val="002060"/>
                </a:solidFill>
                <a:latin typeface="Tahoma" pitchFamily="34" charset="0"/>
              </a:rPr>
              <a:t>kak</a:t>
            </a:r>
            <a:r>
              <a:rPr lang="en-US" altLang="en-US" sz="2000" b="0" i="1" dirty="0">
                <a:solidFill>
                  <a:srgbClr val="002060"/>
                </a:solidFill>
                <a:latin typeface="Tahoma" pitchFamily="34" charset="0"/>
              </a:rPr>
              <a:t>-</a:t>
            </a:r>
            <a:r>
              <a:rPr lang="en-US" altLang="en-US" sz="2000" b="0" i="1" dirty="0" err="1">
                <a:solidFill>
                  <a:srgbClr val="002060"/>
                </a:solidFill>
                <a:latin typeface="Tahoma" pitchFamily="34" charset="0"/>
              </a:rPr>
              <a:t>ee</a:t>
            </a:r>
            <a:r>
              <a:rPr lang="en-US" altLang="en-US" sz="2000" b="0" i="1" dirty="0">
                <a:solidFill>
                  <a:srgbClr val="002060"/>
                </a:solidFill>
                <a:latin typeface="Tahoma" pitchFamily="34" charset="0"/>
              </a:rPr>
              <a:t>’-ah] (G2549) – Strong’s:</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From G2556; </a:t>
            </a:r>
            <a:r>
              <a:rPr lang="en-US" altLang="en-US" sz="2000" b="0" dirty="0">
                <a:solidFill>
                  <a:srgbClr val="002060"/>
                </a:solidFill>
                <a:latin typeface="Tahoma" pitchFamily="34" charset="0"/>
              </a:rPr>
              <a:t>badness, that is, (subjectively) depravity, or (actively) malignity, or (passively) trouble: - evil, malice  (maliciousness), naughtiness, wickedness.</a:t>
            </a:r>
          </a:p>
          <a:p>
            <a:pPr>
              <a:buClr>
                <a:schemeClr val="accent2"/>
              </a:buClr>
              <a:buSzPct val="115000"/>
              <a:buFont typeface="Wingdings" panose="05000000000000000000" pitchFamily="2" charset="2"/>
              <a:buChar char="Ø"/>
            </a:pPr>
            <a:r>
              <a:rPr lang="en-US" altLang="en-US" sz="2000" dirty="0">
                <a:solidFill>
                  <a:srgbClr val="002060"/>
                </a:solidFill>
                <a:latin typeface="Tahoma" pitchFamily="34" charset="0"/>
              </a:rPr>
              <a:t>Thayer</a:t>
            </a:r>
            <a:r>
              <a:rPr lang="en-US" altLang="en-US" sz="2000" b="0" dirty="0">
                <a:solidFill>
                  <a:srgbClr val="002060"/>
                </a:solidFill>
                <a:latin typeface="Tahoma" pitchFamily="34" charset="0"/>
              </a:rPr>
              <a:t> also calls it “wickedness and depravity” &amp; “wickedness that is not ashamed to break laws”</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Rom. 1:29: </a:t>
            </a:r>
            <a:r>
              <a:rPr lang="en-US" altLang="en-US" sz="2000" b="0" dirty="0">
                <a:solidFill>
                  <a:srgbClr val="002060"/>
                </a:solidFill>
                <a:latin typeface="Tahoma" pitchFamily="34" charset="0"/>
              </a:rPr>
              <a:t>Called “evil”</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Eph. 4:31; Col. 3:8: </a:t>
            </a:r>
            <a:r>
              <a:rPr lang="en-US" altLang="en-US" sz="2000" b="0" dirty="0">
                <a:solidFill>
                  <a:srgbClr val="002060"/>
                </a:solidFill>
                <a:latin typeface="Tahoma" pitchFamily="34" charset="0"/>
              </a:rPr>
              <a:t>Called “Malice”</a:t>
            </a:r>
          </a:p>
        </p:txBody>
      </p:sp>
    </p:spTree>
    <p:extLst>
      <p:ext uri="{BB962C8B-B14F-4D97-AF65-F5344CB8AC3E}">
        <p14:creationId xmlns:p14="http://schemas.microsoft.com/office/powerpoint/2010/main" val="20051136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wipe(left)">
                                      <p:cBhvr>
                                        <p:cTn id="29" dur="500"/>
                                        <p:tgtEl>
                                          <p:spTgt spid="10">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wipe(left)">
                                      <p:cBhvr>
                                        <p:cTn id="3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Lay Aside…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LAY ASIDE…</a:t>
            </a:r>
            <a:endParaRPr lang="en-US" altLang="en-US" dirty="0"/>
          </a:p>
        </p:txBody>
      </p:sp>
      <p:sp>
        <p:nvSpPr>
          <p:cNvPr id="6" name="Text Box 6">
            <a:extLst>
              <a:ext uri="{FF2B5EF4-FFF2-40B4-BE49-F238E27FC236}">
                <a16:creationId xmlns:a16="http://schemas.microsoft.com/office/drawing/2014/main" id="{0EEE954D-C266-4C3C-B0C1-5007BB05B258}"/>
              </a:ext>
            </a:extLst>
          </p:cNvPr>
          <p:cNvSpPr txBox="1">
            <a:spLocks noChangeArrowheads="1"/>
          </p:cNvSpPr>
          <p:nvPr/>
        </p:nvSpPr>
        <p:spPr bwMode="auto">
          <a:xfrm>
            <a:off x="-12290" y="762000"/>
            <a:ext cx="9144000"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 Pet. 2:1</a:t>
            </a:r>
          </a:p>
          <a:p>
            <a:r>
              <a:rPr lang="en-US" altLang="en-US" sz="2000" b="0" dirty="0">
                <a:solidFill>
                  <a:srgbClr val="002060"/>
                </a:solidFill>
                <a:latin typeface="Tahoma" pitchFamily="34" charset="0"/>
              </a:rPr>
              <a:t>1.  Therefore, </a:t>
            </a:r>
            <a:r>
              <a:rPr lang="en-US" altLang="en-US" sz="2000" dirty="0">
                <a:ln w="9525">
                  <a:solidFill>
                    <a:schemeClr val="bg1"/>
                  </a:solidFill>
                  <a:prstDash val="solid"/>
                </a:ln>
                <a:solidFill>
                  <a:srgbClr val="003300"/>
                </a:solidFill>
                <a:effectLst>
                  <a:glow rad="101600">
                    <a:srgbClr val="FFFF00">
                      <a:alpha val="60000"/>
                    </a:srgbClr>
                  </a:glow>
                  <a:outerShdw blurRad="12700" dist="38100" dir="2700000" algn="tl" rotWithShape="0">
                    <a:schemeClr val="bg1">
                      <a:lumMod val="50000"/>
                    </a:schemeClr>
                  </a:outerShdw>
                </a:effectLst>
                <a:latin typeface="Tahoma" pitchFamily="34" charset="0"/>
              </a:rPr>
              <a:t>PUTTING ASIDE</a:t>
            </a:r>
            <a:r>
              <a:rPr lang="en-US" altLang="en-US" sz="2000" b="0" dirty="0">
                <a:solidFill>
                  <a:srgbClr val="002060"/>
                </a:solidFill>
                <a:latin typeface="Tahoma" pitchFamily="34" charset="0"/>
              </a:rPr>
              <a:t> all malice and all deceit and hypocrisy and envy and all slander,</a:t>
            </a:r>
          </a:p>
        </p:txBody>
      </p:sp>
      <p:pic>
        <p:nvPicPr>
          <p:cNvPr id="3" name="Picture 2">
            <a:extLst>
              <a:ext uri="{FF2B5EF4-FFF2-40B4-BE49-F238E27FC236}">
                <a16:creationId xmlns:a16="http://schemas.microsoft.com/office/drawing/2014/main" id="{B672AFEA-CEEE-43CD-9512-8D9697821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6304"/>
            <a:ext cx="1582886" cy="2083330"/>
          </a:xfrm>
          <a:prstGeom prst="rect">
            <a:avLst/>
          </a:prstGeom>
        </p:spPr>
      </p:pic>
      <p:sp>
        <p:nvSpPr>
          <p:cNvPr id="10" name="Text Box 4">
            <a:extLst>
              <a:ext uri="{FF2B5EF4-FFF2-40B4-BE49-F238E27FC236}">
                <a16:creationId xmlns:a16="http://schemas.microsoft.com/office/drawing/2014/main" id="{F92ACDAA-0A4F-43F3-AD4F-67E63B1A4672}"/>
              </a:ext>
            </a:extLst>
          </p:cNvPr>
          <p:cNvSpPr txBox="1">
            <a:spLocks noChangeArrowheads="1"/>
          </p:cNvSpPr>
          <p:nvPr/>
        </p:nvSpPr>
        <p:spPr bwMode="auto">
          <a:xfrm>
            <a:off x="1582886" y="1991618"/>
            <a:ext cx="7548824"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All Malice – I Pet. 2:1</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Kakia [</a:t>
            </a:r>
            <a:r>
              <a:rPr lang="en-US" altLang="en-US" sz="2000" b="0" i="1" dirty="0" err="1">
                <a:solidFill>
                  <a:srgbClr val="002060"/>
                </a:solidFill>
                <a:latin typeface="Tahoma" pitchFamily="34" charset="0"/>
              </a:rPr>
              <a:t>kak</a:t>
            </a:r>
            <a:r>
              <a:rPr lang="en-US" altLang="en-US" sz="2000" b="0" i="1" dirty="0">
                <a:solidFill>
                  <a:srgbClr val="002060"/>
                </a:solidFill>
                <a:latin typeface="Tahoma" pitchFamily="34" charset="0"/>
              </a:rPr>
              <a:t>-</a:t>
            </a:r>
            <a:r>
              <a:rPr lang="en-US" altLang="en-US" sz="2000" b="0" i="1" dirty="0" err="1">
                <a:solidFill>
                  <a:srgbClr val="002060"/>
                </a:solidFill>
                <a:latin typeface="Tahoma" pitchFamily="34" charset="0"/>
              </a:rPr>
              <a:t>ee</a:t>
            </a:r>
            <a:r>
              <a:rPr lang="en-US" altLang="en-US" sz="2000" b="0" i="1" dirty="0">
                <a:solidFill>
                  <a:srgbClr val="002060"/>
                </a:solidFill>
                <a:latin typeface="Tahoma" pitchFamily="34" charset="0"/>
              </a:rPr>
              <a:t>’-ah] (G2549) – Strong’s:</a:t>
            </a:r>
          </a:p>
          <a:p>
            <a:pPr>
              <a:buClr>
                <a:schemeClr val="accent2"/>
              </a:buClr>
              <a:buSzPct val="115000"/>
              <a:buFont typeface="Wingdings" panose="05000000000000000000" pitchFamily="2" charset="2"/>
              <a:buChar char="Ø"/>
            </a:pPr>
            <a:r>
              <a:rPr lang="en-US" altLang="en-US" sz="2000" b="0" i="1" dirty="0">
                <a:solidFill>
                  <a:srgbClr val="002060"/>
                </a:solidFill>
                <a:latin typeface="Tahoma" pitchFamily="34" charset="0"/>
              </a:rPr>
              <a:t>From G2556; </a:t>
            </a:r>
            <a:r>
              <a:rPr lang="en-US" altLang="en-US" sz="2000" b="0" dirty="0">
                <a:solidFill>
                  <a:srgbClr val="002060"/>
                </a:solidFill>
                <a:latin typeface="Tahoma" pitchFamily="34" charset="0"/>
              </a:rPr>
              <a:t>badness, that is, (subjectively) depravity, or (actively) malignity, or (passively) trouble: - evil, malice      (maliciousness), naughtiness, wickedness</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James 1:21: </a:t>
            </a:r>
            <a:r>
              <a:rPr lang="en-US" altLang="en-US" sz="2000" b="0" dirty="0">
                <a:solidFill>
                  <a:srgbClr val="002060"/>
                </a:solidFill>
                <a:latin typeface="Tahoma" pitchFamily="34" charset="0"/>
              </a:rPr>
              <a:t>Called “wickedness”</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Rom. 1:29: </a:t>
            </a:r>
            <a:r>
              <a:rPr lang="en-US" altLang="en-US" sz="2000" b="0" dirty="0">
                <a:solidFill>
                  <a:srgbClr val="002060"/>
                </a:solidFill>
                <a:latin typeface="Tahoma" pitchFamily="34" charset="0"/>
              </a:rPr>
              <a:t>Called “evil”–Fall of society when full of evil</a:t>
            </a:r>
          </a:p>
          <a:p>
            <a:pPr lvl="1">
              <a:buClr>
                <a:schemeClr val="accent2"/>
              </a:buClr>
              <a:buSzPct val="115000"/>
              <a:buFont typeface="Wingdings" panose="05000000000000000000" pitchFamily="2" charset="2"/>
              <a:buChar char="§"/>
            </a:pPr>
            <a:r>
              <a:rPr lang="en-US" altLang="en-US" sz="2000" dirty="0">
                <a:solidFill>
                  <a:srgbClr val="002060"/>
                </a:solidFill>
                <a:latin typeface="Tahoma" pitchFamily="34" charset="0"/>
              </a:rPr>
              <a:t>Eph. 4:31; Col. 3:8: </a:t>
            </a:r>
            <a:r>
              <a:rPr lang="en-US" altLang="en-US" sz="2000" b="0" dirty="0">
                <a:solidFill>
                  <a:srgbClr val="002060"/>
                </a:solidFill>
                <a:latin typeface="Tahoma" pitchFamily="34" charset="0"/>
              </a:rPr>
              <a:t>Called “Malice”</a:t>
            </a:r>
          </a:p>
        </p:txBody>
      </p:sp>
    </p:spTree>
    <p:extLst>
      <p:ext uri="{BB962C8B-B14F-4D97-AF65-F5344CB8AC3E}">
        <p14:creationId xmlns:p14="http://schemas.microsoft.com/office/powerpoint/2010/main" val="23898450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500"/>
                                        <p:tgtEl>
                                          <p:spTgt spid="10">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wipe(left)">
                                      <p:cBhvr>
                                        <p:cTn id="20" dur="500"/>
                                        <p:tgtEl>
                                          <p:spTgt spid="10">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wipe(left)">
                                      <p:cBhvr>
                                        <p:cTn id="24" dur="500"/>
                                        <p:tgtEl>
                                          <p:spTgt spid="10">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wipe(left)">
                                      <p:cBhvr>
                                        <p:cTn id="28" dur="500"/>
                                        <p:tgtEl>
                                          <p:spTgt spid="10">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11</TotalTime>
  <Words>1770</Words>
  <Application>Microsoft Office PowerPoint</Application>
  <PresentationFormat>On-screen Show (4:3)</PresentationFormat>
  <Paragraphs>176</Paragraphs>
  <Slides>16</Slides>
  <Notes>16</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16</vt:i4>
      </vt:variant>
    </vt:vector>
  </HeadingPairs>
  <TitlesOfParts>
    <vt:vector size="31" baseType="lpstr">
      <vt:lpstr>Ameretto</vt:lpstr>
      <vt:lpstr>Arial</vt:lpstr>
      <vt:lpstr>Calisto MT</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LAY ASIDE…</vt:lpstr>
      <vt:lpstr>Intro</vt:lpstr>
      <vt:lpstr>Intro</vt:lpstr>
      <vt:lpstr>Lay Aside…</vt:lpstr>
      <vt:lpstr>Lay Aside…</vt:lpstr>
      <vt:lpstr>Lay Aside…</vt:lpstr>
      <vt:lpstr>Lay Aside…</vt:lpstr>
      <vt:lpstr>Lay Aside…</vt:lpstr>
      <vt:lpstr>Lay Aside…</vt:lpstr>
      <vt:lpstr>Lay Aside…</vt:lpstr>
      <vt:lpstr>Lay Aside…</vt:lpstr>
      <vt:lpstr>Lay Aside…</vt:lpstr>
      <vt:lpstr>Lay Aside…</vt:lpstr>
      <vt:lpstr>Lay Aside…</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 Aside...</dc:title>
  <dc:subject>09/10/17</dc:subject>
  <dc:creator>DarkWolf</dc:creator>
  <dc:description>Sermon idea from Mark Posey</dc:description>
  <cp:lastModifiedBy>Nathan Morrison</cp:lastModifiedBy>
  <cp:revision>51</cp:revision>
  <cp:lastPrinted>2017-07-02T01:04:52Z</cp:lastPrinted>
  <dcterms:created xsi:type="dcterms:W3CDTF">2005-06-04T23:49:02Z</dcterms:created>
  <dcterms:modified xsi:type="dcterms:W3CDTF">2017-09-29T15:45:29Z</dcterms:modified>
</cp:coreProperties>
</file>