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Lst>
  <p:notesMasterIdLst>
    <p:notesMasterId r:id="rId30"/>
  </p:notesMasterIdLst>
  <p:handoutMasterIdLst>
    <p:handoutMasterId r:id="rId31"/>
  </p:handoutMasterIdLst>
  <p:sldIdLst>
    <p:sldId id="256" r:id="rId10"/>
    <p:sldId id="343" r:id="rId11"/>
    <p:sldId id="437" r:id="rId12"/>
    <p:sldId id="387" r:id="rId13"/>
    <p:sldId id="451" r:id="rId14"/>
    <p:sldId id="452" r:id="rId15"/>
    <p:sldId id="457" r:id="rId16"/>
    <p:sldId id="458" r:id="rId17"/>
    <p:sldId id="459" r:id="rId18"/>
    <p:sldId id="460" r:id="rId19"/>
    <p:sldId id="461" r:id="rId20"/>
    <p:sldId id="463" r:id="rId21"/>
    <p:sldId id="464" r:id="rId22"/>
    <p:sldId id="435" r:id="rId23"/>
    <p:sldId id="466" r:id="rId24"/>
    <p:sldId id="445" r:id="rId25"/>
    <p:sldId id="468" r:id="rId26"/>
    <p:sldId id="470" r:id="rId27"/>
    <p:sldId id="377" r:id="rId28"/>
    <p:sldId id="381" r:id="rId29"/>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CC"/>
    <a:srgbClr val="FFCCFF"/>
    <a:srgbClr val="006600"/>
    <a:srgbClr val="FF0066"/>
    <a:srgbClr val="FFFFFF"/>
    <a:srgbClr val="FFCC00"/>
    <a:srgbClr val="66FFFF"/>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00" autoAdjust="0"/>
  </p:normalViewPr>
  <p:slideViewPr>
    <p:cSldViewPr snapToObjects="1">
      <p:cViewPr varScale="1">
        <p:scale>
          <a:sx n="62" d="100"/>
          <a:sy n="62" d="100"/>
        </p:scale>
        <p:origin x="9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168"/>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Call</a:t>
            </a:r>
            <a:r>
              <a:rPr lang="en-US" altLang="en-US"/>
              <a:t>: </a:t>
            </a:r>
            <a:r>
              <a:rPr lang="en-US" sz="1200" kern="1200">
                <a:solidFill>
                  <a:schemeClr val="tx1"/>
                </a:solidFill>
                <a:effectLst/>
                <a:latin typeface="Times New Roman" pitchFamily="18" charset="0"/>
                <a:ea typeface="+mn-ea"/>
                <a:cs typeface="+mn-cs"/>
              </a:rPr>
              <a:t>804-277-1983, or Visit: www.courthousechurchofchrist.com</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15</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17</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18</a:t>
            </a:fld>
            <a:endParaRPr lang="en-US" altLang="en-US"/>
          </a:p>
        </p:txBody>
      </p:sp>
    </p:spTree>
    <p:extLst>
      <p:ext uri="{BB962C8B-B14F-4D97-AF65-F5344CB8AC3E}">
        <p14:creationId xmlns:p14="http://schemas.microsoft.com/office/powerpoint/2010/main" val="427812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19</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20</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Provide The Lamb”</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Provide The Lamb”</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Provide The Lamb”</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Provide The Lamb”</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Provide The Lamb”</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Provide The Lamb”</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685800"/>
            <a:ext cx="9144000" cy="2819400"/>
          </a:xfrm>
        </p:spPr>
        <p:txBody>
          <a:bodyPr/>
          <a:lstStyle/>
          <a:p>
            <a:r>
              <a:rPr lang="en-US" altLang="en-US" sz="4000" b="1" u="sng" dirty="0">
                <a:solidFill>
                  <a:schemeClr val="tx1"/>
                </a:solidFill>
                <a:cs typeface="Times New Roman" pitchFamily="18" charset="0"/>
              </a:rPr>
              <a:t>“God Will Provide The Lamb”</a:t>
            </a:r>
            <a:br>
              <a:rPr lang="en-US" altLang="en-US" sz="4000" b="1" u="sng" dirty="0">
                <a:solidFill>
                  <a:schemeClr val="tx1"/>
                </a:solidFill>
                <a:cs typeface="Times New Roman" pitchFamily="18" charset="0"/>
              </a:rPr>
            </a:br>
            <a:br>
              <a:rPr lang="en-US" altLang="en-US" sz="3200" dirty="0"/>
            </a:br>
            <a:r>
              <a:rPr lang="en-US" altLang="en-US" sz="3200" b="1" dirty="0">
                <a:solidFill>
                  <a:schemeClr val="accent2">
                    <a:lumMod val="75000"/>
                  </a:schemeClr>
                </a:solidFill>
                <a:cs typeface="Times New Roman" pitchFamily="18" charset="0"/>
              </a:rPr>
              <a:t>Text: Gen. 22:8; Heb. 9:22-28</a:t>
            </a:r>
            <a:br>
              <a:rPr lang="en-US" altLang="en-US" sz="3200" b="1" dirty="0">
                <a:solidFill>
                  <a:schemeClr val="accent2">
                    <a:lumMod val="75000"/>
                  </a:schemeClr>
                </a:solidFill>
                <a:cs typeface="Times New Roman" pitchFamily="18" charset="0"/>
              </a:rPr>
            </a:br>
            <a:br>
              <a:rPr lang="en-US" altLang="en-US" sz="3200" b="1">
                <a:solidFill>
                  <a:schemeClr val="accent2">
                    <a:lumMod val="75000"/>
                  </a:schemeClr>
                </a:solidFill>
                <a:cs typeface="Times New Roman" pitchFamily="18" charset="0"/>
              </a:rPr>
            </a:br>
            <a:br>
              <a:rPr lang="en-US" altLang="en-US" sz="3200" b="1" dirty="0">
                <a:solidFill>
                  <a:srgbClr val="002060"/>
                </a:solidFill>
                <a:cs typeface="Times New Roman" pitchFamily="18" charset="0"/>
              </a:rPr>
            </a:br>
            <a:endParaRPr lang="en-US" altLang="en-US" sz="3200" b="1" dirty="0">
              <a:solidFill>
                <a:srgbClr val="002060"/>
              </a:solidFill>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3485147"/>
            <a:ext cx="5427045" cy="3391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518" y="0"/>
            <a:ext cx="9130481" cy="609600"/>
          </a:xfrm>
        </p:spPr>
        <p:txBody>
          <a:bodyPr/>
          <a:lstStyle/>
          <a:p>
            <a:r>
              <a:rPr lang="de-DE" altLang="en-US" sz="3200" b="1" u="sng" dirty="0">
                <a:solidFill>
                  <a:schemeClr val="tx1"/>
                </a:solidFill>
                <a:cs typeface="Times New Roman" pitchFamily="18" charset="0"/>
              </a:rPr>
              <a:t>Israel in Jesus’ Day</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0" y="838200"/>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Blessings:</a:t>
            </a:r>
          </a:p>
          <a:p>
            <a:pPr>
              <a:buClr>
                <a:schemeClr val="accent2"/>
              </a:buClr>
              <a:buSzPct val="115000"/>
              <a:buFont typeface="Wingdings" pitchFamily="2" charset="2"/>
              <a:buChar char="Ø"/>
            </a:pPr>
            <a:r>
              <a:rPr lang="en-US" altLang="en-US" sz="2000" b="0" dirty="0">
                <a:solidFill>
                  <a:srgbClr val="002060"/>
                </a:solidFill>
                <a:latin typeface="Tahoma" pitchFamily="34" charset="0"/>
              </a:rPr>
              <a:t>Saw the coming of the Messiah (Christ), the fulfillment of the promise of God to bless all nations </a:t>
            </a:r>
            <a:r>
              <a:rPr lang="en-US" altLang="en-US" sz="2000" b="0" i="1" dirty="0">
                <a:solidFill>
                  <a:srgbClr val="002060"/>
                </a:solidFill>
                <a:latin typeface="Tahoma" pitchFamily="34" charset="0"/>
              </a:rPr>
              <a:t>(Gen. 12:3).</a:t>
            </a:r>
          </a:p>
          <a:p>
            <a:pPr>
              <a:buClr>
                <a:schemeClr val="accent2"/>
              </a:buClr>
              <a:buSzPct val="115000"/>
              <a:buFont typeface="Wingdings" pitchFamily="2" charset="2"/>
              <a:buChar char="Ø"/>
            </a:pPr>
            <a:r>
              <a:rPr lang="en-US" altLang="en-US" sz="2000" b="0" dirty="0">
                <a:solidFill>
                  <a:srgbClr val="002060"/>
                </a:solidFill>
                <a:latin typeface="Tahoma" pitchFamily="34" charset="0"/>
              </a:rPr>
              <a:t>Non-Jews saw it and rejoiced! </a:t>
            </a:r>
            <a:r>
              <a:rPr lang="en-US" altLang="en-US" sz="2000" b="0" i="1" dirty="0">
                <a:solidFill>
                  <a:srgbClr val="002060"/>
                </a:solidFill>
                <a:latin typeface="Tahoma" pitchFamily="34" charset="0"/>
              </a:rPr>
              <a:t>(Mt. 2:1-2: Magi from the east)</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They saw Scripture fulfilled in their hearing </a:t>
            </a:r>
            <a:r>
              <a:rPr lang="en-US" altLang="en-US" sz="2000" b="0" i="1" dirty="0">
                <a:solidFill>
                  <a:srgbClr val="002060"/>
                </a:solidFill>
                <a:latin typeface="Tahoma" pitchFamily="34" charset="0"/>
              </a:rPr>
              <a:t>(Lk. 4:21).</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They met and reasoned with the Son of God in the flesh!</a:t>
            </a:r>
          </a:p>
        </p:txBody>
      </p:sp>
      <p:sp>
        <p:nvSpPr>
          <p:cNvPr id="15" name="Text Box 9"/>
          <p:cNvSpPr txBox="1">
            <a:spLocks noChangeArrowheads="1"/>
          </p:cNvSpPr>
          <p:nvPr/>
        </p:nvSpPr>
        <p:spPr bwMode="auto">
          <a:xfrm>
            <a:off x="-29176" y="3124200"/>
            <a:ext cx="9173175" cy="461665"/>
          </a:xfrm>
          <a:prstGeom prst="rect">
            <a:avLst/>
          </a:prstGeom>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latin typeface="Tahoma" pitchFamily="34" charset="0"/>
              </a:rPr>
              <a:t>Surely they would have taken the chance to do it right!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989" y="3746501"/>
            <a:ext cx="4300844" cy="3124199"/>
          </a:xfrm>
          <a:prstGeom prst="rect">
            <a:avLst/>
          </a:prstGeom>
        </p:spPr>
      </p:pic>
    </p:spTree>
    <p:extLst>
      <p:ext uri="{BB962C8B-B14F-4D97-AF65-F5344CB8AC3E}">
        <p14:creationId xmlns:p14="http://schemas.microsoft.com/office/powerpoint/2010/main" val="3887991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518" y="0"/>
            <a:ext cx="9130481" cy="609600"/>
          </a:xfrm>
        </p:spPr>
        <p:txBody>
          <a:bodyPr/>
          <a:lstStyle/>
          <a:p>
            <a:r>
              <a:rPr lang="de-DE" altLang="en-US" sz="3200" b="1" u="sng" dirty="0">
                <a:solidFill>
                  <a:schemeClr val="tx1"/>
                </a:solidFill>
                <a:cs typeface="Times New Roman" pitchFamily="18" charset="0"/>
              </a:rPr>
              <a:t>Israel in Jesus’ Day</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1" y="838200"/>
            <a:ext cx="9143999"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Actions:</a:t>
            </a:r>
          </a:p>
          <a:p>
            <a:pPr>
              <a:buClr>
                <a:schemeClr val="accent2"/>
              </a:buClr>
              <a:buSzPct val="115000"/>
              <a:buFont typeface="Wingdings" pitchFamily="2" charset="2"/>
              <a:buChar char="Ø"/>
            </a:pPr>
            <a:r>
              <a:rPr lang="en-US" altLang="en-US" sz="2000" i="1" dirty="0">
                <a:solidFill>
                  <a:srgbClr val="002060"/>
                </a:solidFill>
                <a:latin typeface="Tahoma" pitchFamily="34" charset="0"/>
              </a:rPr>
              <a:t>Mt. 16:1; 22:15: </a:t>
            </a:r>
            <a:r>
              <a:rPr lang="en-US" altLang="en-US" sz="2000" b="0" dirty="0">
                <a:solidFill>
                  <a:srgbClr val="002060"/>
                </a:solidFill>
                <a:latin typeface="Tahoma" pitchFamily="34" charset="0"/>
              </a:rPr>
              <a:t>They tested Christ, trying to trap Him in His words.</a:t>
            </a:r>
          </a:p>
          <a:p>
            <a:pPr>
              <a:buClr>
                <a:schemeClr val="accent2"/>
              </a:buClr>
              <a:buSzPct val="115000"/>
              <a:buFont typeface="Wingdings" pitchFamily="2" charset="2"/>
              <a:buChar char="Ø"/>
            </a:pPr>
            <a:r>
              <a:rPr lang="en-US" altLang="en-US" sz="2000" i="1" dirty="0">
                <a:solidFill>
                  <a:srgbClr val="002060"/>
                </a:solidFill>
                <a:latin typeface="Tahoma" pitchFamily="34" charset="0"/>
              </a:rPr>
              <a:t>Mt. 23: </a:t>
            </a:r>
            <a:r>
              <a:rPr lang="en-US" altLang="en-US" sz="2000" b="0" dirty="0">
                <a:solidFill>
                  <a:srgbClr val="002060"/>
                </a:solidFill>
                <a:latin typeface="Tahoma" pitchFamily="34" charset="0"/>
              </a:rPr>
              <a:t>They were called hypocrites and the sons of their forefathers! (Jn. 8:44: Sons of the devil!)</a:t>
            </a:r>
          </a:p>
          <a:p>
            <a:pPr>
              <a:buClr>
                <a:schemeClr val="accent2"/>
              </a:buClr>
              <a:buSzPct val="115000"/>
              <a:buFont typeface="Wingdings" pitchFamily="2" charset="2"/>
              <a:buChar char="Ø"/>
            </a:pPr>
            <a:r>
              <a:rPr lang="en-US" altLang="en-US" sz="2000" i="1" dirty="0">
                <a:solidFill>
                  <a:srgbClr val="002060"/>
                </a:solidFill>
                <a:latin typeface="Tahoma" pitchFamily="34" charset="0"/>
              </a:rPr>
              <a:t>Mt. 21:43: </a:t>
            </a:r>
            <a:r>
              <a:rPr lang="en-US" altLang="en-US" sz="2000" b="0" dirty="0">
                <a:solidFill>
                  <a:srgbClr val="002060"/>
                </a:solidFill>
                <a:latin typeface="Tahoma" pitchFamily="34" charset="0"/>
              </a:rPr>
              <a:t>Jesus said the kingdom was removed from them!</a:t>
            </a:r>
          </a:p>
          <a:p>
            <a:pPr>
              <a:buClr>
                <a:schemeClr val="accent2"/>
              </a:buClr>
              <a:buSzPct val="115000"/>
              <a:buFont typeface="Wingdings" pitchFamily="2" charset="2"/>
              <a:buChar char="Ø"/>
            </a:pPr>
            <a:r>
              <a:rPr lang="en-US" altLang="en-US" sz="2000" i="1" dirty="0">
                <a:solidFill>
                  <a:srgbClr val="002060"/>
                </a:solidFill>
                <a:latin typeface="Tahoma" pitchFamily="34" charset="0"/>
              </a:rPr>
              <a:t>Mt. 26-27: </a:t>
            </a:r>
            <a:r>
              <a:rPr lang="en-US" altLang="en-US" sz="2000" b="0" dirty="0">
                <a:solidFill>
                  <a:srgbClr val="002060"/>
                </a:solidFill>
                <a:latin typeface="Tahoma" pitchFamily="34" charset="0"/>
              </a:rPr>
              <a:t>They delivered Him to the Romans to be crucified. </a:t>
            </a:r>
          </a:p>
          <a:p>
            <a:pPr>
              <a:buClr>
                <a:schemeClr val="accent2"/>
              </a:buClr>
              <a:buSzPct val="115000"/>
              <a:buFont typeface="Wingdings" pitchFamily="2" charset="2"/>
              <a:buChar char="Ø"/>
            </a:pPr>
            <a:r>
              <a:rPr lang="en-US" altLang="en-US" sz="2000" dirty="0">
                <a:solidFill>
                  <a:srgbClr val="002060"/>
                </a:solidFill>
                <a:latin typeface="Tahoma" pitchFamily="34" charset="0"/>
              </a:rPr>
              <a:t>Acts 7:51-53: </a:t>
            </a:r>
            <a:r>
              <a:rPr lang="en-US" altLang="en-US" sz="2000" b="0" dirty="0">
                <a:solidFill>
                  <a:srgbClr val="002060"/>
                </a:solidFill>
                <a:latin typeface="Tahoma" pitchFamily="34" charset="0"/>
              </a:rPr>
              <a:t>Though they had God’s divine law they did not recognize the “Big Picture” of redemption and murdered the Christ!</a:t>
            </a:r>
          </a:p>
          <a:p>
            <a:pPr>
              <a:buClr>
                <a:schemeClr val="accent2"/>
              </a:buClr>
              <a:buSzPct val="115000"/>
              <a:buFont typeface="Wingdings" pitchFamily="2" charset="2"/>
              <a:buChar char="Ø"/>
            </a:pPr>
            <a:r>
              <a:rPr lang="en-US" altLang="en-US" sz="2000" b="0" dirty="0">
                <a:solidFill>
                  <a:srgbClr val="002060"/>
                </a:solidFill>
                <a:latin typeface="Tahoma" pitchFamily="34" charset="0"/>
              </a:rPr>
              <a:t>People physically able to see and touch the Lord, who saw His miracles (Jn. 12:9-11), put to death the Son of God! (Acts 2:23, 36)</a:t>
            </a:r>
          </a:p>
        </p:txBody>
      </p:sp>
      <p:sp>
        <p:nvSpPr>
          <p:cNvPr id="9" name="Text Box 5"/>
          <p:cNvSpPr txBox="1">
            <a:spLocks noChangeArrowheads="1"/>
          </p:cNvSpPr>
          <p:nvPr/>
        </p:nvSpPr>
        <p:spPr bwMode="auto">
          <a:xfrm>
            <a:off x="-29176" y="4343400"/>
            <a:ext cx="5134575" cy="230832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Having Christ in their midst,</a:t>
            </a:r>
          </a:p>
          <a:p>
            <a:pPr algn="ctr"/>
            <a:r>
              <a:rPr lang="en-US" altLang="en-US" dirty="0">
                <a:solidFill>
                  <a:srgbClr val="66FFFF"/>
                </a:solidFill>
                <a:latin typeface="Tahoma" pitchFamily="34" charset="0"/>
              </a:rPr>
              <a:t>the Jews chose their traditions</a:t>
            </a:r>
          </a:p>
          <a:p>
            <a:pPr algn="ctr"/>
            <a:r>
              <a:rPr lang="en-US" altLang="en-US" dirty="0">
                <a:solidFill>
                  <a:srgbClr val="66FFFF"/>
                </a:solidFill>
                <a:latin typeface="Tahoma" pitchFamily="34" charset="0"/>
              </a:rPr>
              <a:t>over God’s laws and did not</a:t>
            </a:r>
          </a:p>
          <a:p>
            <a:pPr algn="ctr"/>
            <a:r>
              <a:rPr lang="en-US" altLang="en-US" dirty="0">
                <a:solidFill>
                  <a:srgbClr val="66FFFF"/>
                </a:solidFill>
                <a:latin typeface="Tahoma" pitchFamily="34" charset="0"/>
              </a:rPr>
              <a:t>obey the Son of God: </a:t>
            </a:r>
          </a:p>
          <a:p>
            <a:pPr algn="ctr"/>
            <a:r>
              <a:rPr lang="en-US" altLang="en-US" dirty="0">
                <a:ln>
                  <a:solidFill>
                    <a:schemeClr val="bg2">
                      <a:lumMod val="20000"/>
                      <a:lumOff val="80000"/>
                    </a:schemeClr>
                  </a:solidFill>
                </a:ln>
                <a:solidFill>
                  <a:srgbClr val="FF0000"/>
                </a:solidFill>
                <a:effectLst>
                  <a:glow rad="101600">
                    <a:srgbClr val="FFFF00">
                      <a:alpha val="60000"/>
                    </a:srgbClr>
                  </a:glow>
                </a:effectLst>
                <a:latin typeface="Tahoma" pitchFamily="34" charset="0"/>
              </a:rPr>
              <a:t>The Lamb of sacrifice was needed!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60" y="4400282"/>
            <a:ext cx="3901440" cy="2194560"/>
          </a:xfrm>
          <a:prstGeom prst="rect">
            <a:avLst/>
          </a:prstGeom>
        </p:spPr>
      </p:pic>
    </p:spTree>
    <p:extLst>
      <p:ext uri="{BB962C8B-B14F-4D97-AF65-F5344CB8AC3E}">
        <p14:creationId xmlns:p14="http://schemas.microsoft.com/office/powerpoint/2010/main" val="2517906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left)">
                                      <p:cBhvr>
                                        <p:cTn id="33" dur="500"/>
                                        <p:tgtEl>
                                          <p:spTgt spid="10">
                                            <p:txEl>
                                              <p:pRg st="5" end="5"/>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518" y="0"/>
            <a:ext cx="9130481" cy="609600"/>
          </a:xfrm>
        </p:spPr>
        <p:txBody>
          <a:bodyPr/>
          <a:lstStyle/>
          <a:p>
            <a:r>
              <a:rPr lang="de-DE" altLang="en-US" sz="3200" b="1" u="sng" dirty="0">
                <a:solidFill>
                  <a:schemeClr val="tx1"/>
                </a:solidFill>
                <a:cs typeface="Times New Roman" pitchFamily="18" charset="0"/>
              </a:rPr>
              <a:t>Mankind Today</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0" y="8382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Blessings:</a:t>
            </a:r>
          </a:p>
          <a:p>
            <a:pPr>
              <a:buClr>
                <a:schemeClr val="accent2"/>
              </a:buClr>
              <a:buSzPct val="115000"/>
              <a:buFont typeface="Wingdings" pitchFamily="2" charset="2"/>
              <a:buChar char="Ø"/>
            </a:pPr>
            <a:r>
              <a:rPr lang="en-US" altLang="en-US" sz="2000" b="0" dirty="0">
                <a:solidFill>
                  <a:srgbClr val="002060"/>
                </a:solidFill>
                <a:latin typeface="Tahoma" pitchFamily="34" charset="0"/>
              </a:rPr>
              <a:t>Made Free from sin in Christ – </a:t>
            </a:r>
            <a:r>
              <a:rPr lang="en-US" altLang="en-US" sz="2000" b="0" i="1" dirty="0">
                <a:solidFill>
                  <a:srgbClr val="002060"/>
                </a:solidFill>
                <a:latin typeface="Tahoma" pitchFamily="34" charset="0"/>
              </a:rPr>
              <a:t>Jn. 8:36; Gal. 5:1</a:t>
            </a:r>
          </a:p>
          <a:p>
            <a:pPr>
              <a:buClr>
                <a:schemeClr val="accent2"/>
              </a:buClr>
              <a:buSzPct val="115000"/>
              <a:buFont typeface="Wingdings" pitchFamily="2" charset="2"/>
              <a:buChar char="Ø"/>
            </a:pPr>
            <a:r>
              <a:rPr lang="en-US" altLang="en-US" sz="2000" b="0" dirty="0">
                <a:solidFill>
                  <a:srgbClr val="002060"/>
                </a:solidFill>
                <a:latin typeface="Tahoma" pitchFamily="34" charset="0"/>
              </a:rPr>
              <a:t>Able to be adopted into God’s family, made fellow heirs with Christ – </a:t>
            </a:r>
            <a:r>
              <a:rPr lang="en-US" altLang="en-US" sz="2000" b="0" i="1" dirty="0">
                <a:solidFill>
                  <a:srgbClr val="002060"/>
                </a:solidFill>
                <a:latin typeface="Tahoma" pitchFamily="34" charset="0"/>
              </a:rPr>
              <a:t>Rom 8</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The completed Scriptures – </a:t>
            </a:r>
            <a:r>
              <a:rPr lang="en-US" altLang="en-US" sz="2000" b="0" i="1" dirty="0">
                <a:solidFill>
                  <a:srgbClr val="002060"/>
                </a:solidFill>
                <a:latin typeface="Tahoma" pitchFamily="34" charset="0"/>
              </a:rPr>
              <a:t>Jude 3</a:t>
            </a:r>
          </a:p>
          <a:p>
            <a:pPr>
              <a:buClr>
                <a:schemeClr val="accent2"/>
              </a:buClr>
              <a:buSzPct val="115000"/>
              <a:buFont typeface="Wingdings" pitchFamily="2" charset="2"/>
              <a:buChar char="Ø"/>
            </a:pPr>
            <a:r>
              <a:rPr lang="en-US" altLang="en-US" sz="2000" b="0" dirty="0">
                <a:solidFill>
                  <a:srgbClr val="002060"/>
                </a:solidFill>
                <a:latin typeface="Tahoma" pitchFamily="34" charset="0"/>
              </a:rPr>
              <a:t>History since creation in hindsight (20/20)!</a:t>
            </a:r>
          </a:p>
        </p:txBody>
      </p:sp>
      <p:sp>
        <p:nvSpPr>
          <p:cNvPr id="15" name="Text Box 9"/>
          <p:cNvSpPr txBox="1">
            <a:spLocks noChangeArrowheads="1"/>
          </p:cNvSpPr>
          <p:nvPr/>
        </p:nvSpPr>
        <p:spPr bwMode="auto">
          <a:xfrm>
            <a:off x="13518" y="2721401"/>
            <a:ext cx="9130479" cy="830997"/>
          </a:xfrm>
          <a:prstGeom prst="rect">
            <a:avLst/>
          </a:prstGeom>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latin typeface="Tahoma" pitchFamily="34" charset="0"/>
              </a:rPr>
              <a:t>With the completed word of God, you would think we had</a:t>
            </a:r>
          </a:p>
          <a:p>
            <a:pPr algn="ctr"/>
            <a:r>
              <a:rPr lang="en-US" altLang="en-US" dirty="0">
                <a:solidFill>
                  <a:srgbClr val="FF0000"/>
                </a:solidFill>
                <a:latin typeface="Tahoma" pitchFamily="34" charset="0"/>
              </a:rPr>
              <a:t>it made!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840" y="3676300"/>
            <a:ext cx="3419137" cy="3181697"/>
          </a:xfrm>
          <a:prstGeom prst="rect">
            <a:avLst/>
          </a:prstGeom>
        </p:spPr>
      </p:pic>
    </p:spTree>
    <p:extLst>
      <p:ext uri="{BB962C8B-B14F-4D97-AF65-F5344CB8AC3E}">
        <p14:creationId xmlns:p14="http://schemas.microsoft.com/office/powerpoint/2010/main" val="12628264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335" y="3325713"/>
            <a:ext cx="2865929" cy="1905000"/>
          </a:xfrm>
          <a:prstGeom prst="rect">
            <a:avLst/>
          </a:prstGeom>
        </p:spPr>
      </p:pic>
      <p:sp>
        <p:nvSpPr>
          <p:cNvPr id="226306" name="Rectangle 2"/>
          <p:cNvSpPr>
            <a:spLocks noGrp="1" noChangeArrowheads="1"/>
          </p:cNvSpPr>
          <p:nvPr>
            <p:ph type="title"/>
          </p:nvPr>
        </p:nvSpPr>
        <p:spPr>
          <a:xfrm>
            <a:off x="13518" y="0"/>
            <a:ext cx="9130481" cy="609600"/>
          </a:xfrm>
        </p:spPr>
        <p:txBody>
          <a:bodyPr/>
          <a:lstStyle/>
          <a:p>
            <a:r>
              <a:rPr lang="de-DE" altLang="en-US" sz="3200" b="1" u="sng" dirty="0">
                <a:solidFill>
                  <a:schemeClr val="tx1"/>
                </a:solidFill>
                <a:cs typeface="Times New Roman" pitchFamily="18" charset="0"/>
              </a:rPr>
              <a:t>Mankind Today</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1795" y="650312"/>
            <a:ext cx="914399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Actions:</a:t>
            </a:r>
          </a:p>
          <a:p>
            <a:pPr>
              <a:buClr>
                <a:schemeClr val="accent2"/>
              </a:buClr>
              <a:buSzPct val="115000"/>
              <a:buFont typeface="Wingdings" pitchFamily="2" charset="2"/>
              <a:buChar char="Ø"/>
            </a:pPr>
            <a:r>
              <a:rPr lang="en-US" altLang="en-US" sz="2000" dirty="0">
                <a:solidFill>
                  <a:srgbClr val="002060"/>
                </a:solidFill>
                <a:latin typeface="Tahoma" pitchFamily="34" charset="0"/>
              </a:rPr>
              <a:t>Rom. 2:16; 14:12: </a:t>
            </a:r>
            <a:r>
              <a:rPr lang="en-US" altLang="en-US" sz="2000" b="0" dirty="0">
                <a:solidFill>
                  <a:srgbClr val="002060"/>
                </a:solidFill>
                <a:latin typeface="Tahoma" pitchFamily="34" charset="0"/>
              </a:rPr>
              <a:t>We will give account for our deeds </a:t>
            </a:r>
            <a:r>
              <a:rPr lang="en-US" altLang="en-US" sz="2000" dirty="0">
                <a:solidFill>
                  <a:srgbClr val="002060"/>
                </a:solidFill>
                <a:latin typeface="Tahoma" pitchFamily="34" charset="0"/>
              </a:rPr>
              <a:t>(II Cor. 5:10).</a:t>
            </a:r>
          </a:p>
          <a:p>
            <a:pPr>
              <a:buClr>
                <a:schemeClr val="accent2"/>
              </a:buClr>
              <a:buSzPct val="115000"/>
              <a:buFont typeface="Wingdings" pitchFamily="2" charset="2"/>
              <a:buChar char="Ø"/>
            </a:pPr>
            <a:r>
              <a:rPr lang="en-US" altLang="en-US" sz="2000" b="0" dirty="0">
                <a:solidFill>
                  <a:srgbClr val="002060"/>
                </a:solidFill>
                <a:latin typeface="Tahoma" pitchFamily="34" charset="0"/>
              </a:rPr>
              <a:t>We will not be able to “ride the faith” of another.</a:t>
            </a:r>
          </a:p>
          <a:p>
            <a:pPr>
              <a:buClr>
                <a:schemeClr val="accent2"/>
              </a:buClr>
              <a:buSzPct val="115000"/>
              <a:buFont typeface="Wingdings" pitchFamily="2" charset="2"/>
              <a:buChar char="Ø"/>
            </a:pPr>
            <a:r>
              <a:rPr lang="en-US" altLang="en-US" sz="2000" b="0" dirty="0">
                <a:solidFill>
                  <a:srgbClr val="002060"/>
                </a:solidFill>
                <a:latin typeface="Tahoma" pitchFamily="34" charset="0"/>
              </a:rPr>
              <a:t>Man seeks to remove God from education; and teaches evolution.</a:t>
            </a:r>
          </a:p>
          <a:p>
            <a:pPr>
              <a:buClr>
                <a:schemeClr val="accent2"/>
              </a:buClr>
              <a:buSzPct val="115000"/>
              <a:buFont typeface="Wingdings" pitchFamily="2" charset="2"/>
              <a:buChar char="Ø"/>
            </a:pPr>
            <a:r>
              <a:rPr lang="en-US" altLang="en-US" sz="2000" b="0" dirty="0">
                <a:solidFill>
                  <a:srgbClr val="002060"/>
                </a:solidFill>
                <a:latin typeface="Tahoma" pitchFamily="34" charset="0"/>
              </a:rPr>
              <a:t>Societies the world over teach the world will flood (Global Warming) despite the covenant God made with man </a:t>
            </a:r>
            <a:r>
              <a:rPr lang="en-US" altLang="en-US" sz="2000" b="0" i="1" dirty="0">
                <a:solidFill>
                  <a:srgbClr val="002060"/>
                </a:solidFill>
                <a:latin typeface="Tahoma" pitchFamily="34" charset="0"/>
              </a:rPr>
              <a:t>(Gen. 9:11-16).</a:t>
            </a:r>
          </a:p>
          <a:p>
            <a:pPr>
              <a:buClr>
                <a:schemeClr val="accent2"/>
              </a:buClr>
              <a:buSzPct val="115000"/>
              <a:buFont typeface="Wingdings" pitchFamily="2" charset="2"/>
              <a:buChar char="Ø"/>
            </a:pPr>
            <a:r>
              <a:rPr lang="en-US" altLang="en-US" sz="2000" b="0" dirty="0">
                <a:solidFill>
                  <a:srgbClr val="002060"/>
                </a:solidFill>
                <a:latin typeface="Tahoma" pitchFamily="34" charset="0"/>
              </a:rPr>
              <a:t>People claim to be religious and pervert the word of God to their own ends.</a:t>
            </a:r>
          </a:p>
          <a:p>
            <a:pPr>
              <a:buClr>
                <a:schemeClr val="accent2"/>
              </a:buClr>
              <a:buSzPct val="115000"/>
              <a:buFont typeface="Wingdings" pitchFamily="2" charset="2"/>
              <a:buChar char="Ø"/>
            </a:pPr>
            <a:r>
              <a:rPr lang="en-US" altLang="en-US" sz="2000" b="0" dirty="0">
                <a:solidFill>
                  <a:srgbClr val="002060"/>
                </a:solidFill>
                <a:latin typeface="Tahoma" pitchFamily="34" charset="0"/>
              </a:rPr>
              <a:t>Immorality of every kind is not only advertised but also celebrated!</a:t>
            </a:r>
          </a:p>
        </p:txBody>
      </p:sp>
      <p:sp>
        <p:nvSpPr>
          <p:cNvPr id="9" name="Text Box 5"/>
          <p:cNvSpPr txBox="1">
            <a:spLocks noChangeArrowheads="1"/>
          </p:cNvSpPr>
          <p:nvPr/>
        </p:nvSpPr>
        <p:spPr bwMode="auto">
          <a:xfrm>
            <a:off x="2514600" y="5288340"/>
            <a:ext cx="6629400" cy="1569660"/>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Man today is making same mistakes</a:t>
            </a:r>
          </a:p>
          <a:p>
            <a:pPr algn="ctr"/>
            <a:r>
              <a:rPr lang="en-US" altLang="en-US" dirty="0">
                <a:solidFill>
                  <a:srgbClr val="66FFFF"/>
                </a:solidFill>
                <a:latin typeface="Tahoma" pitchFamily="34" charset="0"/>
              </a:rPr>
              <a:t>as Israel did, rejecting God and His</a:t>
            </a:r>
          </a:p>
          <a:p>
            <a:pPr algn="ctr"/>
            <a:r>
              <a:rPr lang="en-US" altLang="en-US" dirty="0">
                <a:solidFill>
                  <a:srgbClr val="66FFFF"/>
                </a:solidFill>
                <a:latin typeface="Tahoma" pitchFamily="34" charset="0"/>
              </a:rPr>
              <a:t>commandments: </a:t>
            </a:r>
          </a:p>
          <a:p>
            <a:pPr algn="ctr"/>
            <a:r>
              <a:rPr lang="en-US" altLang="en-US" dirty="0">
                <a:ln>
                  <a:solidFill>
                    <a:schemeClr val="bg2">
                      <a:lumMod val="20000"/>
                      <a:lumOff val="80000"/>
                    </a:schemeClr>
                  </a:solidFill>
                </a:ln>
                <a:solidFill>
                  <a:srgbClr val="FF0000"/>
                </a:solidFill>
                <a:effectLst>
                  <a:glow rad="101600">
                    <a:srgbClr val="FFFF00">
                      <a:alpha val="60000"/>
                    </a:srgbClr>
                  </a:glow>
                </a:effectLst>
                <a:latin typeface="Tahoma" pitchFamily="34" charset="0"/>
              </a:rPr>
              <a:t>The Lamb of sacrifice is needed!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571213"/>
            <a:ext cx="1993082" cy="3305074"/>
          </a:xfrm>
          <a:prstGeom prst="rect">
            <a:avLst/>
          </a:prstGeom>
        </p:spPr>
      </p:pic>
    </p:spTree>
    <p:extLst>
      <p:ext uri="{BB962C8B-B14F-4D97-AF65-F5344CB8AC3E}">
        <p14:creationId xmlns:p14="http://schemas.microsoft.com/office/powerpoint/2010/main" val="2260442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left)">
                                      <p:cBhvr>
                                        <p:cTn id="33" dur="500"/>
                                        <p:tgtEl>
                                          <p:spTgt spid="10">
                                            <p:txEl>
                                              <p:pRg st="5" end="5"/>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fltVal val="0"/>
                                          </p:val>
                                        </p:tav>
                                        <p:tav tm="100000">
                                          <p:val>
                                            <p:strVal val="#ppt_w"/>
                                          </p:val>
                                        </p:tav>
                                      </p:tavLst>
                                    </p:anim>
                                    <p:anim calcmode="lin" valueType="num">
                                      <p:cBhvr>
                                        <p:cTn id="49" dur="1000" fill="hold"/>
                                        <p:tgtEl>
                                          <p:spTgt spid="4"/>
                                        </p:tgtEl>
                                        <p:attrNameLst>
                                          <p:attrName>ppt_h</p:attrName>
                                        </p:attrNameLst>
                                      </p:cBhvr>
                                      <p:tavLst>
                                        <p:tav tm="0">
                                          <p:val>
                                            <p:fltVal val="0"/>
                                          </p:val>
                                        </p:tav>
                                        <p:tav tm="100000">
                                          <p:val>
                                            <p:strVal val="#ppt_h"/>
                                          </p:val>
                                        </p:tav>
                                      </p:tavLst>
                                    </p:anim>
                                    <p:anim calcmode="lin" valueType="num">
                                      <p:cBhvr>
                                        <p:cTn id="50" dur="1000" fill="hold"/>
                                        <p:tgtEl>
                                          <p:spTgt spid="4"/>
                                        </p:tgtEl>
                                        <p:attrNameLst>
                                          <p:attrName>style.rotation</p:attrName>
                                        </p:attrNameLst>
                                      </p:cBhvr>
                                      <p:tavLst>
                                        <p:tav tm="0">
                                          <p:val>
                                            <p:fltVal val="90"/>
                                          </p:val>
                                        </p:tav>
                                        <p:tav tm="100000">
                                          <p:val>
                                            <p:fltVal val="0"/>
                                          </p:val>
                                        </p:tav>
                                      </p:tavLst>
                                    </p:anim>
                                    <p:animEffect transition="in" filter="fade">
                                      <p:cBhvr>
                                        <p:cTn id="5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700" y="-819"/>
            <a:ext cx="3035300" cy="304800"/>
          </a:xfrm>
        </p:spPr>
        <p:txBody>
          <a:bodyPr/>
          <a:lstStyle/>
          <a:p>
            <a:r>
              <a:rPr lang="en-US" altLang="en-US" dirty="0"/>
              <a:t>“God Will Provide The Lamb”</a:t>
            </a:r>
          </a:p>
        </p:txBody>
      </p:sp>
      <p:sp>
        <p:nvSpPr>
          <p:cNvPr id="226308" name="Text Box 4"/>
          <p:cNvSpPr txBox="1">
            <a:spLocks noChangeArrowheads="1"/>
          </p:cNvSpPr>
          <p:nvPr/>
        </p:nvSpPr>
        <p:spPr bwMode="auto">
          <a:xfrm>
            <a:off x="2458" y="990600"/>
            <a:ext cx="91440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Because of the failings of man God had prepared the Lamb before man’s creation!</a:t>
            </a:r>
          </a:p>
        </p:txBody>
      </p:sp>
      <p:sp>
        <p:nvSpPr>
          <p:cNvPr id="6" name="Text Box 6"/>
          <p:cNvSpPr txBox="1">
            <a:spLocks noChangeArrowheads="1"/>
          </p:cNvSpPr>
          <p:nvPr/>
        </p:nvSpPr>
        <p:spPr bwMode="auto">
          <a:xfrm>
            <a:off x="0" y="2133600"/>
            <a:ext cx="9156291" cy="3539430"/>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Eph. 1:3-7 (NKJ)</a:t>
            </a:r>
          </a:p>
          <a:p>
            <a:r>
              <a:rPr lang="en-US" altLang="en-US" sz="2000" b="0" dirty="0">
                <a:solidFill>
                  <a:schemeClr val="accent1">
                    <a:lumMod val="75000"/>
                  </a:schemeClr>
                </a:solidFill>
                <a:latin typeface="Tahoma" pitchFamily="34" charset="0"/>
              </a:rPr>
              <a:t>3.  Blessed be the God and Father of our Lord Jesus Christ, who has blessed us with every spiritual blessing in the heavenly places in Christ,</a:t>
            </a:r>
          </a:p>
          <a:p>
            <a:r>
              <a:rPr lang="en-US" altLang="en-US" sz="2000" b="0" dirty="0">
                <a:solidFill>
                  <a:schemeClr val="accent1">
                    <a:lumMod val="75000"/>
                  </a:schemeClr>
                </a:solidFill>
                <a:latin typeface="Tahoma" pitchFamily="34" charset="0"/>
              </a:rPr>
              <a:t>4.  just as He chose us in Him before the foundation of the world, that we should be holy and without blame before Him in love,</a:t>
            </a:r>
          </a:p>
          <a:p>
            <a:r>
              <a:rPr lang="en-US" altLang="en-US" sz="2000" b="0" dirty="0">
                <a:solidFill>
                  <a:schemeClr val="accent1">
                    <a:lumMod val="75000"/>
                  </a:schemeClr>
                </a:solidFill>
                <a:latin typeface="Tahoma" pitchFamily="34" charset="0"/>
              </a:rPr>
              <a:t>5.  having predestined us to adoption as sons by Jesus Christ to Himself, according to the good pleasure of His will,</a:t>
            </a:r>
          </a:p>
          <a:p>
            <a:r>
              <a:rPr lang="en-US" altLang="en-US" sz="2000" b="0" dirty="0">
                <a:solidFill>
                  <a:schemeClr val="accent1">
                    <a:lumMod val="75000"/>
                  </a:schemeClr>
                </a:solidFill>
                <a:latin typeface="Tahoma" pitchFamily="34" charset="0"/>
              </a:rPr>
              <a:t>6.  to the praise of the glory of His grace, by which He made us accepted in the Beloved.</a:t>
            </a:r>
          </a:p>
          <a:p>
            <a:r>
              <a:rPr lang="en-US" altLang="en-US" sz="2000" b="0" dirty="0">
                <a:solidFill>
                  <a:schemeClr val="accent1">
                    <a:lumMod val="75000"/>
                  </a:schemeClr>
                </a:solidFill>
                <a:latin typeface="Tahoma" pitchFamily="34" charset="0"/>
              </a:rPr>
              <a:t>7.  In Him we have redemption through His blood, the forgiveness of sins, according to the riches of His grace</a:t>
            </a:r>
          </a:p>
        </p:txBody>
      </p:sp>
    </p:spTree>
    <p:extLst>
      <p:ext uri="{BB962C8B-B14F-4D97-AF65-F5344CB8AC3E}">
        <p14:creationId xmlns:p14="http://schemas.microsoft.com/office/powerpoint/2010/main" val="28864678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458" y="0"/>
            <a:ext cx="3365090" cy="304800"/>
          </a:xfrm>
        </p:spPr>
        <p:txBody>
          <a:bodyPr/>
          <a:lstStyle/>
          <a:p>
            <a:r>
              <a:rPr lang="en-US" altLang="en-US" dirty="0"/>
              <a:t>“God Will Provide The Lamb”</a:t>
            </a:r>
          </a:p>
        </p:txBody>
      </p:sp>
      <p:sp>
        <p:nvSpPr>
          <p:cNvPr id="226308" name="Text Box 4"/>
          <p:cNvSpPr txBox="1">
            <a:spLocks noChangeArrowheads="1"/>
          </p:cNvSpPr>
          <p:nvPr/>
        </p:nvSpPr>
        <p:spPr bwMode="auto">
          <a:xfrm>
            <a:off x="2458" y="649154"/>
            <a:ext cx="91440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Because of the failings of man God had prepared the Lamb before man’s creation! (Eph. 1:7)</a:t>
            </a:r>
          </a:p>
        </p:txBody>
      </p:sp>
      <p:sp>
        <p:nvSpPr>
          <p:cNvPr id="6" name="Text Box 6"/>
          <p:cNvSpPr txBox="1">
            <a:spLocks noChangeArrowheads="1"/>
          </p:cNvSpPr>
          <p:nvPr/>
        </p:nvSpPr>
        <p:spPr bwMode="auto">
          <a:xfrm>
            <a:off x="-25400" y="1752600"/>
            <a:ext cx="9181692" cy="200054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Rom. 4:23-25 (NKJ)</a:t>
            </a:r>
          </a:p>
          <a:p>
            <a:r>
              <a:rPr lang="en-US" altLang="en-US" sz="2000" b="0" dirty="0">
                <a:solidFill>
                  <a:schemeClr val="accent1">
                    <a:lumMod val="75000"/>
                  </a:schemeClr>
                </a:solidFill>
                <a:latin typeface="Tahoma" pitchFamily="34" charset="0"/>
              </a:rPr>
              <a:t>23.  Now it was not written for his sake alone that it was imputed to him,</a:t>
            </a:r>
          </a:p>
          <a:p>
            <a:r>
              <a:rPr lang="en-US" altLang="en-US" sz="2000" b="0" dirty="0">
                <a:solidFill>
                  <a:schemeClr val="accent1">
                    <a:lumMod val="75000"/>
                  </a:schemeClr>
                </a:solidFill>
                <a:latin typeface="Tahoma" pitchFamily="34" charset="0"/>
              </a:rPr>
              <a:t>24.  but also for us. It shall be imputed to us who believe in Him who raised up Jesus our Lord from the dead,</a:t>
            </a:r>
          </a:p>
          <a:p>
            <a:r>
              <a:rPr lang="en-US" altLang="en-US" sz="2000" b="0" dirty="0">
                <a:solidFill>
                  <a:schemeClr val="accent1">
                    <a:lumMod val="75000"/>
                  </a:schemeClr>
                </a:solidFill>
                <a:latin typeface="Tahoma" pitchFamily="34" charset="0"/>
              </a:rPr>
              <a:t>25.  who was delivered up because of our offenses, and was raised because of our justification.</a:t>
            </a:r>
          </a:p>
        </p:txBody>
      </p:sp>
      <p:sp>
        <p:nvSpPr>
          <p:cNvPr id="7" name="Text Box 4"/>
          <p:cNvSpPr txBox="1">
            <a:spLocks noChangeArrowheads="1"/>
          </p:cNvSpPr>
          <p:nvPr/>
        </p:nvSpPr>
        <p:spPr bwMode="auto">
          <a:xfrm>
            <a:off x="2458" y="4955783"/>
            <a:ext cx="4216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i="1" dirty="0">
                <a:solidFill>
                  <a:schemeClr val="accent2">
                    <a:lumMod val="75000"/>
                  </a:schemeClr>
                </a:solidFill>
                <a:latin typeface="Tahoma" pitchFamily="34" charset="0"/>
              </a:rPr>
              <a:t>Rom. 5:8: Jesus loved us (Jn. 15:13)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847282"/>
            <a:ext cx="4572000" cy="3048000"/>
          </a:xfrm>
          <a:prstGeom prst="rect">
            <a:avLst/>
          </a:prstGeom>
        </p:spPr>
      </p:pic>
    </p:spTree>
    <p:extLst>
      <p:ext uri="{BB962C8B-B14F-4D97-AF65-F5344CB8AC3E}">
        <p14:creationId xmlns:p14="http://schemas.microsoft.com/office/powerpoint/2010/main" val="1968972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0"/>
            <a:ext cx="2831690" cy="304800"/>
          </a:xfrm>
        </p:spPr>
        <p:txBody>
          <a:bodyPr/>
          <a:lstStyle/>
          <a:p>
            <a:r>
              <a:rPr lang="en-US" altLang="en-US" dirty="0"/>
              <a:t>“God Will Provide The Lamb”</a:t>
            </a:r>
          </a:p>
        </p:txBody>
      </p:sp>
      <p:sp>
        <p:nvSpPr>
          <p:cNvPr id="226308" name="Text Box 4"/>
          <p:cNvSpPr txBox="1">
            <a:spLocks noChangeArrowheads="1"/>
          </p:cNvSpPr>
          <p:nvPr/>
        </p:nvSpPr>
        <p:spPr bwMode="auto">
          <a:xfrm>
            <a:off x="2458" y="649154"/>
            <a:ext cx="914400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“Why did God </a:t>
            </a:r>
            <a:r>
              <a:rPr lang="en-US" altLang="en-US" i="1" u="sng" dirty="0">
                <a:solidFill>
                  <a:schemeClr val="accent2">
                    <a:lumMod val="75000"/>
                  </a:schemeClr>
                </a:solidFill>
                <a:latin typeface="Tahoma" pitchFamily="34" charset="0"/>
              </a:rPr>
              <a:t>need</a:t>
            </a:r>
            <a:r>
              <a:rPr lang="en-US" altLang="en-US" dirty="0">
                <a:solidFill>
                  <a:schemeClr val="accent2">
                    <a:lumMod val="75000"/>
                  </a:schemeClr>
                </a:solidFill>
                <a:latin typeface="Tahoma" pitchFamily="34" charset="0"/>
              </a:rPr>
              <a:t> to provide the Lamb?”</a:t>
            </a:r>
          </a:p>
          <a:p>
            <a:pPr>
              <a:buFont typeface="Wingdings" panose="05000000000000000000" pitchFamily="2" charset="2"/>
              <a:buChar char="v"/>
            </a:pPr>
            <a:endParaRPr lang="en-US" altLang="en-US" dirty="0">
              <a:solidFill>
                <a:schemeClr val="accent2">
                  <a:lumMod val="75000"/>
                </a:schemeClr>
              </a:solidFill>
              <a:latin typeface="Tahoma" pitchFamily="34" charset="0"/>
            </a:endParaRPr>
          </a:p>
          <a:p>
            <a:pPr>
              <a:buFont typeface="Wingdings" panose="05000000000000000000" pitchFamily="2" charset="2"/>
              <a:buChar char="v"/>
            </a:pPr>
            <a:r>
              <a:rPr lang="en-US" altLang="en-US" dirty="0">
                <a:solidFill>
                  <a:srgbClr val="006600"/>
                </a:solidFill>
                <a:latin typeface="Tahoma" pitchFamily="34" charset="0"/>
              </a:rPr>
              <a:t>Man has always needed forgiveness, thus, man needs Christ, the Lamb of God!</a:t>
            </a:r>
          </a:p>
          <a:p>
            <a:pPr marL="457200" lvl="1">
              <a:buFont typeface="Wingdings" panose="05000000000000000000" pitchFamily="2" charset="2"/>
              <a:buChar char="v"/>
            </a:pPr>
            <a:r>
              <a:rPr lang="en-US" altLang="en-US" dirty="0">
                <a:solidFill>
                  <a:srgbClr val="006600"/>
                </a:solidFill>
                <a:latin typeface="Tahoma" pitchFamily="34" charset="0"/>
              </a:rPr>
              <a:t>Hebrews 9:26-28</a:t>
            </a:r>
          </a:p>
          <a:p>
            <a:pPr lvl="1">
              <a:buFont typeface="Wingdings" panose="05000000000000000000" pitchFamily="2" charset="2"/>
              <a:buChar char="ü"/>
            </a:pPr>
            <a:r>
              <a:rPr lang="en-US" altLang="en-US" b="0" dirty="0">
                <a:solidFill>
                  <a:srgbClr val="006600"/>
                </a:solidFill>
                <a:latin typeface="Tahoma" pitchFamily="34" charset="0"/>
              </a:rPr>
              <a:t>Jesus “would have needed to suffer often since the foundation of the world.” </a:t>
            </a:r>
          </a:p>
          <a:p>
            <a:pPr lvl="1">
              <a:buFont typeface="Wingdings" panose="05000000000000000000" pitchFamily="2" charset="2"/>
              <a:buChar char="ü"/>
            </a:pPr>
            <a:r>
              <a:rPr lang="en-US" altLang="en-US" b="0" dirty="0">
                <a:solidFill>
                  <a:srgbClr val="006600"/>
                </a:solidFill>
                <a:latin typeface="Tahoma" pitchFamily="34" charset="0"/>
              </a:rPr>
              <a:t>Christ’s blood was necessary for sin, and because of man’s failings since the “foundation of the world” He was sacrificed “once to bear the sins of many.”</a:t>
            </a:r>
          </a:p>
          <a:p>
            <a:pPr lvl="1">
              <a:buFont typeface="Wingdings" panose="05000000000000000000" pitchFamily="2" charset="2"/>
              <a:buChar char="ü"/>
            </a:pPr>
            <a:r>
              <a:rPr lang="en-US" altLang="en-US" b="0" dirty="0">
                <a:solidFill>
                  <a:srgbClr val="006600"/>
                </a:solidFill>
                <a:latin typeface="Tahoma" pitchFamily="34" charset="0"/>
              </a:rPr>
              <a:t>Christ “will appear a second time for salvation without reference to sin.”</a:t>
            </a:r>
          </a:p>
          <a:p>
            <a:pPr>
              <a:buFont typeface="Wingdings" panose="05000000000000000000" pitchFamily="2" charset="2"/>
              <a:buChar char="v"/>
            </a:pPr>
            <a:r>
              <a:rPr lang="en-US" altLang="en-US" dirty="0">
                <a:solidFill>
                  <a:srgbClr val="006600"/>
                </a:solidFill>
                <a:latin typeface="Tahoma" pitchFamily="34" charset="0"/>
              </a:rPr>
              <a:t>He sacrificed Himself once for sin; when He returns it will be for judgment </a:t>
            </a:r>
            <a:r>
              <a:rPr lang="en-US" altLang="en-US" i="1" dirty="0">
                <a:solidFill>
                  <a:srgbClr val="006600"/>
                </a:solidFill>
                <a:latin typeface="Tahoma" pitchFamily="34" charset="0"/>
              </a:rPr>
              <a:t>(II Cor. 5:10; II Thess. 1:7-9)</a:t>
            </a:r>
          </a:p>
        </p:txBody>
      </p:sp>
    </p:spTree>
    <p:extLst>
      <p:ext uri="{BB962C8B-B14F-4D97-AF65-F5344CB8AC3E}">
        <p14:creationId xmlns:p14="http://schemas.microsoft.com/office/powerpoint/2010/main" val="1051033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 calcmode="lin" valueType="num">
                                      <p:cBhvr>
                                        <p:cTn id="7" dur="500" fill="hold"/>
                                        <p:tgtEl>
                                          <p:spTgt spid="2263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630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630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26308">
                                            <p:txEl>
                                              <p:pRg st="2" end="2"/>
                                            </p:txEl>
                                          </p:spTgt>
                                        </p:tgtEl>
                                        <p:attrNameLst>
                                          <p:attrName>style.visibility</p:attrName>
                                        </p:attrNameLst>
                                      </p:cBhvr>
                                      <p:to>
                                        <p:strVal val="visible"/>
                                      </p:to>
                                    </p:set>
                                    <p:animEffect transition="in" filter="fade">
                                      <p:cBhvr>
                                        <p:cTn id="14" dur="500"/>
                                        <p:tgtEl>
                                          <p:spTgt spid="22630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6308">
                                            <p:txEl>
                                              <p:pRg st="3" end="3"/>
                                            </p:txEl>
                                          </p:spTgt>
                                        </p:tgtEl>
                                        <p:attrNameLst>
                                          <p:attrName>style.visibility</p:attrName>
                                        </p:attrNameLst>
                                      </p:cBhvr>
                                      <p:to>
                                        <p:strVal val="visible"/>
                                      </p:to>
                                    </p:set>
                                    <p:animEffect transition="in" filter="fade">
                                      <p:cBhvr>
                                        <p:cTn id="19" dur="500"/>
                                        <p:tgtEl>
                                          <p:spTgt spid="226308">
                                            <p:txEl>
                                              <p:pRg st="3" end="3"/>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26308">
                                            <p:txEl>
                                              <p:pRg st="4" end="4"/>
                                            </p:txEl>
                                          </p:spTgt>
                                        </p:tgtEl>
                                        <p:attrNameLst>
                                          <p:attrName>style.visibility</p:attrName>
                                        </p:attrNameLst>
                                      </p:cBhvr>
                                      <p:to>
                                        <p:strVal val="visible"/>
                                      </p:to>
                                    </p:set>
                                    <p:animEffect transition="in" filter="wipe(left)">
                                      <p:cBhvr>
                                        <p:cTn id="23" dur="500"/>
                                        <p:tgtEl>
                                          <p:spTgt spid="226308">
                                            <p:txEl>
                                              <p:pRg st="4" end="4"/>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26308">
                                            <p:txEl>
                                              <p:pRg st="5" end="5"/>
                                            </p:txEl>
                                          </p:spTgt>
                                        </p:tgtEl>
                                        <p:attrNameLst>
                                          <p:attrName>style.visibility</p:attrName>
                                        </p:attrNameLst>
                                      </p:cBhvr>
                                      <p:to>
                                        <p:strVal val="visible"/>
                                      </p:to>
                                    </p:set>
                                    <p:animEffect transition="in" filter="wipe(left)">
                                      <p:cBhvr>
                                        <p:cTn id="27" dur="500"/>
                                        <p:tgtEl>
                                          <p:spTgt spid="226308">
                                            <p:txEl>
                                              <p:pRg st="5" end="5"/>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26308">
                                            <p:txEl>
                                              <p:pRg st="6" end="6"/>
                                            </p:txEl>
                                          </p:spTgt>
                                        </p:tgtEl>
                                        <p:attrNameLst>
                                          <p:attrName>style.visibility</p:attrName>
                                        </p:attrNameLst>
                                      </p:cBhvr>
                                      <p:to>
                                        <p:strVal val="visible"/>
                                      </p:to>
                                    </p:set>
                                    <p:animEffect transition="in" filter="wipe(left)">
                                      <p:cBhvr>
                                        <p:cTn id="31" dur="500"/>
                                        <p:tgtEl>
                                          <p:spTgt spid="22630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6308">
                                            <p:txEl>
                                              <p:pRg st="7" end="7"/>
                                            </p:txEl>
                                          </p:spTgt>
                                        </p:tgtEl>
                                        <p:attrNameLst>
                                          <p:attrName>style.visibility</p:attrName>
                                        </p:attrNameLst>
                                      </p:cBhvr>
                                      <p:to>
                                        <p:strVal val="visible"/>
                                      </p:to>
                                    </p:set>
                                    <p:animEffect transition="in" filter="fade">
                                      <p:cBhvr>
                                        <p:cTn id="36" dur="500"/>
                                        <p:tgtEl>
                                          <p:spTgt spid="2263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0" y="0"/>
            <a:ext cx="2819400" cy="304800"/>
          </a:xfrm>
        </p:spPr>
        <p:txBody>
          <a:bodyPr/>
          <a:lstStyle/>
          <a:p>
            <a:r>
              <a:rPr lang="en-US" altLang="en-US" dirty="0"/>
              <a:t>“God Will Provide The Lamb”</a:t>
            </a:r>
          </a:p>
        </p:txBody>
      </p:sp>
      <p:sp>
        <p:nvSpPr>
          <p:cNvPr id="7" name="Text Box 4"/>
          <p:cNvSpPr txBox="1">
            <a:spLocks noChangeArrowheads="1"/>
          </p:cNvSpPr>
          <p:nvPr/>
        </p:nvSpPr>
        <p:spPr bwMode="auto">
          <a:xfrm>
            <a:off x="-12290" y="739489"/>
            <a:ext cx="91562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God provided the Lamb of Ultimate Sacrifice </a:t>
            </a:r>
          </a:p>
          <a:p>
            <a:pPr algn="ctr"/>
            <a:r>
              <a:rPr lang="en-US" altLang="en-US" i="1" dirty="0">
                <a:solidFill>
                  <a:schemeClr val="accent2">
                    <a:lumMod val="75000"/>
                  </a:schemeClr>
                </a:solidFill>
                <a:latin typeface="Tahoma" pitchFamily="34" charset="0"/>
              </a:rPr>
              <a:t>(“for sins for all time” – Heb. 10:12) </a:t>
            </a:r>
            <a:r>
              <a:rPr lang="en-US" altLang="en-US" dirty="0">
                <a:solidFill>
                  <a:schemeClr val="accent2">
                    <a:lumMod val="75000"/>
                  </a:schemeClr>
                </a:solidFill>
                <a:latin typeface="Tahoma" pitchFamily="34" charset="0"/>
              </a:rPr>
              <a:t>and His blood washes</a:t>
            </a:r>
          </a:p>
          <a:p>
            <a:pPr algn="ctr"/>
            <a:r>
              <a:rPr lang="en-US" altLang="en-US" dirty="0">
                <a:solidFill>
                  <a:schemeClr val="accent2">
                    <a:lumMod val="75000"/>
                  </a:schemeClr>
                </a:solidFill>
                <a:latin typeface="Tahoma" pitchFamily="34" charset="0"/>
              </a:rPr>
              <a:t>sin away! </a:t>
            </a:r>
            <a:r>
              <a:rPr lang="en-US" altLang="en-US" i="1" dirty="0">
                <a:solidFill>
                  <a:schemeClr val="accent2">
                    <a:lumMod val="75000"/>
                  </a:schemeClr>
                </a:solidFill>
                <a:latin typeface="Tahoma" pitchFamily="34" charset="0"/>
              </a:rPr>
              <a:t>(Acts 22:16; Eph. 1:7; NKJ: Rev. 1:5)</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4581309"/>
            <a:ext cx="4986058" cy="2267129"/>
          </a:xfrm>
          <a:prstGeom prst="rect">
            <a:avLst/>
          </a:prstGeom>
        </p:spPr>
      </p:pic>
      <p:sp>
        <p:nvSpPr>
          <p:cNvPr id="10" name="Text Box 6"/>
          <p:cNvSpPr txBox="1">
            <a:spLocks noChangeArrowheads="1"/>
          </p:cNvSpPr>
          <p:nvPr/>
        </p:nvSpPr>
        <p:spPr bwMode="auto">
          <a:xfrm>
            <a:off x="-12293" y="2012164"/>
            <a:ext cx="9156291"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Acts 22:16</a:t>
            </a:r>
          </a:p>
          <a:p>
            <a:r>
              <a:rPr lang="en-US" altLang="en-US" sz="2000" b="0" dirty="0">
                <a:solidFill>
                  <a:schemeClr val="accent1">
                    <a:lumMod val="75000"/>
                  </a:schemeClr>
                </a:solidFill>
                <a:latin typeface="Tahoma" pitchFamily="34" charset="0"/>
              </a:rPr>
              <a:t>16.  'Now why do you delay? Get up and be baptized, and wash away your sins, calling on His name.'</a:t>
            </a:r>
          </a:p>
        </p:txBody>
      </p:sp>
      <p:sp>
        <p:nvSpPr>
          <p:cNvPr id="12" name="Text Box 6"/>
          <p:cNvSpPr txBox="1">
            <a:spLocks noChangeArrowheads="1"/>
          </p:cNvSpPr>
          <p:nvPr/>
        </p:nvSpPr>
        <p:spPr bwMode="auto">
          <a:xfrm>
            <a:off x="-2512" y="3431745"/>
            <a:ext cx="9156291"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Eph. 1:7 (NKJ)</a:t>
            </a:r>
          </a:p>
          <a:p>
            <a:r>
              <a:rPr lang="en-US" altLang="en-US" sz="2000" b="0" dirty="0">
                <a:solidFill>
                  <a:schemeClr val="accent1">
                    <a:lumMod val="75000"/>
                  </a:schemeClr>
                </a:solidFill>
                <a:latin typeface="Tahoma" pitchFamily="34" charset="0"/>
              </a:rPr>
              <a:t>7.  In Him we have redemption through His blood, the forgiveness of sins, according to the riches of His grace</a:t>
            </a:r>
          </a:p>
        </p:txBody>
      </p:sp>
    </p:spTree>
    <p:extLst>
      <p:ext uri="{BB962C8B-B14F-4D97-AF65-F5344CB8AC3E}">
        <p14:creationId xmlns:p14="http://schemas.microsoft.com/office/powerpoint/2010/main" val="2232417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0" y="0"/>
            <a:ext cx="2819400" cy="304800"/>
          </a:xfrm>
        </p:spPr>
        <p:txBody>
          <a:bodyPr/>
          <a:lstStyle/>
          <a:p>
            <a:r>
              <a:rPr lang="en-US" altLang="en-US" dirty="0"/>
              <a:t>“God Will Provide The Lamb”</a:t>
            </a:r>
          </a:p>
        </p:txBody>
      </p:sp>
      <p:sp>
        <p:nvSpPr>
          <p:cNvPr id="7" name="Text Box 4"/>
          <p:cNvSpPr txBox="1">
            <a:spLocks noChangeArrowheads="1"/>
          </p:cNvSpPr>
          <p:nvPr/>
        </p:nvSpPr>
        <p:spPr bwMode="auto">
          <a:xfrm>
            <a:off x="-12290" y="762000"/>
            <a:ext cx="91562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God provided the Lamb of Ultimate Sacrifice </a:t>
            </a:r>
          </a:p>
          <a:p>
            <a:pPr algn="ctr"/>
            <a:r>
              <a:rPr lang="en-US" altLang="en-US" i="1" dirty="0">
                <a:solidFill>
                  <a:schemeClr val="accent2">
                    <a:lumMod val="75000"/>
                  </a:schemeClr>
                </a:solidFill>
                <a:latin typeface="Tahoma" pitchFamily="34" charset="0"/>
              </a:rPr>
              <a:t>(“for sins for all time” – Heb. 10:12) </a:t>
            </a:r>
            <a:r>
              <a:rPr lang="en-US" altLang="en-US" dirty="0">
                <a:solidFill>
                  <a:schemeClr val="accent2">
                    <a:lumMod val="75000"/>
                  </a:schemeClr>
                </a:solidFill>
                <a:latin typeface="Tahoma" pitchFamily="34" charset="0"/>
              </a:rPr>
              <a:t>and His blood washes</a:t>
            </a:r>
          </a:p>
          <a:p>
            <a:pPr algn="ctr"/>
            <a:r>
              <a:rPr lang="en-US" altLang="en-US" dirty="0">
                <a:solidFill>
                  <a:schemeClr val="accent2">
                    <a:lumMod val="75000"/>
                  </a:schemeClr>
                </a:solidFill>
                <a:latin typeface="Tahoma" pitchFamily="34" charset="0"/>
              </a:rPr>
              <a:t>sin away! </a:t>
            </a:r>
            <a:r>
              <a:rPr lang="en-US" altLang="en-US" i="1" dirty="0">
                <a:solidFill>
                  <a:schemeClr val="accent2">
                    <a:lumMod val="75000"/>
                  </a:schemeClr>
                </a:solidFill>
                <a:latin typeface="Tahoma" pitchFamily="34" charset="0"/>
              </a:rPr>
              <a:t>(Acts 22:16; Eph. 1:7; NKJ: Rev. 1:5)</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317" y="4114800"/>
            <a:ext cx="6033072" cy="2743200"/>
          </a:xfrm>
          <a:prstGeom prst="rect">
            <a:avLst/>
          </a:prstGeom>
        </p:spPr>
      </p:pic>
      <p:sp>
        <p:nvSpPr>
          <p:cNvPr id="13" name="Text Box 6"/>
          <p:cNvSpPr txBox="1">
            <a:spLocks noChangeArrowheads="1"/>
          </p:cNvSpPr>
          <p:nvPr/>
        </p:nvSpPr>
        <p:spPr bwMode="auto">
          <a:xfrm>
            <a:off x="-12293" y="2222956"/>
            <a:ext cx="9156293" cy="1631216"/>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2800" dirty="0">
                <a:solidFill>
                  <a:srgbClr val="7030A0"/>
                </a:solidFill>
                <a:latin typeface="Tahoma" pitchFamily="34" charset="0"/>
              </a:rPr>
              <a:t>Rev. 1:5 (NKJ)</a:t>
            </a:r>
          </a:p>
          <a:p>
            <a:r>
              <a:rPr lang="en-US" altLang="en-US" b="0" dirty="0">
                <a:solidFill>
                  <a:schemeClr val="accent1">
                    <a:lumMod val="75000"/>
                  </a:schemeClr>
                </a:solidFill>
                <a:latin typeface="Tahoma" pitchFamily="34" charset="0"/>
              </a:rPr>
              <a:t>5.  and from Jesus Christ, the faithful witness, the firstborn from the dead, and the ruler over the kings of the earth. To Him who loved us and washed us from our sins in His own blood,</a:t>
            </a:r>
          </a:p>
        </p:txBody>
      </p:sp>
    </p:spTree>
    <p:extLst>
      <p:ext uri="{BB962C8B-B14F-4D97-AF65-F5344CB8AC3E}">
        <p14:creationId xmlns:p14="http://schemas.microsoft.com/office/powerpoint/2010/main" val="1626320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 y="0"/>
            <a:ext cx="9143999" cy="609600"/>
          </a:xfrm>
        </p:spPr>
        <p:txBody>
          <a:bodyPr/>
          <a:lstStyle/>
          <a:p>
            <a:r>
              <a:rPr lang="en-US" altLang="en-US" sz="3200" b="1" u="sng" dirty="0">
                <a:solidFill>
                  <a:schemeClr val="tx1"/>
                </a:solidFill>
                <a:cs typeface="Times New Roman" pitchFamily="18" charset="0"/>
              </a:rPr>
              <a:t>Conclusion</a:t>
            </a:r>
          </a:p>
        </p:txBody>
      </p:sp>
      <p:sp>
        <p:nvSpPr>
          <p:cNvPr id="7" name="Footer Placeholder 4"/>
          <p:cNvSpPr>
            <a:spLocks noGrp="1"/>
          </p:cNvSpPr>
          <p:nvPr>
            <p:ph type="ftr" sz="quarter" idx="11"/>
          </p:nvPr>
        </p:nvSpPr>
        <p:spPr>
          <a:xfrm>
            <a:off x="0" y="-2669"/>
            <a:ext cx="3276600" cy="304800"/>
          </a:xfrm>
        </p:spPr>
        <p:txBody>
          <a:bodyPr/>
          <a:lstStyle/>
          <a:p>
            <a:r>
              <a:rPr lang="en-US" altLang="en-US" dirty="0"/>
              <a:t>“God Will Provide The Lamb”</a:t>
            </a:r>
          </a:p>
        </p:txBody>
      </p:sp>
      <p:sp>
        <p:nvSpPr>
          <p:cNvPr id="10" name="Text Box 4"/>
          <p:cNvSpPr txBox="1">
            <a:spLocks noChangeArrowheads="1"/>
          </p:cNvSpPr>
          <p:nvPr/>
        </p:nvSpPr>
        <p:spPr bwMode="auto">
          <a:xfrm>
            <a:off x="-13183" y="5105400"/>
            <a:ext cx="9153832" cy="1569660"/>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3"/>
                </a:solidFill>
                <a:latin typeface="Tahoma" pitchFamily="34" charset="0"/>
              </a:rPr>
              <a:t>God has provided the Lamb of sacrifice, </a:t>
            </a:r>
          </a:p>
          <a:p>
            <a:pPr algn="ctr"/>
            <a:r>
              <a:rPr lang="en-US" altLang="en-US" sz="3200" dirty="0">
                <a:solidFill>
                  <a:schemeClr val="accent3"/>
                </a:solidFill>
                <a:latin typeface="Tahoma" pitchFamily="34" charset="0"/>
              </a:rPr>
              <a:t>let us obey Him, having our sins washed</a:t>
            </a:r>
          </a:p>
          <a:p>
            <a:pPr algn="ctr"/>
            <a:r>
              <a:rPr lang="en-US" altLang="en-US" sz="3200" dirty="0">
                <a:solidFill>
                  <a:schemeClr val="accent3"/>
                </a:solidFill>
                <a:latin typeface="Tahoma" pitchFamily="34" charset="0"/>
              </a:rPr>
              <a:t>away, and live with Him forever! </a:t>
            </a:r>
            <a:endParaRPr lang="en-US" altLang="en-US" sz="3200" i="1" dirty="0">
              <a:solidFill>
                <a:schemeClr val="accent3"/>
              </a:solidFill>
              <a:latin typeface="Tahoma" pitchFamily="34" charset="0"/>
            </a:endParaRPr>
          </a:p>
        </p:txBody>
      </p:sp>
      <p:sp>
        <p:nvSpPr>
          <p:cNvPr id="11" name="Text Box 4"/>
          <p:cNvSpPr txBox="1">
            <a:spLocks noChangeArrowheads="1"/>
          </p:cNvSpPr>
          <p:nvPr/>
        </p:nvSpPr>
        <p:spPr bwMode="auto">
          <a:xfrm>
            <a:off x="-9832" y="729991"/>
            <a:ext cx="6282588"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Man has failed in keeping the </a:t>
            </a:r>
          </a:p>
          <a:p>
            <a:r>
              <a:rPr lang="en-US" altLang="en-US" dirty="0">
                <a:solidFill>
                  <a:schemeClr val="accent2">
                    <a:lumMod val="75000"/>
                  </a:schemeClr>
                </a:solidFill>
                <a:latin typeface="Tahoma" pitchFamily="34" charset="0"/>
              </a:rPr>
              <a:t>commands of God throughout time!</a:t>
            </a:r>
          </a:p>
          <a:p>
            <a:endParaRPr lang="en-US" altLang="en-US" dirty="0">
              <a:solidFill>
                <a:schemeClr val="accent2">
                  <a:lumMod val="75000"/>
                </a:schemeClr>
              </a:solidFill>
              <a:latin typeface="Tahoma" pitchFamily="34" charset="0"/>
            </a:endParaRPr>
          </a:p>
          <a:p>
            <a:pPr algn="ctr"/>
            <a:r>
              <a:rPr lang="en-US" altLang="en-US" i="1" u="sng" dirty="0">
                <a:solidFill>
                  <a:srgbClr val="FF0000"/>
                </a:solidFill>
                <a:latin typeface="Tahoma" pitchFamily="34" charset="0"/>
              </a:rPr>
              <a:t>What will be our part?</a:t>
            </a:r>
          </a:p>
          <a:p>
            <a:pPr>
              <a:buClr>
                <a:schemeClr val="accent2"/>
              </a:buClr>
              <a:buSzPct val="115000"/>
              <a:buFont typeface="Wingdings" panose="05000000000000000000" pitchFamily="2" charset="2"/>
              <a:buChar char="v"/>
            </a:pPr>
            <a:r>
              <a:rPr lang="en-US" altLang="en-US" sz="2000" dirty="0">
                <a:solidFill>
                  <a:srgbClr val="002060"/>
                </a:solidFill>
                <a:latin typeface="Tahoma" pitchFamily="34" charset="0"/>
              </a:rPr>
              <a:t>Will we stand out like Noah? Like Abraham? Like Moses? Like David? Like the apostles?</a:t>
            </a:r>
          </a:p>
          <a:p>
            <a:pPr>
              <a:buClr>
                <a:schemeClr val="accent2"/>
              </a:buClr>
              <a:buSzPct val="115000"/>
              <a:buFont typeface="Wingdings" panose="05000000000000000000" pitchFamily="2" charset="2"/>
              <a:buChar char="v"/>
            </a:pPr>
            <a:r>
              <a:rPr lang="en-US" altLang="en-US" sz="2000" dirty="0">
                <a:solidFill>
                  <a:srgbClr val="002060"/>
                </a:solidFill>
                <a:latin typeface="Tahoma" pitchFamily="34" charset="0"/>
              </a:rPr>
              <a:t>Will we be counted among the wicked on whom will fall God’s wrath? </a:t>
            </a:r>
            <a:r>
              <a:rPr lang="en-US" altLang="en-US" sz="2000" i="1" dirty="0">
                <a:solidFill>
                  <a:srgbClr val="002060"/>
                </a:solidFill>
                <a:latin typeface="Tahoma" pitchFamily="34" charset="0"/>
              </a:rPr>
              <a:t>(Eph. 5:6)</a:t>
            </a:r>
          </a:p>
          <a:p>
            <a:pPr>
              <a:buClr>
                <a:schemeClr val="accent2"/>
              </a:buClr>
              <a:buSzPct val="115000"/>
              <a:buFont typeface="Wingdings" panose="05000000000000000000" pitchFamily="2" charset="2"/>
              <a:buChar char="v"/>
            </a:pPr>
            <a:r>
              <a:rPr lang="en-US" altLang="en-US" sz="2000" dirty="0">
                <a:solidFill>
                  <a:srgbClr val="002060"/>
                </a:solidFill>
                <a:latin typeface="Tahoma" pitchFamily="34" charset="0"/>
              </a:rPr>
              <a:t>Will we see our need for Christ and obey Him to the “salvation of our souls?” </a:t>
            </a:r>
          </a:p>
          <a:p>
            <a:pPr marL="457200" lvl="1" indent="0">
              <a:buClr>
                <a:schemeClr val="accent2"/>
              </a:buClr>
              <a:buSzPct val="115000"/>
            </a:pPr>
            <a:r>
              <a:rPr lang="en-US" altLang="en-US" sz="2000" i="1" dirty="0">
                <a:solidFill>
                  <a:srgbClr val="002060"/>
                </a:solidFill>
                <a:latin typeface="Tahoma" pitchFamily="34" charset="0"/>
              </a:rPr>
              <a:t>(I Pet. 1:9; Heb. 5:8-9)</a:t>
            </a:r>
            <a:endParaRPr lang="en-US" altLang="en-US" sz="2000" b="0" i="1" dirty="0">
              <a:solidFill>
                <a:srgbClr val="002060"/>
              </a:solidFill>
              <a:latin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370" y="1281309"/>
            <a:ext cx="3495279" cy="2621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wipe(left)">
                                      <p:cBhvr>
                                        <p:cTn id="18" dur="5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wipe(left)">
                                      <p:cBhvr>
                                        <p:cTn id="23" dur="5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wipe(left)">
                                      <p:cBhvr>
                                        <p:cTn id="28" dur="500"/>
                                        <p:tgtEl>
                                          <p:spTgt spid="11">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wipe(left)">
                                      <p:cBhvr>
                                        <p:cTn id="31" dur="500"/>
                                        <p:tgtEl>
                                          <p:spTgt spid="1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style.rotation</p:attrName>
                                        </p:attrNameLst>
                                      </p:cBhvr>
                                      <p:tavLst>
                                        <p:tav tm="0">
                                          <p:val>
                                            <p:fltVal val="90"/>
                                          </p:val>
                                        </p:tav>
                                        <p:tav tm="100000">
                                          <p:val>
                                            <p:fltVal val="0"/>
                                          </p:val>
                                        </p:tav>
                                      </p:tavLst>
                                    </p:anim>
                                    <p:animEffect transition="in" filter="fade">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8539"/>
            <a:ext cx="2603090" cy="304800"/>
          </a:xfrm>
        </p:spPr>
        <p:txBody>
          <a:bodyPr/>
          <a:lstStyle/>
          <a:p>
            <a:r>
              <a:rPr lang="en-US" altLang="en-US" dirty="0"/>
              <a:t>“God Will Provide The Lamb”</a:t>
            </a:r>
          </a:p>
        </p:txBody>
      </p:sp>
      <p:sp>
        <p:nvSpPr>
          <p:cNvPr id="6" name="Text Box 6"/>
          <p:cNvSpPr txBox="1">
            <a:spLocks noChangeArrowheads="1"/>
          </p:cNvSpPr>
          <p:nvPr/>
        </p:nvSpPr>
        <p:spPr bwMode="auto">
          <a:xfrm>
            <a:off x="0" y="838200"/>
            <a:ext cx="9156290"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Gen. 22:8</a:t>
            </a:r>
          </a:p>
          <a:p>
            <a:r>
              <a:rPr lang="en-US" altLang="en-US" sz="2000" b="0" dirty="0">
                <a:solidFill>
                  <a:schemeClr val="accent1">
                    <a:lumMod val="75000"/>
                  </a:schemeClr>
                </a:solidFill>
                <a:latin typeface="Tahoma" pitchFamily="34" charset="0"/>
              </a:rPr>
              <a:t>8.  Abraham said, "God will provide for Himself the lamb for the burnt offering, my son." So the two of them walked on together.</a:t>
            </a:r>
          </a:p>
        </p:txBody>
      </p:sp>
      <p:sp>
        <p:nvSpPr>
          <p:cNvPr id="9" name="Text Box 4"/>
          <p:cNvSpPr txBox="1">
            <a:spLocks noChangeArrowheads="1"/>
          </p:cNvSpPr>
          <p:nvPr/>
        </p:nvSpPr>
        <p:spPr bwMode="auto">
          <a:xfrm>
            <a:off x="0" y="2189747"/>
            <a:ext cx="915629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In Gen. 22, Abraham can be seen as a “type” of God: </a:t>
            </a:r>
            <a:endParaRPr lang="en-US" altLang="en-US" i="1" dirty="0">
              <a:solidFill>
                <a:schemeClr val="accent2">
                  <a:lumMod val="75000"/>
                </a:schemeClr>
              </a:solidFill>
              <a:latin typeface="Tahoma" pitchFamily="34" charset="0"/>
            </a:endParaRPr>
          </a:p>
          <a:p>
            <a:pPr>
              <a:buClr>
                <a:schemeClr val="accent2"/>
              </a:buClr>
              <a:buSzPct val="115000"/>
              <a:buFont typeface="Wingdings" pitchFamily="2" charset="2"/>
              <a:buChar char="Ø"/>
            </a:pPr>
            <a:r>
              <a:rPr lang="en-US" altLang="en-US" sz="2000" b="0" dirty="0">
                <a:solidFill>
                  <a:srgbClr val="002060"/>
                </a:solidFill>
                <a:latin typeface="Tahoma" pitchFamily="34" charset="0"/>
              </a:rPr>
              <a:t>He was willing to give up his “only son,” through whom all the nations of the earth would be blessed!</a:t>
            </a:r>
          </a:p>
          <a:p>
            <a:pPr>
              <a:buClr>
                <a:schemeClr val="accent2"/>
              </a:buClr>
              <a:buSzPct val="115000"/>
              <a:buFont typeface="Wingdings" pitchFamily="2" charset="2"/>
              <a:buChar char="Ø"/>
            </a:pPr>
            <a:r>
              <a:rPr lang="en-US" altLang="en-US" sz="2000" i="1" dirty="0">
                <a:solidFill>
                  <a:srgbClr val="002060"/>
                </a:solidFill>
                <a:latin typeface="Tahoma" pitchFamily="34" charset="0"/>
              </a:rPr>
              <a:t>Gal. 3:6-29: </a:t>
            </a:r>
            <a:r>
              <a:rPr lang="en-US" altLang="en-US" sz="2000" b="0" dirty="0">
                <a:solidFill>
                  <a:srgbClr val="002060"/>
                </a:solidFill>
                <a:latin typeface="Tahoma" pitchFamily="34" charset="0"/>
              </a:rPr>
              <a:t>Christ is fulfillment of that promise made to Abraham </a:t>
            </a:r>
            <a:r>
              <a:rPr lang="en-US" altLang="en-US" sz="2000" dirty="0">
                <a:solidFill>
                  <a:srgbClr val="002060"/>
                </a:solidFill>
                <a:latin typeface="Tahoma" pitchFamily="34" charset="0"/>
              </a:rPr>
              <a:t>(Gal. 3:14, 29; 4:4).</a:t>
            </a:r>
          </a:p>
          <a:p>
            <a:pPr>
              <a:buClr>
                <a:schemeClr val="accent2"/>
              </a:buClr>
              <a:buSzPct val="115000"/>
              <a:buFont typeface="Wingdings" pitchFamily="2" charset="2"/>
              <a:buChar char="Ø"/>
            </a:pPr>
            <a:r>
              <a:rPr lang="en-US" altLang="en-US" sz="2000" i="1" dirty="0">
                <a:solidFill>
                  <a:srgbClr val="002060"/>
                </a:solidFill>
                <a:latin typeface="Tahoma" pitchFamily="34" charset="0"/>
              </a:rPr>
              <a:t>Jn. 3:16; I Jn. 4:9: </a:t>
            </a:r>
            <a:r>
              <a:rPr lang="en-US" altLang="en-US" sz="2000" b="0" dirty="0">
                <a:solidFill>
                  <a:srgbClr val="002060"/>
                </a:solidFill>
                <a:latin typeface="Tahoma" pitchFamily="34" charset="0"/>
              </a:rPr>
              <a:t>God “gave” (“sent”) His “only begotten Son” to redeem the world!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620706"/>
            <a:ext cx="1496417" cy="224462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297392"/>
            <a:ext cx="3429000" cy="2567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left)">
                                      <p:cBhvr>
                                        <p:cTn id="21" dur="500"/>
                                        <p:tgtEl>
                                          <p:spTgt spid="9">
                                            <p:txEl>
                                              <p:pRg st="1" end="1"/>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left)">
                                      <p:cBhvr>
                                        <p:cTn id="25" dur="500"/>
                                        <p:tgtEl>
                                          <p:spTgt spid="9">
                                            <p:txEl>
                                              <p:pRg st="2" end="2"/>
                                            </p:txEl>
                                          </p:spTgt>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wipe(left)">
                                      <p:cBhvr>
                                        <p:cTn id="3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600986"/>
          </a:xfrm>
          <a:prstGeom prst="rect">
            <a:avLst/>
          </a:prstGeom>
          <a:noFill/>
          <a:ln w="9525">
            <a:noFill/>
            <a:miter lim="800000"/>
            <a:headEnd/>
            <a:tailEnd/>
          </a:ln>
          <a:effectLst/>
        </p:spPr>
        <p:txBody>
          <a:bodyPr>
            <a:spAutoFit/>
          </a:bodyPr>
          <a:lstStyle/>
          <a:p>
            <a:pPr>
              <a:spcBef>
                <a:spcPct val="20000"/>
              </a:spcBef>
              <a:defRPr/>
            </a:pPr>
            <a:r>
              <a:rPr lang="en-US" b="1" dirty="0">
                <a:solidFill>
                  <a:schemeClr val="accent1">
                    <a:lumMod val="75000"/>
                  </a:schemeClr>
                </a:solidFill>
                <a:latin typeface="Tahoma" pitchFamily="34" charset="0"/>
                <a:ea typeface="Tahoma" pitchFamily="34" charset="0"/>
                <a:cs typeface="Tahoma" pitchFamily="34" charset="0"/>
              </a:rPr>
              <a:t>Hear The Gospel (Jn. 5:24; Rom. 10:17)</a:t>
            </a:r>
          </a:p>
          <a:p>
            <a:pPr>
              <a:spcBef>
                <a:spcPct val="20000"/>
              </a:spcBef>
              <a:defRPr/>
            </a:pPr>
            <a:endParaRPr lang="en-US" sz="100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b="1" dirty="0">
                <a:solidFill>
                  <a:schemeClr val="accent1">
                    <a:lumMod val="75000"/>
                  </a:schemeClr>
                </a:solidFill>
                <a:latin typeface="Tahoma" pitchFamily="34" charset="0"/>
                <a:ea typeface="Tahoma" pitchFamily="34" charset="0"/>
                <a:cs typeface="Tahoma" pitchFamily="34" charset="0"/>
              </a:rPr>
              <a:t>Believe In Christ (Jn. 3:16-18; Jn. 8:24)</a:t>
            </a:r>
          </a:p>
          <a:p>
            <a:pPr>
              <a:spcBef>
                <a:spcPct val="20000"/>
              </a:spcBef>
              <a:defRPr/>
            </a:pPr>
            <a:endParaRPr lang="en-US" sz="100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b="1" dirty="0">
                <a:solidFill>
                  <a:schemeClr val="accent1">
                    <a:lumMod val="75000"/>
                  </a:schemeClr>
                </a:solidFill>
                <a:latin typeface="Tahoma" pitchFamily="34" charset="0"/>
                <a:ea typeface="Tahoma" pitchFamily="34" charset="0"/>
                <a:cs typeface="Tahoma" pitchFamily="34" charset="0"/>
              </a:rPr>
              <a:t>Repent Of Sins (Lk. 13:35; Acts 2:38)</a:t>
            </a:r>
          </a:p>
          <a:p>
            <a:pPr>
              <a:spcBef>
                <a:spcPct val="20000"/>
              </a:spcBef>
              <a:defRPr/>
            </a:pPr>
            <a:endParaRPr lang="en-US" sz="100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b="1" dirty="0">
                <a:solidFill>
                  <a:schemeClr val="accent1">
                    <a:lumMod val="75000"/>
                  </a:schemeClr>
                </a:solidFill>
                <a:latin typeface="Tahoma" pitchFamily="34" charset="0"/>
                <a:ea typeface="Tahoma" pitchFamily="34" charset="0"/>
                <a:cs typeface="Tahoma" pitchFamily="34" charset="0"/>
              </a:rPr>
              <a:t>Confess Christ (Mt. 10:32; Rom. 10:10)</a:t>
            </a:r>
          </a:p>
          <a:p>
            <a:pPr>
              <a:spcBef>
                <a:spcPct val="20000"/>
              </a:spcBef>
              <a:defRPr/>
            </a:pPr>
            <a:endParaRPr lang="en-US" sz="100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b="1" dirty="0">
                <a:solidFill>
                  <a:schemeClr val="accent1">
                    <a:lumMod val="75000"/>
                  </a:schemeClr>
                </a:solidFill>
                <a:latin typeface="Tahoma" pitchFamily="34" charset="0"/>
                <a:ea typeface="Tahoma" pitchFamily="34" charset="0"/>
                <a:cs typeface="Tahoma" pitchFamily="34" charset="0"/>
              </a:rPr>
              <a:t>Be Baptized (Mk. 16:16; Acts 22:16)</a:t>
            </a:r>
          </a:p>
          <a:p>
            <a:pPr>
              <a:spcBef>
                <a:spcPct val="20000"/>
              </a:spcBef>
              <a:defRPr/>
            </a:pPr>
            <a:endParaRPr lang="en-US" sz="100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b="1" dirty="0">
                <a:solidFill>
                  <a:schemeClr val="accent1">
                    <a:lumMod val="75000"/>
                  </a:schemeClr>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accent1">
                    <a:lumMod val="75000"/>
                  </a:schemeClr>
                </a:solidFill>
                <a:latin typeface="Calisto MT" pitchFamily="18" charset="0"/>
              </a:rPr>
              <a:t>Repent (Acts 8:22), Confess (I Jn. 1:9),</a:t>
            </a:r>
          </a:p>
          <a:p>
            <a:pPr algn="ctr" fontAlgn="auto">
              <a:spcBef>
                <a:spcPts val="0"/>
              </a:spcBef>
              <a:spcAft>
                <a:spcPts val="0"/>
              </a:spcAft>
              <a:defRPr/>
            </a:pPr>
            <a:r>
              <a:rPr lang="en-US" sz="3600" b="1" dirty="0">
                <a:solidFill>
                  <a:schemeClr val="accent1">
                    <a:lumMod val="75000"/>
                  </a:schemeClr>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animEffect transition="in" filter="circle(out)">
                                      <p:cBhvr>
                                        <p:cTn id="11" dur="2000"/>
                                        <p:tgtEl>
                                          <p:spTgt spid="6147">
                                            <p:txEl>
                                              <p:pRg st="2" end="2"/>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animEffect transition="in" filter="circle(out)">
                                      <p:cBhvr>
                                        <p:cTn id="15" dur="2000"/>
                                        <p:tgtEl>
                                          <p:spTgt spid="6147">
                                            <p:txEl>
                                              <p:pRg st="4" end="4"/>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animEffect transition="in" filter="circle(out)">
                                      <p:cBhvr>
                                        <p:cTn id="19" dur="2000"/>
                                        <p:tgtEl>
                                          <p:spTgt spid="6147">
                                            <p:txEl>
                                              <p:pRg st="6" end="6"/>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animEffect transition="in" filter="circle(out)">
                                      <p:cBhvr>
                                        <p:cTn id="23" dur="2000"/>
                                        <p:tgtEl>
                                          <p:spTgt spid="6147">
                                            <p:txEl>
                                              <p:pRg st="8" end="8"/>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10" end="10"/>
                                            </p:txEl>
                                          </p:spTgt>
                                        </p:tgtEl>
                                        <p:attrNameLst>
                                          <p:attrName>style.visibility</p:attrName>
                                        </p:attrNameLst>
                                      </p:cBhvr>
                                      <p:to>
                                        <p:strVal val="visible"/>
                                      </p:to>
                                    </p:set>
                                    <p:animEffect transition="in" filter="circle(out)">
                                      <p:cBhvr>
                                        <p:cTn id="27" dur="2000"/>
                                        <p:tgtEl>
                                          <p:spTgt spid="6147">
                                            <p:txEl>
                                              <p:pRg st="10" end="10"/>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0" y="0"/>
            <a:ext cx="2819400" cy="304800"/>
          </a:xfrm>
        </p:spPr>
        <p:txBody>
          <a:bodyPr/>
          <a:lstStyle/>
          <a:p>
            <a:r>
              <a:rPr lang="en-US" altLang="en-US" dirty="0"/>
              <a:t>“God Will Provide The Lamb”</a:t>
            </a:r>
          </a:p>
        </p:txBody>
      </p:sp>
      <p:sp>
        <p:nvSpPr>
          <p:cNvPr id="7" name="Text Box 4"/>
          <p:cNvSpPr txBox="1">
            <a:spLocks noChangeArrowheads="1"/>
          </p:cNvSpPr>
          <p:nvPr/>
        </p:nvSpPr>
        <p:spPr bwMode="auto">
          <a:xfrm>
            <a:off x="-12290" y="762000"/>
            <a:ext cx="915629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Why did God need to provide the Lamb? (for sins): </a:t>
            </a:r>
          </a:p>
          <a:p>
            <a:pPr>
              <a:buClr>
                <a:schemeClr val="accent2"/>
              </a:buClr>
              <a:buSzPct val="115000"/>
              <a:buFont typeface="Wingdings" pitchFamily="2" charset="2"/>
              <a:buChar char="Ø"/>
            </a:pPr>
            <a:r>
              <a:rPr lang="en-US" altLang="en-US" sz="2000" i="1" dirty="0">
                <a:solidFill>
                  <a:srgbClr val="002060"/>
                </a:solidFill>
                <a:latin typeface="Tahoma" pitchFamily="34" charset="0"/>
              </a:rPr>
              <a:t>Man’s need for Jesus (the Lamb of God) is seen throughout history in man’s failure to do what is right!</a:t>
            </a:r>
          </a:p>
          <a:p>
            <a:pPr>
              <a:buClr>
                <a:schemeClr val="accent2"/>
              </a:buClr>
              <a:buSzPct val="115000"/>
              <a:buFont typeface="Wingdings" pitchFamily="2" charset="2"/>
              <a:buChar char="Ø"/>
            </a:pPr>
            <a:r>
              <a:rPr lang="en-US" altLang="en-US" sz="2000" dirty="0">
                <a:solidFill>
                  <a:srgbClr val="002060"/>
                </a:solidFill>
                <a:latin typeface="Tahoma" pitchFamily="34" charset="0"/>
              </a:rPr>
              <a:t>Heb. 9:22-28: </a:t>
            </a:r>
            <a:r>
              <a:rPr lang="en-US" altLang="en-US" sz="2000" b="0" dirty="0">
                <a:solidFill>
                  <a:srgbClr val="002060"/>
                </a:solidFill>
                <a:latin typeface="Tahoma" pitchFamily="34" charset="0"/>
              </a:rPr>
              <a:t>“Without shedding of blood there is no forgiveness” (9:22).</a:t>
            </a:r>
          </a:p>
          <a:p>
            <a:pPr>
              <a:buClr>
                <a:schemeClr val="accent2"/>
              </a:buClr>
              <a:buSzPct val="115000"/>
              <a:buFont typeface="Wingdings" pitchFamily="2" charset="2"/>
              <a:buChar char="Ø"/>
            </a:pPr>
            <a:r>
              <a:rPr lang="en-US" altLang="en-US" sz="2000" b="0" i="1" dirty="0">
                <a:solidFill>
                  <a:srgbClr val="002060"/>
                </a:solidFill>
                <a:latin typeface="Tahoma" pitchFamily="34" charset="0"/>
              </a:rPr>
              <a:t>Blood of animals could not remove sin – Heb. 10:4</a:t>
            </a:r>
          </a:p>
          <a:p>
            <a:pPr>
              <a:buClr>
                <a:schemeClr val="accent2"/>
              </a:buClr>
              <a:buSzPct val="115000"/>
              <a:buFont typeface="Wingdings" pitchFamily="2" charset="2"/>
              <a:buChar char="Ø"/>
            </a:pPr>
            <a:r>
              <a:rPr lang="en-US" altLang="en-US" sz="2000" dirty="0">
                <a:solidFill>
                  <a:srgbClr val="002060"/>
                </a:solidFill>
                <a:latin typeface="Tahoma" pitchFamily="34" charset="0"/>
              </a:rPr>
              <a:t>Heb. 10:10-14: </a:t>
            </a:r>
            <a:r>
              <a:rPr lang="en-US" altLang="en-US" sz="2000" b="0" dirty="0">
                <a:solidFill>
                  <a:srgbClr val="002060"/>
                </a:solidFill>
                <a:latin typeface="Tahoma" pitchFamily="34" charset="0"/>
              </a:rPr>
              <a:t>Jesus, Lamb of God, the “sacrifice for sins for all time.”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043" y="4419600"/>
            <a:ext cx="5422957" cy="2465785"/>
          </a:xfrm>
          <a:prstGeom prst="rect">
            <a:avLst/>
          </a:prstGeom>
        </p:spPr>
      </p:pic>
      <p:sp>
        <p:nvSpPr>
          <p:cNvPr id="10" name="Text Box 6"/>
          <p:cNvSpPr txBox="1">
            <a:spLocks noChangeArrowheads="1"/>
          </p:cNvSpPr>
          <p:nvPr/>
        </p:nvSpPr>
        <p:spPr bwMode="auto">
          <a:xfrm>
            <a:off x="0" y="3052465"/>
            <a:ext cx="9156291"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Jn. 1:29</a:t>
            </a:r>
          </a:p>
          <a:p>
            <a:r>
              <a:rPr lang="en-US" altLang="en-US" sz="2000" b="0" dirty="0">
                <a:solidFill>
                  <a:schemeClr val="accent1">
                    <a:lumMod val="75000"/>
                  </a:schemeClr>
                </a:solidFill>
                <a:latin typeface="Tahoma" pitchFamily="34" charset="0"/>
              </a:rPr>
              <a:t>29.  The next day he saw Jesus coming to him and said, "Behold, the Lamb of God who takes away the sin of the world!</a:t>
            </a:r>
          </a:p>
        </p:txBody>
      </p:sp>
      <p:sp>
        <p:nvSpPr>
          <p:cNvPr id="11" name="Text Box 5"/>
          <p:cNvSpPr txBox="1">
            <a:spLocks noChangeArrowheads="1"/>
          </p:cNvSpPr>
          <p:nvPr/>
        </p:nvSpPr>
        <p:spPr bwMode="auto">
          <a:xfrm>
            <a:off x="-8021" y="4867662"/>
            <a:ext cx="3729064" cy="156966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History shows man’s</a:t>
            </a:r>
          </a:p>
          <a:p>
            <a:pPr algn="ctr"/>
            <a:r>
              <a:rPr lang="en-US" altLang="en-US" dirty="0">
                <a:solidFill>
                  <a:srgbClr val="66FFFF"/>
                </a:solidFill>
                <a:latin typeface="Tahoma" pitchFamily="34" charset="0"/>
              </a:rPr>
              <a:t>need for “the Lamb of </a:t>
            </a:r>
          </a:p>
          <a:p>
            <a:pPr algn="ctr"/>
            <a:r>
              <a:rPr lang="en-US" altLang="en-US" dirty="0">
                <a:solidFill>
                  <a:srgbClr val="66FFFF"/>
                </a:solidFill>
                <a:latin typeface="Tahoma" pitchFamily="34" charset="0"/>
              </a:rPr>
              <a:t>God who takes away </a:t>
            </a:r>
          </a:p>
          <a:p>
            <a:pPr algn="ctr"/>
            <a:r>
              <a:rPr lang="en-US" altLang="en-US" dirty="0">
                <a:solidFill>
                  <a:srgbClr val="66FFFF"/>
                </a:solidFill>
                <a:latin typeface="Tahoma" pitchFamily="34" charset="0"/>
              </a:rPr>
              <a:t>the sin of the world!”</a:t>
            </a:r>
          </a:p>
        </p:txBody>
      </p:sp>
    </p:spTree>
    <p:extLst>
      <p:ext uri="{BB962C8B-B14F-4D97-AF65-F5344CB8AC3E}">
        <p14:creationId xmlns:p14="http://schemas.microsoft.com/office/powerpoint/2010/main" val="2441751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500"/>
                                        <p:tgtEl>
                                          <p:spTgt spid="7">
                                            <p:txEl>
                                              <p:pRg st="3" end="3"/>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left)">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518" y="0"/>
            <a:ext cx="9130481" cy="609600"/>
          </a:xfrm>
        </p:spPr>
        <p:txBody>
          <a:bodyPr/>
          <a:lstStyle/>
          <a:p>
            <a:r>
              <a:rPr lang="en-US" altLang="en-US" sz="3200" b="1" u="sng" dirty="0">
                <a:solidFill>
                  <a:schemeClr val="tx1"/>
                </a:solidFill>
                <a:cs typeface="Times New Roman" pitchFamily="18" charset="0"/>
              </a:rPr>
              <a:t>Adam &amp; Eve</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0" y="838200"/>
            <a:ext cx="9144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Blessings:</a:t>
            </a:r>
          </a:p>
          <a:p>
            <a:pPr>
              <a:buClr>
                <a:schemeClr val="accent2"/>
              </a:buClr>
              <a:buSzPct val="115000"/>
              <a:buFont typeface="Wingdings" pitchFamily="2" charset="2"/>
              <a:buChar char="Ø"/>
            </a:pPr>
            <a:r>
              <a:rPr lang="en-US" altLang="en-US" sz="2000" b="0" dirty="0">
                <a:solidFill>
                  <a:srgbClr val="002060"/>
                </a:solidFill>
                <a:latin typeface="Tahoma" pitchFamily="34" charset="0"/>
              </a:rPr>
              <a:t>Were first created beings.</a:t>
            </a:r>
          </a:p>
          <a:p>
            <a:pPr>
              <a:buClr>
                <a:schemeClr val="accent2"/>
              </a:buClr>
              <a:buSzPct val="115000"/>
              <a:buFont typeface="Wingdings" pitchFamily="2" charset="2"/>
              <a:buChar char="Ø"/>
            </a:pPr>
            <a:r>
              <a:rPr lang="en-US" altLang="en-US" sz="2000" b="0" dirty="0">
                <a:solidFill>
                  <a:srgbClr val="002060"/>
                </a:solidFill>
                <a:latin typeface="Tahoma" pitchFamily="34" charset="0"/>
              </a:rPr>
              <a:t>Were given the right to name all the animals </a:t>
            </a:r>
            <a:r>
              <a:rPr lang="en-US" altLang="en-US" sz="2000" b="0" i="1" dirty="0">
                <a:solidFill>
                  <a:srgbClr val="002060"/>
                </a:solidFill>
                <a:latin typeface="Tahoma" pitchFamily="34" charset="0"/>
              </a:rPr>
              <a:t>(Gen. 2:19-20).</a:t>
            </a:r>
          </a:p>
          <a:p>
            <a:pPr>
              <a:buClr>
                <a:schemeClr val="accent2"/>
              </a:buClr>
              <a:buSzPct val="115000"/>
              <a:buFont typeface="Wingdings" pitchFamily="2" charset="2"/>
              <a:buChar char="Ø"/>
            </a:pPr>
            <a:r>
              <a:rPr lang="en-US" altLang="en-US" sz="2000" b="0" dirty="0">
                <a:solidFill>
                  <a:srgbClr val="002060"/>
                </a:solidFill>
                <a:latin typeface="Tahoma" pitchFamily="34" charset="0"/>
              </a:rPr>
              <a:t>In a place to suit all their needs.</a:t>
            </a:r>
          </a:p>
          <a:p>
            <a:pPr>
              <a:buClr>
                <a:schemeClr val="accent2"/>
              </a:buClr>
              <a:buSzPct val="115000"/>
              <a:buFont typeface="Wingdings" pitchFamily="2" charset="2"/>
              <a:buChar char="Ø"/>
            </a:pPr>
            <a:r>
              <a:rPr lang="en-US" altLang="en-US" sz="2000" b="0" dirty="0">
                <a:solidFill>
                  <a:srgbClr val="002060"/>
                </a:solidFill>
                <a:latin typeface="Tahoma" pitchFamily="34" charset="0"/>
              </a:rPr>
              <a:t>Given two rules: </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To “cultivate it and keep it” </a:t>
            </a:r>
            <a:r>
              <a:rPr lang="en-US" altLang="en-US" sz="2000" b="0" i="1" dirty="0">
                <a:solidFill>
                  <a:srgbClr val="002060"/>
                </a:solidFill>
                <a:latin typeface="Tahoma" pitchFamily="34" charset="0"/>
              </a:rPr>
              <a:t>(Gen. 2:15).</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Not to eat “from the tree of the knowledge of good &amp; evil” </a:t>
            </a:r>
            <a:r>
              <a:rPr lang="en-US" altLang="en-US" sz="2000" b="0" i="1" dirty="0">
                <a:solidFill>
                  <a:srgbClr val="002060"/>
                </a:solidFill>
                <a:latin typeface="Tahoma" pitchFamily="34" charset="0"/>
              </a:rPr>
              <a:t>(Gen. 2:16-17).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077" y="4040505"/>
            <a:ext cx="3756660" cy="2817495"/>
          </a:xfrm>
          <a:prstGeom prst="rect">
            <a:avLst/>
          </a:prstGeom>
        </p:spPr>
      </p:pic>
      <p:sp>
        <p:nvSpPr>
          <p:cNvPr id="15" name="Text Box 9"/>
          <p:cNvSpPr txBox="1">
            <a:spLocks noChangeArrowheads="1"/>
          </p:cNvSpPr>
          <p:nvPr/>
        </p:nvSpPr>
        <p:spPr bwMode="auto">
          <a:xfrm>
            <a:off x="-33187" y="3494076"/>
            <a:ext cx="9177186" cy="461665"/>
          </a:xfrm>
          <a:prstGeom prst="rect">
            <a:avLst/>
          </a:prstGeom>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latin typeface="Tahoma" pitchFamily="34" charset="0"/>
              </a:rPr>
              <a:t>You would think they had it made!</a:t>
            </a:r>
          </a:p>
        </p:txBody>
      </p:sp>
    </p:spTree>
    <p:extLst>
      <p:ext uri="{BB962C8B-B14F-4D97-AF65-F5344CB8AC3E}">
        <p14:creationId xmlns:p14="http://schemas.microsoft.com/office/powerpoint/2010/main" val="27248824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left)">
                                      <p:cBhvr>
                                        <p:cTn id="33" dur="500"/>
                                        <p:tgtEl>
                                          <p:spTgt spid="10">
                                            <p:txEl>
                                              <p:pRg st="5" end="5"/>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518" y="0"/>
            <a:ext cx="9130481" cy="609600"/>
          </a:xfrm>
        </p:spPr>
        <p:txBody>
          <a:bodyPr/>
          <a:lstStyle/>
          <a:p>
            <a:r>
              <a:rPr lang="en-US" altLang="en-US" sz="3200" b="1" u="sng" dirty="0">
                <a:solidFill>
                  <a:schemeClr val="tx1"/>
                </a:solidFill>
                <a:cs typeface="Times New Roman" pitchFamily="18" charset="0"/>
              </a:rPr>
              <a:t>Adam &amp; Eve</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0" y="8382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Actions:</a:t>
            </a:r>
          </a:p>
          <a:p>
            <a:pPr>
              <a:buClr>
                <a:schemeClr val="accent2"/>
              </a:buClr>
              <a:buSzPct val="115000"/>
              <a:buFont typeface="Wingdings" pitchFamily="2" charset="2"/>
              <a:buChar char="Ø"/>
            </a:pPr>
            <a:r>
              <a:rPr lang="en-US" altLang="en-US" sz="2000" dirty="0">
                <a:solidFill>
                  <a:srgbClr val="002060"/>
                </a:solidFill>
                <a:latin typeface="Tahoma" pitchFamily="34" charset="0"/>
              </a:rPr>
              <a:t>Gen. 3:1-6: </a:t>
            </a:r>
            <a:r>
              <a:rPr lang="en-US" altLang="en-US" sz="2000" b="0" dirty="0">
                <a:solidFill>
                  <a:srgbClr val="002060"/>
                </a:solidFill>
                <a:latin typeface="Tahoma" pitchFamily="34" charset="0"/>
              </a:rPr>
              <a:t>They both ate of the “forbidden fruit” (3:6).</a:t>
            </a:r>
          </a:p>
          <a:p>
            <a:pPr>
              <a:buClr>
                <a:schemeClr val="accent2"/>
              </a:buClr>
              <a:buSzPct val="115000"/>
              <a:buFont typeface="Wingdings" pitchFamily="2" charset="2"/>
              <a:buChar char="Ø"/>
            </a:pPr>
            <a:r>
              <a:rPr lang="en-US" altLang="en-US" sz="2000" dirty="0">
                <a:solidFill>
                  <a:srgbClr val="002060"/>
                </a:solidFill>
                <a:latin typeface="Tahoma" pitchFamily="34" charset="0"/>
              </a:rPr>
              <a:t>Gen. 3:16-19, 24: </a:t>
            </a:r>
            <a:r>
              <a:rPr lang="en-US" altLang="en-US" sz="2000" b="0" dirty="0">
                <a:solidFill>
                  <a:srgbClr val="002060"/>
                </a:solidFill>
                <a:latin typeface="Tahoma" pitchFamily="34" charset="0"/>
              </a:rPr>
              <a:t>God gave to woman pain in childbirth; man was forced to work to eat, and God drove them out of the garden. </a:t>
            </a:r>
          </a:p>
        </p:txBody>
      </p:sp>
      <p:sp>
        <p:nvSpPr>
          <p:cNvPr id="11" name="Text Box 5"/>
          <p:cNvSpPr txBox="1">
            <a:spLocks noChangeArrowheads="1"/>
          </p:cNvSpPr>
          <p:nvPr/>
        </p:nvSpPr>
        <p:spPr bwMode="auto">
          <a:xfrm>
            <a:off x="-29175" y="2738993"/>
            <a:ext cx="5591775" cy="1200329"/>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The first human beings failed God’s </a:t>
            </a:r>
          </a:p>
          <a:p>
            <a:pPr algn="ctr"/>
            <a:r>
              <a:rPr lang="en-US" altLang="en-US" dirty="0">
                <a:solidFill>
                  <a:srgbClr val="66FFFF"/>
                </a:solidFill>
                <a:latin typeface="Tahoma" pitchFamily="34" charset="0"/>
              </a:rPr>
              <a:t>commands and fell from His grace: </a:t>
            </a:r>
          </a:p>
          <a:p>
            <a:pPr algn="ctr"/>
            <a:r>
              <a:rPr lang="en-US" altLang="en-US" dirty="0">
                <a:ln>
                  <a:solidFill>
                    <a:schemeClr val="bg2">
                      <a:lumMod val="20000"/>
                      <a:lumOff val="80000"/>
                    </a:schemeClr>
                  </a:solidFill>
                </a:ln>
                <a:solidFill>
                  <a:srgbClr val="FF0000"/>
                </a:solidFill>
                <a:effectLst>
                  <a:glow rad="101600">
                    <a:srgbClr val="FFFF00">
                      <a:alpha val="60000"/>
                    </a:srgbClr>
                  </a:glow>
                </a:effectLst>
                <a:latin typeface="Tahoma" pitchFamily="34" charset="0"/>
              </a:rPr>
              <a:t>The Lamb of sacrifice was needed!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90" y="4343400"/>
            <a:ext cx="5018243" cy="2514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224" y="2451795"/>
            <a:ext cx="3535107" cy="4369393"/>
          </a:xfrm>
          <a:prstGeom prst="rect">
            <a:avLst/>
          </a:prstGeom>
        </p:spPr>
      </p:pic>
    </p:spTree>
    <p:extLst>
      <p:ext uri="{BB962C8B-B14F-4D97-AF65-F5344CB8AC3E}">
        <p14:creationId xmlns:p14="http://schemas.microsoft.com/office/powerpoint/2010/main" val="37904423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304800"/>
            <a:ext cx="9143999" cy="685800"/>
          </a:xfrm>
        </p:spPr>
        <p:txBody>
          <a:bodyPr/>
          <a:lstStyle/>
          <a:p>
            <a:r>
              <a:rPr lang="en-US" altLang="en-US" sz="3200" b="1" u="sng" dirty="0">
                <a:solidFill>
                  <a:schemeClr val="tx1"/>
                </a:solidFill>
                <a:cs typeface="Times New Roman" pitchFamily="18" charset="0"/>
              </a:rPr>
              <a:t>Noah and Mankind After the Flood</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30314" y="1016000"/>
            <a:ext cx="9174314"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Blessings:</a:t>
            </a:r>
          </a:p>
          <a:p>
            <a:pPr>
              <a:buClr>
                <a:schemeClr val="accent2"/>
              </a:buClr>
              <a:buSzPct val="115000"/>
              <a:buFont typeface="Wingdings" pitchFamily="2" charset="2"/>
              <a:buChar char="Ø"/>
            </a:pPr>
            <a:r>
              <a:rPr lang="en-US" altLang="en-US" sz="2000" b="0" dirty="0">
                <a:solidFill>
                  <a:srgbClr val="002060"/>
                </a:solidFill>
                <a:latin typeface="Tahoma" pitchFamily="34" charset="0"/>
              </a:rPr>
              <a:t>Despite the wickedness in the world </a:t>
            </a:r>
            <a:r>
              <a:rPr lang="en-US" altLang="en-US" sz="2000" b="0" i="1" dirty="0">
                <a:solidFill>
                  <a:srgbClr val="002060"/>
                </a:solidFill>
                <a:latin typeface="Tahoma" pitchFamily="34" charset="0"/>
              </a:rPr>
              <a:t>(Gen. 6:5-7), </a:t>
            </a:r>
            <a:r>
              <a:rPr lang="en-US" altLang="en-US" sz="2000" b="0" dirty="0">
                <a:solidFill>
                  <a:srgbClr val="002060"/>
                </a:solidFill>
                <a:latin typeface="Tahoma" pitchFamily="34" charset="0"/>
              </a:rPr>
              <a:t>Noah found grace (favor) in the eyes of the Lord – </a:t>
            </a:r>
            <a:r>
              <a:rPr lang="en-US" altLang="en-US" sz="2000" b="0" i="1" dirty="0">
                <a:solidFill>
                  <a:srgbClr val="002060"/>
                </a:solidFill>
                <a:latin typeface="Tahoma" pitchFamily="34" charset="0"/>
              </a:rPr>
              <a:t>Gen. 6:8</a:t>
            </a:r>
          </a:p>
          <a:p>
            <a:pPr>
              <a:buClr>
                <a:schemeClr val="accent2"/>
              </a:buClr>
              <a:buSzPct val="115000"/>
              <a:buFont typeface="Wingdings" pitchFamily="2" charset="2"/>
              <a:buChar char="Ø"/>
            </a:pPr>
            <a:r>
              <a:rPr lang="en-US" altLang="en-US" sz="2000" i="1" dirty="0">
                <a:solidFill>
                  <a:srgbClr val="002060"/>
                </a:solidFill>
                <a:latin typeface="Tahoma" pitchFamily="34" charset="0"/>
              </a:rPr>
              <a:t>Gen. 6:13-21: </a:t>
            </a:r>
            <a:r>
              <a:rPr lang="en-US" altLang="en-US" sz="2000" b="0" dirty="0">
                <a:solidFill>
                  <a:srgbClr val="002060"/>
                </a:solidFill>
                <a:latin typeface="Tahoma" pitchFamily="34" charset="0"/>
              </a:rPr>
              <a:t>God gave Noah the means of salvation, to build a boat, and made a promise to deliver him and his family.</a:t>
            </a:r>
          </a:p>
          <a:p>
            <a:pPr>
              <a:buClr>
                <a:schemeClr val="accent2"/>
              </a:buClr>
              <a:buSzPct val="115000"/>
              <a:buFont typeface="Wingdings" pitchFamily="2" charset="2"/>
              <a:buChar char="Ø"/>
            </a:pPr>
            <a:r>
              <a:rPr lang="en-US" altLang="en-US" sz="2000" i="1" dirty="0">
                <a:solidFill>
                  <a:srgbClr val="002060"/>
                </a:solidFill>
                <a:latin typeface="Tahoma" pitchFamily="34" charset="0"/>
              </a:rPr>
              <a:t>Gen. 6:22: </a:t>
            </a:r>
            <a:r>
              <a:rPr lang="en-US" altLang="en-US" sz="2000" b="0" dirty="0">
                <a:solidFill>
                  <a:srgbClr val="002060"/>
                </a:solidFill>
                <a:latin typeface="Tahoma" pitchFamily="34" charset="0"/>
              </a:rPr>
              <a:t>Noah did all that was commanded him.</a:t>
            </a:r>
          </a:p>
          <a:p>
            <a:pPr>
              <a:buClr>
                <a:schemeClr val="accent2"/>
              </a:buClr>
              <a:buSzPct val="115000"/>
              <a:buFont typeface="Wingdings" pitchFamily="2" charset="2"/>
              <a:buChar char="Ø"/>
            </a:pPr>
            <a:r>
              <a:rPr lang="en-US" altLang="en-US" sz="2000" i="1" dirty="0">
                <a:solidFill>
                  <a:srgbClr val="002060"/>
                </a:solidFill>
                <a:latin typeface="Tahoma" pitchFamily="34" charset="0"/>
              </a:rPr>
              <a:t>Gen. 9:11-16: </a:t>
            </a:r>
            <a:r>
              <a:rPr lang="en-US" altLang="en-US" sz="2000" b="0" dirty="0">
                <a:solidFill>
                  <a:srgbClr val="002060"/>
                </a:solidFill>
                <a:latin typeface="Tahoma" pitchFamily="34" charset="0"/>
              </a:rPr>
              <a:t>God made a covenant (promise) to Noah and to all the earth to never again destroy it with a flood, and sealed it with His “bow” in the clouds.</a:t>
            </a:r>
          </a:p>
        </p:txBody>
      </p:sp>
      <p:sp>
        <p:nvSpPr>
          <p:cNvPr id="15" name="Text Box 9"/>
          <p:cNvSpPr txBox="1">
            <a:spLocks noChangeArrowheads="1"/>
          </p:cNvSpPr>
          <p:nvPr/>
        </p:nvSpPr>
        <p:spPr bwMode="auto">
          <a:xfrm>
            <a:off x="0" y="3939877"/>
            <a:ext cx="9177186" cy="461665"/>
          </a:xfrm>
          <a:prstGeom prst="rect">
            <a:avLst/>
          </a:prstGeom>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latin typeface="Tahoma" pitchFamily="34" charset="0"/>
              </a:rPr>
              <a:t>You would think they had it made! (Fresh Start!)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252" y="4495800"/>
            <a:ext cx="3221181" cy="2362200"/>
          </a:xfrm>
          <a:prstGeom prst="rect">
            <a:avLst/>
          </a:prstGeom>
        </p:spPr>
      </p:pic>
    </p:spTree>
    <p:extLst>
      <p:ext uri="{BB962C8B-B14F-4D97-AF65-F5344CB8AC3E}">
        <p14:creationId xmlns:p14="http://schemas.microsoft.com/office/powerpoint/2010/main" val="4176620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228600"/>
            <a:ext cx="9144000" cy="609600"/>
          </a:xfrm>
        </p:spPr>
        <p:txBody>
          <a:bodyPr/>
          <a:lstStyle/>
          <a:p>
            <a:r>
              <a:rPr lang="en-US" altLang="en-US" sz="3200" b="1" u="sng" dirty="0">
                <a:solidFill>
                  <a:schemeClr val="tx1"/>
                </a:solidFill>
                <a:cs typeface="Times New Roman" pitchFamily="18" charset="0"/>
              </a:rPr>
              <a:t>Noah and Mankind After the Flood</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0" y="883859"/>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Actions:</a:t>
            </a:r>
          </a:p>
          <a:p>
            <a:pPr>
              <a:buClr>
                <a:schemeClr val="accent2"/>
              </a:buClr>
              <a:buSzPct val="115000"/>
              <a:buFont typeface="Wingdings" pitchFamily="2" charset="2"/>
              <a:buChar char="Ø"/>
            </a:pPr>
            <a:r>
              <a:rPr lang="en-US" altLang="en-US" sz="2000" dirty="0">
                <a:solidFill>
                  <a:srgbClr val="002060"/>
                </a:solidFill>
                <a:latin typeface="Tahoma" pitchFamily="34" charset="0"/>
              </a:rPr>
              <a:t>Gen. 9:1: </a:t>
            </a:r>
            <a:r>
              <a:rPr lang="en-US" altLang="en-US" sz="2000" b="0" dirty="0">
                <a:solidFill>
                  <a:srgbClr val="002060"/>
                </a:solidFill>
                <a:latin typeface="Tahoma" pitchFamily="34" charset="0"/>
              </a:rPr>
              <a:t>God commanded them to fill the earth.</a:t>
            </a:r>
          </a:p>
          <a:p>
            <a:pPr>
              <a:buClr>
                <a:schemeClr val="accent2"/>
              </a:buClr>
              <a:buSzPct val="115000"/>
              <a:buFont typeface="Wingdings" pitchFamily="2" charset="2"/>
              <a:buChar char="Ø"/>
            </a:pPr>
            <a:r>
              <a:rPr lang="en-US" altLang="en-US" sz="2000" dirty="0">
                <a:solidFill>
                  <a:srgbClr val="002060"/>
                </a:solidFill>
                <a:latin typeface="Tahoma" pitchFamily="34" charset="0"/>
              </a:rPr>
              <a:t>Gen. 11:1-9: </a:t>
            </a:r>
            <a:r>
              <a:rPr lang="en-US" altLang="en-US" sz="2000" b="0" dirty="0">
                <a:solidFill>
                  <a:srgbClr val="002060"/>
                </a:solidFill>
                <a:latin typeface="Tahoma" pitchFamily="34" charset="0"/>
              </a:rPr>
              <a:t>The people all stayed together in one place, and had decided to build a tower into heaven!</a:t>
            </a:r>
          </a:p>
          <a:p>
            <a:pPr>
              <a:buClr>
                <a:schemeClr val="accent2"/>
              </a:buClr>
              <a:buSzPct val="115000"/>
              <a:buFont typeface="Wingdings" pitchFamily="2" charset="2"/>
              <a:buChar char="Ø"/>
            </a:pPr>
            <a:r>
              <a:rPr lang="en-US" altLang="en-US" sz="2000" b="0" dirty="0">
                <a:solidFill>
                  <a:srgbClr val="002060"/>
                </a:solidFill>
                <a:latin typeface="Tahoma" pitchFamily="34" charset="0"/>
              </a:rPr>
              <a:t>God forced them to disperse and “confused” their languages. </a:t>
            </a:r>
          </a:p>
        </p:txBody>
      </p:sp>
      <p:sp>
        <p:nvSpPr>
          <p:cNvPr id="11" name="Text Box 5"/>
          <p:cNvSpPr txBox="1">
            <a:spLocks noChangeArrowheads="1"/>
          </p:cNvSpPr>
          <p:nvPr/>
        </p:nvSpPr>
        <p:spPr bwMode="auto">
          <a:xfrm>
            <a:off x="-51132" y="5226444"/>
            <a:ext cx="6810975" cy="1569660"/>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Man (with a fresh start) still didn’t attain</a:t>
            </a:r>
          </a:p>
          <a:p>
            <a:pPr algn="ctr"/>
            <a:r>
              <a:rPr lang="en-US" altLang="en-US" dirty="0">
                <a:solidFill>
                  <a:srgbClr val="66FFFF"/>
                </a:solidFill>
                <a:latin typeface="Tahoma" pitchFamily="34" charset="0"/>
              </a:rPr>
              <a:t>God’s righteousness, but failed His</a:t>
            </a:r>
          </a:p>
          <a:p>
            <a:pPr algn="ctr"/>
            <a:r>
              <a:rPr lang="en-US" altLang="en-US" dirty="0">
                <a:solidFill>
                  <a:srgbClr val="66FFFF"/>
                </a:solidFill>
                <a:latin typeface="Tahoma" pitchFamily="34" charset="0"/>
              </a:rPr>
              <a:t>commands: </a:t>
            </a:r>
          </a:p>
          <a:p>
            <a:pPr algn="ctr"/>
            <a:r>
              <a:rPr lang="en-US" altLang="en-US" dirty="0">
                <a:ln>
                  <a:solidFill>
                    <a:schemeClr val="bg2">
                      <a:lumMod val="20000"/>
                      <a:lumOff val="80000"/>
                    </a:schemeClr>
                  </a:solidFill>
                </a:ln>
                <a:solidFill>
                  <a:srgbClr val="FF0000"/>
                </a:solidFill>
                <a:effectLst>
                  <a:glow rad="101600">
                    <a:srgbClr val="FFFF00">
                      <a:alpha val="60000"/>
                    </a:srgbClr>
                  </a:glow>
                </a:effectLst>
                <a:latin typeface="Tahoma" pitchFamily="34" charset="0"/>
              </a:rPr>
              <a:t>The Lamb of sacrifice was needed!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238" y="2650713"/>
            <a:ext cx="3223523" cy="24982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1" y="3806568"/>
            <a:ext cx="2286000" cy="3051432"/>
          </a:xfrm>
          <a:prstGeom prst="rect">
            <a:avLst/>
          </a:prstGeom>
        </p:spPr>
      </p:pic>
    </p:spTree>
    <p:extLst>
      <p:ext uri="{BB962C8B-B14F-4D97-AF65-F5344CB8AC3E}">
        <p14:creationId xmlns:p14="http://schemas.microsoft.com/office/powerpoint/2010/main" val="3512477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par>
                                <p:cTn id="34" presetID="3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518" y="0"/>
            <a:ext cx="9130481" cy="609600"/>
          </a:xfrm>
        </p:spPr>
        <p:txBody>
          <a:bodyPr/>
          <a:lstStyle/>
          <a:p>
            <a:r>
              <a:rPr lang="en-US" altLang="en-US" sz="3200" b="1" u="sng" dirty="0">
                <a:solidFill>
                  <a:schemeClr val="tx1"/>
                </a:solidFill>
                <a:cs typeface="Times New Roman" pitchFamily="18" charset="0"/>
              </a:rPr>
              <a:t>Israel</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0" y="838200"/>
            <a:ext cx="9144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Blessings:</a:t>
            </a:r>
          </a:p>
          <a:p>
            <a:pPr>
              <a:buClr>
                <a:schemeClr val="accent2"/>
              </a:buClr>
              <a:buSzPct val="115000"/>
              <a:buFont typeface="Wingdings" pitchFamily="2" charset="2"/>
              <a:buChar char="Ø"/>
            </a:pPr>
            <a:r>
              <a:rPr lang="en-US" altLang="en-US" sz="2000" i="1" dirty="0">
                <a:solidFill>
                  <a:srgbClr val="002060"/>
                </a:solidFill>
                <a:latin typeface="Tahoma" pitchFamily="34" charset="0"/>
              </a:rPr>
              <a:t>Gen. 12:2-3; 15:13-14: </a:t>
            </a:r>
            <a:r>
              <a:rPr lang="en-US" altLang="en-US" sz="2000" b="0" dirty="0">
                <a:solidFill>
                  <a:srgbClr val="002060"/>
                </a:solidFill>
                <a:latin typeface="Tahoma" pitchFamily="34" charset="0"/>
              </a:rPr>
              <a:t>God made a promise with Abraham, to make a nation from his descendants.</a:t>
            </a:r>
          </a:p>
          <a:p>
            <a:pPr>
              <a:buClr>
                <a:schemeClr val="accent2"/>
              </a:buClr>
              <a:buSzPct val="115000"/>
              <a:buFont typeface="Wingdings" pitchFamily="2" charset="2"/>
              <a:buChar char="Ø"/>
            </a:pPr>
            <a:r>
              <a:rPr lang="en-US" altLang="en-US" sz="2000" i="1" dirty="0">
                <a:solidFill>
                  <a:srgbClr val="002060"/>
                </a:solidFill>
                <a:latin typeface="Tahoma" pitchFamily="34" charset="0"/>
              </a:rPr>
              <a:t>Ex. 3:7-10: </a:t>
            </a:r>
            <a:r>
              <a:rPr lang="en-US" altLang="en-US" sz="2000" b="0" dirty="0">
                <a:solidFill>
                  <a:srgbClr val="002060"/>
                </a:solidFill>
                <a:latin typeface="Tahoma" pitchFamily="34" charset="0"/>
              </a:rPr>
              <a:t>God told Moses the time for deliverance of Israel was at hand. </a:t>
            </a:r>
          </a:p>
          <a:p>
            <a:pPr>
              <a:buClr>
                <a:schemeClr val="accent2"/>
              </a:buClr>
              <a:buSzPct val="115000"/>
              <a:buFont typeface="Wingdings" pitchFamily="2" charset="2"/>
              <a:buChar char="Ø"/>
            </a:pPr>
            <a:r>
              <a:rPr lang="en-US" altLang="en-US" sz="2000" b="0" dirty="0">
                <a:solidFill>
                  <a:srgbClr val="002060"/>
                </a:solidFill>
                <a:latin typeface="Tahoma" pitchFamily="34" charset="0"/>
              </a:rPr>
              <a:t>Given the statutes and laws of God to know how to please Him! </a:t>
            </a:r>
          </a:p>
          <a:p>
            <a:pPr lvl="1">
              <a:buClr>
                <a:schemeClr val="accent2"/>
              </a:buClr>
              <a:buSzPct val="115000"/>
              <a:buFont typeface="Wingdings" panose="05000000000000000000" pitchFamily="2" charset="2"/>
              <a:buChar char="§"/>
            </a:pPr>
            <a:r>
              <a:rPr lang="en-US" altLang="en-US" sz="2000" i="1" dirty="0">
                <a:solidFill>
                  <a:srgbClr val="002060"/>
                </a:solidFill>
                <a:latin typeface="Tahoma" pitchFamily="34" charset="0"/>
              </a:rPr>
              <a:t>Deut. 26:16-17:  </a:t>
            </a:r>
            <a:r>
              <a:rPr lang="en-US" altLang="en-US" sz="2000" b="0" dirty="0">
                <a:solidFill>
                  <a:srgbClr val="002060"/>
                </a:solidFill>
                <a:latin typeface="Tahoma" pitchFamily="34" charset="0"/>
              </a:rPr>
              <a:t>They accepted them and made a covenant with God to keep them!</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Taken from slavery and made a great nation!</a:t>
            </a:r>
          </a:p>
          <a:p>
            <a:pPr lvl="1">
              <a:buClr>
                <a:schemeClr val="accent2"/>
              </a:buClr>
              <a:buSzPct val="115000"/>
              <a:buFont typeface="Wingdings" panose="05000000000000000000" pitchFamily="2" charset="2"/>
              <a:buChar char="§"/>
            </a:pPr>
            <a:r>
              <a:rPr lang="en-US" altLang="en-US" sz="2000" i="1" dirty="0">
                <a:solidFill>
                  <a:srgbClr val="002060"/>
                </a:solidFill>
                <a:latin typeface="Tahoma" pitchFamily="34" charset="0"/>
              </a:rPr>
              <a:t>Deut. 26:18-19: </a:t>
            </a:r>
            <a:r>
              <a:rPr lang="en-US" altLang="en-US" sz="2000" b="0" dirty="0">
                <a:solidFill>
                  <a:srgbClr val="002060"/>
                </a:solidFill>
                <a:latin typeface="Tahoma" pitchFamily="34" charset="0"/>
              </a:rPr>
              <a:t>Special above all other </a:t>
            </a:r>
          </a:p>
          <a:p>
            <a:pPr marL="914400" lvl="2" indent="0">
              <a:buClr>
                <a:schemeClr val="accent2"/>
              </a:buClr>
              <a:buSzPct val="115000"/>
            </a:pPr>
            <a:r>
              <a:rPr lang="en-US" altLang="en-US" sz="2000" b="0" dirty="0">
                <a:solidFill>
                  <a:srgbClr val="002060"/>
                </a:solidFill>
                <a:latin typeface="Tahoma" pitchFamily="34" charset="0"/>
              </a:rPr>
              <a:t>nations of the earth. </a:t>
            </a:r>
          </a:p>
        </p:txBody>
      </p:sp>
      <p:sp>
        <p:nvSpPr>
          <p:cNvPr id="15" name="Text Box 9"/>
          <p:cNvSpPr txBox="1">
            <a:spLocks noChangeArrowheads="1"/>
          </p:cNvSpPr>
          <p:nvPr/>
        </p:nvSpPr>
        <p:spPr bwMode="auto">
          <a:xfrm>
            <a:off x="61613" y="4420182"/>
            <a:ext cx="6048975" cy="830997"/>
          </a:xfrm>
          <a:prstGeom prst="rect">
            <a:avLst/>
          </a:prstGeom>
          <a:solidFill>
            <a:schemeClr val="accent5"/>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latin typeface="Tahoma" pitchFamily="34" charset="0"/>
              </a:rPr>
              <a:t>They were given privileges and</a:t>
            </a:r>
          </a:p>
          <a:p>
            <a:pPr algn="ctr"/>
            <a:r>
              <a:rPr lang="en-US" altLang="en-US" dirty="0">
                <a:solidFill>
                  <a:srgbClr val="FF0000"/>
                </a:solidFill>
                <a:latin typeface="Tahoma" pitchFamily="34" charset="0"/>
              </a:rPr>
              <a:t>blessings beyond any other nation!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98836"/>
            <a:ext cx="2997200" cy="4073690"/>
          </a:xfrm>
          <a:prstGeom prst="rect">
            <a:avLst/>
          </a:prstGeom>
        </p:spPr>
      </p:pic>
    </p:spTree>
    <p:extLst>
      <p:ext uri="{BB962C8B-B14F-4D97-AF65-F5344CB8AC3E}">
        <p14:creationId xmlns:p14="http://schemas.microsoft.com/office/powerpoint/2010/main" val="1998453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left)">
                                      <p:cBhvr>
                                        <p:cTn id="33" dur="500"/>
                                        <p:tgtEl>
                                          <p:spTgt spid="10">
                                            <p:txEl>
                                              <p:pRg st="5" end="5"/>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Effect transition="in" filter="wipe(left)">
                                      <p:cBhvr>
                                        <p:cTn id="41" dur="500"/>
                                        <p:tgtEl>
                                          <p:spTgt spid="10">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518" y="0"/>
            <a:ext cx="9130481" cy="609600"/>
          </a:xfrm>
        </p:spPr>
        <p:txBody>
          <a:bodyPr/>
          <a:lstStyle/>
          <a:p>
            <a:r>
              <a:rPr lang="en-US" altLang="en-US" sz="3200" b="1" u="sng" dirty="0">
                <a:solidFill>
                  <a:schemeClr val="tx1"/>
                </a:solidFill>
                <a:cs typeface="Times New Roman" pitchFamily="18" charset="0"/>
              </a:rPr>
              <a:t>Israel</a:t>
            </a:r>
            <a:endParaRPr lang="en-US" altLang="en-US" sz="3600" b="1" i="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29175" y="0"/>
            <a:ext cx="2772375" cy="304800"/>
          </a:xfrm>
        </p:spPr>
        <p:txBody>
          <a:bodyPr/>
          <a:lstStyle/>
          <a:p>
            <a:r>
              <a:rPr lang="en-US" altLang="en-US" dirty="0"/>
              <a:t>“God Will Provide The Lamb”</a:t>
            </a:r>
          </a:p>
        </p:txBody>
      </p:sp>
      <p:sp>
        <p:nvSpPr>
          <p:cNvPr id="10" name="Text Box 4"/>
          <p:cNvSpPr txBox="1">
            <a:spLocks noChangeArrowheads="1"/>
          </p:cNvSpPr>
          <p:nvPr/>
        </p:nvSpPr>
        <p:spPr bwMode="auto">
          <a:xfrm>
            <a:off x="0" y="8382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Actions:</a:t>
            </a:r>
          </a:p>
          <a:p>
            <a:pPr>
              <a:buClr>
                <a:schemeClr val="accent2"/>
              </a:buClr>
              <a:buSzPct val="115000"/>
              <a:buFont typeface="Wingdings" pitchFamily="2" charset="2"/>
              <a:buChar char="Ø"/>
            </a:pPr>
            <a:r>
              <a:rPr lang="en-US" altLang="en-US" sz="2000" dirty="0">
                <a:solidFill>
                  <a:srgbClr val="002060"/>
                </a:solidFill>
                <a:latin typeface="Tahoma" pitchFamily="34" charset="0"/>
              </a:rPr>
              <a:t>II Chr. 36:15-16: </a:t>
            </a:r>
            <a:r>
              <a:rPr lang="en-US" altLang="en-US" sz="2000" b="0" dirty="0">
                <a:solidFill>
                  <a:srgbClr val="002060"/>
                </a:solidFill>
                <a:latin typeface="Tahoma" pitchFamily="34" charset="0"/>
              </a:rPr>
              <a:t>They rejected God till “there was no remedy.”</a:t>
            </a:r>
          </a:p>
          <a:p>
            <a:pPr>
              <a:buClr>
                <a:schemeClr val="accent2"/>
              </a:buClr>
              <a:buSzPct val="115000"/>
              <a:buFont typeface="Wingdings" pitchFamily="2" charset="2"/>
              <a:buChar char="Ø"/>
            </a:pPr>
            <a:r>
              <a:rPr lang="en-US" altLang="en-US" sz="2000" dirty="0">
                <a:solidFill>
                  <a:srgbClr val="002060"/>
                </a:solidFill>
                <a:latin typeface="Tahoma" pitchFamily="34" charset="0"/>
              </a:rPr>
              <a:t>Neh. 9:13-17: </a:t>
            </a:r>
            <a:r>
              <a:rPr lang="en-US" altLang="en-US" sz="2000" b="0" dirty="0">
                <a:solidFill>
                  <a:srgbClr val="002060"/>
                </a:solidFill>
                <a:latin typeface="Tahoma" pitchFamily="34" charset="0"/>
              </a:rPr>
              <a:t>Nehemiah summed up their attitudes toward God…</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“But they and our fathers acted proudly, hardened their necks, and did not heed Your commandments.” (Neh. 9:16) </a:t>
            </a:r>
          </a:p>
          <a:p>
            <a:pPr>
              <a:buClr>
                <a:schemeClr val="accent2"/>
              </a:buClr>
              <a:buSzPct val="115000"/>
              <a:buFont typeface="Wingdings" pitchFamily="2" charset="2"/>
              <a:buChar char="Ø"/>
            </a:pPr>
            <a:r>
              <a:rPr lang="en-US" altLang="en-US" sz="2000" dirty="0">
                <a:solidFill>
                  <a:srgbClr val="002060"/>
                </a:solidFill>
                <a:latin typeface="Tahoma" pitchFamily="34" charset="0"/>
              </a:rPr>
              <a:t>Mt. 23:29-32, 37: </a:t>
            </a:r>
            <a:r>
              <a:rPr lang="en-US" altLang="en-US" sz="2000" b="0" dirty="0">
                <a:solidFill>
                  <a:srgbClr val="002060"/>
                </a:solidFill>
                <a:latin typeface="Tahoma" pitchFamily="34" charset="0"/>
              </a:rPr>
              <a:t>Jesus said of Israel: “Jerusalem, Jerusalem, who kills the prophets and stones those who are sent to her!” </a:t>
            </a:r>
          </a:p>
        </p:txBody>
      </p:sp>
      <p:sp>
        <p:nvSpPr>
          <p:cNvPr id="11" name="Text Box 5"/>
          <p:cNvSpPr txBox="1">
            <a:spLocks noChangeArrowheads="1"/>
          </p:cNvSpPr>
          <p:nvPr/>
        </p:nvSpPr>
        <p:spPr bwMode="auto">
          <a:xfrm>
            <a:off x="-29175" y="3624942"/>
            <a:ext cx="6553200" cy="1200329"/>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Having the Law of God, Israel as a nation</a:t>
            </a:r>
          </a:p>
          <a:p>
            <a:pPr algn="ctr"/>
            <a:r>
              <a:rPr lang="en-US" altLang="en-US" dirty="0">
                <a:solidFill>
                  <a:srgbClr val="66FFFF"/>
                </a:solidFill>
                <a:latin typeface="Tahoma" pitchFamily="34" charset="0"/>
              </a:rPr>
              <a:t>failed to keep her covenant with God: </a:t>
            </a:r>
          </a:p>
          <a:p>
            <a:pPr algn="ctr"/>
            <a:r>
              <a:rPr lang="en-US" altLang="en-US" dirty="0">
                <a:ln>
                  <a:solidFill>
                    <a:schemeClr val="bg2">
                      <a:lumMod val="20000"/>
                      <a:lumOff val="80000"/>
                    </a:schemeClr>
                  </a:solidFill>
                </a:ln>
                <a:solidFill>
                  <a:srgbClr val="FF0000"/>
                </a:solidFill>
                <a:effectLst>
                  <a:glow rad="101600">
                    <a:srgbClr val="FFFF00">
                      <a:alpha val="60000"/>
                    </a:srgbClr>
                  </a:glow>
                </a:effectLst>
                <a:latin typeface="Tahoma" pitchFamily="34" charset="0"/>
              </a:rPr>
              <a:t>The Lamb of sacrifice was needed!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331" y="4924519"/>
            <a:ext cx="3858537" cy="193348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197" y="3146524"/>
            <a:ext cx="2537803" cy="2933700"/>
          </a:xfrm>
          <a:prstGeom prst="rect">
            <a:avLst/>
          </a:prstGeom>
        </p:spPr>
      </p:pic>
    </p:spTree>
    <p:extLst>
      <p:ext uri="{BB962C8B-B14F-4D97-AF65-F5344CB8AC3E}">
        <p14:creationId xmlns:p14="http://schemas.microsoft.com/office/powerpoint/2010/main" val="2619659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4133</TotalTime>
  <Words>2218</Words>
  <Application>Microsoft Office PowerPoint</Application>
  <PresentationFormat>On-screen Show (4:3)</PresentationFormat>
  <Paragraphs>219</Paragraphs>
  <Slides>20</Slides>
  <Notes>20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20</vt:i4>
      </vt:variant>
    </vt:vector>
  </HeadingPairs>
  <TitlesOfParts>
    <vt:vector size="35"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“God Will Provide The Lamb”  Text: Gen. 22:8; Heb. 9:22-28   </vt:lpstr>
      <vt:lpstr>Intro</vt:lpstr>
      <vt:lpstr>Intro</vt:lpstr>
      <vt:lpstr>Adam &amp; Eve</vt:lpstr>
      <vt:lpstr>Adam &amp; Eve</vt:lpstr>
      <vt:lpstr>Noah and Mankind After the Flood</vt:lpstr>
      <vt:lpstr>Noah and Mankind After the Flood</vt:lpstr>
      <vt:lpstr>Israel</vt:lpstr>
      <vt:lpstr>Israel</vt:lpstr>
      <vt:lpstr>Israel in Jesus’ Day</vt:lpstr>
      <vt:lpstr>Israel in Jesus’ Day</vt:lpstr>
      <vt:lpstr>Mankind Today</vt:lpstr>
      <vt:lpstr>Mankind Today</vt:lpstr>
      <vt:lpstr>Conclusion</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Will Provide The Lamb"</dc:title>
  <dc:subject>09/03/17</dc:subject>
  <dc:creator>DarkWolf</dc:creator>
  <cp:lastModifiedBy>Nathan Morrison</cp:lastModifiedBy>
  <cp:revision>36</cp:revision>
  <dcterms:created xsi:type="dcterms:W3CDTF">2005-06-04T23:49:02Z</dcterms:created>
  <dcterms:modified xsi:type="dcterms:W3CDTF">2017-09-29T15:44:25Z</dcterms:modified>
</cp:coreProperties>
</file>