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Lst>
  <p:notesMasterIdLst>
    <p:notesMasterId r:id="rId32"/>
  </p:notesMasterIdLst>
  <p:handoutMasterIdLst>
    <p:handoutMasterId r:id="rId33"/>
  </p:handoutMasterIdLst>
  <p:sldIdLst>
    <p:sldId id="256" r:id="rId10"/>
    <p:sldId id="359" r:id="rId11"/>
    <p:sldId id="343" r:id="rId12"/>
    <p:sldId id="386" r:id="rId13"/>
    <p:sldId id="387" r:id="rId14"/>
    <p:sldId id="395" r:id="rId15"/>
    <p:sldId id="399" r:id="rId16"/>
    <p:sldId id="411" r:id="rId17"/>
    <p:sldId id="400" r:id="rId18"/>
    <p:sldId id="414" r:id="rId19"/>
    <p:sldId id="401" r:id="rId20"/>
    <p:sldId id="416" r:id="rId21"/>
    <p:sldId id="405" r:id="rId22"/>
    <p:sldId id="406" r:id="rId23"/>
    <p:sldId id="418" r:id="rId24"/>
    <p:sldId id="420" r:id="rId25"/>
    <p:sldId id="409" r:id="rId26"/>
    <p:sldId id="377" r:id="rId27"/>
    <p:sldId id="422" r:id="rId28"/>
    <p:sldId id="336" r:id="rId29"/>
    <p:sldId id="424" r:id="rId30"/>
    <p:sldId id="381" r:id="rId31"/>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FFFFFF"/>
    <a:srgbClr val="FF0066"/>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62" d="100"/>
          <a:sy n="62" d="100"/>
        </p:scale>
        <p:origin x="9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144"/>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09/03/17</a:t>
            </a:r>
          </a:p>
          <a:p>
            <a:r>
              <a:rPr lang="en-US" altLang="en-US" dirty="0"/>
              <a:t>All Scripture given is from NASB unless otherwise stated</a:t>
            </a:r>
          </a:p>
          <a:p>
            <a:endParaRPr lang="en-US" altLang="en-US" dirty="0"/>
          </a:p>
          <a:p>
            <a:r>
              <a:rPr lang="en-US" altLang="en-US" dirty="0"/>
              <a:t>For further study or if questions, Call</a:t>
            </a:r>
            <a:r>
              <a:rPr lang="en-US" altLang="en-US"/>
              <a:t>: </a:t>
            </a:r>
            <a:r>
              <a:rPr lang="en-US" sz="1200" kern="1200">
                <a:solidFill>
                  <a:schemeClr val="tx1"/>
                </a:solidFill>
                <a:effectLst/>
                <a:latin typeface="Times New Roman" pitchFamily="18" charset="0"/>
                <a:ea typeface="+mn-ea"/>
                <a:cs typeface="+mn-cs"/>
              </a:rPr>
              <a:t>804-277-1983, or Visit: www.courthousechurchofchrist.com</a:t>
            </a:r>
            <a:endParaRPr lang="en-US" altLang="en-US" dirty="0"/>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392640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173826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15</a:t>
            </a:fld>
            <a:endParaRPr lang="en-US" altLang="en-US"/>
          </a:p>
        </p:txBody>
      </p:sp>
    </p:spTree>
    <p:extLst>
      <p:ext uri="{BB962C8B-B14F-4D97-AF65-F5344CB8AC3E}">
        <p14:creationId xmlns:p14="http://schemas.microsoft.com/office/powerpoint/2010/main" val="229209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16</a:t>
            </a:fld>
            <a:endParaRPr lang="en-US" altLang="en-US"/>
          </a:p>
        </p:txBody>
      </p:sp>
    </p:spTree>
    <p:extLst>
      <p:ext uri="{BB962C8B-B14F-4D97-AF65-F5344CB8AC3E}">
        <p14:creationId xmlns:p14="http://schemas.microsoft.com/office/powerpoint/2010/main" val="4121788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17</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18</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19</a:t>
            </a:fld>
            <a:endParaRPr lang="en-US" altLang="en-US"/>
          </a:p>
        </p:txBody>
      </p:sp>
    </p:spTree>
    <p:extLst>
      <p:ext uri="{BB962C8B-B14F-4D97-AF65-F5344CB8AC3E}">
        <p14:creationId xmlns:p14="http://schemas.microsoft.com/office/powerpoint/2010/main" val="97573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20</a:t>
            </a:fld>
            <a:endParaRPr lang="en-US" altLang="en-US"/>
          </a:p>
        </p:txBody>
      </p:sp>
    </p:spTree>
    <p:extLst>
      <p:ext uri="{BB962C8B-B14F-4D97-AF65-F5344CB8AC3E}">
        <p14:creationId xmlns:p14="http://schemas.microsoft.com/office/powerpoint/2010/main" val="2319408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21</a:t>
            </a:fld>
            <a:endParaRPr lang="en-US" altLang="en-US"/>
          </a:p>
        </p:txBody>
      </p:sp>
    </p:spTree>
    <p:extLst>
      <p:ext uri="{BB962C8B-B14F-4D97-AF65-F5344CB8AC3E}">
        <p14:creationId xmlns:p14="http://schemas.microsoft.com/office/powerpoint/2010/main" val="82353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22</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151236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The Indestructible Seed</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The Indestructible Seed</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The Indestructible Seed</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The Indestructible Seed</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The Indestructible Seed</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The Indestructible Seed</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314538"/>
            <a:ext cx="9144000" cy="1180004"/>
          </a:xfrm>
        </p:spPr>
        <p:txBody>
          <a:bodyPr>
            <a:prstTxWarp prst="textStop">
              <a:avLst/>
            </a:prstTxWarp>
          </a:bodyPr>
          <a:lstStyle/>
          <a:p>
            <a:r>
              <a:rPr lang="en-US" altLang="en-US" sz="4000"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Christ: The Indestructible Seed</a:t>
            </a:r>
            <a:br>
              <a:rPr lang="en-US" altLang="en-US" sz="4000" b="1" u="sng" dirty="0">
                <a:solidFill>
                  <a:schemeClr val="tx1"/>
                </a:solidFill>
                <a:cs typeface="Times New Roman" pitchFamily="18" charset="0"/>
              </a:rPr>
            </a:br>
            <a:endParaRPr lang="en-US" altLang="en-US" sz="3200" b="1" dirty="0">
              <a:solidFill>
                <a:schemeClr val="accent1"/>
              </a:solidFill>
              <a:cs typeface="Times New Roman" pitchFamily="18" charset="0"/>
            </a:endParaRPr>
          </a:p>
        </p:txBody>
      </p:sp>
      <p:pic>
        <p:nvPicPr>
          <p:cNvPr id="3" name="Picture 2">
            <a:extLst>
              <a:ext uri="{FF2B5EF4-FFF2-40B4-BE49-F238E27FC236}">
                <a16:creationId xmlns:a16="http://schemas.microsoft.com/office/drawing/2014/main" id="{29BFF681-1ECE-4DCA-A9C3-54BAA86FB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3" y="2617093"/>
            <a:ext cx="8968947" cy="4240907"/>
          </a:xfrm>
          <a:prstGeom prst="rect">
            <a:avLst/>
          </a:prstGeom>
        </p:spPr>
      </p:pic>
      <p:sp>
        <p:nvSpPr>
          <p:cNvPr id="4" name="TextBox 3">
            <a:extLst>
              <a:ext uri="{FF2B5EF4-FFF2-40B4-BE49-F238E27FC236}">
                <a16:creationId xmlns:a16="http://schemas.microsoft.com/office/drawing/2014/main" id="{F5EBC821-EAA7-4CC3-95F4-96080AE0B135}"/>
              </a:ext>
            </a:extLst>
          </p:cNvPr>
          <p:cNvSpPr txBox="1"/>
          <p:nvPr/>
        </p:nvSpPr>
        <p:spPr>
          <a:xfrm>
            <a:off x="3364765" y="3886200"/>
            <a:ext cx="2501005" cy="707886"/>
          </a:xfrm>
          <a:prstGeom prst="rect">
            <a:avLst/>
          </a:prstGeom>
          <a:noFill/>
        </p:spPr>
        <p:txBody>
          <a:bodyPr wrap="none" rtlCol="0">
            <a:spAutoFit/>
          </a:bodyPr>
          <a:lstStyle/>
          <a:p>
            <a:r>
              <a:rPr lang="en-US" sz="4000" spc="50" dirty="0">
                <a:ln w="0">
                  <a:solidFill>
                    <a:srgbClr val="FF6600"/>
                  </a:solidFill>
                </a:ln>
                <a:solidFill>
                  <a:srgbClr val="FFFFFF"/>
                </a:solidFill>
                <a:effectLst>
                  <a:innerShdw blurRad="63500" dist="50800" dir="13500000">
                    <a:srgbClr val="000000">
                      <a:alpha val="50000"/>
                    </a:srgbClr>
                  </a:innerShdw>
                </a:effectLst>
                <a:latin typeface="Segoe UI" panose="020B0502040204020203" pitchFamily="34" charset="0"/>
                <a:cs typeface="Segoe UI" panose="020B0502040204020203" pitchFamily="34" charset="0"/>
              </a:rPr>
              <a:t>Gen. 3:15</a:t>
            </a:r>
          </a:p>
        </p:txBody>
      </p:sp>
      <p:sp>
        <p:nvSpPr>
          <p:cNvPr id="7" name="Rectangle 12">
            <a:extLst>
              <a:ext uri="{FF2B5EF4-FFF2-40B4-BE49-F238E27FC236}">
                <a16:creationId xmlns:a16="http://schemas.microsoft.com/office/drawing/2014/main" id="{2735EF2D-3F66-4354-BC62-8213796A3D66}"/>
              </a:ext>
            </a:extLst>
          </p:cNvPr>
          <p:cNvSpPr txBox="1">
            <a:spLocks noChangeArrowheads="1"/>
          </p:cNvSpPr>
          <p:nvPr/>
        </p:nvSpPr>
        <p:spPr bwMode="auto">
          <a:xfrm>
            <a:off x="11326" y="1232598"/>
            <a:ext cx="9144000" cy="115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200" b="1" kern="0" dirty="0">
                <a:solidFill>
                  <a:schemeClr val="accent2">
                    <a:lumMod val="75000"/>
                  </a:schemeClr>
                </a:solidFill>
                <a:cs typeface="Times New Roman" pitchFamily="18" charset="0"/>
              </a:rPr>
              <a:t>Text: Gen. 3:15</a:t>
            </a:r>
            <a:br>
              <a:rPr lang="en-US" altLang="en-US" sz="3200" b="1" kern="0">
                <a:solidFill>
                  <a:schemeClr val="accent2">
                    <a:lumMod val="75000"/>
                  </a:schemeClr>
                </a:solidFill>
                <a:cs typeface="Times New Roman" pitchFamily="18" charset="0"/>
              </a:rPr>
            </a:br>
            <a:endParaRPr lang="en-US" altLang="en-US" sz="3200" b="1" kern="0" dirty="0">
              <a:solidFill>
                <a:schemeClr val="accent1"/>
              </a:solidFill>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Satan Tries to Destroy the Seed of David</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3349" y="4016883"/>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The Jews fight back!</a:t>
            </a:r>
          </a:p>
          <a:p>
            <a:pPr>
              <a:buClr>
                <a:schemeClr val="accent2"/>
              </a:buClr>
              <a:buSzPct val="115000"/>
              <a:buFont typeface="Wingdings" pitchFamily="2" charset="2"/>
              <a:buChar char="Ø"/>
            </a:pPr>
            <a:r>
              <a:rPr lang="en-US" altLang="en-US" sz="2000" i="1" dirty="0">
                <a:solidFill>
                  <a:schemeClr val="accent1"/>
                </a:solidFill>
                <a:latin typeface="Tahoma" pitchFamily="34" charset="0"/>
              </a:rPr>
              <a:t>Esther 8-9: </a:t>
            </a:r>
            <a:r>
              <a:rPr lang="en-US" altLang="en-US" sz="2000" b="0" dirty="0">
                <a:solidFill>
                  <a:schemeClr val="accent1"/>
                </a:solidFill>
                <a:latin typeface="Tahoma" pitchFamily="34" charset="0"/>
              </a:rPr>
              <a:t>The Jews were given the authority to defend their lives against any and all that attacked them (Esther 8:11-12; </a:t>
            </a:r>
            <a:r>
              <a:rPr lang="en-US" altLang="en-US" sz="2000" dirty="0">
                <a:solidFill>
                  <a:schemeClr val="accent1"/>
                </a:solidFill>
                <a:latin typeface="Tahoma" pitchFamily="34" charset="0"/>
              </a:rPr>
              <a:t>9:</a:t>
            </a:r>
            <a:r>
              <a:rPr lang="en-US" altLang="en-US" sz="2000" b="0" dirty="0">
                <a:solidFill>
                  <a:schemeClr val="accent1"/>
                </a:solidFill>
                <a:latin typeface="Tahoma" pitchFamily="34" charset="0"/>
              </a:rPr>
              <a:t>16, </a:t>
            </a:r>
            <a:r>
              <a:rPr lang="en-US" altLang="en-US" sz="2000" dirty="0">
                <a:solidFill>
                  <a:schemeClr val="accent1"/>
                </a:solidFill>
                <a:latin typeface="Tahoma" pitchFamily="34" charset="0"/>
              </a:rPr>
              <a:t>20-22</a:t>
            </a:r>
            <a:r>
              <a:rPr lang="en-US" altLang="en-US" sz="2000" b="0" dirty="0">
                <a:solidFill>
                  <a:schemeClr val="accent1"/>
                </a:solidFill>
                <a:latin typeface="Tahoma" pitchFamily="34" charset="0"/>
              </a:rPr>
              <a:t>)</a:t>
            </a:r>
          </a:p>
        </p:txBody>
      </p:sp>
      <p:sp>
        <p:nvSpPr>
          <p:cNvPr id="9" name="Text Box 4"/>
          <p:cNvSpPr txBox="1">
            <a:spLocks noChangeArrowheads="1"/>
          </p:cNvSpPr>
          <p:nvPr/>
        </p:nvSpPr>
        <p:spPr bwMode="auto">
          <a:xfrm>
            <a:off x="-12290" y="609600"/>
            <a:ext cx="9144000" cy="3231654"/>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Esther 9:20-22 </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20.  Then Mordecai recorded these events, and he sent letters to all the Jews who were in all the provinces of King Ahasuerus, both near and far,</a:t>
            </a:r>
          </a:p>
          <a:p>
            <a:r>
              <a:rPr lang="en-US" altLang="en-US" sz="2000" b="0" dirty="0">
                <a:solidFill>
                  <a:srgbClr val="002060"/>
                </a:solidFill>
                <a:latin typeface="Tahoma" pitchFamily="34" charset="0"/>
              </a:rPr>
              <a:t>21.  obliging them to celebrate the fourteenth day of the month Adar, and the fifteenth day of the same month, annually,</a:t>
            </a:r>
          </a:p>
          <a:p>
            <a:r>
              <a:rPr lang="en-US" altLang="en-US" sz="2000" b="0" dirty="0">
                <a:solidFill>
                  <a:srgbClr val="002060"/>
                </a:solidFill>
                <a:latin typeface="Tahoma" pitchFamily="34" charset="0"/>
              </a:rPr>
              <a:t>22.  because on those days the Jews rid themselves of their enemies, and it was a month which was turned for them from sorrow into gladness and from mourning into a holiday; that they should make them days of feasting and rejoicing and sending portions of food to one another and gifts to the poor.</a:t>
            </a:r>
          </a:p>
        </p:txBody>
      </p:sp>
      <p:sp>
        <p:nvSpPr>
          <p:cNvPr id="7" name="Text Box 5"/>
          <p:cNvSpPr txBox="1">
            <a:spLocks noChangeArrowheads="1"/>
          </p:cNvSpPr>
          <p:nvPr/>
        </p:nvSpPr>
        <p:spPr bwMode="auto">
          <a:xfrm>
            <a:off x="1790700" y="5582499"/>
            <a:ext cx="55626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27143749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630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2290" y="0"/>
            <a:ext cx="9156290" cy="990600"/>
          </a:xfrm>
        </p:spPr>
        <p:txBody>
          <a:bodyPr/>
          <a:lstStyle/>
          <a:p>
            <a:r>
              <a:rPr lang="en-US" altLang="en-US" sz="3200" b="1" u="sng" dirty="0">
                <a:solidFill>
                  <a:schemeClr val="tx1"/>
                </a:solidFill>
                <a:cs typeface="Times New Roman" pitchFamily="18" charset="0"/>
              </a:rPr>
              <a:t>Satan Tries to Destroy Jesus Christ: </a:t>
            </a:r>
            <a:br>
              <a:rPr lang="en-US" altLang="en-US" sz="3200" b="1" u="sng" dirty="0">
                <a:solidFill>
                  <a:schemeClr val="tx1"/>
                </a:solidFill>
                <a:cs typeface="Times New Roman" pitchFamily="18" charset="0"/>
              </a:rPr>
            </a:br>
            <a:r>
              <a:rPr lang="en-US" altLang="en-US" sz="3200" b="1" u="sng" dirty="0">
                <a:solidFill>
                  <a:schemeClr val="tx1"/>
                </a:solidFill>
                <a:cs typeface="Times New Roman" pitchFamily="18" charset="0"/>
              </a:rPr>
              <a:t>the “Seed” of Woman</a:t>
            </a: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11723" y="4466696"/>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Herod attempts to kill Jesus as a baby</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Angels pronounced the birth of Jesus (Lk. 2:8-15).</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Wise men from the east came looking for the baby born “King of the Jews” </a:t>
            </a:r>
            <a:r>
              <a:rPr lang="en-US" altLang="en-US" sz="2000" b="0" i="1" dirty="0">
                <a:solidFill>
                  <a:schemeClr val="accent1"/>
                </a:solidFill>
                <a:latin typeface="Tahoma" pitchFamily="34" charset="0"/>
              </a:rPr>
              <a:t>(Mt. 2:1-2).</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2:13, 16: </a:t>
            </a:r>
            <a:r>
              <a:rPr lang="en-US" altLang="en-US" sz="2000" b="0" dirty="0">
                <a:solidFill>
                  <a:schemeClr val="accent1"/>
                </a:solidFill>
                <a:latin typeface="Tahoma" pitchFamily="34" charset="0"/>
              </a:rPr>
              <a:t>Herod sought to destroy Jesus</a:t>
            </a:r>
          </a:p>
          <a:p>
            <a:pPr lvl="2">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If he could destroy Him while a child, God would be discredited</a:t>
            </a:r>
          </a:p>
        </p:txBody>
      </p:sp>
      <p:sp>
        <p:nvSpPr>
          <p:cNvPr id="9" name="Text Box 4"/>
          <p:cNvSpPr txBox="1">
            <a:spLocks noChangeArrowheads="1"/>
          </p:cNvSpPr>
          <p:nvPr/>
        </p:nvSpPr>
        <p:spPr bwMode="auto">
          <a:xfrm>
            <a:off x="0" y="1094290"/>
            <a:ext cx="9144000" cy="3231654"/>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Mt. 2:13, 16</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13.  Now when they had gone, behold, an angel of the Lord appeared to Joseph in a dream and said, "Get up! Take the Child and His mother and flee to Egypt, and remain there until I tell you; for Herod is going to search for the Child to destroy Him."</a:t>
            </a:r>
          </a:p>
          <a:p>
            <a:endParaRPr lang="en-US" altLang="en-US" sz="2000" b="0" dirty="0">
              <a:solidFill>
                <a:srgbClr val="002060"/>
              </a:solidFill>
              <a:latin typeface="Tahoma" pitchFamily="34" charset="0"/>
            </a:endParaRPr>
          </a:p>
          <a:p>
            <a:r>
              <a:rPr lang="en-US" altLang="en-US" sz="2000" b="0" dirty="0">
                <a:solidFill>
                  <a:srgbClr val="002060"/>
                </a:solidFill>
                <a:latin typeface="Tahoma" pitchFamily="34" charset="0"/>
              </a:rPr>
              <a:t>16.  Then when Herod saw that he had been tricked by the magi, he became very enraged, and sent and slew all the male children who were in Bethlehem and all its vicinity, from two years old and under, according to the time which he had determined from the magi.</a:t>
            </a:r>
          </a:p>
        </p:txBody>
      </p:sp>
    </p:spTree>
    <p:extLst>
      <p:ext uri="{BB962C8B-B14F-4D97-AF65-F5344CB8AC3E}">
        <p14:creationId xmlns:p14="http://schemas.microsoft.com/office/powerpoint/2010/main" val="29599145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3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30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6308">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2290" y="0"/>
            <a:ext cx="9156290" cy="990600"/>
          </a:xfrm>
        </p:spPr>
        <p:txBody>
          <a:bodyPr/>
          <a:lstStyle/>
          <a:p>
            <a:r>
              <a:rPr lang="en-US" altLang="en-US" sz="3200" b="1" u="sng" dirty="0">
                <a:solidFill>
                  <a:schemeClr val="tx1"/>
                </a:solidFill>
                <a:cs typeface="Times New Roman" pitchFamily="18" charset="0"/>
              </a:rPr>
              <a:t>Satan Tries to Destroy Jesus Christ: </a:t>
            </a:r>
            <a:br>
              <a:rPr lang="en-US" altLang="en-US" sz="3200" b="1" u="sng" dirty="0">
                <a:solidFill>
                  <a:schemeClr val="tx1"/>
                </a:solidFill>
                <a:cs typeface="Times New Roman" pitchFamily="18" charset="0"/>
              </a:rPr>
            </a:br>
            <a:r>
              <a:rPr lang="en-US" altLang="en-US" sz="3200" b="1" u="sng" dirty="0">
                <a:solidFill>
                  <a:schemeClr val="tx1"/>
                </a:solidFill>
                <a:cs typeface="Times New Roman" pitchFamily="18" charset="0"/>
              </a:rPr>
              <a:t>the “Seed” of Woman</a:t>
            </a: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11723" y="457200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Go warned Joseph</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2:13-15: </a:t>
            </a:r>
            <a:r>
              <a:rPr lang="en-US" altLang="en-US" sz="2000" b="0" dirty="0">
                <a:solidFill>
                  <a:schemeClr val="accent1"/>
                </a:solidFill>
                <a:latin typeface="Tahoma" pitchFamily="34" charset="0"/>
              </a:rPr>
              <a:t>God warned Joseph to flee with his family into Egypt!</a:t>
            </a:r>
          </a:p>
        </p:txBody>
      </p:sp>
      <p:sp>
        <p:nvSpPr>
          <p:cNvPr id="9" name="Text Box 4"/>
          <p:cNvSpPr txBox="1">
            <a:spLocks noChangeArrowheads="1"/>
          </p:cNvSpPr>
          <p:nvPr/>
        </p:nvSpPr>
        <p:spPr bwMode="auto">
          <a:xfrm>
            <a:off x="0" y="1094290"/>
            <a:ext cx="9144000" cy="3231654"/>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Mt. 2:13-15</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13.  Now when they had gone, behold, an angel of the Lord appeared to Joseph in a dream and said, "Get up! Take the Child and His mother and flee to Egypt, and remain there until I tell you; for Herod is going to search for the Child to destroy Him."</a:t>
            </a:r>
          </a:p>
          <a:p>
            <a:r>
              <a:rPr lang="en-US" altLang="en-US" sz="2000" b="0" dirty="0">
                <a:solidFill>
                  <a:srgbClr val="002060"/>
                </a:solidFill>
                <a:latin typeface="Tahoma" pitchFamily="34" charset="0"/>
              </a:rPr>
              <a:t>14.  So Joseph got up and took the Child and His mother while it was still night, and left for Egypt.</a:t>
            </a:r>
          </a:p>
          <a:p>
            <a:r>
              <a:rPr lang="en-US" altLang="en-US" sz="2000" b="0" dirty="0">
                <a:solidFill>
                  <a:srgbClr val="002060"/>
                </a:solidFill>
                <a:latin typeface="Tahoma" pitchFamily="34" charset="0"/>
              </a:rPr>
              <a:t>15.  He remained there until the death of Herod. This was to fulfill what had been spoken by the Lord through the prophet: "OUT OF EGYPT I CALLED MY SON."</a:t>
            </a:r>
          </a:p>
        </p:txBody>
      </p:sp>
      <p:sp>
        <p:nvSpPr>
          <p:cNvPr id="6" name="Text Box 5">
            <a:extLst>
              <a:ext uri="{FF2B5EF4-FFF2-40B4-BE49-F238E27FC236}">
                <a16:creationId xmlns:a16="http://schemas.microsoft.com/office/drawing/2014/main" id="{F632362B-D97D-4651-BECF-BC3197986874}"/>
              </a:ext>
            </a:extLst>
          </p:cNvPr>
          <p:cNvSpPr txBox="1">
            <a:spLocks noChangeArrowheads="1"/>
          </p:cNvSpPr>
          <p:nvPr/>
        </p:nvSpPr>
        <p:spPr bwMode="auto">
          <a:xfrm>
            <a:off x="1784555" y="5728778"/>
            <a:ext cx="55626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40491997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630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2290" y="0"/>
            <a:ext cx="9156290" cy="990600"/>
          </a:xfrm>
        </p:spPr>
        <p:txBody>
          <a:bodyPr/>
          <a:lstStyle/>
          <a:p>
            <a:r>
              <a:rPr lang="en-US" altLang="en-US" sz="3200" b="1" u="sng" dirty="0">
                <a:solidFill>
                  <a:schemeClr val="tx1"/>
                </a:solidFill>
                <a:cs typeface="Times New Roman" pitchFamily="18" charset="0"/>
              </a:rPr>
              <a:t>Satan Tries to Destroy Jesus Christ: </a:t>
            </a:r>
            <a:br>
              <a:rPr lang="en-US" altLang="en-US" sz="3200" b="1" u="sng" dirty="0">
                <a:solidFill>
                  <a:schemeClr val="tx1"/>
                </a:solidFill>
                <a:cs typeface="Times New Roman" pitchFamily="18" charset="0"/>
              </a:rPr>
            </a:br>
            <a:r>
              <a:rPr lang="en-US" altLang="en-US" sz="3200" b="1" u="sng" dirty="0">
                <a:solidFill>
                  <a:schemeClr val="tx1"/>
                </a:solidFill>
                <a:cs typeface="Times New Roman" pitchFamily="18" charset="0"/>
              </a:rPr>
              <a:t>the “Seed” of Woman</a:t>
            </a: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14748" y="3200400"/>
            <a:ext cx="696437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Satan tempts Jesus</a:t>
            </a:r>
          </a:p>
          <a:p>
            <a:pPr>
              <a:buClr>
                <a:schemeClr val="accent2"/>
              </a:buClr>
              <a:buSzPct val="115000"/>
              <a:buFont typeface="Wingdings" pitchFamily="2" charset="2"/>
              <a:buChar char="Ø"/>
            </a:pPr>
            <a:r>
              <a:rPr lang="en-US" altLang="en-US" sz="2000" i="1" dirty="0">
                <a:solidFill>
                  <a:schemeClr val="accent1"/>
                </a:solidFill>
                <a:latin typeface="Tahoma" pitchFamily="34" charset="0"/>
              </a:rPr>
              <a:t>Mt. 4:1-11: </a:t>
            </a:r>
            <a:r>
              <a:rPr lang="en-US" altLang="en-US" sz="2000" b="0" dirty="0">
                <a:solidFill>
                  <a:schemeClr val="accent1"/>
                </a:solidFill>
                <a:latin typeface="Tahoma" pitchFamily="34" charset="0"/>
              </a:rPr>
              <a:t>Satan tempted Jesus, to get Him to give in to fleshly desires, to give in to temptation of power, and to worship him </a:t>
            </a:r>
            <a:r>
              <a:rPr lang="en-US" altLang="en-US" sz="2000" b="0" i="1" dirty="0">
                <a:solidFill>
                  <a:schemeClr val="accent1"/>
                </a:solidFill>
                <a:latin typeface="Tahoma" pitchFamily="34" charset="0"/>
              </a:rPr>
              <a:t>(I Jn. 2:16).</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4:10-11: </a:t>
            </a:r>
            <a:r>
              <a:rPr lang="en-US" altLang="en-US" sz="2000" b="0" dirty="0">
                <a:solidFill>
                  <a:schemeClr val="accent1"/>
                </a:solidFill>
                <a:latin typeface="Tahoma" pitchFamily="34" charset="0"/>
              </a:rPr>
              <a:t>Jesus resisted him and told him to “Go!”</a:t>
            </a:r>
            <a:endParaRPr lang="en-US" altLang="en-US" sz="2000" dirty="0">
              <a:solidFill>
                <a:schemeClr val="accent1"/>
              </a:solidFill>
              <a:latin typeface="Tahoma" pitchFamily="34" charset="0"/>
            </a:endParaRPr>
          </a:p>
        </p:txBody>
      </p:sp>
      <p:sp>
        <p:nvSpPr>
          <p:cNvPr id="9" name="Text Box 4"/>
          <p:cNvSpPr txBox="1">
            <a:spLocks noChangeArrowheads="1"/>
          </p:cNvSpPr>
          <p:nvPr/>
        </p:nvSpPr>
        <p:spPr bwMode="auto">
          <a:xfrm>
            <a:off x="-12290" y="1143000"/>
            <a:ext cx="9144000" cy="1692771"/>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Mt. 4:10-11</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10.  Then Jesus said to him, "Go, Satan! For it is written, 'YOU SHALL WORSHIP THE LORD YOUR GOD, AND SERVE HIM ONLY.'"</a:t>
            </a:r>
          </a:p>
          <a:p>
            <a:r>
              <a:rPr lang="en-US" altLang="en-US" sz="2000" b="0" dirty="0">
                <a:solidFill>
                  <a:srgbClr val="002060"/>
                </a:solidFill>
                <a:latin typeface="Tahoma" pitchFamily="34" charset="0"/>
              </a:rPr>
              <a:t>11.  Then the devil left Him; and behold, angels came and began to minister to Him.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089" y="2999057"/>
            <a:ext cx="2182085" cy="2833877"/>
          </a:xfrm>
          <a:prstGeom prst="rect">
            <a:avLst/>
          </a:prstGeom>
        </p:spPr>
      </p:pic>
      <p:sp>
        <p:nvSpPr>
          <p:cNvPr id="7" name="Text Box 5">
            <a:extLst>
              <a:ext uri="{FF2B5EF4-FFF2-40B4-BE49-F238E27FC236}">
                <a16:creationId xmlns:a16="http://schemas.microsoft.com/office/drawing/2014/main" id="{33FC9479-AE0B-4CFF-AA36-F5721C0F94EE}"/>
              </a:ext>
            </a:extLst>
          </p:cNvPr>
          <p:cNvSpPr txBox="1">
            <a:spLocks noChangeArrowheads="1"/>
          </p:cNvSpPr>
          <p:nvPr/>
        </p:nvSpPr>
        <p:spPr bwMode="auto">
          <a:xfrm>
            <a:off x="1778410" y="5996220"/>
            <a:ext cx="55626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2813606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1" presetClass="entr" presetSubtype="0" fill="hold" nodeType="withEffect">
                                  <p:stCondLst>
                                    <p:cond delay="0"/>
                                  </p:stCondLst>
                                  <p:childTnLst>
                                    <p:set>
                                      <p:cBhvr>
                                        <p:cTn id="14"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308">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2290" y="0"/>
            <a:ext cx="9156290" cy="990600"/>
          </a:xfrm>
        </p:spPr>
        <p:txBody>
          <a:bodyPr/>
          <a:lstStyle/>
          <a:p>
            <a:r>
              <a:rPr lang="en-US" altLang="en-US" sz="3200" b="1" u="sng" dirty="0">
                <a:solidFill>
                  <a:schemeClr val="tx1"/>
                </a:solidFill>
                <a:cs typeface="Times New Roman" pitchFamily="18" charset="0"/>
              </a:rPr>
              <a:t>Satan Tries to Destroy Jesus Christ: </a:t>
            </a:r>
            <a:br>
              <a:rPr lang="en-US" altLang="en-US" sz="3200" b="1" u="sng" dirty="0">
                <a:solidFill>
                  <a:schemeClr val="tx1"/>
                </a:solidFill>
                <a:cs typeface="Times New Roman" pitchFamily="18" charset="0"/>
              </a:rPr>
            </a:br>
            <a:r>
              <a:rPr lang="en-US" altLang="en-US" sz="3200" b="1" u="sng" dirty="0">
                <a:solidFill>
                  <a:schemeClr val="tx1"/>
                </a:solidFill>
                <a:cs typeface="Times New Roman" pitchFamily="18" charset="0"/>
              </a:rPr>
              <a:t>the “Seed” of Woman</a:t>
            </a: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22122" y="2819400"/>
            <a:ext cx="91661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Jesus crucified</a:t>
            </a:r>
          </a:p>
          <a:p>
            <a:pPr>
              <a:buClr>
                <a:schemeClr val="accent2"/>
              </a:buClr>
              <a:buSzPct val="115000"/>
              <a:buFont typeface="Wingdings" pitchFamily="2" charset="2"/>
              <a:buChar char="Ø"/>
            </a:pPr>
            <a:r>
              <a:rPr lang="en-US" altLang="en-US" sz="2000" i="1" dirty="0">
                <a:solidFill>
                  <a:schemeClr val="accent1"/>
                </a:solidFill>
                <a:latin typeface="Tahoma" pitchFamily="34" charset="0"/>
              </a:rPr>
              <a:t>Lk. 23:33, 46: </a:t>
            </a:r>
            <a:r>
              <a:rPr lang="en-US" altLang="en-US" sz="2000" b="0" i="1" dirty="0">
                <a:solidFill>
                  <a:schemeClr val="accent1"/>
                </a:solidFill>
                <a:latin typeface="Tahoma" pitchFamily="34" charset="0"/>
              </a:rPr>
              <a:t>He “breathed His last.”</a:t>
            </a:r>
            <a:endParaRPr lang="en-US" altLang="en-US" sz="2000" dirty="0">
              <a:solidFill>
                <a:schemeClr val="accent1"/>
              </a:solidFill>
              <a:latin typeface="Tahoma" pitchFamily="34" charset="0"/>
            </a:endParaRPr>
          </a:p>
        </p:txBody>
      </p:sp>
      <p:sp>
        <p:nvSpPr>
          <p:cNvPr id="9" name="Text Box 4"/>
          <p:cNvSpPr txBox="1">
            <a:spLocks noChangeArrowheads="1"/>
          </p:cNvSpPr>
          <p:nvPr/>
        </p:nvSpPr>
        <p:spPr bwMode="auto">
          <a:xfrm>
            <a:off x="10778" y="1151374"/>
            <a:ext cx="9144000" cy="1692771"/>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Lk. 24:5-6</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5.  and as the women were terrified and bowed their faces to the ground, the men said to them, "Why do you seek the living One among the dead?</a:t>
            </a:r>
          </a:p>
          <a:p>
            <a:r>
              <a:rPr lang="en-US" altLang="en-US" sz="2000" b="0" dirty="0">
                <a:solidFill>
                  <a:srgbClr val="002060"/>
                </a:solidFill>
                <a:latin typeface="Tahoma" pitchFamily="34" charset="0"/>
              </a:rPr>
              <a:t>6.  "He is not here, but He has risen. Remember how He spoke to you while He was still in Galilee,</a:t>
            </a:r>
          </a:p>
        </p:txBody>
      </p:sp>
      <p:sp>
        <p:nvSpPr>
          <p:cNvPr id="10" name="Text Box 9"/>
          <p:cNvSpPr txBox="1">
            <a:spLocks noChangeArrowheads="1"/>
          </p:cNvSpPr>
          <p:nvPr/>
        </p:nvSpPr>
        <p:spPr bwMode="auto">
          <a:xfrm>
            <a:off x="-24580" y="3588841"/>
            <a:ext cx="9156290"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i="1" u="sng" dirty="0">
                <a:solidFill>
                  <a:schemeClr val="accent1">
                    <a:lumMod val="75000"/>
                  </a:schemeClr>
                </a:solidFill>
                <a:latin typeface="Tahoma" pitchFamily="34" charset="0"/>
              </a:rPr>
              <a:t>How Satan must have rejoiced!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672" y="4520381"/>
            <a:ext cx="3151244" cy="2362200"/>
          </a:xfrm>
          <a:prstGeom prst="rect">
            <a:avLst/>
          </a:prstGeom>
        </p:spPr>
      </p:pic>
      <p:sp>
        <p:nvSpPr>
          <p:cNvPr id="11" name="Text Box 9"/>
          <p:cNvSpPr txBox="1">
            <a:spLocks noChangeArrowheads="1"/>
          </p:cNvSpPr>
          <p:nvPr/>
        </p:nvSpPr>
        <p:spPr bwMode="auto">
          <a:xfrm>
            <a:off x="-28267" y="4217270"/>
            <a:ext cx="9156290"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i="1" dirty="0">
                <a:solidFill>
                  <a:schemeClr val="accent1">
                    <a:lumMod val="75000"/>
                  </a:schemeClr>
                </a:solidFill>
                <a:latin typeface="Tahoma" pitchFamily="34" charset="0"/>
              </a:rPr>
              <a:t>Until….</a:t>
            </a:r>
          </a:p>
        </p:txBody>
      </p:sp>
      <p:sp>
        <p:nvSpPr>
          <p:cNvPr id="12" name="Text Box 4"/>
          <p:cNvSpPr txBox="1">
            <a:spLocks noChangeArrowheads="1"/>
          </p:cNvSpPr>
          <p:nvPr/>
        </p:nvSpPr>
        <p:spPr bwMode="auto">
          <a:xfrm>
            <a:off x="-9832" y="4932787"/>
            <a:ext cx="59902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2"/>
              </a:buClr>
              <a:buSzPct val="115000"/>
              <a:buFont typeface="Wingdings" pitchFamily="2" charset="2"/>
              <a:buChar char="Ø"/>
            </a:pPr>
            <a:r>
              <a:rPr lang="en-US" altLang="en-US" sz="2000" i="1" dirty="0">
                <a:solidFill>
                  <a:schemeClr val="accent1"/>
                </a:solidFill>
                <a:latin typeface="Tahoma" pitchFamily="34" charset="0"/>
              </a:rPr>
              <a:t>Lk. 24:1-7: </a:t>
            </a:r>
            <a:r>
              <a:rPr lang="en-US" altLang="en-US" sz="2000" b="0" dirty="0">
                <a:solidFill>
                  <a:schemeClr val="accent1"/>
                </a:solidFill>
                <a:latin typeface="Tahoma" pitchFamily="34" charset="0"/>
              </a:rPr>
              <a:t>“Why seek the living among the dead?” </a:t>
            </a:r>
            <a:r>
              <a:rPr lang="en-US" altLang="en-US" sz="2000" dirty="0">
                <a:solidFill>
                  <a:schemeClr val="accent1"/>
                </a:solidFill>
                <a:latin typeface="Tahoma" pitchFamily="34" charset="0"/>
              </a:rPr>
              <a:t>He had risen!</a:t>
            </a:r>
          </a:p>
        </p:txBody>
      </p:sp>
      <p:sp>
        <p:nvSpPr>
          <p:cNvPr id="13" name="Text Box 5">
            <a:extLst>
              <a:ext uri="{FF2B5EF4-FFF2-40B4-BE49-F238E27FC236}">
                <a16:creationId xmlns:a16="http://schemas.microsoft.com/office/drawing/2014/main" id="{04B57974-E79C-47DC-B422-888F3F18D409}"/>
              </a:ext>
            </a:extLst>
          </p:cNvPr>
          <p:cNvSpPr txBox="1">
            <a:spLocks noChangeArrowheads="1"/>
          </p:cNvSpPr>
          <p:nvPr/>
        </p:nvSpPr>
        <p:spPr bwMode="auto">
          <a:xfrm>
            <a:off x="203403" y="5878394"/>
            <a:ext cx="55626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16168816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par>
                          <p:cTn id="23" fill="hold">
                            <p:stCondLst>
                              <p:cond delay="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2290" y="0"/>
            <a:ext cx="9156290" cy="990600"/>
          </a:xfrm>
        </p:spPr>
        <p:txBody>
          <a:bodyPr/>
          <a:lstStyle/>
          <a:p>
            <a:r>
              <a:rPr lang="en-US" altLang="en-US" sz="3200" b="1" u="sng" dirty="0">
                <a:solidFill>
                  <a:schemeClr val="tx1"/>
                </a:solidFill>
                <a:cs typeface="Times New Roman" pitchFamily="18" charset="0"/>
              </a:rPr>
              <a:t>Satan Tries to Destroy Jesus Christ: </a:t>
            </a:r>
            <a:br>
              <a:rPr lang="en-US" altLang="en-US" sz="3200" b="1" u="sng" dirty="0">
                <a:solidFill>
                  <a:schemeClr val="tx1"/>
                </a:solidFill>
                <a:cs typeface="Times New Roman" pitchFamily="18" charset="0"/>
              </a:rPr>
            </a:br>
            <a:r>
              <a:rPr lang="en-US" altLang="en-US" sz="3200" b="1" u="sng" dirty="0">
                <a:solidFill>
                  <a:schemeClr val="tx1"/>
                </a:solidFill>
                <a:cs typeface="Times New Roman" pitchFamily="18" charset="0"/>
              </a:rPr>
              <a:t>the “Seed” of Woman</a:t>
            </a: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9" name="Text Box 4"/>
          <p:cNvSpPr txBox="1">
            <a:spLocks noChangeArrowheads="1"/>
          </p:cNvSpPr>
          <p:nvPr/>
        </p:nvSpPr>
        <p:spPr bwMode="auto">
          <a:xfrm>
            <a:off x="-12290" y="1143000"/>
            <a:ext cx="9144000" cy="3847207"/>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Rev. 12:1-5</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  A great sign appeared in heaven: a woman clothed with the sun, and the moon under her feet, and on her head a crown of twelve stars;</a:t>
            </a:r>
          </a:p>
          <a:p>
            <a:r>
              <a:rPr lang="en-US" altLang="en-US" sz="2000" b="0" dirty="0">
                <a:solidFill>
                  <a:srgbClr val="002060"/>
                </a:solidFill>
                <a:latin typeface="Tahoma" pitchFamily="34" charset="0"/>
              </a:rPr>
              <a:t>2.  and she was with child; and she cried out, being in labor and in pain to give birth.</a:t>
            </a:r>
          </a:p>
          <a:p>
            <a:r>
              <a:rPr lang="en-US" altLang="en-US" sz="2000" b="0" dirty="0">
                <a:solidFill>
                  <a:srgbClr val="002060"/>
                </a:solidFill>
                <a:latin typeface="Tahoma" pitchFamily="34" charset="0"/>
              </a:rPr>
              <a:t>3.  Then another sign appeared in heaven: and behold, a great red dragon having seven heads and ten horns, and on his heads were seven diadems.</a:t>
            </a:r>
          </a:p>
          <a:p>
            <a:r>
              <a:rPr lang="en-US" altLang="en-US" sz="2000" b="0" dirty="0">
                <a:solidFill>
                  <a:srgbClr val="002060"/>
                </a:solidFill>
                <a:latin typeface="Tahoma" pitchFamily="34" charset="0"/>
              </a:rPr>
              <a:t>4.  And his tail swept away a third of the stars of heaven and threw them to the earth. And the dragon stood before the woman who was about to give birth, so that when she gave birth he might devour her child.</a:t>
            </a:r>
          </a:p>
          <a:p>
            <a:r>
              <a:rPr lang="en-US" altLang="en-US" sz="2000" b="0" dirty="0">
                <a:solidFill>
                  <a:srgbClr val="002060"/>
                </a:solidFill>
                <a:latin typeface="Tahoma" pitchFamily="34" charset="0"/>
              </a:rPr>
              <a:t>5.  And she gave birth to a son, a male child, who is to rule all the nations with a rod of iron; and her child was caught up to God and to His throne.</a:t>
            </a:r>
          </a:p>
        </p:txBody>
      </p:sp>
      <p:pic>
        <p:nvPicPr>
          <p:cNvPr id="3" name="Picture 2">
            <a:extLst>
              <a:ext uri="{FF2B5EF4-FFF2-40B4-BE49-F238E27FC236}">
                <a16:creationId xmlns:a16="http://schemas.microsoft.com/office/drawing/2014/main" id="{E78E14E6-6CA9-4A65-ABD1-53ED46ED7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05" y="5019515"/>
            <a:ext cx="4572000" cy="3429000"/>
          </a:xfrm>
          <a:prstGeom prst="rect">
            <a:avLst/>
          </a:prstGeom>
        </p:spPr>
      </p:pic>
    </p:spTree>
    <p:extLst>
      <p:ext uri="{BB962C8B-B14F-4D97-AF65-F5344CB8AC3E}">
        <p14:creationId xmlns:p14="http://schemas.microsoft.com/office/powerpoint/2010/main" val="1627840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5B0CB9-2280-4A09-87FB-7AFD3B82F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242" y="1160464"/>
            <a:ext cx="6149175" cy="4023637"/>
          </a:xfrm>
          <a:prstGeom prst="rect">
            <a:avLst/>
          </a:prstGeom>
        </p:spPr>
      </p:pic>
      <p:sp>
        <p:nvSpPr>
          <p:cNvPr id="226306" name="Rectangle 2"/>
          <p:cNvSpPr>
            <a:spLocks noGrp="1" noChangeArrowheads="1"/>
          </p:cNvSpPr>
          <p:nvPr>
            <p:ph type="title"/>
          </p:nvPr>
        </p:nvSpPr>
        <p:spPr>
          <a:xfrm>
            <a:off x="-12290" y="0"/>
            <a:ext cx="9156290" cy="990600"/>
          </a:xfrm>
        </p:spPr>
        <p:txBody>
          <a:bodyPr/>
          <a:lstStyle/>
          <a:p>
            <a:r>
              <a:rPr lang="en-US" altLang="en-US" sz="3200" b="1" u="sng" dirty="0">
                <a:solidFill>
                  <a:schemeClr val="tx1"/>
                </a:solidFill>
                <a:cs typeface="Times New Roman" pitchFamily="18" charset="0"/>
              </a:rPr>
              <a:t>Satan Tries to Destroy Jesus Christ: </a:t>
            </a:r>
            <a:br>
              <a:rPr lang="en-US" altLang="en-US" sz="3200" b="1" u="sng" dirty="0">
                <a:solidFill>
                  <a:schemeClr val="tx1"/>
                </a:solidFill>
                <a:cs typeface="Times New Roman" pitchFamily="18" charset="0"/>
              </a:rPr>
            </a:br>
            <a:r>
              <a:rPr lang="en-US" altLang="en-US" sz="3200" b="1" u="sng" dirty="0">
                <a:solidFill>
                  <a:schemeClr val="tx1"/>
                </a:solidFill>
                <a:cs typeface="Times New Roman" pitchFamily="18" charset="0"/>
              </a:rPr>
              <a:t>the “Seed” of Woman</a:t>
            </a: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26796" y="1130759"/>
            <a:ext cx="31736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Satan always fails!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Rev. 12:1-5: </a:t>
            </a:r>
            <a:r>
              <a:rPr lang="en-US" altLang="en-US" sz="2000" b="0" dirty="0">
                <a:solidFill>
                  <a:schemeClr val="accent1"/>
                </a:solidFill>
                <a:latin typeface="Tahoma" pitchFamily="34" charset="0"/>
              </a:rPr>
              <a:t>The picture here is of the eternal struggle of Satan trying to destroy the “Seed” </a:t>
            </a:r>
            <a:r>
              <a:rPr lang="en-US" altLang="en-US" sz="2000" b="0" i="1" dirty="0">
                <a:solidFill>
                  <a:schemeClr val="accent1"/>
                </a:solidFill>
                <a:latin typeface="Tahoma" pitchFamily="34" charset="0"/>
              </a:rPr>
              <a:t>(Ps. 2:9) </a:t>
            </a:r>
            <a:r>
              <a:rPr lang="en-US" altLang="en-US" sz="2000" b="0" dirty="0">
                <a:solidFill>
                  <a:schemeClr val="accent1"/>
                </a:solidFill>
                <a:latin typeface="Tahoma" pitchFamily="34" charset="0"/>
              </a:rPr>
              <a:t>and failing!</a:t>
            </a:r>
          </a:p>
        </p:txBody>
      </p:sp>
      <p:sp>
        <p:nvSpPr>
          <p:cNvPr id="14" name="Text Box 5"/>
          <p:cNvSpPr txBox="1">
            <a:spLocks noChangeArrowheads="1"/>
          </p:cNvSpPr>
          <p:nvPr/>
        </p:nvSpPr>
        <p:spPr bwMode="auto">
          <a:xfrm>
            <a:off x="-12290" y="5377452"/>
            <a:ext cx="9156290" cy="1200329"/>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God’s promises can be trusted no matter how bleak </a:t>
            </a:r>
          </a:p>
          <a:p>
            <a:pPr algn="ctr"/>
            <a:r>
              <a:rPr lang="en-US" altLang="en-US" dirty="0">
                <a:solidFill>
                  <a:srgbClr val="66FFFF"/>
                </a:solidFill>
                <a:latin typeface="Tahoma" pitchFamily="34" charset="0"/>
              </a:rPr>
              <a:t>things seem to be:</a:t>
            </a:r>
          </a:p>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29424776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The Power of God’s Promises</a:t>
            </a:r>
            <a:endParaRPr lang="en-US" altLang="en-US" sz="3600" b="1" u="sng" dirty="0">
              <a:solidFill>
                <a:schemeClr val="tx1"/>
              </a:solidFill>
              <a:cs typeface="Times New Roman" pitchFamily="18" charset="0"/>
            </a:endParaRPr>
          </a:p>
        </p:txBody>
      </p:sp>
      <p:sp>
        <p:nvSpPr>
          <p:cNvPr id="5" name="Footer Placeholder 4"/>
          <p:cNvSpPr>
            <a:spLocks noGrp="1"/>
          </p:cNvSpPr>
          <p:nvPr>
            <p:ph type="ftr" sz="quarter" idx="11"/>
          </p:nvPr>
        </p:nvSpPr>
        <p:spPr>
          <a:xfrm>
            <a:off x="0" y="6553200"/>
            <a:ext cx="2667000" cy="304800"/>
          </a:xfrm>
        </p:spPr>
        <p:txBody>
          <a:bodyPr/>
          <a:lstStyle/>
          <a:p>
            <a:r>
              <a:rPr lang="en-US" altLang="en-US" dirty="0"/>
              <a:t>Christ: The Indestructible Seed</a:t>
            </a:r>
          </a:p>
        </p:txBody>
      </p:sp>
      <p:sp>
        <p:nvSpPr>
          <p:cNvPr id="6" name="Text Box 4"/>
          <p:cNvSpPr txBox="1">
            <a:spLocks noChangeArrowheads="1"/>
          </p:cNvSpPr>
          <p:nvPr/>
        </p:nvSpPr>
        <p:spPr bwMode="auto">
          <a:xfrm>
            <a:off x="-12290" y="1219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Jesus (line of David) sits on the throne of David at right</a:t>
            </a:r>
          </a:p>
          <a:p>
            <a:pPr algn="ctr"/>
            <a:r>
              <a:rPr lang="en-US" altLang="en-US" dirty="0">
                <a:solidFill>
                  <a:schemeClr val="accent2">
                    <a:lumMod val="75000"/>
                  </a:schemeClr>
                </a:solidFill>
                <a:latin typeface="Tahoma" pitchFamily="34" charset="0"/>
              </a:rPr>
              <a:t>hand of God – </a:t>
            </a:r>
            <a:r>
              <a:rPr lang="en-US" altLang="en-US" i="1" dirty="0">
                <a:solidFill>
                  <a:schemeClr val="accent2">
                    <a:lumMod val="75000"/>
                  </a:schemeClr>
                </a:solidFill>
                <a:latin typeface="Tahoma" pitchFamily="34" charset="0"/>
              </a:rPr>
              <a:t>Acts 2:29-36; Col. 3:1; Heb. 12:2</a:t>
            </a:r>
          </a:p>
        </p:txBody>
      </p:sp>
      <p:sp>
        <p:nvSpPr>
          <p:cNvPr id="8" name="Text Box 4"/>
          <p:cNvSpPr txBox="1">
            <a:spLocks noChangeArrowheads="1"/>
          </p:cNvSpPr>
          <p:nvPr/>
        </p:nvSpPr>
        <p:spPr bwMode="auto">
          <a:xfrm>
            <a:off x="-14748" y="24384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Promise to Abraham fulfilled in Christ – </a:t>
            </a:r>
            <a:r>
              <a:rPr lang="en-US" altLang="en-US" i="1" dirty="0">
                <a:solidFill>
                  <a:schemeClr val="accent2">
                    <a:lumMod val="75000"/>
                  </a:schemeClr>
                </a:solidFill>
                <a:latin typeface="Tahoma" pitchFamily="34" charset="0"/>
              </a:rPr>
              <a:t>Gal. 3:6-14; 4:4</a:t>
            </a:r>
          </a:p>
        </p:txBody>
      </p:sp>
      <p:sp>
        <p:nvSpPr>
          <p:cNvPr id="11" name="Text Box 4"/>
          <p:cNvSpPr txBox="1">
            <a:spLocks noChangeArrowheads="1"/>
          </p:cNvSpPr>
          <p:nvPr/>
        </p:nvSpPr>
        <p:spPr bwMode="auto">
          <a:xfrm>
            <a:off x="-12290" y="3124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Jesus defeated Satan and his power of death – </a:t>
            </a:r>
          </a:p>
          <a:p>
            <a:pPr algn="ctr"/>
            <a:r>
              <a:rPr lang="en-US" altLang="en-US" i="1" dirty="0">
                <a:solidFill>
                  <a:schemeClr val="accent2">
                    <a:lumMod val="75000"/>
                  </a:schemeClr>
                </a:solidFill>
                <a:latin typeface="Tahoma" pitchFamily="34" charset="0"/>
              </a:rPr>
              <a:t>Heb. 2:14-15</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37729"/>
            <a:ext cx="4045974" cy="2426194"/>
          </a:xfrm>
          <a:prstGeom prst="rect">
            <a:avLst/>
          </a:prstGeom>
        </p:spPr>
      </p:pic>
      <p:sp>
        <p:nvSpPr>
          <p:cNvPr id="13" name="Text Box 5"/>
          <p:cNvSpPr txBox="1">
            <a:spLocks noChangeArrowheads="1"/>
          </p:cNvSpPr>
          <p:nvPr/>
        </p:nvSpPr>
        <p:spPr bwMode="auto">
          <a:xfrm>
            <a:off x="-14748" y="5050661"/>
            <a:ext cx="5043948" cy="1200329"/>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The victory is won, saints must</a:t>
            </a:r>
          </a:p>
          <a:p>
            <a:pPr algn="ctr"/>
            <a:r>
              <a:rPr lang="en-US" altLang="en-US" dirty="0">
                <a:solidFill>
                  <a:srgbClr val="66FFFF"/>
                </a:solidFill>
                <a:latin typeface="Tahoma" pitchFamily="34" charset="0"/>
              </a:rPr>
              <a:t>remain faithful till death!  </a:t>
            </a:r>
          </a:p>
          <a:p>
            <a:pPr algn="ctr"/>
            <a:r>
              <a:rPr lang="en-US" altLang="en-US" i="1" dirty="0">
                <a:solidFill>
                  <a:srgbClr val="66FFFF"/>
                </a:solidFill>
                <a:latin typeface="Tahoma" pitchFamily="34" charset="0"/>
              </a:rPr>
              <a:t>(Rev. 2:10)</a:t>
            </a:r>
          </a:p>
        </p:txBody>
      </p:sp>
    </p:spTree>
    <p:extLst>
      <p:ext uri="{BB962C8B-B14F-4D97-AF65-F5344CB8AC3E}">
        <p14:creationId xmlns:p14="http://schemas.microsoft.com/office/powerpoint/2010/main" val="41299021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a:t>
            </a:r>
          </a:p>
        </p:txBody>
      </p:sp>
      <p:sp>
        <p:nvSpPr>
          <p:cNvPr id="7" name="Footer Placeholder 4"/>
          <p:cNvSpPr>
            <a:spLocks noGrp="1"/>
          </p:cNvSpPr>
          <p:nvPr>
            <p:ph type="ftr" sz="quarter" idx="11"/>
          </p:nvPr>
        </p:nvSpPr>
        <p:spPr>
          <a:xfrm>
            <a:off x="0" y="6567948"/>
            <a:ext cx="2667000" cy="304800"/>
          </a:xfrm>
        </p:spPr>
        <p:txBody>
          <a:bodyPr/>
          <a:lstStyle/>
          <a:p>
            <a:r>
              <a:rPr lang="en-US" altLang="en-US" dirty="0"/>
              <a:t>Christ: The Indestructible Seed</a:t>
            </a:r>
          </a:p>
        </p:txBody>
      </p:sp>
      <p:sp>
        <p:nvSpPr>
          <p:cNvPr id="261123" name="Text Box 3"/>
          <p:cNvSpPr txBox="1">
            <a:spLocks noChangeArrowheads="1"/>
          </p:cNvSpPr>
          <p:nvPr/>
        </p:nvSpPr>
        <p:spPr bwMode="auto">
          <a:xfrm>
            <a:off x="20097" y="11811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Satan tried to destroy the Seed!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The “seed” of all mankind!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The “seed” of Abraham!</a:t>
            </a:r>
          </a:p>
          <a:p>
            <a:pPr>
              <a:buClr>
                <a:schemeClr val="accent2"/>
              </a:buClr>
              <a:buSzPct val="115000"/>
              <a:buFont typeface="Wingdings" pitchFamily="2" charset="2"/>
              <a:buChar char="Ø"/>
            </a:pPr>
            <a:r>
              <a:rPr lang="en-US" altLang="en-US" sz="2000" dirty="0">
                <a:solidFill>
                  <a:schemeClr val="accent1"/>
                </a:solidFill>
                <a:latin typeface="Tahoma" pitchFamily="34" charset="0"/>
              </a:rPr>
              <a:t>The “seed” of David!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Christ: The “Seed” of woman!</a:t>
            </a:r>
          </a:p>
        </p:txBody>
      </p:sp>
      <p:sp>
        <p:nvSpPr>
          <p:cNvPr id="261128" name="Text Box 8"/>
          <p:cNvSpPr txBox="1">
            <a:spLocks noChangeArrowheads="1"/>
          </p:cNvSpPr>
          <p:nvPr/>
        </p:nvSpPr>
        <p:spPr bwMode="auto">
          <a:xfrm>
            <a:off x="0" y="39624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God’s promises do not fail: The Seed was indestructible</a:t>
            </a:r>
          </a:p>
          <a:p>
            <a:r>
              <a:rPr lang="en-US" altLang="en-US" dirty="0">
                <a:solidFill>
                  <a:schemeClr val="accent2">
                    <a:lumMod val="75000"/>
                  </a:schemeClr>
                </a:solidFill>
                <a:latin typeface="Tahoma" pitchFamily="34" charset="0"/>
              </a:rPr>
              <a:t>because God promised it</a:t>
            </a:r>
          </a:p>
          <a:p>
            <a:pPr>
              <a:buClr>
                <a:schemeClr val="accent2"/>
              </a:buClr>
              <a:buSzPct val="115000"/>
              <a:buFont typeface="Wingdings" pitchFamily="2" charset="2"/>
              <a:buChar char="Ø"/>
            </a:pPr>
            <a:r>
              <a:rPr lang="en-US" altLang="en-US" sz="2000" i="1" dirty="0">
                <a:solidFill>
                  <a:schemeClr val="accent1"/>
                </a:solidFill>
                <a:latin typeface="Tahoma" pitchFamily="34" charset="0"/>
              </a:rPr>
              <a:t>It cannot be thwarted – Satan tried numerous times!</a:t>
            </a:r>
            <a:endParaRPr lang="en-US" altLang="en-US" sz="2000" b="0" dirty="0">
              <a:solidFill>
                <a:schemeClr val="accent1"/>
              </a:solidFill>
              <a:latin typeface="Tahoma" pitchFamily="34" charset="0"/>
            </a:endParaRPr>
          </a:p>
        </p:txBody>
      </p:sp>
      <p:pic>
        <p:nvPicPr>
          <p:cNvPr id="3" name="Picture 2">
            <a:extLst>
              <a:ext uri="{FF2B5EF4-FFF2-40B4-BE49-F238E27FC236}">
                <a16:creationId xmlns:a16="http://schemas.microsoft.com/office/drawing/2014/main" id="{69278CED-1909-4117-9A2C-6833A7746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97" y="732086"/>
            <a:ext cx="3886200"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1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2611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a:t>
            </a:r>
          </a:p>
        </p:txBody>
      </p:sp>
      <p:sp>
        <p:nvSpPr>
          <p:cNvPr id="7" name="Footer Placeholder 4"/>
          <p:cNvSpPr>
            <a:spLocks noGrp="1"/>
          </p:cNvSpPr>
          <p:nvPr>
            <p:ph type="ftr" sz="quarter" idx="11"/>
          </p:nvPr>
        </p:nvSpPr>
        <p:spPr>
          <a:xfrm>
            <a:off x="0" y="6567948"/>
            <a:ext cx="2667000" cy="304800"/>
          </a:xfrm>
        </p:spPr>
        <p:txBody>
          <a:bodyPr/>
          <a:lstStyle/>
          <a:p>
            <a:r>
              <a:rPr lang="en-US" altLang="en-US" dirty="0"/>
              <a:t>Christ: The Indestructible Seed</a:t>
            </a:r>
          </a:p>
        </p:txBody>
      </p:sp>
      <p:sp>
        <p:nvSpPr>
          <p:cNvPr id="8" name="Text Box 3"/>
          <p:cNvSpPr txBox="1">
            <a:spLocks noChangeArrowheads="1"/>
          </p:cNvSpPr>
          <p:nvPr/>
        </p:nvSpPr>
        <p:spPr bwMode="auto">
          <a:xfrm>
            <a:off x="0" y="900015"/>
            <a:ext cx="6400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Satan has not given up!</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Pet. 5:8: </a:t>
            </a:r>
            <a:r>
              <a:rPr lang="en-US" altLang="en-US" sz="2000" b="0" dirty="0">
                <a:solidFill>
                  <a:schemeClr val="accent1"/>
                </a:solidFill>
                <a:latin typeface="Tahoma" pitchFamily="34" charset="0"/>
              </a:rPr>
              <a:t>He failed to destroy or corrupt the Seed, so goes after His followers.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Don’t let him succeed in corrupting you for destruction!</a:t>
            </a:r>
          </a:p>
        </p:txBody>
      </p:sp>
      <p:sp>
        <p:nvSpPr>
          <p:cNvPr id="9" name="Text Box 4"/>
          <p:cNvSpPr txBox="1">
            <a:spLocks noChangeArrowheads="1"/>
          </p:cNvSpPr>
          <p:nvPr/>
        </p:nvSpPr>
        <p:spPr bwMode="auto">
          <a:xfrm>
            <a:off x="1447800" y="3657600"/>
            <a:ext cx="6248400" cy="2308324"/>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200" dirty="0">
                <a:solidFill>
                  <a:srgbClr val="7030A0"/>
                </a:solidFill>
                <a:latin typeface="Tahoma" pitchFamily="34" charset="0"/>
              </a:rPr>
              <a:t>I Pet. 5:8</a:t>
            </a:r>
            <a:endParaRPr lang="en-US" altLang="en-US" sz="3200" b="0" dirty="0">
              <a:solidFill>
                <a:srgbClr val="002060"/>
              </a:solidFill>
              <a:latin typeface="Tahoma" pitchFamily="34" charset="0"/>
            </a:endParaRPr>
          </a:p>
          <a:p>
            <a:r>
              <a:rPr lang="en-US" altLang="en-US" sz="2800" b="0" dirty="0">
                <a:solidFill>
                  <a:srgbClr val="002060"/>
                </a:solidFill>
                <a:latin typeface="Tahoma" pitchFamily="34" charset="0"/>
              </a:rPr>
              <a:t>8.  Be of sober spirit, be on the alert. Your adversary, the devil, prowls around like a roaring lion, seeking someone to devour.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90415"/>
            <a:ext cx="2708787" cy="2913407"/>
          </a:xfrm>
          <a:prstGeom prst="rect">
            <a:avLst/>
          </a:prstGeom>
        </p:spPr>
      </p:pic>
    </p:spTree>
    <p:extLst>
      <p:ext uri="{BB962C8B-B14F-4D97-AF65-F5344CB8AC3E}">
        <p14:creationId xmlns:p14="http://schemas.microsoft.com/office/powerpoint/2010/main" val="20922000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r>
              <a:rPr lang="en-US" altLang="en-US" sz="3600"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553200"/>
            <a:ext cx="2667000" cy="304800"/>
          </a:xfrm>
        </p:spPr>
        <p:txBody>
          <a:bodyPr/>
          <a:lstStyle/>
          <a:p>
            <a:r>
              <a:rPr lang="en-US" altLang="en-US" dirty="0"/>
              <a:t>Christ: The Indestructible Seed</a:t>
            </a:r>
          </a:p>
        </p:txBody>
      </p:sp>
      <p:sp>
        <p:nvSpPr>
          <p:cNvPr id="6" name="Text Box 4"/>
          <p:cNvSpPr txBox="1">
            <a:spLocks noChangeArrowheads="1"/>
          </p:cNvSpPr>
          <p:nvPr/>
        </p:nvSpPr>
        <p:spPr bwMode="auto">
          <a:xfrm>
            <a:off x="-12290" y="76200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It is easy to look at the wickedness and evil in the world </a:t>
            </a:r>
          </a:p>
          <a:p>
            <a:r>
              <a:rPr lang="en-US" altLang="en-US" dirty="0">
                <a:solidFill>
                  <a:schemeClr val="accent2">
                    <a:lumMod val="75000"/>
                  </a:schemeClr>
                </a:solidFill>
                <a:latin typeface="Tahoma" pitchFamily="34" charset="0"/>
              </a:rPr>
              <a:t>and wonder how good can triumph?</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Justice system faulty with its prejudices and limitation of science.</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Agencies who seek to destroy moral codes set forth by the word of God.</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People standing for what is morally right condemned for “hate speech” &amp; other crimes.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Truly the world has become what Isaiah warned about: those who call evil good, and good evil (Is. 5:20)</a:t>
            </a:r>
          </a:p>
        </p:txBody>
      </p:sp>
      <p:sp>
        <p:nvSpPr>
          <p:cNvPr id="9" name="Text Box 4"/>
          <p:cNvSpPr txBox="1">
            <a:spLocks noChangeArrowheads="1"/>
          </p:cNvSpPr>
          <p:nvPr/>
        </p:nvSpPr>
        <p:spPr bwMode="auto">
          <a:xfrm>
            <a:off x="-22122" y="3733800"/>
            <a:ext cx="91661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The word of God holds the clues we need to see that the </a:t>
            </a:r>
          </a:p>
          <a:p>
            <a:pPr algn="ctr"/>
            <a:r>
              <a:rPr lang="en-US" altLang="en-US" dirty="0">
                <a:solidFill>
                  <a:schemeClr val="accent2">
                    <a:lumMod val="75000"/>
                  </a:schemeClr>
                </a:solidFill>
                <a:latin typeface="Tahoma" pitchFamily="34" charset="0"/>
              </a:rPr>
              <a:t>struggle for good and evil is already won, it is up to the </a:t>
            </a:r>
          </a:p>
          <a:p>
            <a:pPr algn="ctr"/>
            <a:r>
              <a:rPr lang="en-US" altLang="en-US" dirty="0">
                <a:solidFill>
                  <a:schemeClr val="accent2">
                    <a:lumMod val="75000"/>
                  </a:schemeClr>
                </a:solidFill>
                <a:latin typeface="Tahoma" pitchFamily="34" charset="0"/>
              </a:rPr>
              <a:t>good to just persevere to the victory celebration!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18" y="4934129"/>
            <a:ext cx="2604491" cy="1953368"/>
          </a:xfrm>
          <a:prstGeom prst="rect">
            <a:avLst/>
          </a:prstGeom>
        </p:spPr>
      </p:pic>
      <p:sp>
        <p:nvSpPr>
          <p:cNvPr id="11" name="Text Box 9"/>
          <p:cNvSpPr txBox="1">
            <a:spLocks noChangeArrowheads="1"/>
          </p:cNvSpPr>
          <p:nvPr/>
        </p:nvSpPr>
        <p:spPr bwMode="auto">
          <a:xfrm>
            <a:off x="0" y="5495314"/>
            <a:ext cx="6507553" cy="83099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Satan has lost but wants to drag into</a:t>
            </a:r>
          </a:p>
          <a:p>
            <a:pPr algn="ctr"/>
            <a:r>
              <a:rPr lang="en-US" altLang="en-US" dirty="0">
                <a:solidFill>
                  <a:schemeClr val="accent1">
                    <a:lumMod val="75000"/>
                  </a:schemeClr>
                </a:solidFill>
                <a:latin typeface="Tahoma" pitchFamily="34" charset="0"/>
              </a:rPr>
              <a:t>defeat with him all that he can!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685800"/>
          </a:xfrm>
        </p:spPr>
        <p:txBody>
          <a:bodyPr/>
          <a:lstStyle/>
          <a:p>
            <a:r>
              <a:rPr lang="en-US" altLang="en-US" sz="3600" b="1" u="sng" dirty="0">
                <a:solidFill>
                  <a:schemeClr val="tx1"/>
                </a:solidFill>
                <a:cs typeface="Times New Roman" pitchFamily="18" charset="0"/>
              </a:rPr>
              <a:t>Conclusion</a:t>
            </a:r>
          </a:p>
        </p:txBody>
      </p:sp>
      <p:sp>
        <p:nvSpPr>
          <p:cNvPr id="5" name="Footer Placeholder 4"/>
          <p:cNvSpPr>
            <a:spLocks noGrp="1"/>
          </p:cNvSpPr>
          <p:nvPr>
            <p:ph type="ftr" sz="quarter" idx="11"/>
          </p:nvPr>
        </p:nvSpPr>
        <p:spPr>
          <a:xfrm>
            <a:off x="-2458" y="6567948"/>
            <a:ext cx="2974258" cy="304800"/>
          </a:xfrm>
        </p:spPr>
        <p:txBody>
          <a:bodyPr/>
          <a:lstStyle/>
          <a:p>
            <a:r>
              <a:rPr lang="en-US" altLang="en-US"/>
              <a:t>Christ: The Indestructible Seed</a:t>
            </a:r>
            <a:endParaRPr lang="en-US" altLang="en-US" dirty="0"/>
          </a:p>
        </p:txBody>
      </p:sp>
      <p:sp>
        <p:nvSpPr>
          <p:cNvPr id="187400" name="Text Box 8"/>
          <p:cNvSpPr txBox="1">
            <a:spLocks noChangeArrowheads="1"/>
          </p:cNvSpPr>
          <p:nvPr/>
        </p:nvSpPr>
        <p:spPr bwMode="auto">
          <a:xfrm>
            <a:off x="0" y="762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Good has already won: </a:t>
            </a:r>
          </a:p>
          <a:p>
            <a:pPr algn="ctr"/>
            <a:r>
              <a:rPr lang="en-US" altLang="en-US" dirty="0">
                <a:solidFill>
                  <a:schemeClr val="accent2">
                    <a:lumMod val="75000"/>
                  </a:schemeClr>
                </a:solidFill>
                <a:latin typeface="Tahoma" pitchFamily="34" charset="0"/>
              </a:rPr>
              <a:t>the world will recognize it one day! </a:t>
            </a:r>
          </a:p>
        </p:txBody>
      </p:sp>
      <p:sp>
        <p:nvSpPr>
          <p:cNvPr id="10" name="Text Box 4"/>
          <p:cNvSpPr txBox="1">
            <a:spLocks noChangeArrowheads="1"/>
          </p:cNvSpPr>
          <p:nvPr/>
        </p:nvSpPr>
        <p:spPr bwMode="auto">
          <a:xfrm>
            <a:off x="0" y="1669197"/>
            <a:ext cx="9146458" cy="1384995"/>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Rom. 14:11-12</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11.  For it is written, "AS I LIVE, SAYS THE LORD, EVERY KNEE SHALL BOW TO ME, AND EVERY TONGUE SHALL GIVE PRAISE TO GOD."</a:t>
            </a:r>
          </a:p>
          <a:p>
            <a:r>
              <a:rPr lang="en-US" altLang="en-US" sz="2000" b="0" dirty="0">
                <a:solidFill>
                  <a:srgbClr val="002060"/>
                </a:solidFill>
                <a:latin typeface="Tahoma" pitchFamily="34" charset="0"/>
              </a:rPr>
              <a:t>12.  So then each one of us will give an account of himself to God.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123" y="3195851"/>
            <a:ext cx="4915754" cy="33988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74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685800"/>
          </a:xfrm>
        </p:spPr>
        <p:txBody>
          <a:bodyPr/>
          <a:lstStyle/>
          <a:p>
            <a:r>
              <a:rPr lang="en-US" altLang="en-US" sz="3600" b="1" u="sng" dirty="0">
                <a:solidFill>
                  <a:schemeClr val="tx1"/>
                </a:solidFill>
                <a:cs typeface="Times New Roman" pitchFamily="18" charset="0"/>
              </a:rPr>
              <a:t>Conclusion</a:t>
            </a:r>
          </a:p>
        </p:txBody>
      </p:sp>
      <p:sp>
        <p:nvSpPr>
          <p:cNvPr id="5" name="Footer Placeholder 4"/>
          <p:cNvSpPr>
            <a:spLocks noGrp="1"/>
          </p:cNvSpPr>
          <p:nvPr>
            <p:ph type="ftr" sz="quarter" idx="11"/>
          </p:nvPr>
        </p:nvSpPr>
        <p:spPr>
          <a:xfrm>
            <a:off x="-2458" y="6567948"/>
            <a:ext cx="3674806" cy="304800"/>
          </a:xfrm>
        </p:spPr>
        <p:txBody>
          <a:bodyPr/>
          <a:lstStyle/>
          <a:p>
            <a:r>
              <a:rPr lang="en-US" altLang="en-US"/>
              <a:t>Christ: The Indestructible Seed</a:t>
            </a:r>
            <a:endParaRPr lang="en-US" altLang="en-US" dirty="0"/>
          </a:p>
        </p:txBody>
      </p:sp>
      <p:sp>
        <p:nvSpPr>
          <p:cNvPr id="8" name="Text Box 4"/>
          <p:cNvSpPr txBox="1">
            <a:spLocks noChangeArrowheads="1"/>
          </p:cNvSpPr>
          <p:nvPr/>
        </p:nvSpPr>
        <p:spPr bwMode="auto">
          <a:xfrm>
            <a:off x="-2458" y="5288095"/>
            <a:ext cx="9134806"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Give your life to obedience to God’s word, knowing His promises are sure and steadfast!</a:t>
            </a:r>
            <a:endParaRPr lang="en-US" altLang="en-US" i="1" dirty="0">
              <a:solidFill>
                <a:srgbClr val="66FFFF"/>
              </a:solidFill>
              <a:latin typeface="Tahoma" pitchFamily="34" charset="0"/>
            </a:endParaRPr>
          </a:p>
        </p:txBody>
      </p:sp>
      <p:sp>
        <p:nvSpPr>
          <p:cNvPr id="11" name="Text Box 9"/>
          <p:cNvSpPr txBox="1">
            <a:spLocks noChangeArrowheads="1"/>
          </p:cNvSpPr>
          <p:nvPr/>
        </p:nvSpPr>
        <p:spPr bwMode="auto">
          <a:xfrm>
            <a:off x="11652" y="1025111"/>
            <a:ext cx="9134805" cy="83099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Have you obeyed the word of Christ,</a:t>
            </a:r>
          </a:p>
          <a:p>
            <a:pPr algn="ctr"/>
            <a:r>
              <a:rPr lang="en-US" altLang="en-US" dirty="0">
                <a:solidFill>
                  <a:schemeClr val="accent1">
                    <a:lumMod val="75000"/>
                  </a:schemeClr>
                </a:solidFill>
                <a:latin typeface="Tahoma" pitchFamily="34" charset="0"/>
              </a:rPr>
              <a:t>the “Indestructible Seed?”</a:t>
            </a:r>
          </a:p>
        </p:txBody>
      </p:sp>
      <p:pic>
        <p:nvPicPr>
          <p:cNvPr id="12" name="Picture 11">
            <a:extLst>
              <a:ext uri="{FF2B5EF4-FFF2-40B4-BE49-F238E27FC236}">
                <a16:creationId xmlns:a16="http://schemas.microsoft.com/office/drawing/2014/main" id="{23E9D35A-EC3C-479D-B990-D69ACD9F7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674" y="2172970"/>
            <a:ext cx="6040542" cy="2856230"/>
          </a:xfrm>
          <a:prstGeom prst="rect">
            <a:avLst/>
          </a:prstGeom>
        </p:spPr>
      </p:pic>
    </p:spTree>
    <p:extLst>
      <p:ext uri="{BB962C8B-B14F-4D97-AF65-F5344CB8AC3E}">
        <p14:creationId xmlns:p14="http://schemas.microsoft.com/office/powerpoint/2010/main" val="2979912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accent1">
                    <a:lumMod val="75000"/>
                  </a:schemeClr>
                </a:solidFill>
                <a:latin typeface="Calisto MT" pitchFamily="18" charset="0"/>
              </a:rPr>
              <a:t>Repent (Acts 8:22), Confess (I Jn. 1:9),</a:t>
            </a:r>
          </a:p>
          <a:p>
            <a:pPr algn="ctr" fontAlgn="auto">
              <a:spcBef>
                <a:spcPts val="0"/>
              </a:spcBef>
              <a:spcAft>
                <a:spcPts val="0"/>
              </a:spcAft>
              <a:defRPr/>
            </a:pPr>
            <a:r>
              <a:rPr lang="en-US" sz="3600" b="1" dirty="0">
                <a:solidFill>
                  <a:schemeClr val="accent1">
                    <a:lumMod val="75000"/>
                  </a:schemeClr>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0" y="1994595"/>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Satan’s drive is to discredit God</a:t>
            </a:r>
          </a:p>
          <a:p>
            <a:pPr>
              <a:buClr>
                <a:schemeClr val="accent2"/>
              </a:buClr>
              <a:buSzPct val="115000"/>
              <a:buFont typeface="Wingdings" pitchFamily="2" charset="2"/>
              <a:buChar char="Ø"/>
            </a:pPr>
            <a:r>
              <a:rPr lang="en-US" altLang="en-US" sz="2000" i="1" dirty="0">
                <a:solidFill>
                  <a:schemeClr val="accent1"/>
                </a:solidFill>
                <a:latin typeface="Tahoma" pitchFamily="34" charset="0"/>
              </a:rPr>
              <a:t>Gen. 3:1-6: </a:t>
            </a:r>
            <a:r>
              <a:rPr lang="en-US" altLang="en-US" sz="2000" b="0" dirty="0">
                <a:solidFill>
                  <a:schemeClr val="accent1"/>
                </a:solidFill>
                <a:latin typeface="Tahoma" pitchFamily="34" charset="0"/>
              </a:rPr>
              <a:t>Satan deceived Eve into thinking God’s promise of “death” for disobedience was invalid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Gen. 3:15: </a:t>
            </a:r>
            <a:r>
              <a:rPr lang="en-US" altLang="en-US" sz="2000" b="0" dirty="0">
                <a:solidFill>
                  <a:schemeClr val="accent1"/>
                </a:solidFill>
                <a:latin typeface="Tahoma" pitchFamily="34" charset="0"/>
              </a:rPr>
              <a:t>God made the promise of His Son as Savior of men from their sin, and told the age-old struggle of good vs. evil: </a:t>
            </a:r>
            <a:r>
              <a:rPr lang="en-US" altLang="en-US" sz="2000" dirty="0">
                <a:solidFill>
                  <a:schemeClr val="accent1"/>
                </a:solidFill>
                <a:latin typeface="Tahoma" pitchFamily="34" charset="0"/>
              </a:rPr>
              <a:t>Christ vs. Satan</a:t>
            </a:r>
          </a:p>
        </p:txBody>
      </p:sp>
      <p:sp>
        <p:nvSpPr>
          <p:cNvPr id="10" name="Text Box 4"/>
          <p:cNvSpPr txBox="1">
            <a:spLocks noChangeArrowheads="1"/>
          </p:cNvSpPr>
          <p:nvPr/>
        </p:nvSpPr>
        <p:spPr bwMode="auto">
          <a:xfrm>
            <a:off x="-12290" y="609600"/>
            <a:ext cx="9144000" cy="1384995"/>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Gen. 3:15 </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15.  And I will put enmity Between you and the woman, And between your seed and her seed; He shall bruise you on the head, And you shall bruise him on the heel."</a:t>
            </a:r>
          </a:p>
        </p:txBody>
      </p:sp>
      <p:sp>
        <p:nvSpPr>
          <p:cNvPr id="7" name="Text Box 5"/>
          <p:cNvSpPr txBox="1">
            <a:spLocks noChangeArrowheads="1"/>
          </p:cNvSpPr>
          <p:nvPr/>
        </p:nvSpPr>
        <p:spPr bwMode="auto">
          <a:xfrm>
            <a:off x="-14748" y="4613390"/>
            <a:ext cx="5856240" cy="1200329"/>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Since then, Satan has tried to</a:t>
            </a:r>
          </a:p>
          <a:p>
            <a:pPr algn="ctr"/>
            <a:r>
              <a:rPr lang="en-US" altLang="en-US" dirty="0">
                <a:solidFill>
                  <a:srgbClr val="66FFFF"/>
                </a:solidFill>
                <a:latin typeface="Tahoma" pitchFamily="34" charset="0"/>
              </a:rPr>
              <a:t>discredit God by making</a:t>
            </a:r>
          </a:p>
          <a:p>
            <a:pPr algn="ctr"/>
            <a:r>
              <a:rPr lang="en-US" altLang="en-US" dirty="0">
                <a:solidFill>
                  <a:srgbClr val="66FFFF"/>
                </a:solidFill>
                <a:latin typeface="Tahoma" pitchFamily="34" charset="0"/>
              </a:rPr>
              <a:t>that promise invalid, and failed!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718177"/>
            <a:ext cx="3124200" cy="3171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308">
                                            <p:txEl>
                                              <p:pRg st="2" end="2"/>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4748" y="0"/>
            <a:ext cx="9158748" cy="533400"/>
          </a:xfrm>
        </p:spPr>
        <p:txBody>
          <a:bodyPr/>
          <a:lstStyle/>
          <a:p>
            <a:r>
              <a:rPr lang="en-US" altLang="en-US" sz="2800" b="1" u="sng" dirty="0">
                <a:solidFill>
                  <a:schemeClr val="tx1"/>
                </a:solidFill>
                <a:cs typeface="Times New Roman" pitchFamily="18" charset="0"/>
              </a:rPr>
              <a:t>Satan Tries to Destroy the Seed of All Mankind</a:t>
            </a:r>
          </a:p>
        </p:txBody>
      </p:sp>
      <p:sp>
        <p:nvSpPr>
          <p:cNvPr id="8" name="Footer Placeholder 4"/>
          <p:cNvSpPr>
            <a:spLocks noGrp="1"/>
          </p:cNvSpPr>
          <p:nvPr>
            <p:ph type="ftr" sz="quarter" idx="11"/>
          </p:nvPr>
        </p:nvSpPr>
        <p:spPr>
          <a:xfrm>
            <a:off x="-12290" y="6577781"/>
            <a:ext cx="2831690" cy="304800"/>
          </a:xfrm>
        </p:spPr>
        <p:txBody>
          <a:bodyPr/>
          <a:lstStyle/>
          <a:p>
            <a:r>
              <a:rPr lang="en-US" altLang="en-US"/>
              <a:t>Christ: The Indestructible Seed</a:t>
            </a:r>
            <a:endParaRPr lang="en-US" altLang="en-US" dirty="0"/>
          </a:p>
        </p:txBody>
      </p:sp>
      <p:sp>
        <p:nvSpPr>
          <p:cNvPr id="226308" name="Text Box 4"/>
          <p:cNvSpPr txBox="1">
            <a:spLocks noChangeArrowheads="1"/>
          </p:cNvSpPr>
          <p:nvPr/>
        </p:nvSpPr>
        <p:spPr bwMode="auto">
          <a:xfrm>
            <a:off x="0" y="1447800"/>
            <a:ext cx="8001001"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The days of Noah</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promise of a “Seed” of woman could come from anyone!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Gen. 6:5-7: </a:t>
            </a:r>
            <a:r>
              <a:rPr lang="en-US" altLang="en-US" sz="2000" b="0" dirty="0">
                <a:solidFill>
                  <a:schemeClr val="accent1"/>
                </a:solidFill>
                <a:latin typeface="Tahoma" pitchFamily="34" charset="0"/>
              </a:rPr>
              <a:t>The corruption of Satan on the earth was so great God was going to destroy mankind!</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If Satan had succeeded in corrupting all of the world till God destroyed it all, His promise would be invalid.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Gen. 6:8: </a:t>
            </a:r>
            <a:r>
              <a:rPr lang="en-US" altLang="en-US" sz="2000" b="0" dirty="0">
                <a:solidFill>
                  <a:schemeClr val="accent1"/>
                </a:solidFill>
                <a:latin typeface="Tahoma" pitchFamily="34" charset="0"/>
              </a:rPr>
              <a:t>“But Noah found favor in the eyes of the LORD.”</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Noah and his family (8 persons total – I Pet. 3:20) were saved from the wrath of God (Heb. 11:7).</a:t>
            </a:r>
          </a:p>
        </p:txBody>
      </p:sp>
      <p:sp>
        <p:nvSpPr>
          <p:cNvPr id="9" name="Text Box 5"/>
          <p:cNvSpPr txBox="1">
            <a:spLocks noChangeArrowheads="1"/>
          </p:cNvSpPr>
          <p:nvPr/>
        </p:nvSpPr>
        <p:spPr bwMode="auto">
          <a:xfrm>
            <a:off x="0" y="5403973"/>
            <a:ext cx="53340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
        <p:nvSpPr>
          <p:cNvPr id="7" name="Text Box 4"/>
          <p:cNvSpPr txBox="1">
            <a:spLocks noChangeArrowheads="1"/>
          </p:cNvSpPr>
          <p:nvPr/>
        </p:nvSpPr>
        <p:spPr bwMode="auto">
          <a:xfrm>
            <a:off x="-12290" y="609600"/>
            <a:ext cx="9144000" cy="769441"/>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Gen. 6:8 </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8.  But Noah found favor in the eyes of the LORD.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387031"/>
            <a:ext cx="3854665" cy="2495550"/>
          </a:xfrm>
          <a:prstGeom prst="rect">
            <a:avLst/>
          </a:prstGeom>
        </p:spPr>
      </p:pic>
    </p:spTree>
    <p:extLst>
      <p:ext uri="{BB962C8B-B14F-4D97-AF65-F5344CB8AC3E}">
        <p14:creationId xmlns:p14="http://schemas.microsoft.com/office/powerpoint/2010/main" val="10253589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6308">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26308">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6308">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1" presetClass="entr" presetSubtype="0" fill="hold" nodeType="withEffect">
                                  <p:stCondLst>
                                    <p:cond delay="0"/>
                                  </p:stCondLst>
                                  <p:childTnLst>
                                    <p:set>
                                      <p:cBhvr>
                                        <p:cTn id="30" dur="1" fill="hold">
                                          <p:stCondLst>
                                            <p:cond delay="0"/>
                                          </p:stCondLst>
                                        </p:cTn>
                                        <p:tgtEl>
                                          <p:spTgt spid="22630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Satan Tries to Destroy the Seed of Abraham</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3620" y="1725367"/>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Seed of Abraham</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Gen. 12:3: </a:t>
            </a:r>
            <a:r>
              <a:rPr lang="en-US" altLang="en-US" sz="2000" b="0" dirty="0">
                <a:solidFill>
                  <a:schemeClr val="accent1"/>
                </a:solidFill>
                <a:latin typeface="Tahoma" pitchFamily="34" charset="0"/>
              </a:rPr>
              <a:t>God promised through Abraham’s seed the nations of earth would be blessed.</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The promise of the seed of Abraham was narrowed down from all the families of the earth! </a:t>
            </a:r>
            <a:r>
              <a:rPr lang="en-US" altLang="en-US" sz="2000" b="0" i="1" dirty="0">
                <a:solidFill>
                  <a:schemeClr val="accent1"/>
                </a:solidFill>
                <a:latin typeface="Tahoma" pitchFamily="34" charset="0"/>
              </a:rPr>
              <a:t>(Gen. 3:15) </a:t>
            </a:r>
          </a:p>
          <a:p>
            <a:pPr lvl="1">
              <a:buClr>
                <a:schemeClr val="accent2"/>
              </a:buClr>
              <a:buSzPct val="115000"/>
              <a:buFont typeface="Wingdings" panose="05000000000000000000" pitchFamily="2" charset="2"/>
              <a:buChar char="§"/>
            </a:pPr>
            <a:r>
              <a:rPr lang="en-US" altLang="en-US" sz="2000" dirty="0">
                <a:solidFill>
                  <a:schemeClr val="accent1"/>
                </a:solidFill>
                <a:latin typeface="Tahoma" pitchFamily="34" charset="0"/>
              </a:rPr>
              <a:t>Satan had a target: Abraham’s family</a:t>
            </a:r>
          </a:p>
        </p:txBody>
      </p:sp>
      <p:sp>
        <p:nvSpPr>
          <p:cNvPr id="9" name="Text Box 4"/>
          <p:cNvSpPr txBox="1">
            <a:spLocks noChangeArrowheads="1"/>
          </p:cNvSpPr>
          <p:nvPr/>
        </p:nvSpPr>
        <p:spPr bwMode="auto">
          <a:xfrm>
            <a:off x="-12290" y="609600"/>
            <a:ext cx="9144000"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Ex. 1:17</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17.  But the midwives feared God, and did not do as the king of Egypt had commanded them, but let the boys live.</a:t>
            </a:r>
          </a:p>
        </p:txBody>
      </p:sp>
      <p:sp>
        <p:nvSpPr>
          <p:cNvPr id="10" name="Text Box 4"/>
          <p:cNvSpPr txBox="1">
            <a:spLocks noChangeArrowheads="1"/>
          </p:cNvSpPr>
          <p:nvPr/>
        </p:nvSpPr>
        <p:spPr bwMode="auto">
          <a:xfrm>
            <a:off x="0" y="3764464"/>
            <a:ext cx="915629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Bondage &amp; death to males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Ex. 1:15-16: </a:t>
            </a:r>
            <a:r>
              <a:rPr lang="en-US" altLang="en-US" sz="2000" b="0" dirty="0">
                <a:solidFill>
                  <a:schemeClr val="accent1"/>
                </a:solidFill>
                <a:latin typeface="Tahoma" pitchFamily="34" charset="0"/>
              </a:rPr>
              <a:t>The sons of Israel (seed of Abraham) were in Egypt and under bondage, and now their newborn sons were ordered to be killed.</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If Satan was successful, no male heir to promise of “seed of Abraham.”</a:t>
            </a:r>
          </a:p>
          <a:p>
            <a:pPr>
              <a:buClr>
                <a:schemeClr val="accent2"/>
              </a:buClr>
              <a:buSzPct val="115000"/>
              <a:buFont typeface="Wingdings" panose="05000000000000000000" pitchFamily="2" charset="2"/>
              <a:buChar char="Ø"/>
            </a:pPr>
            <a:r>
              <a:rPr lang="en-US" altLang="en-US" sz="2000" dirty="0">
                <a:solidFill>
                  <a:schemeClr val="accent1"/>
                </a:solidFill>
                <a:latin typeface="Tahoma" pitchFamily="34" charset="0"/>
              </a:rPr>
              <a:t>Ex. 1:17: </a:t>
            </a:r>
            <a:r>
              <a:rPr lang="en-US" altLang="en-US" sz="2000" b="0" dirty="0">
                <a:solidFill>
                  <a:schemeClr val="accent1"/>
                </a:solidFill>
                <a:latin typeface="Tahoma" pitchFamily="34" charset="0"/>
              </a:rPr>
              <a:t>The midwives “feared God” and would not obey the king!</a:t>
            </a:r>
          </a:p>
          <a:p>
            <a:pPr>
              <a:buClr>
                <a:schemeClr val="accent2"/>
              </a:buClr>
              <a:buSzPct val="115000"/>
              <a:buFont typeface="Wingdings" panose="05000000000000000000" pitchFamily="2" charset="2"/>
              <a:buChar char="Ø"/>
            </a:pPr>
            <a:r>
              <a:rPr lang="en-US" altLang="en-US" sz="2000" b="0" dirty="0">
                <a:solidFill>
                  <a:schemeClr val="accent1"/>
                </a:solidFill>
                <a:latin typeface="Tahoma" pitchFamily="34" charset="0"/>
              </a:rPr>
              <a:t>Satan tried again! (</a:t>
            </a:r>
            <a:r>
              <a:rPr lang="en-US" altLang="en-US" sz="2000" dirty="0">
                <a:solidFill>
                  <a:schemeClr val="accent1"/>
                </a:solidFill>
                <a:latin typeface="Tahoma" pitchFamily="34" charset="0"/>
              </a:rPr>
              <a:t>Ex. 1:22: </a:t>
            </a:r>
            <a:r>
              <a:rPr lang="en-US" altLang="en-US" sz="2000" b="0" dirty="0">
                <a:solidFill>
                  <a:schemeClr val="accent1"/>
                </a:solidFill>
                <a:latin typeface="Tahoma" pitchFamily="34" charset="0"/>
              </a:rPr>
              <a:t>all newborn sons thrown into Nile)</a:t>
            </a:r>
          </a:p>
          <a:p>
            <a:pPr>
              <a:buClr>
                <a:schemeClr val="accent2"/>
              </a:buClr>
              <a:buSzPct val="115000"/>
              <a:buFont typeface="Wingdings" panose="05000000000000000000" pitchFamily="2" charset="2"/>
              <a:buChar char="Ø"/>
            </a:pPr>
            <a:r>
              <a:rPr lang="en-US" altLang="en-US" sz="2000" i="1" dirty="0">
                <a:solidFill>
                  <a:schemeClr val="accent1"/>
                </a:solidFill>
                <a:latin typeface="Tahoma" pitchFamily="34" charset="0"/>
              </a:rPr>
              <a:t>Ex. 2:1-9: </a:t>
            </a:r>
            <a:r>
              <a:rPr lang="en-US" altLang="en-US" sz="2000" b="0" dirty="0">
                <a:solidFill>
                  <a:schemeClr val="accent1"/>
                </a:solidFill>
                <a:latin typeface="Tahoma" pitchFamily="34" charset="0"/>
              </a:rPr>
              <a:t>Moses was hid away and adopted by Pharaoh’s daughter!</a:t>
            </a:r>
          </a:p>
        </p:txBody>
      </p:sp>
      <p:sp>
        <p:nvSpPr>
          <p:cNvPr id="7" name="Text Box 5"/>
          <p:cNvSpPr txBox="1">
            <a:spLocks noChangeArrowheads="1"/>
          </p:cNvSpPr>
          <p:nvPr/>
        </p:nvSpPr>
        <p:spPr bwMode="auto">
          <a:xfrm>
            <a:off x="3276600" y="6346948"/>
            <a:ext cx="55626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27248824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Satan Tries to Destroy the Seed of Abraham</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78130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2458" y="2096590"/>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Red Sea Deliverance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Ex. 14:9-10: </a:t>
            </a:r>
            <a:r>
              <a:rPr lang="en-US" altLang="en-US" sz="2000" b="0" dirty="0">
                <a:solidFill>
                  <a:schemeClr val="accent1"/>
                </a:solidFill>
                <a:latin typeface="Tahoma" pitchFamily="34" charset="0"/>
              </a:rPr>
              <a:t>Pharaoh chased the Israelites to the Red Sea, no escape.</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Satan was trying to destroy the “Seed!”</a:t>
            </a:r>
          </a:p>
          <a:p>
            <a:pPr>
              <a:buClr>
                <a:schemeClr val="accent2"/>
              </a:buClr>
              <a:buSzPct val="115000"/>
              <a:buFont typeface="Wingdings" panose="05000000000000000000" pitchFamily="2" charset="2"/>
              <a:buChar char="Ø"/>
            </a:pPr>
            <a:r>
              <a:rPr lang="en-US" altLang="en-US" sz="2000" dirty="0">
                <a:solidFill>
                  <a:schemeClr val="accent1"/>
                </a:solidFill>
                <a:latin typeface="Tahoma" pitchFamily="34" charset="0"/>
              </a:rPr>
              <a:t>Ex. 14:13: </a:t>
            </a:r>
            <a:r>
              <a:rPr lang="en-US" altLang="en-US" sz="2000" b="0" dirty="0">
                <a:solidFill>
                  <a:schemeClr val="accent1"/>
                </a:solidFill>
                <a:latin typeface="Tahoma" pitchFamily="34" charset="0"/>
              </a:rPr>
              <a:t>God saved them with the parting of the Red Sea and drowned the Egyptian army chasing them </a:t>
            </a:r>
            <a:r>
              <a:rPr lang="en-US" altLang="en-US" sz="2000" b="0" i="1" dirty="0">
                <a:solidFill>
                  <a:schemeClr val="accent1"/>
                </a:solidFill>
                <a:latin typeface="Tahoma" pitchFamily="34" charset="0"/>
              </a:rPr>
              <a:t>(14:21-31).</a:t>
            </a:r>
          </a:p>
          <a:p>
            <a:pPr>
              <a:buClr>
                <a:schemeClr val="accent2"/>
              </a:buClr>
              <a:buSzPct val="115000"/>
              <a:buFont typeface="Wingdings" panose="05000000000000000000" pitchFamily="2" charset="2"/>
              <a:buChar char="Ø"/>
            </a:pPr>
            <a:r>
              <a:rPr lang="en-US" altLang="en-US" sz="2000" dirty="0">
                <a:solidFill>
                  <a:schemeClr val="accent1"/>
                </a:solidFill>
                <a:latin typeface="Tahoma" pitchFamily="34" charset="0"/>
              </a:rPr>
              <a:t>Not just a blow to Egypt, but to Satan!</a:t>
            </a:r>
          </a:p>
        </p:txBody>
      </p:sp>
      <p:sp>
        <p:nvSpPr>
          <p:cNvPr id="9" name="Text Box 4"/>
          <p:cNvSpPr txBox="1">
            <a:spLocks noChangeArrowheads="1"/>
          </p:cNvSpPr>
          <p:nvPr/>
        </p:nvSpPr>
        <p:spPr bwMode="auto">
          <a:xfrm>
            <a:off x="-12290" y="609600"/>
            <a:ext cx="9144000" cy="1384995"/>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Ex. 14:13</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13.  But Moses said to the people, "Do not fear! Stand by and see the salvation of the LORD which He will accomplish for you today; for the Egyptians whom you have seen today, you will never see them again forever.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113546"/>
            <a:ext cx="3596149" cy="2769035"/>
          </a:xfrm>
          <a:prstGeom prst="rect">
            <a:avLst/>
          </a:prstGeom>
        </p:spPr>
      </p:pic>
      <p:sp>
        <p:nvSpPr>
          <p:cNvPr id="11" name="Text Box 5"/>
          <p:cNvSpPr txBox="1">
            <a:spLocks noChangeArrowheads="1"/>
          </p:cNvSpPr>
          <p:nvPr/>
        </p:nvSpPr>
        <p:spPr bwMode="auto">
          <a:xfrm>
            <a:off x="-12290" y="5267230"/>
            <a:ext cx="55626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15378363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3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308">
                                            <p:txEl>
                                              <p:pRg st="3" end="3"/>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630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Satan Tries to Destroy the Seed of David</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0" y="838200"/>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Seed of David</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“Seed” could come from any of the 12 tribes of Israel, until...</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II Sam. 7:12-16: </a:t>
            </a:r>
            <a:r>
              <a:rPr lang="en-US" altLang="en-US" sz="2000" b="0" dirty="0">
                <a:solidFill>
                  <a:schemeClr val="accent1"/>
                </a:solidFill>
                <a:latin typeface="Tahoma" pitchFamily="34" charset="0"/>
              </a:rPr>
              <a:t>Promise of the “Seed” would come from house of Judah </a:t>
            </a:r>
            <a:r>
              <a:rPr lang="en-US" altLang="en-US" sz="2000" b="0" i="1" dirty="0">
                <a:solidFill>
                  <a:schemeClr val="accent1"/>
                </a:solidFill>
                <a:latin typeface="Tahoma" pitchFamily="34" charset="0"/>
              </a:rPr>
              <a:t>(Gen. 49:8-12), </a:t>
            </a:r>
            <a:r>
              <a:rPr lang="en-US" altLang="en-US" sz="2000" b="0" dirty="0">
                <a:solidFill>
                  <a:schemeClr val="accent1"/>
                </a:solidFill>
                <a:latin typeface="Tahoma" pitchFamily="34" charset="0"/>
              </a:rPr>
              <a:t>specifically, from the line of David! </a:t>
            </a:r>
            <a:r>
              <a:rPr lang="en-US" altLang="en-US" sz="2000" b="0" i="1" dirty="0">
                <a:solidFill>
                  <a:schemeClr val="accent1"/>
                </a:solidFill>
                <a:latin typeface="Tahoma" pitchFamily="34" charset="0"/>
              </a:rPr>
              <a:t>(Is. 11:1; Jer. 33:15)</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people had a specific promise, but now </a:t>
            </a:r>
            <a:r>
              <a:rPr lang="en-US" altLang="en-US" sz="2000" dirty="0">
                <a:solidFill>
                  <a:schemeClr val="accent1"/>
                </a:solidFill>
                <a:latin typeface="Tahoma" pitchFamily="34" charset="0"/>
              </a:rPr>
              <a:t>Satan had a specific target!</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If Satan could destroy the family of David, God’s promise would be invalid!</a:t>
            </a:r>
          </a:p>
        </p:txBody>
      </p:sp>
      <p:pic>
        <p:nvPicPr>
          <p:cNvPr id="3" name="Picture 2">
            <a:extLst>
              <a:ext uri="{FF2B5EF4-FFF2-40B4-BE49-F238E27FC236}">
                <a16:creationId xmlns:a16="http://schemas.microsoft.com/office/drawing/2014/main" id="{F7ED8078-CC86-4DD5-9AC7-33AB2E3D5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057206"/>
            <a:ext cx="5181600" cy="3160237"/>
          </a:xfrm>
          <a:prstGeom prst="rect">
            <a:avLst/>
          </a:prstGeom>
        </p:spPr>
      </p:pic>
    </p:spTree>
    <p:extLst>
      <p:ext uri="{BB962C8B-B14F-4D97-AF65-F5344CB8AC3E}">
        <p14:creationId xmlns:p14="http://schemas.microsoft.com/office/powerpoint/2010/main" val="9401264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3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308">
                                            <p:txEl>
                                              <p:pRg st="3" end="3"/>
                                            </p:txEl>
                                          </p:spTgt>
                                        </p:tgtEl>
                                        <p:attrNameLst>
                                          <p:attrName>style.visibility</p:attrName>
                                        </p:attrNameLst>
                                      </p:cBhvr>
                                      <p:to>
                                        <p:strVal val="visible"/>
                                      </p:to>
                                    </p:set>
                                  </p:childTnLst>
                                </p:cTn>
                              </p:par>
                            </p:childTnLst>
                          </p:cTn>
                        </p:par>
                        <p:par>
                          <p:cTn id="13" fill="hold">
                            <p:stCondLst>
                              <p:cond delay="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1" presetClass="entr" presetSubtype="0" fill="hold" nodeType="withEffect">
                                  <p:stCondLst>
                                    <p:cond delay="0"/>
                                  </p:stCondLst>
                                  <p:childTnLst>
                                    <p:set>
                                      <p:cBhvr>
                                        <p:cTn id="20" dur="1" fill="hold">
                                          <p:stCondLst>
                                            <p:cond delay="0"/>
                                          </p:stCondLst>
                                        </p:cTn>
                                        <p:tgtEl>
                                          <p:spTgt spid="2263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Satan Tries to Destroy the Seed of David</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9" name="Text Box 4"/>
          <p:cNvSpPr txBox="1">
            <a:spLocks noChangeArrowheads="1"/>
          </p:cNvSpPr>
          <p:nvPr/>
        </p:nvSpPr>
        <p:spPr bwMode="auto">
          <a:xfrm>
            <a:off x="-12290" y="845550"/>
            <a:ext cx="9144000" cy="1692771"/>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II Kings 11:2-3 (</a:t>
            </a:r>
            <a:r>
              <a:rPr lang="en-US" altLang="en-US" dirty="0" err="1">
                <a:solidFill>
                  <a:srgbClr val="7030A0"/>
                </a:solidFill>
                <a:latin typeface="Tahoma" pitchFamily="34" charset="0"/>
              </a:rPr>
              <a:t>Athaliah’s</a:t>
            </a:r>
            <a:r>
              <a:rPr lang="en-US" altLang="en-US" dirty="0">
                <a:solidFill>
                  <a:srgbClr val="7030A0"/>
                </a:solidFill>
                <a:latin typeface="Tahoma" pitchFamily="34" charset="0"/>
              </a:rPr>
              <a:t> daughter, </a:t>
            </a:r>
            <a:r>
              <a:rPr lang="en-US" altLang="en-US" dirty="0" err="1">
                <a:solidFill>
                  <a:srgbClr val="7030A0"/>
                </a:solidFill>
                <a:latin typeface="Tahoma" pitchFamily="34" charset="0"/>
              </a:rPr>
              <a:t>Joash’s</a:t>
            </a:r>
            <a:r>
              <a:rPr lang="en-US" altLang="en-US" dirty="0">
                <a:solidFill>
                  <a:srgbClr val="7030A0"/>
                </a:solidFill>
                <a:latin typeface="Tahoma" pitchFamily="34" charset="0"/>
              </a:rPr>
              <a:t> aunt)</a:t>
            </a:r>
            <a:endParaRPr lang="en-US" altLang="en-US" sz="1800" b="0" dirty="0">
              <a:solidFill>
                <a:srgbClr val="002060"/>
              </a:solidFill>
              <a:latin typeface="Tahoma" pitchFamily="34" charset="0"/>
            </a:endParaRPr>
          </a:p>
          <a:p>
            <a:r>
              <a:rPr lang="en-US" altLang="en-US" sz="2000" b="0" dirty="0">
                <a:solidFill>
                  <a:srgbClr val="002060"/>
                </a:solidFill>
                <a:latin typeface="Tahoma" pitchFamily="34" charset="0"/>
              </a:rPr>
              <a:t>2.  But </a:t>
            </a:r>
            <a:r>
              <a:rPr lang="en-US" altLang="en-US" sz="2000" b="0" dirty="0" err="1">
                <a:solidFill>
                  <a:srgbClr val="002060"/>
                </a:solidFill>
                <a:latin typeface="Tahoma" pitchFamily="34" charset="0"/>
              </a:rPr>
              <a:t>Jehosheba</a:t>
            </a:r>
            <a:r>
              <a:rPr lang="en-US" altLang="en-US" sz="2000" b="0" dirty="0">
                <a:solidFill>
                  <a:srgbClr val="002060"/>
                </a:solidFill>
                <a:latin typeface="Tahoma" pitchFamily="34" charset="0"/>
              </a:rPr>
              <a:t>, the daughter of King </a:t>
            </a:r>
            <a:r>
              <a:rPr lang="en-US" altLang="en-US" sz="2000" b="0" dirty="0" err="1">
                <a:solidFill>
                  <a:srgbClr val="002060"/>
                </a:solidFill>
                <a:latin typeface="Tahoma" pitchFamily="34" charset="0"/>
              </a:rPr>
              <a:t>Joram</a:t>
            </a:r>
            <a:r>
              <a:rPr lang="en-US" altLang="en-US" sz="2000" b="0" dirty="0">
                <a:solidFill>
                  <a:srgbClr val="002060"/>
                </a:solidFill>
                <a:latin typeface="Tahoma" pitchFamily="34" charset="0"/>
              </a:rPr>
              <a:t>, sister of Ahaziah, took </a:t>
            </a:r>
            <a:r>
              <a:rPr lang="en-US" altLang="en-US" sz="2000" b="0" dirty="0" err="1">
                <a:solidFill>
                  <a:srgbClr val="002060"/>
                </a:solidFill>
                <a:latin typeface="Tahoma" pitchFamily="34" charset="0"/>
              </a:rPr>
              <a:t>Joash</a:t>
            </a:r>
            <a:r>
              <a:rPr lang="en-US" altLang="en-US" sz="2000" b="0" dirty="0">
                <a:solidFill>
                  <a:srgbClr val="002060"/>
                </a:solidFill>
                <a:latin typeface="Tahoma" pitchFamily="34" charset="0"/>
              </a:rPr>
              <a:t> the son of Ahaziah and stole him from among the king's sons who were being put to death, and placed him and his nurse in the bedroom. So they hid him from Athaliah, and he was not put to death.  </a:t>
            </a:r>
          </a:p>
        </p:txBody>
      </p:sp>
      <p:sp>
        <p:nvSpPr>
          <p:cNvPr id="7" name="Text Box 4">
            <a:extLst>
              <a:ext uri="{FF2B5EF4-FFF2-40B4-BE49-F238E27FC236}">
                <a16:creationId xmlns:a16="http://schemas.microsoft.com/office/drawing/2014/main" id="{9013D125-9414-4EE8-A95C-7E7B0473E64E}"/>
              </a:ext>
            </a:extLst>
          </p:cNvPr>
          <p:cNvSpPr txBox="1">
            <a:spLocks noChangeArrowheads="1"/>
          </p:cNvSpPr>
          <p:nvPr/>
        </p:nvSpPr>
        <p:spPr bwMode="auto">
          <a:xfrm>
            <a:off x="-12290" y="2795294"/>
            <a:ext cx="915629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Athaliah kills royal seed!</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Satan tried numerous times to destroy the house of David…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II Kings 11:1: </a:t>
            </a:r>
            <a:r>
              <a:rPr lang="en-US" altLang="en-US" sz="2000" b="0" dirty="0">
                <a:solidFill>
                  <a:schemeClr val="accent1"/>
                </a:solidFill>
                <a:latin typeface="Tahoma" pitchFamily="34" charset="0"/>
              </a:rPr>
              <a:t>Athaliah (daughter of Ahab) killed all royal offspring (her own children and grandchildren).</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For seven years it appeared to have worked! (II Kings 11:4)</a:t>
            </a:r>
          </a:p>
          <a:p>
            <a:pPr>
              <a:buClr>
                <a:schemeClr val="accent2"/>
              </a:buClr>
              <a:buSzPct val="115000"/>
              <a:buFont typeface="Wingdings" panose="05000000000000000000" pitchFamily="2" charset="2"/>
              <a:buChar char="Ø"/>
            </a:pPr>
            <a:r>
              <a:rPr lang="en-US" altLang="en-US" sz="2000" dirty="0">
                <a:solidFill>
                  <a:schemeClr val="accent1"/>
                </a:solidFill>
                <a:latin typeface="Tahoma" pitchFamily="34" charset="0"/>
              </a:rPr>
              <a:t>II Kings 11:2-3: </a:t>
            </a:r>
            <a:r>
              <a:rPr lang="en-US" altLang="en-US" sz="2000" b="0" dirty="0">
                <a:solidFill>
                  <a:schemeClr val="accent1"/>
                </a:solidFill>
                <a:latin typeface="Tahoma" pitchFamily="34" charset="0"/>
              </a:rPr>
              <a:t>All but one: </a:t>
            </a:r>
            <a:r>
              <a:rPr lang="en-US" altLang="en-US" sz="2000" b="0" dirty="0" err="1">
                <a:solidFill>
                  <a:schemeClr val="accent1"/>
                </a:solidFill>
                <a:latin typeface="Tahoma" pitchFamily="34" charset="0"/>
              </a:rPr>
              <a:t>Joash</a:t>
            </a:r>
            <a:r>
              <a:rPr lang="en-US" altLang="en-US" sz="2000" b="0" dirty="0">
                <a:solidFill>
                  <a:schemeClr val="accent1"/>
                </a:solidFill>
                <a:latin typeface="Tahoma" pitchFamily="34" charset="0"/>
              </a:rPr>
              <a:t> was saved! Line of David preserved (11:12-16)! </a:t>
            </a:r>
            <a:endParaRPr lang="en-US" altLang="en-US" sz="2000" dirty="0">
              <a:solidFill>
                <a:schemeClr val="accent1"/>
              </a:solidFill>
              <a:latin typeface="Tahoma" pitchFamily="34" charset="0"/>
            </a:endParaRPr>
          </a:p>
        </p:txBody>
      </p:sp>
      <p:sp>
        <p:nvSpPr>
          <p:cNvPr id="11" name="Text Box 5">
            <a:extLst>
              <a:ext uri="{FF2B5EF4-FFF2-40B4-BE49-F238E27FC236}">
                <a16:creationId xmlns:a16="http://schemas.microsoft.com/office/drawing/2014/main" id="{DF5027AA-600F-4CBC-98D7-D2058A3BA680}"/>
              </a:ext>
            </a:extLst>
          </p:cNvPr>
          <p:cNvSpPr txBox="1">
            <a:spLocks noChangeArrowheads="1"/>
          </p:cNvSpPr>
          <p:nvPr/>
        </p:nvSpPr>
        <p:spPr bwMode="auto">
          <a:xfrm>
            <a:off x="1790700" y="5486400"/>
            <a:ext cx="5562600"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Satan failed!</a:t>
            </a:r>
          </a:p>
        </p:txBody>
      </p:sp>
    </p:spTree>
    <p:extLst>
      <p:ext uri="{BB962C8B-B14F-4D97-AF65-F5344CB8AC3E}">
        <p14:creationId xmlns:p14="http://schemas.microsoft.com/office/powerpoint/2010/main" val="24998799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Satan Tries to Destroy the Seed of David</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679290" cy="304800"/>
          </a:xfrm>
        </p:spPr>
        <p:txBody>
          <a:bodyPr/>
          <a:lstStyle/>
          <a:p>
            <a:r>
              <a:rPr lang="en-US" altLang="en-US" dirty="0"/>
              <a:t>Christ: The Indestructible Seed</a:t>
            </a:r>
          </a:p>
        </p:txBody>
      </p:sp>
      <p:sp>
        <p:nvSpPr>
          <p:cNvPr id="226308" name="Text Box 4"/>
          <p:cNvSpPr txBox="1">
            <a:spLocks noChangeArrowheads="1"/>
          </p:cNvSpPr>
          <p:nvPr/>
        </p:nvSpPr>
        <p:spPr bwMode="auto">
          <a:xfrm>
            <a:off x="0" y="762000"/>
            <a:ext cx="9144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Haman seeks to do Satan’s work</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During the exile, there was no king over Judah, but line of David was unbroken, and Satan didn’t rest just because they were in exile.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Esther 3:13: </a:t>
            </a:r>
            <a:r>
              <a:rPr lang="en-US" altLang="en-US" sz="2000" b="0" dirty="0">
                <a:solidFill>
                  <a:schemeClr val="accent1"/>
                </a:solidFill>
                <a:latin typeface="Tahoma" pitchFamily="34" charset="0"/>
              </a:rPr>
              <a:t>Haman’s plan was total annihilation of the Jews</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If this plan was successful, line of David would be destroyed, promise nullified!</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Haman was an Agagite (Est. 3:1), a descendant of the kings of the Amalekites (Agag was a royal title). </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The Lord had declared perpetual war against Amalek (Ex. 17:15-16). </a:t>
            </a:r>
          </a:p>
          <a:p>
            <a:pPr lvl="1">
              <a:buClr>
                <a:schemeClr val="accent2"/>
              </a:buClr>
              <a:buSzPct val="115000"/>
              <a:buFont typeface="Wingdings" panose="05000000000000000000" pitchFamily="2" charset="2"/>
              <a:buChar char="§"/>
            </a:pPr>
            <a:r>
              <a:rPr lang="en-US" altLang="en-US" sz="2000" b="0" dirty="0">
                <a:solidFill>
                  <a:schemeClr val="accent1"/>
                </a:solidFill>
                <a:latin typeface="Tahoma" pitchFamily="34" charset="0"/>
              </a:rPr>
              <a:t>The Book of Esther relates the last recorded battle in that war! (Wouldn’t have happened if Saul obeyed God – I Sam. 15)</a:t>
            </a:r>
          </a:p>
          <a:p>
            <a:pPr lvl="1">
              <a:buClr>
                <a:schemeClr val="accent2"/>
              </a:buClr>
              <a:buSzPct val="115000"/>
              <a:buFont typeface="Wingdings" panose="05000000000000000000" pitchFamily="2" charset="2"/>
              <a:buChar char="§"/>
            </a:pPr>
            <a:r>
              <a:rPr lang="en-US" altLang="en-US" sz="2000" b="0" i="1" dirty="0">
                <a:solidFill>
                  <a:schemeClr val="accent1"/>
                </a:solidFill>
                <a:latin typeface="Tahoma" pitchFamily="34" charset="0"/>
              </a:rPr>
              <a:t>Possible explanation: </a:t>
            </a:r>
            <a:r>
              <a:rPr lang="en-US" altLang="en-US" sz="2000" b="0" dirty="0">
                <a:solidFill>
                  <a:schemeClr val="accent1"/>
                </a:solidFill>
                <a:latin typeface="Tahoma" pitchFamily="34" charset="0"/>
              </a:rPr>
              <a:t>Mordecai was of the tribe of Benjamin (Est. 2:5), the tribe of king Saul, who fought the Amalekites and was charged with their complete destruction (I Sam. 15), and here he refuses to bow to an Amalekite! </a:t>
            </a:r>
          </a:p>
        </p:txBody>
      </p:sp>
    </p:spTree>
    <p:extLst>
      <p:ext uri="{BB962C8B-B14F-4D97-AF65-F5344CB8AC3E}">
        <p14:creationId xmlns:p14="http://schemas.microsoft.com/office/powerpoint/2010/main" val="35455457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3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30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630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630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630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63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3738</TotalTime>
  <Words>2684</Words>
  <Application>Microsoft Office PowerPoint</Application>
  <PresentationFormat>On-screen Show (4:3)</PresentationFormat>
  <Paragraphs>227</Paragraphs>
  <Slides>22</Slides>
  <Notes>22</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22</vt:i4>
      </vt:variant>
    </vt:vector>
  </HeadingPairs>
  <TitlesOfParts>
    <vt:vector size="38" baseType="lpstr">
      <vt:lpstr>Ameretto</vt:lpstr>
      <vt:lpstr>Arial</vt:lpstr>
      <vt:lpstr>Calisto MT</vt:lpstr>
      <vt:lpstr>Segoe UI</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Christ: The Indestructible Seed </vt:lpstr>
      <vt:lpstr>Intro </vt:lpstr>
      <vt:lpstr>Intro</vt:lpstr>
      <vt:lpstr>Satan Tries to Destroy the Seed of All Mankind</vt:lpstr>
      <vt:lpstr>Satan Tries to Destroy the Seed of Abraham</vt:lpstr>
      <vt:lpstr>Satan Tries to Destroy the Seed of Abraham</vt:lpstr>
      <vt:lpstr>Satan Tries to Destroy the Seed of David</vt:lpstr>
      <vt:lpstr>Satan Tries to Destroy the Seed of David</vt:lpstr>
      <vt:lpstr>Satan Tries to Destroy the Seed of David</vt:lpstr>
      <vt:lpstr>Satan Tries to Destroy the Seed of David</vt:lpstr>
      <vt:lpstr>Satan Tries to Destroy Jesus Christ:  the “Seed” of Woman</vt:lpstr>
      <vt:lpstr>Satan Tries to Destroy Jesus Christ:  the “Seed” of Woman</vt:lpstr>
      <vt:lpstr>Satan Tries to Destroy Jesus Christ:  the “Seed” of Woman</vt:lpstr>
      <vt:lpstr>Satan Tries to Destroy Jesus Christ:  the “Seed” of Woman</vt:lpstr>
      <vt:lpstr>Satan Tries to Destroy Jesus Christ:  the “Seed” of Woman</vt:lpstr>
      <vt:lpstr>Satan Tries to Destroy Jesus Christ:  the “Seed” of Woman</vt:lpstr>
      <vt:lpstr>The Power of God’s Promises</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The Indestructible Seed</dc:title>
  <dc:subject>09/03/17</dc:subject>
  <dc:creator>DarkWolf</dc:creator>
  <cp:lastModifiedBy>Nathan Morrison</cp:lastModifiedBy>
  <cp:revision>39</cp:revision>
  <dcterms:created xsi:type="dcterms:W3CDTF">2005-06-04T23:49:02Z</dcterms:created>
  <dcterms:modified xsi:type="dcterms:W3CDTF">2017-09-29T15:45:12Z</dcterms:modified>
</cp:coreProperties>
</file>