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90" r:id="rId3"/>
    <p:sldMasterId id="2147483738" r:id="rId4"/>
    <p:sldMasterId id="2147483756" r:id="rId5"/>
    <p:sldMasterId id="2147483774" r:id="rId6"/>
  </p:sldMasterIdLst>
  <p:notesMasterIdLst>
    <p:notesMasterId r:id="rId36"/>
  </p:notesMasterIdLst>
  <p:handoutMasterIdLst>
    <p:handoutMasterId r:id="rId37"/>
  </p:handoutMasterIdLst>
  <p:sldIdLst>
    <p:sldId id="695" r:id="rId7"/>
    <p:sldId id="1140" r:id="rId8"/>
    <p:sldId id="1144" r:id="rId9"/>
    <p:sldId id="1245" r:id="rId10"/>
    <p:sldId id="1247" r:id="rId11"/>
    <p:sldId id="1185" r:id="rId12"/>
    <p:sldId id="1218" r:id="rId13"/>
    <p:sldId id="1189" r:id="rId14"/>
    <p:sldId id="1191" r:id="rId15"/>
    <p:sldId id="1148" r:id="rId16"/>
    <p:sldId id="1160" r:id="rId17"/>
    <p:sldId id="1196" r:id="rId18"/>
    <p:sldId id="1220" r:id="rId19"/>
    <p:sldId id="1224" r:id="rId20"/>
    <p:sldId id="1226" r:id="rId21"/>
    <p:sldId id="1197" r:id="rId22"/>
    <p:sldId id="1198" r:id="rId23"/>
    <p:sldId id="1232" r:id="rId24"/>
    <p:sldId id="1233" r:id="rId25"/>
    <p:sldId id="1235" r:id="rId26"/>
    <p:sldId id="1236" r:id="rId27"/>
    <p:sldId id="1240" r:id="rId28"/>
    <p:sldId id="1241" r:id="rId29"/>
    <p:sldId id="1212" r:id="rId30"/>
    <p:sldId id="1124" r:id="rId31"/>
    <p:sldId id="1243" r:id="rId32"/>
    <p:sldId id="1181" r:id="rId33"/>
    <p:sldId id="1132" r:id="rId34"/>
    <p:sldId id="1103" r:id="rId35"/>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00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1" autoAdjust="0"/>
    <p:restoredTop sz="84703" autoAdjust="0"/>
  </p:normalViewPr>
  <p:slideViewPr>
    <p:cSldViewPr>
      <p:cViewPr varScale="1">
        <p:scale>
          <a:sx n="86" d="100"/>
          <a:sy n="86" d="100"/>
        </p:scale>
        <p:origin x="882"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82"/>
    </p:cViewPr>
  </p:sorterViewPr>
  <p:notesViewPr>
    <p:cSldViewPr>
      <p:cViewPr varScale="1">
        <p:scale>
          <a:sx n="82" d="100"/>
          <a:sy n="82" d="100"/>
        </p:scale>
        <p:origin x="387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FC7FBB-E162-4D8A-A93A-461FD3B0F721}"/>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D24AD6A-8237-4986-92A6-43E0B964B400}"/>
              </a:ext>
            </a:extLst>
          </p:cNvPr>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11B670AA-2F70-448C-895D-A159BE1FC050}" type="datetimeFigureOut">
              <a:rPr lang="en-US" smtClean="0"/>
              <a:t>3/22/2024</a:t>
            </a:fld>
            <a:endParaRPr lang="en-US"/>
          </a:p>
        </p:txBody>
      </p:sp>
      <p:sp>
        <p:nvSpPr>
          <p:cNvPr id="4" name="Footer Placeholder 3">
            <a:extLst>
              <a:ext uri="{FF2B5EF4-FFF2-40B4-BE49-F238E27FC236}">
                <a16:creationId xmlns:a16="http://schemas.microsoft.com/office/drawing/2014/main" id="{34F54DE8-4BAD-42F2-8EFA-985E9FB1A0DA}"/>
              </a:ext>
            </a:extLst>
          </p:cNvPr>
          <p:cNvSpPr>
            <a:spLocks noGrp="1"/>
          </p:cNvSpPr>
          <p:nvPr>
            <p:ph type="ftr" sz="quarter" idx="2"/>
          </p:nvPr>
        </p:nvSpPr>
        <p:spPr>
          <a:xfrm>
            <a:off x="0" y="8847138"/>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7E794F-4627-4938-B36C-91BA3E3F5FDE}"/>
              </a:ext>
            </a:extLst>
          </p:cNvPr>
          <p:cNvSpPr>
            <a:spLocks noGrp="1"/>
          </p:cNvSpPr>
          <p:nvPr>
            <p:ph type="sldNum" sz="quarter" idx="3"/>
          </p:nvPr>
        </p:nvSpPr>
        <p:spPr>
          <a:xfrm>
            <a:off x="3884613" y="8847138"/>
            <a:ext cx="2971800" cy="466725"/>
          </a:xfrm>
          <a:prstGeom prst="rect">
            <a:avLst/>
          </a:prstGeom>
        </p:spPr>
        <p:txBody>
          <a:bodyPr vert="horz" lIns="91440" tIns="45720" rIns="91440" bIns="45720" rtlCol="0" anchor="b"/>
          <a:lstStyle>
            <a:lvl1pPr algn="r">
              <a:defRPr sz="1200"/>
            </a:lvl1pPr>
          </a:lstStyle>
          <a:p>
            <a:fld id="{0459EB52-8157-420A-9622-6F47D8E8BB6A}" type="slidenum">
              <a:rPr lang="en-US" smtClean="0"/>
              <a:t>‹#›</a:t>
            </a:fld>
            <a:endParaRPr lang="en-US"/>
          </a:p>
        </p:txBody>
      </p:sp>
    </p:spTree>
    <p:extLst>
      <p:ext uri="{BB962C8B-B14F-4D97-AF65-F5344CB8AC3E}">
        <p14:creationId xmlns:p14="http://schemas.microsoft.com/office/powerpoint/2010/main" val="1161862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4475DC6D-0293-47A3-B4D3-9DCD97E5FE83}" type="datetimeFigureOut">
              <a:rPr lang="en-US" smtClean="0"/>
              <a:t>3/22/2024</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8AD7A46A-5B9B-4924-BFE6-1272D18F77C9}" type="slidenum">
              <a:rPr lang="en-US" smtClean="0"/>
              <a:t>‹#›</a:t>
            </a:fld>
            <a:endParaRPr lang="en-US"/>
          </a:p>
        </p:txBody>
      </p:sp>
    </p:spTree>
    <p:extLst>
      <p:ext uri="{BB962C8B-B14F-4D97-AF65-F5344CB8AC3E}">
        <p14:creationId xmlns:p14="http://schemas.microsoft.com/office/powerpoint/2010/main" val="219850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isevoter.com/state-rankings/common-law-marriage-states/#:~:text=There%20are%20currently%20eight%20states,Carolina%2C%20Texas%2C%20and%20Utah"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orbes.com/advisor/legal/divorce/divorce-statistics/#sources_secti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avistachurchofchrist.org/cms/if-we-continue-to-live-together-and-have-sex-are-we-still-in-sin-if-we-are-planning-to-get-marrie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lavistachurchofchrist.org/cms/if-we-continue-to-live-together-and-have-sex-are-we-still-in-sin-if-we-are-planning-to-get-marrie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By Nathan L Morrison for Sunday 03/24/2024: Playing House Part 2</a:t>
            </a:r>
            <a:r>
              <a:rPr lang="en-US" sz="1100">
                <a:latin typeface="Times New Roman" panose="02020603050405020304" pitchFamily="18" charset="0"/>
                <a:cs typeface="Times New Roman" panose="02020603050405020304" pitchFamily="18" charset="0"/>
              </a:rPr>
              <a:t>: Cohabitation</a:t>
            </a:r>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All Scripture given is from NAS95 unless otherwise stated</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For further study, or if questions, please Call: 804-277-1983 or Visit: www.courthousechurchofchrist.com</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Logo art provided by www.vecteezy.com</a:t>
            </a:r>
            <a:endParaRPr lang="en-US" dirty="0"/>
          </a:p>
        </p:txBody>
      </p:sp>
      <p:sp>
        <p:nvSpPr>
          <p:cNvPr id="4" name="Slide Number Placeholder 3"/>
          <p:cNvSpPr>
            <a:spLocks noGrp="1"/>
          </p:cNvSpPr>
          <p:nvPr>
            <p:ph type="sldNum" sz="quarter" idx="5"/>
          </p:nvPr>
        </p:nvSpPr>
        <p:spPr/>
        <p:txBody>
          <a:bodyPr/>
          <a:lstStyle/>
          <a:p>
            <a:fld id="{8AD7A46A-5B9B-4924-BFE6-1272D18F77C9}" type="slidenum">
              <a:rPr lang="en-US" smtClean="0"/>
              <a:t>1</a:t>
            </a:fld>
            <a:endParaRPr lang="en-US"/>
          </a:p>
        </p:txBody>
      </p:sp>
    </p:spTree>
    <p:extLst>
      <p:ext uri="{BB962C8B-B14F-4D97-AF65-F5344CB8AC3E}">
        <p14:creationId xmlns:p14="http://schemas.microsoft.com/office/powerpoint/2010/main" val="290552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45E3F-F049-4F23-C4D5-C0A50117F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FE5EAC-2990-953C-215C-4284F5A410B1}"/>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E2E043A7-64D6-591F-5058-5AAB37B11254}"/>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31A0FB5-10F4-80C4-9131-7BA9BB98DD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912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6B21-115C-8B57-AE8D-B5D0E0F27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5E9-E207-50A3-C0FF-1961AA3A7EAA}"/>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ACB8E6EF-86E8-C803-D746-3C4DD2B0795A}"/>
              </a:ext>
            </a:extLst>
          </p:cNvPr>
          <p:cNvSpPr>
            <a:spLocks noGrp="1"/>
          </p:cNvSpPr>
          <p:nvPr>
            <p:ph type="body" idx="1"/>
          </p:nvPr>
        </p:nvSpPr>
        <p:spPr/>
        <p:txBody>
          <a:bodyPr/>
          <a:lstStyle/>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*Sources:</a:t>
            </a:r>
            <a:endParaRPr lang="en-US"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Common Law Marriage: </a:t>
            </a:r>
            <a:r>
              <a:rPr lang="en-US" sz="1800" u="sng" dirty="0">
                <a:solidFill>
                  <a:srgbClr val="0000FF"/>
                </a:solidFill>
                <a:effectLst/>
                <a:latin typeface="Times New Roman" panose="02020603050405020304" pitchFamily="18" charset="0"/>
                <a:ea typeface="Times New Roman" panose="02020603050405020304" pitchFamily="18" charset="0"/>
                <a:hlinkClick r:id="rId3"/>
              </a:rPr>
              <a:t>https://wisevoter.com/state-rankings/common-law-marriage-states/#:~:text=There%20are%20currently%20eight%20states,Carolina%2C%20Texas%2C%20and%20Utah</a:t>
            </a:r>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435412B-F87D-CE8F-2E6B-45DFE5A4F4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426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6B21-115C-8B57-AE8D-B5D0E0F27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5E9-E207-50A3-C0FF-1961AA3A7EAA}"/>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ACB8E6EF-86E8-C803-D746-3C4DD2B0795A}"/>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435412B-F87D-CE8F-2E6B-45DFE5A4F4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091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6B21-115C-8B57-AE8D-B5D0E0F27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5E9-E207-50A3-C0FF-1961AA3A7EAA}"/>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ACB8E6EF-86E8-C803-D746-3C4DD2B0795A}"/>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435412B-F87D-CE8F-2E6B-45DFE5A4F4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6735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6B21-115C-8B57-AE8D-B5D0E0F27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5E9-E207-50A3-C0FF-1961AA3A7EAA}"/>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ACB8E6EF-86E8-C803-D746-3C4DD2B0795A}"/>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435412B-F87D-CE8F-2E6B-45DFE5A4F4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471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6B21-115C-8B57-AE8D-B5D0E0F27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5E9-E207-50A3-C0FF-1961AA3A7EAA}"/>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ACB8E6EF-86E8-C803-D746-3C4DD2B0795A}"/>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435412B-F87D-CE8F-2E6B-45DFE5A4F4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7129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45E3F-F049-4F23-C4D5-C0A50117F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FE5EAC-2990-953C-215C-4284F5A410B1}"/>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E2E043A7-64D6-591F-5058-5AAB37B11254}"/>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31A0FB5-10F4-80C4-9131-7BA9BB98DD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6288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6B21-115C-8B57-AE8D-B5D0E0F27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5E9-E207-50A3-C0FF-1961AA3A7EAA}"/>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ACB8E6EF-86E8-C803-D746-3C4DD2B0795A}"/>
              </a:ext>
            </a:extLst>
          </p:cNvPr>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Common Defenses for Cohabitation</a:t>
            </a:r>
          </a:p>
          <a:p>
            <a:pPr marL="342900" marR="0" lvl="0" indent="-342900">
              <a:spcBef>
                <a:spcPts val="0"/>
              </a:spcBef>
              <a:spcAft>
                <a:spcPts val="0"/>
              </a:spcAft>
              <a:buSzPts val="1100"/>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“Cohabitation is a good way to prepare for marriage.”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SzPts val="1100"/>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This defense sounds logical and reasonable, but it is a myth that could not be any further from the truth!</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SzPts val="1100"/>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Galatians 5:19: Fornication (KJV) is a work of the flesh! (NKJ: “sexual immorality”)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SzPts val="1100"/>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 Corinthians 7:2 (NKJ): They are “playing house!” and are endangering their souls! Marriage is the only way to have sex and avoid committing fornication!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SzPts val="1100"/>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divorce rate is higher among those who lived together before marriage (*Forbes, 01/08/2024).</a:t>
            </a:r>
            <a:endParaRPr lang="en-US" sz="1200" dirty="0">
              <a:effectLst/>
              <a:latin typeface="Times New Roman" panose="02020603050405020304" pitchFamily="18" charset="0"/>
              <a:ea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435412B-F87D-CE8F-2E6B-45DFE5A4F4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4986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6B21-115C-8B57-AE8D-B5D0E0F27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5E9-E207-50A3-C0FF-1961AA3A7EAA}"/>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ACB8E6EF-86E8-C803-D746-3C4DD2B0795A}"/>
              </a:ext>
            </a:extLst>
          </p:cNvPr>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Common Defenses for Cohabitation</a:t>
            </a:r>
          </a:p>
          <a:p>
            <a:pPr marL="342900" marR="0" lvl="0" indent="-342900">
              <a:spcBef>
                <a:spcPts val="0"/>
              </a:spcBef>
              <a:spcAft>
                <a:spcPts val="0"/>
              </a:spcAft>
              <a:buSzPts val="1100"/>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“Cohabitation is a good way to prepare for marriage.”</a:t>
            </a:r>
          </a:p>
          <a:p>
            <a:pPr marL="342900" marR="0" lvl="0" indent="-342900">
              <a:spcBef>
                <a:spcPts val="0"/>
              </a:spcBef>
              <a:spcAft>
                <a:spcPts val="0"/>
              </a:spcAft>
              <a:buSzPts val="1100"/>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“But We Love Each Other”</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If you love each other, then the greatest expression of that love is to commit yourselves to one another in marriage. (I Corinthians 13:4-7: Love does not rejoice in unrighteousness, but rejoices with the truth)</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When people decide to have sex without marriage, the emphasis is on sex – the sensual feelings (pleasure). (I Corinthians 6:13) </a:t>
            </a:r>
          </a:p>
          <a:p>
            <a:pPr marL="1600200" marR="0" lvl="3"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Love seeks the best interest of another – if you love the other person, you will not want them to commit sin that could cost them their soul! (I Corinthians 6:9-10; 13:5-6: “Love does not seek its own, does not rejoice in unrighteousness”)</a:t>
            </a:r>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435412B-F87D-CE8F-2E6B-45DFE5A4F4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4206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6B21-115C-8B57-AE8D-B5D0E0F27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5E9-E207-50A3-C0FF-1961AA3A7EAA}"/>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ACB8E6EF-86E8-C803-D746-3C4DD2B0795A}"/>
              </a:ext>
            </a:extLst>
          </p:cNvPr>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Common Defenses for Cohabitation</a:t>
            </a:r>
          </a:p>
          <a:p>
            <a:pPr marL="342900" marR="0" lvl="0" indent="-342900">
              <a:spcBef>
                <a:spcPts val="0"/>
              </a:spcBef>
              <a:spcAft>
                <a:spcPts val="0"/>
              </a:spcAft>
              <a:buSzPts val="1100"/>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“Cohabitation is a good way to prepare for marriage.”</a:t>
            </a:r>
          </a:p>
          <a:p>
            <a:pPr marL="342900" marR="0" lvl="0" indent="-342900">
              <a:spcBef>
                <a:spcPts val="0"/>
              </a:spcBef>
              <a:spcAft>
                <a:spcPts val="0"/>
              </a:spcAft>
              <a:buSzPts val="1100"/>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“But We Love Each Other”</a:t>
            </a:r>
          </a:p>
          <a:p>
            <a:pPr marL="342900" marR="0" lvl="0" indent="-342900">
              <a:spcBef>
                <a:spcPts val="0"/>
              </a:spcBef>
              <a:spcAft>
                <a:spcPts val="0"/>
              </a:spcAft>
              <a:buSzPts val="1100"/>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“But We Are Going to Get Married Anyways”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SzPts val="1100"/>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Plans change! (James 4:14: We do not know what tomorrow brings!)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SzPts val="1100"/>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How long to continue in sin? Days, weeks, months, years? (Even many saints fall prey to this line of thinking! – Ephesians 5:3: not to be named among saints)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SzPts val="1100"/>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But even if it is true that you are going to be married, and you do marry, a future marriage does not make right the sin you commit now! (Romans 6:1-2)</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What if someone had a problem with shoplifting, could they say to God, “I know that stealing is wrong in your eyes, but I plan on quitting sometime next year,” and be acquitted?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Does God say, “Because you are going to stop in the future it is okay to shoplift in the present?”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SzPts val="1100"/>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God doesn’t say to the cohabiting couple, “Because you have the invitations to the wedding in the mail, it is okay for you to fornicate now.”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SzPts val="1100"/>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 Corinthians 7:2, 9: The answer is to marry to avoid fornication. Move the date! Go before a Justice of the Peace and have a reception later!</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F435412B-F87D-CE8F-2E6B-45DFE5A4F4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880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73140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6B21-115C-8B57-AE8D-B5D0E0F27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5E9-E207-50A3-C0FF-1961AA3A7EAA}"/>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ACB8E6EF-86E8-C803-D746-3C4DD2B0795A}"/>
              </a:ext>
            </a:extLst>
          </p:cNvPr>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Common Defenses for Cohabitation</a:t>
            </a:r>
          </a:p>
          <a:p>
            <a:pPr marL="342900" marR="0" lvl="0" indent="-342900">
              <a:spcBef>
                <a:spcPts val="0"/>
              </a:spcBef>
              <a:spcAft>
                <a:spcPts val="0"/>
              </a:spcAft>
              <a:buSzPts val="1100"/>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“Cohabitation is a good way to prepare for marriage.”</a:t>
            </a:r>
          </a:p>
          <a:p>
            <a:pPr marL="342900" marR="0" lvl="0" indent="-342900">
              <a:spcBef>
                <a:spcPts val="0"/>
              </a:spcBef>
              <a:spcAft>
                <a:spcPts val="0"/>
              </a:spcAft>
              <a:buSzPts val="1100"/>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“But We Love Each Other”</a:t>
            </a:r>
          </a:p>
          <a:p>
            <a:pPr marL="342900" marR="0" lvl="0" indent="-342900">
              <a:spcBef>
                <a:spcPts val="0"/>
              </a:spcBef>
              <a:spcAft>
                <a:spcPts val="0"/>
              </a:spcAft>
              <a:buSzPts val="1100"/>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“But We Are Going to Get Married Anyways”</a:t>
            </a:r>
          </a:p>
          <a:p>
            <a:pPr marL="342900" marR="0" lvl="0" indent="-342900">
              <a:spcBef>
                <a:spcPts val="0"/>
              </a:spcBef>
              <a:spcAft>
                <a:spcPts val="0"/>
              </a:spcAft>
              <a:buSzPts val="1100"/>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“But we are married in God’s eyes, so why does it matter if we have a marriage license? It’s just a piece of paper!”</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SzPts val="1100"/>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 statement like that brings up a couple of different issues.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SzPts val="1100"/>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First, God has told us to be submissive to the authorities, because God has ordained and works through the government </a:t>
            </a:r>
            <a:r>
              <a:rPr lang="en-US" sz="1100" i="1" dirty="0">
                <a:effectLst/>
                <a:latin typeface="Times New Roman" panose="02020603050405020304" pitchFamily="18" charset="0"/>
                <a:ea typeface="Times New Roman" panose="02020603050405020304" pitchFamily="18" charset="0"/>
              </a:rPr>
              <a:t>(Romans 13:1-7).</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As long as the government is not demanding us to do something contrary to God’s authority, then we are to be good citizens and follow the law of the land – to be recognized as married by the state requires a license!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And even though the most important aspect of marriage is the “spiritual” aspect, there is also a “legal” aspect that is important. (I Peter 2:12-15)</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Government doesn’t marry a couple – God marries a couple, but to do it legally requires a license.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SzPts val="1100"/>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Second, cohabitating couples are not married in God’s eyes because they are living contrary to God’s and legal guidelines for marriage; they are not married in their own eyes because they have specifically decided NOT to marry!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SzPts val="1100"/>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 man and a woman are married, in God’s eyes, when they publicly make a covenant </a:t>
            </a:r>
            <a:r>
              <a:rPr lang="en-US" sz="1100" i="1" dirty="0">
                <a:effectLst/>
                <a:latin typeface="Times New Roman" panose="02020603050405020304" pitchFamily="18" charset="0"/>
                <a:ea typeface="Times New Roman" panose="02020603050405020304" pitchFamily="18" charset="0"/>
              </a:rPr>
              <a:t>(</a:t>
            </a:r>
            <a:r>
              <a:rPr lang="en-US" sz="1100" i="1" dirty="0" err="1">
                <a:effectLst/>
                <a:latin typeface="Times New Roman" panose="02020603050405020304" pitchFamily="18" charset="0"/>
                <a:ea typeface="Times New Roman" panose="02020603050405020304" pitchFamily="18" charset="0"/>
              </a:rPr>
              <a:t>Malachai</a:t>
            </a:r>
            <a:r>
              <a:rPr lang="en-US" sz="1100" i="1" dirty="0">
                <a:effectLst/>
                <a:latin typeface="Times New Roman" panose="02020603050405020304" pitchFamily="18" charset="0"/>
                <a:ea typeface="Times New Roman" panose="02020603050405020304" pitchFamily="18" charset="0"/>
              </a:rPr>
              <a:t> 2:14)</a:t>
            </a:r>
            <a:r>
              <a:rPr lang="en-US" sz="1100" dirty="0">
                <a:effectLst/>
                <a:latin typeface="Times New Roman" panose="02020603050405020304" pitchFamily="18" charset="0"/>
                <a:ea typeface="Times New Roman" panose="02020603050405020304" pitchFamily="18" charset="0"/>
              </a:rPr>
              <a:t> before God to be faithful to their spouse in marriage, and legalize the marriage according to the government of the country they live in. Different countries have differing laws. </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F435412B-F87D-CE8F-2E6B-45DFE5A4F4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0175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6B21-115C-8B57-AE8D-B5D0E0F27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5E9-E207-50A3-C0FF-1961AA3A7EAA}"/>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ACB8E6EF-86E8-C803-D746-3C4DD2B0795A}"/>
              </a:ext>
            </a:extLst>
          </p:cNvPr>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Common Defenses for Cohabitation</a:t>
            </a:r>
          </a:p>
          <a:p>
            <a:pPr marL="342900" marR="0" lvl="0" indent="-342900">
              <a:spcBef>
                <a:spcPts val="0"/>
              </a:spcBef>
              <a:spcAft>
                <a:spcPts val="0"/>
              </a:spcAft>
              <a:buSzPts val="1100"/>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“Cohabitation is a good way to prepare for marriage.”</a:t>
            </a:r>
          </a:p>
          <a:p>
            <a:pPr marL="342900" marR="0" lvl="0" indent="-342900">
              <a:spcBef>
                <a:spcPts val="0"/>
              </a:spcBef>
              <a:spcAft>
                <a:spcPts val="0"/>
              </a:spcAft>
              <a:buSzPts val="1100"/>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“But We Love Each Other”</a:t>
            </a:r>
          </a:p>
          <a:p>
            <a:pPr marL="342900" marR="0" lvl="0" indent="-342900">
              <a:spcBef>
                <a:spcPts val="0"/>
              </a:spcBef>
              <a:spcAft>
                <a:spcPts val="0"/>
              </a:spcAft>
              <a:buSzPts val="1100"/>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“But We Are Going to Get Married Anyways”</a:t>
            </a:r>
          </a:p>
          <a:p>
            <a:pPr marL="342900" marR="0" lvl="0" indent="-342900">
              <a:spcBef>
                <a:spcPts val="0"/>
              </a:spcBef>
              <a:spcAft>
                <a:spcPts val="0"/>
              </a:spcAft>
              <a:buSzPts val="1100"/>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“But we are married in God’s eyes, so why does it matter if we have a marriage license? It’s just a piece of paper!”</a:t>
            </a:r>
          </a:p>
          <a:p>
            <a:pPr marL="342900" marR="0" lvl="0" indent="-342900">
              <a:spcBef>
                <a:spcPts val="0"/>
              </a:spcBef>
              <a:spcAft>
                <a:spcPts val="0"/>
              </a:spcAft>
              <a:buSzPts val="1100"/>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“We have to do it for financial reasons.”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SzPts val="1100"/>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Those who cohabitate are most often younger people, however, more and more seniors are following their example, and both generations use the same defense – it saves money.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SzPts val="1100"/>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With the younger ones it is an issue of paying bills. With the older ones it is often an issue of keeping individual pensions or social security benefits that they might lose if they married. (Follow the money!)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SzPts val="1100"/>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We must ask ourselves: “Is the monetary savings worth the loss of morality and spirituality?” (Matthew 16:26; Mark 8:36: No profit in forfeiting one’s soul)</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SzPts val="1100"/>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What is right and wrong is never determined by what makes the most sense economically! </a:t>
            </a:r>
            <a:r>
              <a:rPr lang="en-US" sz="1100" i="1" dirty="0">
                <a:effectLst/>
                <a:latin typeface="Times New Roman" panose="02020603050405020304" pitchFamily="18" charset="0"/>
                <a:ea typeface="Times New Roman" panose="02020603050405020304" pitchFamily="18" charset="0"/>
              </a:rPr>
              <a:t>(To use sin as defense to save money is a lack of faith in God)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SzPts val="1100"/>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God has promised to provide all our needs if we seek first His kingdom – do we trust Him? (Matthew 6:33)</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F435412B-F87D-CE8F-2E6B-45DFE5A4F4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906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6B21-115C-8B57-AE8D-B5D0E0F27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5E9-E207-50A3-C0FF-1961AA3A7EAA}"/>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ACB8E6EF-86E8-C803-D746-3C4DD2B0795A}"/>
              </a:ext>
            </a:extLst>
          </p:cNvPr>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Lst>
            </a:pPr>
            <a:r>
              <a:rPr lang="en-US" sz="1400" b="1" dirty="0">
                <a:effectLst/>
                <a:latin typeface="Times New Roman" panose="02020603050405020304" pitchFamily="18" charset="0"/>
              </a:rPr>
              <a:t>Common Defenses for Cohabitation</a:t>
            </a:r>
          </a:p>
          <a:p>
            <a:pPr marL="342900" marR="0" lvl="0" indent="-342900">
              <a:spcBef>
                <a:spcPts val="0"/>
              </a:spcBef>
              <a:spcAft>
                <a:spcPts val="0"/>
              </a:spcAft>
              <a:buSzPts val="1100"/>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“Cohabitation is a good way to prepare for marriage.”</a:t>
            </a:r>
          </a:p>
          <a:p>
            <a:pPr marL="342900" marR="0" lvl="0" indent="-342900">
              <a:spcBef>
                <a:spcPts val="0"/>
              </a:spcBef>
              <a:spcAft>
                <a:spcPts val="0"/>
              </a:spcAft>
              <a:buSzPts val="1100"/>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“But We Love Each Other”</a:t>
            </a:r>
          </a:p>
          <a:p>
            <a:pPr marL="342900" marR="0" lvl="0" indent="-342900">
              <a:spcBef>
                <a:spcPts val="0"/>
              </a:spcBef>
              <a:spcAft>
                <a:spcPts val="0"/>
              </a:spcAft>
              <a:buSzPts val="1100"/>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“But We Are Going to Get Married Anyways”</a:t>
            </a:r>
          </a:p>
          <a:p>
            <a:pPr marL="342900" marR="0" lvl="0" indent="-342900">
              <a:spcBef>
                <a:spcPts val="0"/>
              </a:spcBef>
              <a:spcAft>
                <a:spcPts val="0"/>
              </a:spcAft>
              <a:buSzPts val="1100"/>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“But we are married in God’s eyes, so why does it matter if we have a marriage license? It’s just a piece of paper!”</a:t>
            </a:r>
          </a:p>
          <a:p>
            <a:pPr marL="342900" marR="0" lvl="0" indent="-342900">
              <a:spcBef>
                <a:spcPts val="0"/>
              </a:spcBef>
              <a:spcAft>
                <a:spcPts val="0"/>
              </a:spcAft>
              <a:buSzPts val="1100"/>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“We have to do it for financial reasons.”</a:t>
            </a:r>
          </a:p>
          <a:p>
            <a:pPr marL="342900" marR="0" lvl="0" indent="-342900">
              <a:spcBef>
                <a:spcPts val="0"/>
              </a:spcBef>
              <a:spcAft>
                <a:spcPts val="0"/>
              </a:spcAft>
              <a:buSzPts val="1100"/>
              <a:buFont typeface="+mj-lt"/>
              <a:buAutoNum type="alphaUcPeriod"/>
              <a:tabLst>
                <a:tab pos="685800" algn="l"/>
              </a:tabLst>
            </a:pPr>
            <a:r>
              <a:rPr lang="en-US" sz="1100" dirty="0">
                <a:effectLst/>
                <a:latin typeface="Times New Roman" panose="02020603050405020304" pitchFamily="18" charset="0"/>
                <a:ea typeface="Times New Roman" panose="02020603050405020304" pitchFamily="18" charset="0"/>
              </a:rPr>
              <a:t>“You wouldn’t buy a car without a test drive, would you?”</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SzPts val="1100"/>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That is certainly a good rule for buying cars, but it is not a good way to deal with people – </a:t>
            </a:r>
            <a:r>
              <a:rPr lang="en-US" sz="1100" i="1" dirty="0">
                <a:effectLst/>
                <a:latin typeface="Times New Roman" panose="02020603050405020304" pitchFamily="18" charset="0"/>
                <a:ea typeface="Times New Roman" panose="02020603050405020304" pitchFamily="18" charset="0"/>
              </a:rPr>
              <a:t>Real romantic reason to be sure (dripping with sarcasm)</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If I decide not to buy a car after a test drive, the car doesn’t feel rejected.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Rejecting a car doesn’t cause that car to bring emotional damage into the next test-drive.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 car doesn’t need psychological counseling so it can trust the next car buyer.</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SzPts val="1100"/>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If we are completely honest, this “test driving a car” way of thinking is rather selfish and definitely NOT love (I Corinthians 13:4-6: Love does not seek its own)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Instead of putting God first and putting the other person ahead of ourselves, this lack of commitment puts </a:t>
            </a:r>
            <a:r>
              <a:rPr lang="en-US" sz="1100" i="1" dirty="0">
                <a:effectLst/>
                <a:latin typeface="Times New Roman" panose="02020603050405020304" pitchFamily="18" charset="0"/>
                <a:ea typeface="Times New Roman" panose="02020603050405020304" pitchFamily="18" charset="0"/>
              </a:rPr>
              <a:t>me</a:t>
            </a:r>
            <a:r>
              <a:rPr lang="en-US" sz="1100" dirty="0">
                <a:effectLst/>
                <a:latin typeface="Times New Roman" panose="02020603050405020304" pitchFamily="18" charset="0"/>
                <a:ea typeface="Times New Roman" panose="02020603050405020304" pitchFamily="18" charset="0"/>
              </a:rPr>
              <a:t> first.</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It has to do with what </a:t>
            </a:r>
            <a:r>
              <a:rPr lang="en-US" sz="1100" i="1" dirty="0">
                <a:effectLst/>
                <a:latin typeface="Times New Roman" panose="02020603050405020304" pitchFamily="18" charset="0"/>
                <a:ea typeface="Times New Roman" panose="02020603050405020304" pitchFamily="18" charset="0"/>
              </a:rPr>
              <a:t>I</a:t>
            </a:r>
            <a:r>
              <a:rPr lang="en-US" sz="1100" dirty="0">
                <a:effectLst/>
                <a:latin typeface="Times New Roman" panose="02020603050405020304" pitchFamily="18" charset="0"/>
                <a:ea typeface="Times New Roman" panose="02020603050405020304" pitchFamily="18" charset="0"/>
              </a:rPr>
              <a:t> want and with what </a:t>
            </a:r>
            <a:r>
              <a:rPr lang="en-US" sz="1100" i="1" dirty="0">
                <a:effectLst/>
                <a:latin typeface="Times New Roman" panose="02020603050405020304" pitchFamily="18" charset="0"/>
                <a:ea typeface="Times New Roman" panose="02020603050405020304" pitchFamily="18" charset="0"/>
              </a:rPr>
              <a:t>I</a:t>
            </a:r>
            <a:r>
              <a:rPr lang="en-US" sz="1100" dirty="0">
                <a:effectLst/>
                <a:latin typeface="Times New Roman" panose="02020603050405020304" pitchFamily="18" charset="0"/>
                <a:ea typeface="Times New Roman" panose="02020603050405020304" pitchFamily="18" charset="0"/>
              </a:rPr>
              <a:t> think is best for </a:t>
            </a:r>
            <a:r>
              <a:rPr lang="en-US" sz="1100" i="1" dirty="0">
                <a:effectLst/>
                <a:latin typeface="Times New Roman" panose="02020603050405020304" pitchFamily="18" charset="0"/>
                <a:ea typeface="Times New Roman" panose="02020603050405020304" pitchFamily="18" charset="0"/>
              </a:rPr>
              <a:t>me.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SzPts val="1100"/>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 Corinthians 7:1-4, 9 (ESV): To avoid sin, a commitment to marriage must be made!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1  Now concerning the matters about which you wrote: “It is good for a man not to have sexual relations with a woman.”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2  But because of the temptation to sexual immorality, each man should have his own wife and each woman her own husband.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3  The husband should give to his wife her conjugal rights, and likewise the wife to her husband.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4  For the wife does not have authority over her own body, but the husband does. Likewise the husband does not have authority over his own body, but the wife does.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9  But if they cannot exercise self-control, they should marry. For it is better to marry than to burn with passion.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SzPts val="1100"/>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God says to marry lest you burn up with passion. Burning up with passion if unchecked leads to fornication.</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F435412B-F87D-CE8F-2E6B-45DFE5A4F4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838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6B21-115C-8B57-AE8D-B5D0E0F27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5E9-E207-50A3-C0FF-1961AA3A7EAA}"/>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ACB8E6EF-86E8-C803-D746-3C4DD2B0795A}"/>
              </a:ext>
            </a:extLst>
          </p:cNvPr>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Lst>
            </a:pP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F435412B-F87D-CE8F-2E6B-45DFE5A4F4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02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45E3F-F049-4F23-C4D5-C0A50117F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FE5EAC-2990-953C-215C-4284F5A410B1}"/>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E2E043A7-64D6-591F-5058-5AAB37B11254}"/>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31A0FB5-10F4-80C4-9131-7BA9BB98DD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453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128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491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1637B-C01F-942E-D2BA-4103F12E3C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1F32C9-2DB0-54DB-5557-1B9F897F1B6F}"/>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83B7287A-BE57-4DF8-B0DB-7019874DBE2E}"/>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2C06E73-B8AB-3977-CAAA-97169C1E0F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104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9892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itchFamily="18" charset="0"/>
            </a:endParaRPr>
          </a:p>
        </p:txBody>
      </p:sp>
    </p:spTree>
    <p:extLst>
      <p:ext uri="{BB962C8B-B14F-4D97-AF65-F5344CB8AC3E}">
        <p14:creationId xmlns:p14="http://schemas.microsoft.com/office/powerpoint/2010/main" val="958905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FE52D-29CA-5A99-6BCE-9A6B054E61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99EB3D-2977-D0EF-2DC5-2B83CAA7A26F}"/>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3EC9AA21-C1AC-E2C6-F95C-062D4C5E4044}"/>
              </a:ext>
            </a:extLst>
          </p:cNvPr>
          <p:cNvSpPr>
            <a:spLocks noGrp="1"/>
          </p:cNvSpPr>
          <p:nvPr>
            <p:ph type="body" idx="1"/>
          </p:nvPr>
        </p:nvSpPr>
        <p:spPr/>
        <p:txBody>
          <a:bodyPr/>
          <a:lstStyle/>
          <a:p>
            <a:pPr marL="22860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Sources: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sng" dirty="0">
                <a:solidFill>
                  <a:srgbClr val="0000FF"/>
                </a:solidFill>
                <a:effectLst/>
                <a:latin typeface="Times New Roman" panose="02020603050405020304" pitchFamily="18" charset="0"/>
                <a:ea typeface="Times New Roman" panose="02020603050405020304" pitchFamily="18" charset="0"/>
                <a:hlinkClick r:id="rId3"/>
              </a:rPr>
              <a:t>https://www.forbes.com/advisor/legal/divorce/divorce-statistics/#sources_section</a:t>
            </a:r>
            <a:r>
              <a:rPr lang="en-US" sz="1800" dirty="0">
                <a:effectLst/>
                <a:latin typeface="Times New Roman" panose="02020603050405020304" pitchFamily="18" charset="0"/>
                <a:ea typeface="Times New Roman" panose="02020603050405020304" pitchFamily="18" charset="0"/>
              </a:rPr>
              <a:t> </a:t>
            </a:r>
          </a:p>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0CB2D7E-3C87-41A7-75FC-F6A2B4DBC0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354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869432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FE52D-29CA-5A99-6BCE-9A6B054E61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99EB3D-2977-D0EF-2DC5-2B83CAA7A26F}"/>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3EC9AA21-C1AC-E2C6-F95C-062D4C5E4044}"/>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0CB2D7E-3C87-41A7-75FC-F6A2B4DBC0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1039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06AD0-A2BE-E283-FF33-16FCEFF76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03A0B9-2B5F-BAD5-967C-5CBE2CB77BA5}"/>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D4E3D2FD-9BD6-7BEF-B420-63E1B2659CB1}"/>
              </a:ext>
            </a:extLst>
          </p:cNvPr>
          <p:cNvSpPr>
            <a:spLocks noGrp="1"/>
          </p:cNvSpPr>
          <p:nvPr>
            <p:ph type="body" idx="1"/>
          </p:nvPr>
        </p:nvSpPr>
        <p:spPr/>
        <p:txBody>
          <a:bodyPr/>
          <a:lstStyle/>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*Sources: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LaVista church of Christ: </a:t>
            </a:r>
            <a:r>
              <a:rPr lang="en-US" sz="1800" u="sng" dirty="0">
                <a:solidFill>
                  <a:srgbClr val="0000FF"/>
                </a:solidFill>
                <a:effectLst/>
                <a:latin typeface="Times New Roman" panose="02020603050405020304" pitchFamily="18" charset="0"/>
                <a:ea typeface="Times New Roman" panose="02020603050405020304" pitchFamily="18" charset="0"/>
                <a:hlinkClick r:id="rId3"/>
              </a:rPr>
              <a:t>https://www.lavistachurchofchrist.org/cms/if-we-continue-to-live-together-and-have-sex-are-we-still-in-sin-if-we-are-planning-to-get-married/</a:t>
            </a:r>
            <a:endParaRPr lang="en-US" sz="1800" dirty="0">
              <a:effectLst/>
              <a:latin typeface="Times New Roman" panose="02020603050405020304" pitchFamily="18" charset="0"/>
              <a:ea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20782F7-A806-C7A0-235F-FB6DD90C0E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7623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06AD0-A2BE-E283-FF33-16FCEFF76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03A0B9-2B5F-BAD5-967C-5CBE2CB77BA5}"/>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D4E3D2FD-9BD6-7BEF-B420-63E1B2659CB1}"/>
              </a:ext>
            </a:extLst>
          </p:cNvPr>
          <p:cNvSpPr>
            <a:spLocks noGrp="1"/>
          </p:cNvSpPr>
          <p:nvPr>
            <p:ph type="body" idx="1"/>
          </p:nvPr>
        </p:nvSpPr>
        <p:spPr/>
        <p:txBody>
          <a:bodyPr/>
          <a:lstStyle/>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*Sources: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LaVista church of Christ: </a:t>
            </a:r>
            <a:r>
              <a:rPr lang="en-US" sz="1800" u="sng" dirty="0">
                <a:solidFill>
                  <a:srgbClr val="0000FF"/>
                </a:solidFill>
                <a:effectLst/>
                <a:latin typeface="Times New Roman" panose="02020603050405020304" pitchFamily="18" charset="0"/>
                <a:ea typeface="Times New Roman" panose="02020603050405020304" pitchFamily="18" charset="0"/>
                <a:hlinkClick r:id="rId3"/>
              </a:rPr>
              <a:t>https://www.lavistachurchofchrist.org/cms/if-we-continue-to-live-together-and-have-sex-are-we-still-in-sin-if-we-are-planning-to-get-married/</a:t>
            </a:r>
            <a:endParaRPr lang="en-US" sz="1800" dirty="0">
              <a:effectLst/>
              <a:latin typeface="Times New Roman" panose="02020603050405020304" pitchFamily="18" charset="0"/>
              <a:ea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20782F7-A806-C7A0-235F-FB6DD90C0E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7298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06AD0-A2BE-E283-FF33-16FCEFF76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03A0B9-2B5F-BAD5-967C-5CBE2CB77BA5}"/>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D4E3D2FD-9BD6-7BEF-B420-63E1B2659CB1}"/>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20782F7-A806-C7A0-235F-FB6DD90C0E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4521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06AD0-A2BE-E283-FF33-16FCEFF76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03A0B9-2B5F-BAD5-967C-5CBE2CB77BA5}"/>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D4E3D2FD-9BD6-7BEF-B420-63E1B2659CB1}"/>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20782F7-A806-C7A0-235F-FB6DD90C0E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2335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Playing House Part 2: Cohabitation</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Playing House Part 2: Cohabitation</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Playing House Part 2: Cohabitation</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Playing House Part 2: Cohabitation</a:t>
            </a:r>
          </a:p>
        </p:txBody>
      </p:sp>
      <p:sp>
        <p:nvSpPr>
          <p:cNvPr id="6" name="Slide Number Placeholder 5"/>
          <p:cNvSpPr>
            <a:spLocks noGrp="1"/>
          </p:cNvSpPr>
          <p:nvPr>
            <p:ph type="sldNum" sz="quarter" idx="12"/>
          </p:nvPr>
        </p:nvSpPr>
        <p:spPr/>
        <p:txBody>
          <a:bodyPr/>
          <a:lstStyle>
            <a:lvl1pPr>
              <a:defRPr/>
            </a:lvl1pPr>
          </a:lstStyle>
          <a:p>
            <a:fld id="{7D1CBA43-B94C-4C7B-950A-C48938FBCA9F}" type="slidenum">
              <a:rPr lang="en-US" altLang="en-US"/>
              <a:pPr/>
              <a:t>‹#›</a:t>
            </a:fld>
            <a:endParaRPr lang="en-US" altLang="en-US"/>
          </a:p>
        </p:txBody>
      </p:sp>
    </p:spTree>
    <p:extLst>
      <p:ext uri="{BB962C8B-B14F-4D97-AF65-F5344CB8AC3E}">
        <p14:creationId xmlns:p14="http://schemas.microsoft.com/office/powerpoint/2010/main" val="3756710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Playing House Part 2: Cohabitation</a:t>
            </a:r>
          </a:p>
        </p:txBody>
      </p:sp>
      <p:sp>
        <p:nvSpPr>
          <p:cNvPr id="6" name="Slide Number Placeholder 5"/>
          <p:cNvSpPr>
            <a:spLocks noGrp="1"/>
          </p:cNvSpPr>
          <p:nvPr>
            <p:ph type="sldNum" sz="quarter" idx="12"/>
          </p:nvPr>
        </p:nvSpPr>
        <p:spPr/>
        <p:txBody>
          <a:bodyPr/>
          <a:lstStyle>
            <a:lvl1pPr>
              <a:defRPr/>
            </a:lvl1pPr>
          </a:lstStyle>
          <a:p>
            <a:fld id="{C3F54609-0E19-4B90-8C15-FAFD60115308}" type="slidenum">
              <a:rPr lang="en-US" altLang="en-US"/>
              <a:pPr/>
              <a:t>‹#›</a:t>
            </a:fld>
            <a:endParaRPr lang="en-US" altLang="en-US"/>
          </a:p>
        </p:txBody>
      </p:sp>
    </p:spTree>
    <p:extLst>
      <p:ext uri="{BB962C8B-B14F-4D97-AF65-F5344CB8AC3E}">
        <p14:creationId xmlns:p14="http://schemas.microsoft.com/office/powerpoint/2010/main" val="1507561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Playing House Part 2: Cohabitation</a:t>
            </a:r>
          </a:p>
        </p:txBody>
      </p:sp>
      <p:sp>
        <p:nvSpPr>
          <p:cNvPr id="6" name="Slide Number Placeholder 5"/>
          <p:cNvSpPr>
            <a:spLocks noGrp="1"/>
          </p:cNvSpPr>
          <p:nvPr>
            <p:ph type="sldNum" sz="quarter" idx="12"/>
          </p:nvPr>
        </p:nvSpPr>
        <p:spPr/>
        <p:txBody>
          <a:bodyPr/>
          <a:lstStyle>
            <a:lvl1pPr>
              <a:defRPr/>
            </a:lvl1pPr>
          </a:lstStyle>
          <a:p>
            <a:fld id="{18431FC9-7548-45FE-ACC0-D61D71A4C6FA}" type="slidenum">
              <a:rPr lang="en-US" altLang="en-US"/>
              <a:pPr/>
              <a:t>‹#›</a:t>
            </a:fld>
            <a:endParaRPr lang="en-US" altLang="en-US"/>
          </a:p>
        </p:txBody>
      </p:sp>
    </p:spTree>
    <p:extLst>
      <p:ext uri="{BB962C8B-B14F-4D97-AF65-F5344CB8AC3E}">
        <p14:creationId xmlns:p14="http://schemas.microsoft.com/office/powerpoint/2010/main" val="2469389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Playing House Part 2: Cohabitation</a:t>
            </a:r>
          </a:p>
        </p:txBody>
      </p:sp>
      <p:sp>
        <p:nvSpPr>
          <p:cNvPr id="7" name="Slide Number Placeholder 6"/>
          <p:cNvSpPr>
            <a:spLocks noGrp="1"/>
          </p:cNvSpPr>
          <p:nvPr>
            <p:ph type="sldNum" sz="quarter" idx="12"/>
          </p:nvPr>
        </p:nvSpPr>
        <p:spPr/>
        <p:txBody>
          <a:bodyPr/>
          <a:lstStyle>
            <a:lvl1pPr>
              <a:defRPr/>
            </a:lvl1pPr>
          </a:lstStyle>
          <a:p>
            <a:fld id="{9DBCA9BF-8489-4168-BCDF-1EB7CB852340}" type="slidenum">
              <a:rPr lang="en-US" altLang="en-US"/>
              <a:pPr/>
              <a:t>‹#›</a:t>
            </a:fld>
            <a:endParaRPr lang="en-US" altLang="en-US"/>
          </a:p>
        </p:txBody>
      </p:sp>
    </p:spTree>
    <p:extLst>
      <p:ext uri="{BB962C8B-B14F-4D97-AF65-F5344CB8AC3E}">
        <p14:creationId xmlns:p14="http://schemas.microsoft.com/office/powerpoint/2010/main" val="281561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Playing House Part 2: Cohabitation</a:t>
            </a:r>
          </a:p>
        </p:txBody>
      </p:sp>
      <p:sp>
        <p:nvSpPr>
          <p:cNvPr id="9" name="Slide Number Placeholder 8"/>
          <p:cNvSpPr>
            <a:spLocks noGrp="1"/>
          </p:cNvSpPr>
          <p:nvPr>
            <p:ph type="sldNum" sz="quarter" idx="12"/>
          </p:nvPr>
        </p:nvSpPr>
        <p:spPr/>
        <p:txBody>
          <a:bodyPr/>
          <a:lstStyle>
            <a:lvl1pPr>
              <a:defRPr/>
            </a:lvl1pPr>
          </a:lstStyle>
          <a:p>
            <a:fld id="{C6EAC4F2-6C4B-453C-AF20-CEDC2BDB774A}" type="slidenum">
              <a:rPr lang="en-US" altLang="en-US"/>
              <a:pPr/>
              <a:t>‹#›</a:t>
            </a:fld>
            <a:endParaRPr lang="en-US" altLang="en-US"/>
          </a:p>
        </p:txBody>
      </p:sp>
    </p:spTree>
    <p:extLst>
      <p:ext uri="{BB962C8B-B14F-4D97-AF65-F5344CB8AC3E}">
        <p14:creationId xmlns:p14="http://schemas.microsoft.com/office/powerpoint/2010/main" val="2376485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Playing House Part 2: Cohabitation</a:t>
            </a:r>
          </a:p>
        </p:txBody>
      </p:sp>
      <p:sp>
        <p:nvSpPr>
          <p:cNvPr id="5" name="Slide Number Placeholder 4"/>
          <p:cNvSpPr>
            <a:spLocks noGrp="1"/>
          </p:cNvSpPr>
          <p:nvPr>
            <p:ph type="sldNum" sz="quarter" idx="12"/>
          </p:nvPr>
        </p:nvSpPr>
        <p:spPr/>
        <p:txBody>
          <a:bodyPr/>
          <a:lstStyle>
            <a:lvl1pPr>
              <a:defRPr/>
            </a:lvl1pPr>
          </a:lstStyle>
          <a:p>
            <a:fld id="{0B70E4CD-8F73-4187-B788-1DF658CA7BC7}" type="slidenum">
              <a:rPr lang="en-US" altLang="en-US"/>
              <a:pPr/>
              <a:t>‹#›</a:t>
            </a:fld>
            <a:endParaRPr lang="en-US" altLang="en-US"/>
          </a:p>
        </p:txBody>
      </p:sp>
    </p:spTree>
    <p:extLst>
      <p:ext uri="{BB962C8B-B14F-4D97-AF65-F5344CB8AC3E}">
        <p14:creationId xmlns:p14="http://schemas.microsoft.com/office/powerpoint/2010/main" val="2306556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Playing House Part 2: Cohabitation</a:t>
            </a:r>
          </a:p>
        </p:txBody>
      </p:sp>
      <p:sp>
        <p:nvSpPr>
          <p:cNvPr id="4" name="Slide Number Placeholder 3"/>
          <p:cNvSpPr>
            <a:spLocks noGrp="1"/>
          </p:cNvSpPr>
          <p:nvPr>
            <p:ph type="sldNum" sz="quarter" idx="12"/>
          </p:nvPr>
        </p:nvSpPr>
        <p:spPr/>
        <p:txBody>
          <a:bodyPr/>
          <a:lstStyle>
            <a:lvl1pPr>
              <a:defRPr/>
            </a:lvl1pPr>
          </a:lstStyle>
          <a:p>
            <a:fld id="{668ABBB3-E888-473F-8091-FD7B89EEB94B}" type="slidenum">
              <a:rPr lang="en-US" altLang="en-US"/>
              <a:pPr/>
              <a:t>‹#›</a:t>
            </a:fld>
            <a:endParaRPr lang="en-US" altLang="en-US"/>
          </a:p>
        </p:txBody>
      </p:sp>
    </p:spTree>
    <p:extLst>
      <p:ext uri="{BB962C8B-B14F-4D97-AF65-F5344CB8AC3E}">
        <p14:creationId xmlns:p14="http://schemas.microsoft.com/office/powerpoint/2010/main" val="366275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Playing House Part 2: Cohabitation</a:t>
            </a:r>
          </a:p>
        </p:txBody>
      </p:sp>
      <p:sp>
        <p:nvSpPr>
          <p:cNvPr id="7" name="Slide Number Placeholder 6"/>
          <p:cNvSpPr>
            <a:spLocks noGrp="1"/>
          </p:cNvSpPr>
          <p:nvPr>
            <p:ph type="sldNum" sz="quarter" idx="12"/>
          </p:nvPr>
        </p:nvSpPr>
        <p:spPr/>
        <p:txBody>
          <a:bodyPr/>
          <a:lstStyle>
            <a:lvl1pPr>
              <a:defRPr/>
            </a:lvl1pPr>
          </a:lstStyle>
          <a:p>
            <a:fld id="{BB04BF2A-3B93-4567-95CD-EC83392AC532}" type="slidenum">
              <a:rPr lang="en-US" altLang="en-US"/>
              <a:pPr/>
              <a:t>‹#›</a:t>
            </a:fld>
            <a:endParaRPr lang="en-US" altLang="en-US"/>
          </a:p>
        </p:txBody>
      </p:sp>
    </p:spTree>
    <p:extLst>
      <p:ext uri="{BB962C8B-B14F-4D97-AF65-F5344CB8AC3E}">
        <p14:creationId xmlns:p14="http://schemas.microsoft.com/office/powerpoint/2010/main" val="65767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Playing House Part 2: Cohabitation</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Playing House Part 2: Cohabitation</a:t>
            </a:r>
          </a:p>
        </p:txBody>
      </p:sp>
      <p:sp>
        <p:nvSpPr>
          <p:cNvPr id="7" name="Slide Number Placeholder 6"/>
          <p:cNvSpPr>
            <a:spLocks noGrp="1"/>
          </p:cNvSpPr>
          <p:nvPr>
            <p:ph type="sldNum" sz="quarter" idx="12"/>
          </p:nvPr>
        </p:nvSpPr>
        <p:spPr/>
        <p:txBody>
          <a:bodyPr/>
          <a:lstStyle>
            <a:lvl1pPr>
              <a:defRPr/>
            </a:lvl1pPr>
          </a:lstStyle>
          <a:p>
            <a:fld id="{E82899C4-E31A-4F36-86BF-0162DA664310}" type="slidenum">
              <a:rPr lang="en-US" altLang="en-US"/>
              <a:pPr/>
              <a:t>‹#›</a:t>
            </a:fld>
            <a:endParaRPr lang="en-US" altLang="en-US"/>
          </a:p>
        </p:txBody>
      </p:sp>
    </p:spTree>
    <p:extLst>
      <p:ext uri="{BB962C8B-B14F-4D97-AF65-F5344CB8AC3E}">
        <p14:creationId xmlns:p14="http://schemas.microsoft.com/office/powerpoint/2010/main" val="438349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Playing House Part 2: Cohabitation</a:t>
            </a:r>
          </a:p>
        </p:txBody>
      </p:sp>
      <p:sp>
        <p:nvSpPr>
          <p:cNvPr id="6" name="Slide Number Placeholder 5"/>
          <p:cNvSpPr>
            <a:spLocks noGrp="1"/>
          </p:cNvSpPr>
          <p:nvPr>
            <p:ph type="sldNum" sz="quarter" idx="12"/>
          </p:nvPr>
        </p:nvSpPr>
        <p:spPr/>
        <p:txBody>
          <a:bodyPr/>
          <a:lstStyle>
            <a:lvl1pPr>
              <a:defRPr/>
            </a:lvl1pPr>
          </a:lstStyle>
          <a:p>
            <a:fld id="{6181AA0A-70C7-4257-A0FE-5ED581816F04}" type="slidenum">
              <a:rPr lang="en-US" altLang="en-US"/>
              <a:pPr/>
              <a:t>‹#›</a:t>
            </a:fld>
            <a:endParaRPr lang="en-US" altLang="en-US"/>
          </a:p>
        </p:txBody>
      </p:sp>
    </p:spTree>
    <p:extLst>
      <p:ext uri="{BB962C8B-B14F-4D97-AF65-F5344CB8AC3E}">
        <p14:creationId xmlns:p14="http://schemas.microsoft.com/office/powerpoint/2010/main" val="205364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Playing House Part 2: Cohabitation</a:t>
            </a:r>
          </a:p>
        </p:txBody>
      </p:sp>
      <p:sp>
        <p:nvSpPr>
          <p:cNvPr id="6" name="Slide Number Placeholder 5"/>
          <p:cNvSpPr>
            <a:spLocks noGrp="1"/>
          </p:cNvSpPr>
          <p:nvPr>
            <p:ph type="sldNum" sz="quarter" idx="12"/>
          </p:nvPr>
        </p:nvSpPr>
        <p:spPr/>
        <p:txBody>
          <a:bodyPr/>
          <a:lstStyle>
            <a:lvl1pPr>
              <a:defRPr/>
            </a:lvl1pPr>
          </a:lstStyle>
          <a:p>
            <a:fld id="{9C6B3C2F-C3A8-416A-B4A7-26887CAF9A98}" type="slidenum">
              <a:rPr lang="en-US" altLang="en-US"/>
              <a:pPr/>
              <a:t>‹#›</a:t>
            </a:fld>
            <a:endParaRPr lang="en-US" altLang="en-US"/>
          </a:p>
        </p:txBody>
      </p:sp>
    </p:spTree>
    <p:extLst>
      <p:ext uri="{BB962C8B-B14F-4D97-AF65-F5344CB8AC3E}">
        <p14:creationId xmlns:p14="http://schemas.microsoft.com/office/powerpoint/2010/main" val="2675822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Playing House Part 2: Cohabitation</a:t>
            </a:r>
          </a:p>
        </p:txBody>
      </p:sp>
      <p:sp>
        <p:nvSpPr>
          <p:cNvPr id="6" name="Slide Number Placeholder 5"/>
          <p:cNvSpPr>
            <a:spLocks noGrp="1"/>
          </p:cNvSpPr>
          <p:nvPr>
            <p:ph type="sldNum" sz="quarter" idx="12"/>
          </p:nvPr>
        </p:nvSpPr>
        <p:spPr/>
        <p:txBody>
          <a:bodyPr/>
          <a:lstStyle>
            <a:lvl1pPr>
              <a:defRPr/>
            </a:lvl1pPr>
          </a:lstStyle>
          <a:p>
            <a:fld id="{7D1CBA43-B94C-4C7B-950A-C48938FBCA9F}" type="slidenum">
              <a:rPr lang="en-US" altLang="en-US"/>
              <a:pPr/>
              <a:t>‹#›</a:t>
            </a:fld>
            <a:endParaRPr lang="en-US" altLang="en-US"/>
          </a:p>
        </p:txBody>
      </p:sp>
    </p:spTree>
    <p:extLst>
      <p:ext uri="{BB962C8B-B14F-4D97-AF65-F5344CB8AC3E}">
        <p14:creationId xmlns:p14="http://schemas.microsoft.com/office/powerpoint/2010/main" val="3480940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Playing House Part 2: Cohabitation</a:t>
            </a:r>
          </a:p>
        </p:txBody>
      </p:sp>
      <p:sp>
        <p:nvSpPr>
          <p:cNvPr id="6" name="Slide Number Placeholder 5"/>
          <p:cNvSpPr>
            <a:spLocks noGrp="1"/>
          </p:cNvSpPr>
          <p:nvPr>
            <p:ph type="sldNum" sz="quarter" idx="12"/>
          </p:nvPr>
        </p:nvSpPr>
        <p:spPr/>
        <p:txBody>
          <a:bodyPr/>
          <a:lstStyle>
            <a:lvl1pPr>
              <a:defRPr/>
            </a:lvl1pPr>
          </a:lstStyle>
          <a:p>
            <a:fld id="{C3F54609-0E19-4B90-8C15-FAFD60115308}" type="slidenum">
              <a:rPr lang="en-US" altLang="en-US"/>
              <a:pPr/>
              <a:t>‹#›</a:t>
            </a:fld>
            <a:endParaRPr lang="en-US" altLang="en-US"/>
          </a:p>
        </p:txBody>
      </p:sp>
    </p:spTree>
    <p:extLst>
      <p:ext uri="{BB962C8B-B14F-4D97-AF65-F5344CB8AC3E}">
        <p14:creationId xmlns:p14="http://schemas.microsoft.com/office/powerpoint/2010/main" val="1716022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Playing House Part 2: Cohabitation</a:t>
            </a:r>
          </a:p>
        </p:txBody>
      </p:sp>
      <p:sp>
        <p:nvSpPr>
          <p:cNvPr id="6" name="Slide Number Placeholder 5"/>
          <p:cNvSpPr>
            <a:spLocks noGrp="1"/>
          </p:cNvSpPr>
          <p:nvPr>
            <p:ph type="sldNum" sz="quarter" idx="12"/>
          </p:nvPr>
        </p:nvSpPr>
        <p:spPr/>
        <p:txBody>
          <a:bodyPr/>
          <a:lstStyle>
            <a:lvl1pPr>
              <a:defRPr/>
            </a:lvl1pPr>
          </a:lstStyle>
          <a:p>
            <a:fld id="{18431FC9-7548-45FE-ACC0-D61D71A4C6FA}" type="slidenum">
              <a:rPr lang="en-US" altLang="en-US"/>
              <a:pPr/>
              <a:t>‹#›</a:t>
            </a:fld>
            <a:endParaRPr lang="en-US" altLang="en-US"/>
          </a:p>
        </p:txBody>
      </p:sp>
    </p:spTree>
    <p:extLst>
      <p:ext uri="{BB962C8B-B14F-4D97-AF65-F5344CB8AC3E}">
        <p14:creationId xmlns:p14="http://schemas.microsoft.com/office/powerpoint/2010/main" val="3801277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Playing House Part 2: Cohabitation</a:t>
            </a:r>
          </a:p>
        </p:txBody>
      </p:sp>
      <p:sp>
        <p:nvSpPr>
          <p:cNvPr id="7" name="Slide Number Placeholder 6"/>
          <p:cNvSpPr>
            <a:spLocks noGrp="1"/>
          </p:cNvSpPr>
          <p:nvPr>
            <p:ph type="sldNum" sz="quarter" idx="12"/>
          </p:nvPr>
        </p:nvSpPr>
        <p:spPr/>
        <p:txBody>
          <a:bodyPr/>
          <a:lstStyle>
            <a:lvl1pPr>
              <a:defRPr/>
            </a:lvl1pPr>
          </a:lstStyle>
          <a:p>
            <a:fld id="{9DBCA9BF-8489-4168-BCDF-1EB7CB852340}" type="slidenum">
              <a:rPr lang="en-US" altLang="en-US"/>
              <a:pPr/>
              <a:t>‹#›</a:t>
            </a:fld>
            <a:endParaRPr lang="en-US" altLang="en-US"/>
          </a:p>
        </p:txBody>
      </p:sp>
    </p:spTree>
    <p:extLst>
      <p:ext uri="{BB962C8B-B14F-4D97-AF65-F5344CB8AC3E}">
        <p14:creationId xmlns:p14="http://schemas.microsoft.com/office/powerpoint/2010/main" val="181527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Playing House Part 2: Cohabitation</a:t>
            </a:r>
          </a:p>
        </p:txBody>
      </p:sp>
      <p:sp>
        <p:nvSpPr>
          <p:cNvPr id="9" name="Slide Number Placeholder 8"/>
          <p:cNvSpPr>
            <a:spLocks noGrp="1"/>
          </p:cNvSpPr>
          <p:nvPr>
            <p:ph type="sldNum" sz="quarter" idx="12"/>
          </p:nvPr>
        </p:nvSpPr>
        <p:spPr/>
        <p:txBody>
          <a:bodyPr/>
          <a:lstStyle>
            <a:lvl1pPr>
              <a:defRPr/>
            </a:lvl1pPr>
          </a:lstStyle>
          <a:p>
            <a:fld id="{C6EAC4F2-6C4B-453C-AF20-CEDC2BDB774A}" type="slidenum">
              <a:rPr lang="en-US" altLang="en-US"/>
              <a:pPr/>
              <a:t>‹#›</a:t>
            </a:fld>
            <a:endParaRPr lang="en-US" altLang="en-US"/>
          </a:p>
        </p:txBody>
      </p:sp>
    </p:spTree>
    <p:extLst>
      <p:ext uri="{BB962C8B-B14F-4D97-AF65-F5344CB8AC3E}">
        <p14:creationId xmlns:p14="http://schemas.microsoft.com/office/powerpoint/2010/main" val="3091744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Playing House Part 2: Cohabitation</a:t>
            </a:r>
          </a:p>
        </p:txBody>
      </p:sp>
      <p:sp>
        <p:nvSpPr>
          <p:cNvPr id="5" name="Slide Number Placeholder 4"/>
          <p:cNvSpPr>
            <a:spLocks noGrp="1"/>
          </p:cNvSpPr>
          <p:nvPr>
            <p:ph type="sldNum" sz="quarter" idx="12"/>
          </p:nvPr>
        </p:nvSpPr>
        <p:spPr/>
        <p:txBody>
          <a:bodyPr/>
          <a:lstStyle>
            <a:lvl1pPr>
              <a:defRPr/>
            </a:lvl1pPr>
          </a:lstStyle>
          <a:p>
            <a:fld id="{0B70E4CD-8F73-4187-B788-1DF658CA7BC7}" type="slidenum">
              <a:rPr lang="en-US" altLang="en-US"/>
              <a:pPr/>
              <a:t>‹#›</a:t>
            </a:fld>
            <a:endParaRPr lang="en-US" altLang="en-US"/>
          </a:p>
        </p:txBody>
      </p:sp>
    </p:spTree>
    <p:extLst>
      <p:ext uri="{BB962C8B-B14F-4D97-AF65-F5344CB8AC3E}">
        <p14:creationId xmlns:p14="http://schemas.microsoft.com/office/powerpoint/2010/main" val="684169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Playing House Part 2: Cohabitation</a:t>
            </a:r>
          </a:p>
        </p:txBody>
      </p:sp>
      <p:sp>
        <p:nvSpPr>
          <p:cNvPr id="4" name="Slide Number Placeholder 3"/>
          <p:cNvSpPr>
            <a:spLocks noGrp="1"/>
          </p:cNvSpPr>
          <p:nvPr>
            <p:ph type="sldNum" sz="quarter" idx="12"/>
          </p:nvPr>
        </p:nvSpPr>
        <p:spPr/>
        <p:txBody>
          <a:bodyPr/>
          <a:lstStyle>
            <a:lvl1pPr>
              <a:defRPr/>
            </a:lvl1pPr>
          </a:lstStyle>
          <a:p>
            <a:fld id="{668ABBB3-E888-473F-8091-FD7B89EEB94B}" type="slidenum">
              <a:rPr lang="en-US" altLang="en-US"/>
              <a:pPr/>
              <a:t>‹#›</a:t>
            </a:fld>
            <a:endParaRPr lang="en-US" altLang="en-US"/>
          </a:p>
        </p:txBody>
      </p:sp>
    </p:spTree>
    <p:extLst>
      <p:ext uri="{BB962C8B-B14F-4D97-AF65-F5344CB8AC3E}">
        <p14:creationId xmlns:p14="http://schemas.microsoft.com/office/powerpoint/2010/main" val="3726371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Playing House Part 2: Cohabitation</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Playing House Part 2: Cohabitation</a:t>
            </a:r>
          </a:p>
        </p:txBody>
      </p:sp>
      <p:sp>
        <p:nvSpPr>
          <p:cNvPr id="7" name="Slide Number Placeholder 6"/>
          <p:cNvSpPr>
            <a:spLocks noGrp="1"/>
          </p:cNvSpPr>
          <p:nvPr>
            <p:ph type="sldNum" sz="quarter" idx="12"/>
          </p:nvPr>
        </p:nvSpPr>
        <p:spPr/>
        <p:txBody>
          <a:bodyPr/>
          <a:lstStyle>
            <a:lvl1pPr>
              <a:defRPr/>
            </a:lvl1pPr>
          </a:lstStyle>
          <a:p>
            <a:fld id="{BB04BF2A-3B93-4567-95CD-EC83392AC532}" type="slidenum">
              <a:rPr lang="en-US" altLang="en-US"/>
              <a:pPr/>
              <a:t>‹#›</a:t>
            </a:fld>
            <a:endParaRPr lang="en-US" altLang="en-US"/>
          </a:p>
        </p:txBody>
      </p:sp>
    </p:spTree>
    <p:extLst>
      <p:ext uri="{BB962C8B-B14F-4D97-AF65-F5344CB8AC3E}">
        <p14:creationId xmlns:p14="http://schemas.microsoft.com/office/powerpoint/2010/main" val="7603285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Playing House Part 2: Cohabitation</a:t>
            </a:r>
          </a:p>
        </p:txBody>
      </p:sp>
      <p:sp>
        <p:nvSpPr>
          <p:cNvPr id="7" name="Slide Number Placeholder 6"/>
          <p:cNvSpPr>
            <a:spLocks noGrp="1"/>
          </p:cNvSpPr>
          <p:nvPr>
            <p:ph type="sldNum" sz="quarter" idx="12"/>
          </p:nvPr>
        </p:nvSpPr>
        <p:spPr/>
        <p:txBody>
          <a:bodyPr/>
          <a:lstStyle>
            <a:lvl1pPr>
              <a:defRPr/>
            </a:lvl1pPr>
          </a:lstStyle>
          <a:p>
            <a:fld id="{E82899C4-E31A-4F36-86BF-0162DA664310}" type="slidenum">
              <a:rPr lang="en-US" altLang="en-US"/>
              <a:pPr/>
              <a:t>‹#›</a:t>
            </a:fld>
            <a:endParaRPr lang="en-US" altLang="en-US"/>
          </a:p>
        </p:txBody>
      </p:sp>
    </p:spTree>
    <p:extLst>
      <p:ext uri="{BB962C8B-B14F-4D97-AF65-F5344CB8AC3E}">
        <p14:creationId xmlns:p14="http://schemas.microsoft.com/office/powerpoint/2010/main" val="32053231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Playing House Part 2: Cohabitation</a:t>
            </a:r>
          </a:p>
        </p:txBody>
      </p:sp>
      <p:sp>
        <p:nvSpPr>
          <p:cNvPr id="6" name="Slide Number Placeholder 5"/>
          <p:cNvSpPr>
            <a:spLocks noGrp="1"/>
          </p:cNvSpPr>
          <p:nvPr>
            <p:ph type="sldNum" sz="quarter" idx="12"/>
          </p:nvPr>
        </p:nvSpPr>
        <p:spPr/>
        <p:txBody>
          <a:bodyPr/>
          <a:lstStyle>
            <a:lvl1pPr>
              <a:defRPr/>
            </a:lvl1pPr>
          </a:lstStyle>
          <a:p>
            <a:fld id="{6181AA0A-70C7-4257-A0FE-5ED581816F04}" type="slidenum">
              <a:rPr lang="en-US" altLang="en-US"/>
              <a:pPr/>
              <a:t>‹#›</a:t>
            </a:fld>
            <a:endParaRPr lang="en-US" altLang="en-US"/>
          </a:p>
        </p:txBody>
      </p:sp>
    </p:spTree>
    <p:extLst>
      <p:ext uri="{BB962C8B-B14F-4D97-AF65-F5344CB8AC3E}">
        <p14:creationId xmlns:p14="http://schemas.microsoft.com/office/powerpoint/2010/main" val="1106556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Playing House Part 2: Cohabitation</a:t>
            </a:r>
          </a:p>
        </p:txBody>
      </p:sp>
      <p:sp>
        <p:nvSpPr>
          <p:cNvPr id="6" name="Slide Number Placeholder 5"/>
          <p:cNvSpPr>
            <a:spLocks noGrp="1"/>
          </p:cNvSpPr>
          <p:nvPr>
            <p:ph type="sldNum" sz="quarter" idx="12"/>
          </p:nvPr>
        </p:nvSpPr>
        <p:spPr/>
        <p:txBody>
          <a:bodyPr/>
          <a:lstStyle>
            <a:lvl1pPr>
              <a:defRPr/>
            </a:lvl1pPr>
          </a:lstStyle>
          <a:p>
            <a:fld id="{9C6B3C2F-C3A8-416A-B4A7-26887CAF9A98}" type="slidenum">
              <a:rPr lang="en-US" altLang="en-US"/>
              <a:pPr/>
              <a:t>‹#›</a:t>
            </a:fld>
            <a:endParaRPr lang="en-US" altLang="en-US"/>
          </a:p>
        </p:txBody>
      </p:sp>
    </p:spTree>
    <p:extLst>
      <p:ext uri="{BB962C8B-B14F-4D97-AF65-F5344CB8AC3E}">
        <p14:creationId xmlns:p14="http://schemas.microsoft.com/office/powerpoint/2010/main" val="2257727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endParaRPr lang="en-US"/>
          </a:p>
        </p:txBody>
      </p:sp>
      <p:sp>
        <p:nvSpPr>
          <p:cNvPr id="5" name="Footer Placeholder 4"/>
          <p:cNvSpPr>
            <a:spLocks noGrp="1"/>
          </p:cNvSpPr>
          <p:nvPr>
            <p:ph type="ftr" sz="quarter" idx="11"/>
          </p:nvPr>
        </p:nvSpPr>
        <p:spPr>
          <a:xfrm>
            <a:off x="1371600" y="4323845"/>
            <a:ext cx="6400800" cy="365125"/>
          </a:xfrm>
        </p:spPr>
        <p:txBody>
          <a:bodyPr/>
          <a:lstStyle/>
          <a:p>
            <a:r>
              <a:rPr lang="en-US"/>
              <a:t>Playing House Part 2: Cohabitation</a:t>
            </a:r>
          </a:p>
        </p:txBody>
      </p:sp>
      <p:sp>
        <p:nvSpPr>
          <p:cNvPr id="6" name="Slide Number Placeholder 5"/>
          <p:cNvSpPr>
            <a:spLocks noGrp="1"/>
          </p:cNvSpPr>
          <p:nvPr>
            <p:ph type="sldNum" sz="quarter" idx="12"/>
          </p:nvPr>
        </p:nvSpPr>
        <p:spPr>
          <a:xfrm>
            <a:off x="8077200" y="1430866"/>
            <a:ext cx="2743200"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253743131"/>
      </p:ext>
    </p:extLst>
  </p:cSld>
  <p:clrMapOvr>
    <a:masterClrMapping/>
  </p:clrMapOvr>
  <p:transition spd="slow">
    <p:spli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Playing House Part 2: Cohabitation</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3023570041"/>
      </p:ext>
    </p:extLst>
  </p:cSld>
  <p:clrMapOvr>
    <a:masterClrMapping/>
  </p:clrMapOvr>
  <p:transition spd="slow">
    <p:spli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endParaRPr lang="en-US"/>
          </a:p>
        </p:txBody>
      </p:sp>
      <p:sp>
        <p:nvSpPr>
          <p:cNvPr id="5" name="Footer Placeholder 4"/>
          <p:cNvSpPr>
            <a:spLocks noGrp="1"/>
          </p:cNvSpPr>
          <p:nvPr>
            <p:ph type="ftr" sz="quarter" idx="11"/>
          </p:nvPr>
        </p:nvSpPr>
        <p:spPr>
          <a:xfrm>
            <a:off x="685800" y="381001"/>
            <a:ext cx="6991492" cy="364065"/>
          </a:xfrm>
        </p:spPr>
        <p:txBody>
          <a:bodyPr/>
          <a:lstStyle/>
          <a:p>
            <a:r>
              <a:rPr lang="en-US"/>
              <a:t>Playing House Part 2: Cohabitation</a:t>
            </a:r>
          </a:p>
        </p:txBody>
      </p:sp>
      <p:sp>
        <p:nvSpPr>
          <p:cNvPr id="6" name="Slide Number Placeholder 5"/>
          <p:cNvSpPr>
            <a:spLocks noGrp="1"/>
          </p:cNvSpPr>
          <p:nvPr>
            <p:ph type="sldNum" sz="quarter" idx="12"/>
          </p:nvPr>
        </p:nvSpPr>
        <p:spPr>
          <a:xfrm>
            <a:off x="10862452" y="381000"/>
            <a:ext cx="643748"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042667674"/>
      </p:ext>
    </p:extLst>
  </p:cSld>
  <p:clrMapOvr>
    <a:masterClrMapping/>
  </p:clrMapOvr>
  <p:transition spd="slow">
    <p:spli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Playing House Part 2: Cohabitation</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879336646"/>
      </p:ext>
    </p:extLst>
  </p:cSld>
  <p:clrMapOvr>
    <a:masterClrMapping/>
  </p:clrMapOvr>
  <p:transition spd="slow">
    <p:spli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Playing House Part 2: Cohabitation</a:t>
            </a:r>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3536384499"/>
      </p:ext>
    </p:extLst>
  </p:cSld>
  <p:clrMapOvr>
    <a:masterClrMapping/>
  </p:clrMapOvr>
  <p:transition spd="slow">
    <p:spli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Playing House Part 2: Cohabitation</a:t>
            </a:r>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2817675682"/>
      </p:ext>
    </p:extLst>
  </p:cSld>
  <p:clrMapOvr>
    <a:masterClrMapping/>
  </p:clrMapOvr>
  <p:transition spd="slow">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Playing House Part 2: Cohabitation</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Playing House Part 2: Cohabitation</a:t>
            </a:r>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577752231"/>
      </p:ext>
    </p:extLst>
  </p:cSld>
  <p:clrMapOvr>
    <a:masterClrMapping/>
  </p:clrMapOvr>
  <p:transition spd="slow">
    <p:spli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Playing House Part 2: Cohabitation</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410051686"/>
      </p:ext>
    </p:extLst>
  </p:cSld>
  <p:clrMapOvr>
    <a:masterClrMapping/>
  </p:clrMapOvr>
  <p:transition spd="slow">
    <p:spli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Playing House Part 2: Cohabitation</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695747381"/>
      </p:ext>
    </p:extLst>
  </p:cSld>
  <p:clrMapOvr>
    <a:masterClrMapping/>
  </p:clrMapOvr>
  <p:transition spd="slow">
    <p:spli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Playing House Part 2: Cohabitation</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38565193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Playing House Part 2: Cohabitation</a:t>
            </a:r>
          </a:p>
        </p:txBody>
      </p:sp>
      <p:sp>
        <p:nvSpPr>
          <p:cNvPr id="7" name="Slide Number Placeholder 6"/>
          <p:cNvSpPr>
            <a:spLocks noGrp="1"/>
          </p:cNvSpPr>
          <p:nvPr>
            <p:ph type="sldNum" sz="quarter" idx="12"/>
          </p:nvPr>
        </p:nvSpPr>
        <p:spPr>
          <a:xfrm>
            <a:off x="10862452" y="381000"/>
            <a:ext cx="643748"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26894272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Playing House Part 2: Cohabitation</a:t>
            </a:r>
          </a:p>
        </p:txBody>
      </p:sp>
      <p:sp>
        <p:nvSpPr>
          <p:cNvPr id="7" name="Slide Number Placeholder 6"/>
          <p:cNvSpPr>
            <a:spLocks noGrp="1"/>
          </p:cNvSpPr>
          <p:nvPr>
            <p:ph type="sldNum" sz="quarter" idx="12"/>
          </p:nvPr>
        </p:nvSpPr>
        <p:spPr>
          <a:xfrm>
            <a:off x="10862452" y="381000"/>
            <a:ext cx="643748" cy="365125"/>
          </a:xfrm>
        </p:spPr>
        <p:txBody>
          <a:bodyPr/>
          <a:lstStyle/>
          <a:p>
            <a:fld id="{2880034E-B079-40B5-9DD8-2305C112A9F4}"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101209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endParaRPr lang="en-US"/>
          </a:p>
        </p:txBody>
      </p:sp>
      <p:sp>
        <p:nvSpPr>
          <p:cNvPr id="6" name="Footer Placeholder 5"/>
          <p:cNvSpPr>
            <a:spLocks noGrp="1"/>
          </p:cNvSpPr>
          <p:nvPr>
            <p:ph type="ftr" sz="quarter" idx="11"/>
          </p:nvPr>
        </p:nvSpPr>
        <p:spPr>
          <a:xfrm>
            <a:off x="685800" y="378883"/>
            <a:ext cx="6991492" cy="365125"/>
          </a:xfrm>
        </p:spPr>
        <p:txBody>
          <a:bodyPr/>
          <a:lstStyle/>
          <a:p>
            <a:r>
              <a:rPr lang="en-US"/>
              <a:t>Playing House Part 2: Cohabitation</a:t>
            </a:r>
          </a:p>
        </p:txBody>
      </p:sp>
      <p:sp>
        <p:nvSpPr>
          <p:cNvPr id="7" name="Slide Number Placeholder 6"/>
          <p:cNvSpPr>
            <a:spLocks noGrp="1"/>
          </p:cNvSpPr>
          <p:nvPr>
            <p:ph type="sldNum" sz="quarter" idx="12"/>
          </p:nvPr>
        </p:nvSpPr>
        <p:spPr>
          <a:xfrm>
            <a:off x="10862452" y="381000"/>
            <a:ext cx="643748"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32925393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Playing House Part 2: Cohabitation</a:t>
            </a:r>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36815782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Playing House Part 2: Cohabitation</a:t>
            </a:r>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54477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Playing House Part 2: Cohabitation</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739480771"/>
      </p:ext>
    </p:extLst>
  </p:cSld>
  <p:clrMapOvr>
    <a:masterClrMapping/>
  </p:clrMapOvr>
  <p:transition spd="slow">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Playing House Part 2: Cohabitation</a:t>
            </a:r>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endParaRPr lang="en-US"/>
          </a:p>
        </p:txBody>
      </p:sp>
      <p:sp>
        <p:nvSpPr>
          <p:cNvPr id="5" name="Footer Placeholder 4"/>
          <p:cNvSpPr>
            <a:spLocks noGrp="1"/>
          </p:cNvSpPr>
          <p:nvPr>
            <p:ph type="ftr" sz="quarter" idx="11"/>
          </p:nvPr>
        </p:nvSpPr>
        <p:spPr>
          <a:xfrm>
            <a:off x="685800" y="381000"/>
            <a:ext cx="6991492" cy="365125"/>
          </a:xfrm>
        </p:spPr>
        <p:txBody>
          <a:bodyPr/>
          <a:lstStyle/>
          <a:p>
            <a:r>
              <a:rPr lang="en-US"/>
              <a:t>Playing House Part 2: Cohabitation</a:t>
            </a:r>
          </a:p>
        </p:txBody>
      </p:sp>
      <p:sp>
        <p:nvSpPr>
          <p:cNvPr id="6" name="Slide Number Placeholder 5"/>
          <p:cNvSpPr>
            <a:spLocks noGrp="1"/>
          </p:cNvSpPr>
          <p:nvPr>
            <p:ph type="sldNum" sz="quarter" idx="12"/>
          </p:nvPr>
        </p:nvSpPr>
        <p:spPr>
          <a:xfrm>
            <a:off x="10862452" y="381000"/>
            <a:ext cx="643748"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2810600991"/>
      </p:ext>
    </p:extLst>
  </p:cSld>
  <p:clrMapOvr>
    <a:masterClrMapping/>
  </p:clrMapOvr>
  <p:transition spd="slow">
    <p:spli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Playing House Part 2: Cohabitation</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6969253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Playing House Part 2: Cohabitation</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35463822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Playing House Part 2: Cohabitation</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1177009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Playing House Part 2: Cohabitation</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25166642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Playing House Part 2: Cohabitation</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26855630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Playing House Part 2: Cohabitation</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4179387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Playing House Part 2: Cohabitation</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4181000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Playing House Part 2: Cohabitation</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39451699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Playing House Part 2: Cohabitation</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3945582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Playing House Part 2: Cohabitation</a:t>
            </a:r>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Playing House Part 2: Cohabitation</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5454480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Playing House Part 2: Cohabitation</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9263324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Playing House Part 2: Cohabitation</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405978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Playing House Part 2: Cohabitation</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4410897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Playing House Part 2: Cohabitation</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7752686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Playing House Part 2: Cohabitation</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7999448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Playing House Part 2: Cohabitation</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29505662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Playing House Part 2: Cohabitation</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34070944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7518400" y="5791201"/>
            <a:ext cx="42672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711200" y="1371601"/>
            <a:ext cx="11176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711200" y="3810000"/>
            <a:ext cx="109728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914400" y="6400801"/>
            <a:ext cx="26416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9550401" y="6515101"/>
            <a:ext cx="2453217" cy="244475"/>
          </a:xfrm>
        </p:spPr>
        <p:txBody>
          <a:bodyPr/>
          <a:lstStyle>
            <a:lvl1pPr>
              <a:defRPr b="0" i="1" smtClean="0">
                <a:solidFill>
                  <a:schemeClr val="tx1"/>
                </a:solidFill>
              </a:defRPr>
            </a:lvl1pPr>
          </a:lstStyle>
          <a:p>
            <a:pPr>
              <a:defRPr/>
            </a:pPr>
            <a:r>
              <a:rPr lang="en-US"/>
              <a:t>Playing House Part 2: Cohabitation</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304800" y="6400801"/>
            <a:ext cx="508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3232709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Playing House Part 2: Cohabitation</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1883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Playing House Part 2: Cohabitation</a:t>
            </a:r>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Playing House Part 2: Cohabitation</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966121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1219200"/>
            <a:ext cx="5359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3800" y="1219200"/>
            <a:ext cx="5359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Playing House Part 2: Cohabitation</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008671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Playing House Part 2: Cohabitation</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897397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Playing House Part 2: Cohabitation</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620106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Playing House Part 2: Cohabitation</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830709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Playing House Part 2: Cohabitation</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003797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Playing House Part 2: Cohabitation</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719874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Playing House Part 2: Cohabitation</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398315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2701" y="381000"/>
            <a:ext cx="27305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1" y="381000"/>
            <a:ext cx="79883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Playing House Part 2: Cohabitation</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762129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668000" cy="609600"/>
          </a:xfrm>
        </p:spPr>
        <p:txBody>
          <a:bodyPr/>
          <a:lstStyle/>
          <a:p>
            <a:r>
              <a:rPr lang="en-US"/>
              <a:t>Click to edit Master title style</a:t>
            </a:r>
          </a:p>
        </p:txBody>
      </p:sp>
      <p:sp>
        <p:nvSpPr>
          <p:cNvPr id="3" name="Table Placeholder 2"/>
          <p:cNvSpPr>
            <a:spLocks noGrp="1"/>
          </p:cNvSpPr>
          <p:nvPr>
            <p:ph type="tbl" idx="1"/>
          </p:nvPr>
        </p:nvSpPr>
        <p:spPr>
          <a:xfrm>
            <a:off x="711200" y="1219200"/>
            <a:ext cx="109220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Playing House Part 2: Cohabitation</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0101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Playing House Part 2: Cohabitation</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Playing House Part 2: Cohabitation</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2.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alpha val="4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Playing House Part 2: Cohabitation</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0034E-B079-40B5-9DD8-2305C112A9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63" name="Rectangle 3"/>
          <p:cNvSpPr>
            <a:spLocks noGrp="1" noChangeArrowheads="1"/>
          </p:cNvSpPr>
          <p:nvPr>
            <p:ph type="body" idx="1"/>
          </p:nvPr>
        </p:nvSpPr>
        <p:spPr bwMode="auto">
          <a:xfrm>
            <a:off x="914400" y="1600201"/>
            <a:ext cx="10363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56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456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Playing House Part 2: Cohabitation</a:t>
            </a:r>
          </a:p>
        </p:txBody>
      </p:sp>
      <p:sp>
        <p:nvSpPr>
          <p:cNvPr id="19456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CCACCD07-77A3-4185-8971-2A8FA9E135CA}" type="slidenum">
              <a:rPr lang="en-US" altLang="en-US"/>
              <a:pPr/>
              <a:t>‹#›</a:t>
            </a:fld>
            <a:endParaRPr lang="en-US" altLang="en-US"/>
          </a:p>
        </p:txBody>
      </p:sp>
    </p:spTree>
    <p:extLst>
      <p:ext uri="{BB962C8B-B14F-4D97-AF65-F5344CB8AC3E}">
        <p14:creationId xmlns:p14="http://schemas.microsoft.com/office/powerpoint/2010/main" val="1002675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63" name="Rectangle 3"/>
          <p:cNvSpPr>
            <a:spLocks noGrp="1" noChangeArrowheads="1"/>
          </p:cNvSpPr>
          <p:nvPr>
            <p:ph type="body" idx="1"/>
          </p:nvPr>
        </p:nvSpPr>
        <p:spPr bwMode="auto">
          <a:xfrm>
            <a:off x="914400" y="1600201"/>
            <a:ext cx="10363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56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456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Playing House Part 2: Cohabitation</a:t>
            </a:r>
          </a:p>
        </p:txBody>
      </p:sp>
      <p:sp>
        <p:nvSpPr>
          <p:cNvPr id="19456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CCACCD07-77A3-4185-8971-2A8FA9E135CA}" type="slidenum">
              <a:rPr lang="en-US" altLang="en-US"/>
              <a:pPr/>
              <a:t>‹#›</a:t>
            </a:fld>
            <a:endParaRPr lang="en-US" altLang="en-US"/>
          </a:p>
        </p:txBody>
      </p:sp>
    </p:spTree>
    <p:extLst>
      <p:ext uri="{BB962C8B-B14F-4D97-AF65-F5344CB8AC3E}">
        <p14:creationId xmlns:p14="http://schemas.microsoft.com/office/powerpoint/2010/main" val="47711966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Playing House Part 2: Cohabitation</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880034E-B079-40B5-9DD8-2305C112A9F4}" type="slidenum">
              <a:rPr lang="en-US" smtClean="0"/>
              <a:pPr/>
              <a:t>‹#›</a:t>
            </a:fld>
            <a:endParaRPr lang="en-US"/>
          </a:p>
        </p:txBody>
      </p:sp>
    </p:spTree>
    <p:extLst>
      <p:ext uri="{BB962C8B-B14F-4D97-AF65-F5344CB8AC3E}">
        <p14:creationId xmlns:p14="http://schemas.microsoft.com/office/powerpoint/2010/main" val="3521347473"/>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ransition spd="slow">
    <p:split/>
  </p:transition>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Playing House Part 2: Cohabitation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080227535"/>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304800" y="381000"/>
            <a:ext cx="64008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sz="2400"/>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508000" y="381000"/>
            <a:ext cx="62992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sz="2400"/>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812800" y="381000"/>
            <a:ext cx="109728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sz="2400"/>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711200" y="1219200"/>
            <a:ext cx="1092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8839200" y="6548439"/>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Playing House Part 2: Cohabitation</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5588000" y="6548439"/>
            <a:ext cx="11176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508000" y="6548439"/>
            <a:ext cx="2540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914400" y="381000"/>
            <a:ext cx="10668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57519043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52.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0" y="1"/>
            <a:ext cx="6095999" cy="3002441"/>
          </a:xfrm>
        </p:spPr>
        <p:txBody>
          <a:bodyPr>
            <a:normAutofit/>
          </a:bodyPr>
          <a:lstStyle/>
          <a:p>
            <a:pPr>
              <a:lnSpc>
                <a:spcPct val="90000"/>
              </a:lnSpc>
            </a:pPr>
            <a:r>
              <a:rPr lang="en-US" sz="6000" b="1" dirty="0">
                <a:ln w="28575">
                  <a:solidFill>
                    <a:srgbClr val="00FFFF"/>
                  </a:solidFill>
                  <a:prstDash val="solid"/>
                </a:ln>
                <a:solidFill>
                  <a:schemeClr val="bg1"/>
                </a:solidFill>
                <a:effectLst>
                  <a:outerShdw dist="38100" dir="2700000" algn="tl" rotWithShape="0">
                    <a:schemeClr val="accent2"/>
                  </a:outerShdw>
                </a:effectLst>
              </a:rPr>
              <a:t>Playing House:</a:t>
            </a:r>
            <a:br>
              <a:rPr lang="en-US" sz="6000" b="1" dirty="0">
                <a:ln w="28575">
                  <a:solidFill>
                    <a:srgbClr val="00FFFF"/>
                  </a:solidFill>
                  <a:prstDash val="solid"/>
                </a:ln>
                <a:solidFill>
                  <a:schemeClr val="bg1"/>
                </a:solidFill>
                <a:effectLst>
                  <a:outerShdw dist="38100" dir="2700000" algn="tl" rotWithShape="0">
                    <a:schemeClr val="accent2"/>
                  </a:outerShdw>
                </a:effectLst>
              </a:rPr>
            </a:br>
            <a:r>
              <a:rPr lang="en-US" sz="6000" b="1" dirty="0">
                <a:ln w="28575">
                  <a:solidFill>
                    <a:srgbClr val="00FFFF"/>
                  </a:solidFill>
                  <a:prstDash val="solid"/>
                </a:ln>
                <a:solidFill>
                  <a:schemeClr val="bg1"/>
                </a:solidFill>
                <a:effectLst>
                  <a:outerShdw dist="38100" dir="2700000" algn="tl" rotWithShape="0">
                    <a:schemeClr val="accent2"/>
                  </a:outerShdw>
                </a:effectLst>
              </a:rPr>
              <a:t>Cohabitation</a:t>
            </a:r>
            <a:endParaRPr lang="en-US" sz="5400" dirty="0">
              <a:solidFill>
                <a:schemeClr val="bg1"/>
              </a:solidFill>
            </a:endParaRPr>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3429000"/>
            <a:ext cx="6095999" cy="1976163"/>
          </a:xfrm>
        </p:spPr>
        <p:txBody>
          <a:bodyPr>
            <a:normAutofit/>
          </a:bodyPr>
          <a:lstStyle/>
          <a:p>
            <a:r>
              <a:rPr lang="en-US" sz="3500" b="1" dirty="0">
                <a:ln w="6600">
                  <a:solidFill>
                    <a:srgbClr val="00FFFF"/>
                  </a:solidFill>
                  <a:prstDash val="solid"/>
                </a:ln>
                <a:solidFill>
                  <a:schemeClr val="bg1"/>
                </a:solidFill>
                <a:effectLst>
                  <a:outerShdw dist="38100" dir="2700000" algn="tl" rotWithShape="0">
                    <a:schemeClr val="accent2"/>
                  </a:outerShdw>
                </a:effectLst>
              </a:rPr>
              <a:t>Text:</a:t>
            </a:r>
          </a:p>
          <a:p>
            <a:r>
              <a:rPr lang="en-US" sz="5200" b="1" dirty="0">
                <a:ln w="6600">
                  <a:solidFill>
                    <a:srgbClr val="00FFFF"/>
                  </a:solidFill>
                  <a:prstDash val="solid"/>
                </a:ln>
                <a:solidFill>
                  <a:schemeClr val="bg1"/>
                </a:solidFill>
                <a:effectLst>
                  <a:outerShdw dist="38100" dir="2700000" algn="tl" rotWithShape="0">
                    <a:schemeClr val="accent2"/>
                  </a:outerShdw>
                </a:effectLst>
              </a:rPr>
              <a:t>Hebrews 13:4</a:t>
            </a:r>
          </a:p>
        </p:txBody>
      </p:sp>
      <p:pic>
        <p:nvPicPr>
          <p:cNvPr id="5" name="Picture 4">
            <a:extLst>
              <a:ext uri="{FF2B5EF4-FFF2-40B4-BE49-F238E27FC236}">
                <a16:creationId xmlns:a16="http://schemas.microsoft.com/office/drawing/2014/main" id="{9B8DF498-29D1-4775-B380-E3E1E8BCB8D7}"/>
              </a:ext>
            </a:extLst>
          </p:cNvPr>
          <p:cNvPicPr>
            <a:picLocks noChangeAspect="1"/>
          </p:cNvPicPr>
          <p:nvPr/>
        </p:nvPicPr>
        <p:blipFill>
          <a:blip r:embed="rId3">
            <a:extLst>
              <a:ext uri="{28A0092B-C50C-407E-A947-70E740481C1C}">
                <a14:useLocalDpi xmlns:a14="http://schemas.microsoft.com/office/drawing/2010/main" val="0"/>
              </a:ext>
            </a:extLst>
          </a:blip>
          <a:srcRect t="5259" b="5259"/>
          <a:stretch/>
        </p:blipFill>
        <p:spPr>
          <a:xfrm>
            <a:off x="6096000" y="800800"/>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40" name="Freeform: Shape 39">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logo with a cross and leaves&#10;&#10;Description automatically generated">
            <a:extLst>
              <a:ext uri="{FF2B5EF4-FFF2-40B4-BE49-F238E27FC236}">
                <a16:creationId xmlns:a16="http://schemas.microsoft.com/office/drawing/2014/main" id="{6F70B7E4-8305-52CF-C288-BDBA060802DC}"/>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372600" y="5129476"/>
            <a:ext cx="2588872" cy="1366643"/>
          </a:xfrm>
          <a:prstGeom prst="rect">
            <a:avLst/>
          </a:prstGeom>
        </p:spPr>
      </p:pic>
      <p:sp>
        <p:nvSpPr>
          <p:cNvPr id="6" name="Rectangle 5">
            <a:extLst>
              <a:ext uri="{FF2B5EF4-FFF2-40B4-BE49-F238E27FC236}">
                <a16:creationId xmlns:a16="http://schemas.microsoft.com/office/drawing/2014/main" id="{E0669ED3-1653-61F4-5FB1-47F91FD4286D}"/>
              </a:ext>
            </a:extLst>
          </p:cNvPr>
          <p:cNvSpPr/>
          <p:nvPr/>
        </p:nvSpPr>
        <p:spPr>
          <a:xfrm>
            <a:off x="1" y="6541033"/>
            <a:ext cx="12191980" cy="31695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Nathan L Morrison		            	Courthouse church of Christ – Chesterfield, VA	           Sunday, March 24, 2024</a:t>
            </a:r>
          </a:p>
        </p:txBody>
      </p:sp>
    </p:spTree>
    <p:extLst>
      <p:ext uri="{BB962C8B-B14F-4D97-AF65-F5344CB8AC3E}">
        <p14:creationId xmlns:p14="http://schemas.microsoft.com/office/powerpoint/2010/main" val="319669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3306E-B35A-EA3B-8B82-31452948763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E9BBFE0-B5FB-92BD-5CA9-3E2D681E4B76}"/>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Intro</a:t>
            </a:r>
          </a:p>
        </p:txBody>
      </p:sp>
      <p:sp>
        <p:nvSpPr>
          <p:cNvPr id="3" name="Footer Placeholder 2">
            <a:extLst>
              <a:ext uri="{FF2B5EF4-FFF2-40B4-BE49-F238E27FC236}">
                <a16:creationId xmlns:a16="http://schemas.microsoft.com/office/drawing/2014/main" id="{D35007AB-6061-8E6E-6E6F-78A78EC9D408}"/>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2: Cohabitation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pic>
        <p:nvPicPr>
          <p:cNvPr id="7" name="Picture 6">
            <a:extLst>
              <a:ext uri="{FF2B5EF4-FFF2-40B4-BE49-F238E27FC236}">
                <a16:creationId xmlns:a16="http://schemas.microsoft.com/office/drawing/2014/main" id="{5AC831C1-F71A-454C-36AD-280B2FB9E6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66418" y="1679028"/>
            <a:ext cx="4810716" cy="4810716"/>
          </a:xfrm>
          <a:prstGeom prst="rect">
            <a:avLst/>
          </a:prstGeom>
        </p:spPr>
      </p:pic>
      <p:sp>
        <p:nvSpPr>
          <p:cNvPr id="4" name="TextBox 3">
            <a:extLst>
              <a:ext uri="{FF2B5EF4-FFF2-40B4-BE49-F238E27FC236}">
                <a16:creationId xmlns:a16="http://schemas.microsoft.com/office/drawing/2014/main" id="{294B3BA9-DC19-93C4-5E7C-7F7811298BC2}"/>
              </a:ext>
            </a:extLst>
          </p:cNvPr>
          <p:cNvSpPr txBox="1"/>
          <p:nvPr/>
        </p:nvSpPr>
        <p:spPr>
          <a:xfrm>
            <a:off x="136192" y="2807113"/>
            <a:ext cx="7086600" cy="255454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ctr"/>
            <a:r>
              <a:rPr lang="en-US" sz="4000" b="1" dirty="0">
                <a:solidFill>
                  <a:prstClr val="white"/>
                </a:solidFill>
              </a:rPr>
              <a:t>To live together before marriage is to commit fornication and is really “playing house!”</a:t>
            </a:r>
            <a:endParaRPr kumimoji="0" lang="en-US" sz="4000" b="1" i="0" u="none" strike="noStrike" kern="1200" cap="none" spc="0" normalizeH="0" baseline="0" noProof="0" dirty="0">
              <a:ln>
                <a:noFill/>
              </a:ln>
              <a:solidFill>
                <a:prstClr val="white"/>
              </a:solidFill>
              <a:effectLst/>
              <a:uLnTx/>
              <a:uFillTx/>
              <a:latin typeface="Century Gothic" panose="020B0502020202020204"/>
            </a:endParaRPr>
          </a:p>
        </p:txBody>
      </p:sp>
    </p:spTree>
    <p:extLst>
      <p:ext uri="{BB962C8B-B14F-4D97-AF65-F5344CB8AC3E}">
        <p14:creationId xmlns:p14="http://schemas.microsoft.com/office/powerpoint/2010/main" val="24351138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16C0-CB2F-EB35-6558-64A8AE8694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25EC5E-7863-BA3A-E770-D626C7A1E9C0}"/>
              </a:ext>
            </a:extLst>
          </p:cNvPr>
          <p:cNvSpPr txBox="1"/>
          <p:nvPr/>
        </p:nvSpPr>
        <p:spPr>
          <a:xfrm>
            <a:off x="-7434" y="0"/>
            <a:ext cx="12199434"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Reasons for Cohabitation (Living Together)</a:t>
            </a:r>
          </a:p>
        </p:txBody>
      </p:sp>
      <p:sp>
        <p:nvSpPr>
          <p:cNvPr id="3" name="Footer Placeholder 2">
            <a:extLst>
              <a:ext uri="{FF2B5EF4-FFF2-40B4-BE49-F238E27FC236}">
                <a16:creationId xmlns:a16="http://schemas.microsoft.com/office/drawing/2014/main" id="{615BA5C6-CB4C-CAFF-DE2F-9FC2534DE840}"/>
              </a:ext>
            </a:extLst>
          </p:cNvPr>
          <p:cNvSpPr>
            <a:spLocks noGrp="1"/>
          </p:cNvSpPr>
          <p:nvPr>
            <p:ph type="ftr" sz="quarter" idx="11"/>
          </p:nvPr>
        </p:nvSpPr>
        <p:spPr>
          <a:xfrm>
            <a:off x="-7434" y="6492875"/>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2: Cohabitation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A99A7061-0E49-BA42-B1F3-37E1AAC3636A}"/>
              </a:ext>
            </a:extLst>
          </p:cNvPr>
          <p:cNvSpPr txBox="1">
            <a:spLocks noChangeArrowheads="1"/>
          </p:cNvSpPr>
          <p:nvPr/>
        </p:nvSpPr>
        <p:spPr bwMode="auto">
          <a:xfrm>
            <a:off x="0" y="1393372"/>
            <a:ext cx="6172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3200" b="1" dirty="0">
                <a:solidFill>
                  <a:srgbClr val="FFFFFF"/>
                </a:solidFill>
                <a:latin typeface="Tahoma" pitchFamily="34" charset="0"/>
                <a:ea typeface="Tahoma" pitchFamily="34" charset="0"/>
                <a:cs typeface="Tahoma" pitchFamily="34" charset="0"/>
              </a:rPr>
              <a:t>The stigma of having sex outside of marriage has been removed</a:t>
            </a:r>
            <a:endParaRPr kumimoji="0" lang="en-US" sz="18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6" name="TextBox 5">
            <a:extLst>
              <a:ext uri="{FF2B5EF4-FFF2-40B4-BE49-F238E27FC236}">
                <a16:creationId xmlns:a16="http://schemas.microsoft.com/office/drawing/2014/main" id="{6A7C1DA7-CF8F-2BA1-85F3-3BC0DE1AF465}"/>
              </a:ext>
            </a:extLst>
          </p:cNvPr>
          <p:cNvSpPr txBox="1">
            <a:spLocks noChangeArrowheads="1"/>
          </p:cNvSpPr>
          <p:nvPr/>
        </p:nvSpPr>
        <p:spPr bwMode="auto">
          <a:xfrm>
            <a:off x="5867400" y="1443841"/>
            <a:ext cx="630787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eaLnBrk="1" hangingPunct="1">
              <a:buFont typeface="Wingdings" panose="05000000000000000000" pitchFamily="2" charset="2"/>
              <a:buChar char="ü"/>
              <a:defRPr/>
            </a:pPr>
            <a:r>
              <a:rPr lang="en-US" sz="2800" b="1" dirty="0">
                <a:solidFill>
                  <a:srgbClr val="FFFFFF"/>
                </a:solidFill>
                <a:latin typeface="Tahoma" pitchFamily="34" charset="0"/>
                <a:ea typeface="Tahoma" pitchFamily="34" charset="0"/>
                <a:cs typeface="Tahoma" pitchFamily="34" charset="0"/>
              </a:rPr>
              <a:t>Psalm 50:16-22: </a:t>
            </a:r>
            <a:r>
              <a:rPr lang="en-US" sz="2800" dirty="0">
                <a:solidFill>
                  <a:srgbClr val="FFFFFF"/>
                </a:solidFill>
                <a:latin typeface="Tahoma" pitchFamily="34" charset="0"/>
                <a:ea typeface="Tahoma" pitchFamily="34" charset="0"/>
                <a:cs typeface="Tahoma" pitchFamily="34" charset="0"/>
              </a:rPr>
              <a:t>People only give lip service to God.</a:t>
            </a:r>
          </a:p>
          <a:p>
            <a:pPr marL="45720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Common Law Marriages were once widespread because of distance to the courthouse in some states, and to cover the shame of pregnancy out of wedlock. </a:t>
            </a:r>
          </a:p>
          <a:p>
            <a:pPr marL="45720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27 states that allowed Common Law Marriages no longer allow it. Some of the reasons are there is no longer shame at being a single parent.</a:t>
            </a:r>
            <a:endParaRPr lang="en-US" sz="2400" i="1" dirty="0">
              <a:solidFill>
                <a:srgbClr val="FFFFFF"/>
              </a:solidFill>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91E876B2-F1E4-E276-240C-61D3B47D0337}"/>
              </a:ext>
            </a:extLst>
          </p:cNvPr>
          <p:cNvSpPr txBox="1">
            <a:spLocks noChangeArrowheads="1"/>
          </p:cNvSpPr>
          <p:nvPr/>
        </p:nvSpPr>
        <p:spPr bwMode="auto">
          <a:xfrm>
            <a:off x="-7434" y="2963032"/>
            <a:ext cx="471090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Hebrews 13:4</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lvl="0" indent="0" eaLnBrk="1" fontAlgn="base" hangingPunct="1">
              <a:spcBef>
                <a:spcPct val="0"/>
              </a:spcBef>
              <a:spcAft>
                <a:spcPct val="0"/>
              </a:spcAft>
              <a:buClr>
                <a:srgbClr val="9EC544">
                  <a:lumMod val="40000"/>
                  <a:lumOff val="60000"/>
                </a:srgbClr>
              </a:buClr>
              <a:defRPr/>
            </a:pPr>
            <a:r>
              <a:rPr lang="en-US" sz="2800" b="1" dirty="0">
                <a:solidFill>
                  <a:prstClr val="white"/>
                </a:solidFill>
              </a:rPr>
              <a:t>“Marriage is to be held in honor among all, and the marriage bed is to be undefiled; for fornicators and adulterers God will judge.”</a:t>
            </a:r>
            <a:endParaRPr kumimoji="0" lang="en-US" sz="2800" b="1" i="0" u="none" strike="noStrike" kern="120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29831093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16C0-CB2F-EB35-6558-64A8AE8694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25EC5E-7863-BA3A-E770-D626C7A1E9C0}"/>
              </a:ext>
            </a:extLst>
          </p:cNvPr>
          <p:cNvSpPr txBox="1"/>
          <p:nvPr/>
        </p:nvSpPr>
        <p:spPr>
          <a:xfrm>
            <a:off x="-7434" y="0"/>
            <a:ext cx="12199434"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Reasons for Cohabitation (Living Together)</a:t>
            </a:r>
          </a:p>
        </p:txBody>
      </p:sp>
      <p:sp>
        <p:nvSpPr>
          <p:cNvPr id="3" name="Footer Placeholder 2">
            <a:extLst>
              <a:ext uri="{FF2B5EF4-FFF2-40B4-BE49-F238E27FC236}">
                <a16:creationId xmlns:a16="http://schemas.microsoft.com/office/drawing/2014/main" id="{615BA5C6-CB4C-CAFF-DE2F-9FC2534DE840}"/>
              </a:ext>
            </a:extLst>
          </p:cNvPr>
          <p:cNvSpPr>
            <a:spLocks noGrp="1"/>
          </p:cNvSpPr>
          <p:nvPr>
            <p:ph type="ftr" sz="quarter" idx="11"/>
          </p:nvPr>
        </p:nvSpPr>
        <p:spPr>
          <a:xfrm>
            <a:off x="-7434" y="6492875"/>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2: Cohabitation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A99A7061-0E49-BA42-B1F3-37E1AAC3636A}"/>
              </a:ext>
            </a:extLst>
          </p:cNvPr>
          <p:cNvSpPr txBox="1">
            <a:spLocks noChangeArrowheads="1"/>
          </p:cNvSpPr>
          <p:nvPr/>
        </p:nvSpPr>
        <p:spPr bwMode="auto">
          <a:xfrm>
            <a:off x="0" y="1393372"/>
            <a:ext cx="6172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Technology has removed consequence</a:t>
            </a:r>
            <a:endParaRPr kumimoji="0" lang="en-US" sz="18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6" name="TextBox 5">
            <a:extLst>
              <a:ext uri="{FF2B5EF4-FFF2-40B4-BE49-F238E27FC236}">
                <a16:creationId xmlns:a16="http://schemas.microsoft.com/office/drawing/2014/main" id="{6A7C1DA7-CF8F-2BA1-85F3-3BC0DE1AF465}"/>
              </a:ext>
            </a:extLst>
          </p:cNvPr>
          <p:cNvSpPr txBox="1">
            <a:spLocks noChangeArrowheads="1"/>
          </p:cNvSpPr>
          <p:nvPr/>
        </p:nvSpPr>
        <p:spPr bwMode="auto">
          <a:xfrm>
            <a:off x="6629399" y="1443841"/>
            <a:ext cx="554587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ü"/>
              <a:defRPr/>
            </a:pPr>
            <a:r>
              <a:rPr lang="en-US" sz="2800" b="1" dirty="0">
                <a:solidFill>
                  <a:srgbClr val="FFFFFF"/>
                </a:solidFill>
                <a:latin typeface="Tahoma" pitchFamily="34" charset="0"/>
                <a:ea typeface="Tahoma" pitchFamily="34" charset="0"/>
                <a:cs typeface="Tahoma" pitchFamily="34" charset="0"/>
              </a:rPr>
              <a:t>Proverbs 29:15:</a:t>
            </a:r>
            <a:r>
              <a:rPr lang="en-US" sz="2800" dirty="0">
                <a:solidFill>
                  <a:srgbClr val="FFFFFF"/>
                </a:solidFill>
                <a:latin typeface="Tahoma" pitchFamily="34" charset="0"/>
                <a:ea typeface="Tahoma" pitchFamily="34" charset="0"/>
                <a:cs typeface="Tahoma" pitchFamily="34" charset="0"/>
              </a:rPr>
              <a:t> Just like a child unrestrained.</a:t>
            </a:r>
            <a:endParaRPr kumimoji="0" lang="en-US" sz="28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91E876B2-F1E4-E276-240C-61D3B47D0337}"/>
              </a:ext>
            </a:extLst>
          </p:cNvPr>
          <p:cNvSpPr txBox="1">
            <a:spLocks noChangeArrowheads="1"/>
          </p:cNvSpPr>
          <p:nvPr/>
        </p:nvSpPr>
        <p:spPr bwMode="auto">
          <a:xfrm>
            <a:off x="0" y="3276600"/>
            <a:ext cx="6096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Ecclesiastes 8:11</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
                <a:srgbClr val="9EC544">
                  <a:lumMod val="40000"/>
                  <a:lumOff val="60000"/>
                </a:srgbClr>
              </a:buClr>
              <a:buSzTx/>
              <a:buFontTx/>
              <a:buNone/>
              <a:tabLst/>
              <a:defRPr/>
            </a:pPr>
            <a:r>
              <a:rPr kumimoji="0" lang="en-US" sz="28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Because the sentence against an evil deed is not executed quickly, therefore the hearts of the sons of men among them are given fully to do evil. </a:t>
            </a:r>
          </a:p>
        </p:txBody>
      </p:sp>
    </p:spTree>
    <p:extLst>
      <p:ext uri="{BB962C8B-B14F-4D97-AF65-F5344CB8AC3E}">
        <p14:creationId xmlns:p14="http://schemas.microsoft.com/office/powerpoint/2010/main" val="3882474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16C0-CB2F-EB35-6558-64A8AE8694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25EC5E-7863-BA3A-E770-D626C7A1E9C0}"/>
              </a:ext>
            </a:extLst>
          </p:cNvPr>
          <p:cNvSpPr txBox="1"/>
          <p:nvPr/>
        </p:nvSpPr>
        <p:spPr>
          <a:xfrm>
            <a:off x="-7434" y="0"/>
            <a:ext cx="12199434"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Reasons for Cohabitation (Living Together)</a:t>
            </a:r>
          </a:p>
        </p:txBody>
      </p:sp>
      <p:sp>
        <p:nvSpPr>
          <p:cNvPr id="3" name="Footer Placeholder 2">
            <a:extLst>
              <a:ext uri="{FF2B5EF4-FFF2-40B4-BE49-F238E27FC236}">
                <a16:creationId xmlns:a16="http://schemas.microsoft.com/office/drawing/2014/main" id="{615BA5C6-CB4C-CAFF-DE2F-9FC2534DE840}"/>
              </a:ext>
            </a:extLst>
          </p:cNvPr>
          <p:cNvSpPr>
            <a:spLocks noGrp="1"/>
          </p:cNvSpPr>
          <p:nvPr>
            <p:ph type="ftr" sz="quarter" idx="11"/>
          </p:nvPr>
        </p:nvSpPr>
        <p:spPr>
          <a:xfrm>
            <a:off x="-7434" y="6492875"/>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2: Cohabitation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A99A7061-0E49-BA42-B1F3-37E1AAC3636A}"/>
              </a:ext>
            </a:extLst>
          </p:cNvPr>
          <p:cNvSpPr txBox="1">
            <a:spLocks noChangeArrowheads="1"/>
          </p:cNvSpPr>
          <p:nvPr/>
        </p:nvSpPr>
        <p:spPr bwMode="auto">
          <a:xfrm>
            <a:off x="0" y="1393372"/>
            <a:ext cx="6172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Many people have no shame at removing the inconvenience by aborting the child</a:t>
            </a:r>
            <a:endParaRPr kumimoji="0" lang="en-US" sz="16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6" name="TextBox 5">
            <a:extLst>
              <a:ext uri="{FF2B5EF4-FFF2-40B4-BE49-F238E27FC236}">
                <a16:creationId xmlns:a16="http://schemas.microsoft.com/office/drawing/2014/main" id="{6A7C1DA7-CF8F-2BA1-85F3-3BC0DE1AF465}"/>
              </a:ext>
            </a:extLst>
          </p:cNvPr>
          <p:cNvSpPr txBox="1">
            <a:spLocks noChangeArrowheads="1"/>
          </p:cNvSpPr>
          <p:nvPr/>
        </p:nvSpPr>
        <p:spPr bwMode="auto">
          <a:xfrm>
            <a:off x="6629399" y="1443841"/>
            <a:ext cx="554587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Currently there are about 960,000 abortions occurring per year in the US! </a:t>
            </a:r>
          </a:p>
          <a:p>
            <a:pPr marL="457200" lvl="0" indent="-457200" eaLnBrk="1" hangingPunct="1">
              <a:buFont typeface="Wingdings" panose="05000000000000000000" pitchFamily="2" charset="2"/>
              <a:buChar char="ü"/>
              <a:defRPr/>
            </a:pPr>
            <a:r>
              <a:rPr lang="en-US" sz="2800" b="1" dirty="0">
                <a:solidFill>
                  <a:srgbClr val="FFFFFF"/>
                </a:solidFill>
                <a:latin typeface="Tahoma" pitchFamily="34" charset="0"/>
                <a:ea typeface="Tahoma" pitchFamily="34" charset="0"/>
                <a:cs typeface="Tahoma" pitchFamily="34" charset="0"/>
              </a:rPr>
              <a:t>Exodus 23:7: </a:t>
            </a:r>
            <a:r>
              <a:rPr lang="en-US" sz="2800" dirty="0">
                <a:solidFill>
                  <a:srgbClr val="FFFFFF"/>
                </a:solidFill>
                <a:latin typeface="Tahoma" pitchFamily="34" charset="0"/>
                <a:ea typeface="Tahoma" pitchFamily="34" charset="0"/>
                <a:cs typeface="Tahoma" pitchFamily="34" charset="0"/>
              </a:rPr>
              <a:t>God will not justify the wicked </a:t>
            </a:r>
            <a:r>
              <a:rPr lang="en-US" sz="2800" b="1" dirty="0">
                <a:solidFill>
                  <a:srgbClr val="FFFFFF"/>
                </a:solidFill>
                <a:latin typeface="Tahoma" pitchFamily="34" charset="0"/>
                <a:ea typeface="Tahoma" pitchFamily="34" charset="0"/>
                <a:cs typeface="Tahoma" pitchFamily="34" charset="0"/>
              </a:rPr>
              <a:t>(Isaiah 59:7).</a:t>
            </a:r>
          </a:p>
          <a:p>
            <a:pPr marL="457200" lvl="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In describing the moral decline of society Paul says they will commit fornication and murder – </a:t>
            </a:r>
            <a:r>
              <a:rPr lang="en-US" sz="2800" b="1" dirty="0">
                <a:solidFill>
                  <a:srgbClr val="FFFFFF"/>
                </a:solidFill>
                <a:latin typeface="Tahoma" pitchFamily="34" charset="0"/>
                <a:ea typeface="Tahoma" pitchFamily="34" charset="0"/>
                <a:cs typeface="Tahoma" pitchFamily="34" charset="0"/>
              </a:rPr>
              <a:t>Romans 1:29 (1:28-32)</a:t>
            </a:r>
            <a:endPar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91E876B2-F1E4-E276-240C-61D3B47D0337}"/>
              </a:ext>
            </a:extLst>
          </p:cNvPr>
          <p:cNvSpPr txBox="1">
            <a:spLocks noChangeArrowheads="1"/>
          </p:cNvSpPr>
          <p:nvPr/>
        </p:nvSpPr>
        <p:spPr bwMode="auto">
          <a:xfrm>
            <a:off x="0" y="2933854"/>
            <a:ext cx="6103434"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Romans 1:28-29</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lvl="0" indent="0" eaLnBrk="1" fontAlgn="base" hangingPunct="1">
              <a:spcBef>
                <a:spcPct val="0"/>
              </a:spcBef>
              <a:spcAft>
                <a:spcPct val="0"/>
              </a:spcAft>
              <a:buClr>
                <a:srgbClr val="9EC544">
                  <a:lumMod val="40000"/>
                  <a:lumOff val="60000"/>
                </a:srgbClr>
              </a:buClr>
              <a:defRPr/>
            </a:pPr>
            <a:r>
              <a:rPr lang="en-US" sz="2400" b="1" dirty="0">
                <a:solidFill>
                  <a:prstClr val="white"/>
                </a:solidFill>
              </a:rPr>
              <a:t>And just as they did not see fit to acknowledge God any longer, God gave them over to a depraved mind, to do those things which are not proper, being filled with all unrighteousness, wickedness, greed, evil; full of envy, murder, strife, deceit, malice; they are gossips,  </a:t>
            </a:r>
            <a:endParaRPr kumimoji="0" lang="en-US" sz="2400" b="1" i="0" u="none" strike="noStrike" kern="120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3108530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16C0-CB2F-EB35-6558-64A8AE8694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25EC5E-7863-BA3A-E770-D626C7A1E9C0}"/>
              </a:ext>
            </a:extLst>
          </p:cNvPr>
          <p:cNvSpPr txBox="1"/>
          <p:nvPr/>
        </p:nvSpPr>
        <p:spPr>
          <a:xfrm>
            <a:off x="-7434" y="0"/>
            <a:ext cx="12199434"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Reasons for Cohabitation (Living Together)</a:t>
            </a:r>
          </a:p>
        </p:txBody>
      </p:sp>
      <p:sp>
        <p:nvSpPr>
          <p:cNvPr id="3" name="Footer Placeholder 2">
            <a:extLst>
              <a:ext uri="{FF2B5EF4-FFF2-40B4-BE49-F238E27FC236}">
                <a16:creationId xmlns:a16="http://schemas.microsoft.com/office/drawing/2014/main" id="{615BA5C6-CB4C-CAFF-DE2F-9FC2534DE840}"/>
              </a:ext>
            </a:extLst>
          </p:cNvPr>
          <p:cNvSpPr>
            <a:spLocks noGrp="1"/>
          </p:cNvSpPr>
          <p:nvPr>
            <p:ph type="ftr" sz="quarter" idx="11"/>
          </p:nvPr>
        </p:nvSpPr>
        <p:spPr>
          <a:xfrm>
            <a:off x="0" y="702452"/>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2: Cohabitation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A99A7061-0E49-BA42-B1F3-37E1AAC3636A}"/>
              </a:ext>
            </a:extLst>
          </p:cNvPr>
          <p:cNvSpPr txBox="1">
            <a:spLocks noChangeArrowheads="1"/>
          </p:cNvSpPr>
          <p:nvPr/>
        </p:nvSpPr>
        <p:spPr bwMode="auto">
          <a:xfrm>
            <a:off x="0" y="1393372"/>
            <a:ext cx="6172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2800" b="1" dirty="0">
                <a:solidFill>
                  <a:srgbClr val="FFFFFF"/>
                </a:solidFill>
                <a:latin typeface="Tahoma" pitchFamily="34" charset="0"/>
                <a:ea typeface="Tahoma" pitchFamily="34" charset="0"/>
                <a:cs typeface="Tahoma" pitchFamily="34" charset="0"/>
              </a:rPr>
              <a:t>People are choosing not to marry – but not to abstain</a:t>
            </a:r>
            <a:endParaRPr kumimoji="0" lang="en-US" sz="16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6" name="TextBox 5">
            <a:extLst>
              <a:ext uri="{FF2B5EF4-FFF2-40B4-BE49-F238E27FC236}">
                <a16:creationId xmlns:a16="http://schemas.microsoft.com/office/drawing/2014/main" id="{6A7C1DA7-CF8F-2BA1-85F3-3BC0DE1AF465}"/>
              </a:ext>
            </a:extLst>
          </p:cNvPr>
          <p:cNvSpPr txBox="1">
            <a:spLocks noChangeArrowheads="1"/>
          </p:cNvSpPr>
          <p:nvPr/>
        </p:nvSpPr>
        <p:spPr bwMode="auto">
          <a:xfrm>
            <a:off x="6629399" y="1443841"/>
            <a:ext cx="554587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Why marry if “living together” is acceptable without commitment?</a:t>
            </a:r>
            <a:endParaRPr lang="en-US" sz="2800" b="1" dirty="0">
              <a:solidFill>
                <a:srgbClr val="FFFFFF"/>
              </a:solidFill>
              <a:latin typeface="Tahoma" pitchFamily="34" charset="0"/>
              <a:ea typeface="Tahoma" pitchFamily="34" charset="0"/>
              <a:cs typeface="Tahoma" pitchFamily="34" charset="0"/>
            </a:endParaRPr>
          </a:p>
          <a:p>
            <a:pPr marL="457200" lvl="0" indent="-457200" eaLnBrk="1" hangingPunct="1">
              <a:buFont typeface="Wingdings" panose="05000000000000000000" pitchFamily="2" charset="2"/>
              <a:buChar char="ü"/>
              <a:defRPr/>
            </a:pPr>
            <a:r>
              <a:rPr lang="en-US" sz="2800" b="1" dirty="0">
                <a:solidFill>
                  <a:srgbClr val="FFFFFF"/>
                </a:solidFill>
                <a:latin typeface="Tahoma" pitchFamily="34" charset="0"/>
                <a:ea typeface="Tahoma" pitchFamily="34" charset="0"/>
                <a:cs typeface="Tahoma" pitchFamily="34" charset="0"/>
              </a:rPr>
              <a:t>II Timothy 3:1-4: </a:t>
            </a:r>
            <a:r>
              <a:rPr lang="en-US" sz="2800" dirty="0">
                <a:solidFill>
                  <a:srgbClr val="FFFFFF"/>
                </a:solidFill>
                <a:latin typeface="Tahoma" pitchFamily="34" charset="0"/>
                <a:ea typeface="Tahoma" pitchFamily="34" charset="0"/>
                <a:cs typeface="Tahoma" pitchFamily="34" charset="0"/>
              </a:rPr>
              <a:t>People are lovers of self, unholy, without self-control, lovers of pleasure rather than lovers of God. </a:t>
            </a:r>
          </a:p>
          <a:p>
            <a:pPr marL="457200" lvl="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Fornication is selfish!</a:t>
            </a:r>
            <a:endParaRPr kumimoji="0" lang="en-US" sz="280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91E876B2-F1E4-E276-240C-61D3B47D0337}"/>
              </a:ext>
            </a:extLst>
          </p:cNvPr>
          <p:cNvSpPr txBox="1">
            <a:spLocks noChangeArrowheads="1"/>
          </p:cNvSpPr>
          <p:nvPr/>
        </p:nvSpPr>
        <p:spPr bwMode="auto">
          <a:xfrm>
            <a:off x="-14867" y="2347479"/>
            <a:ext cx="6103434"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II Timothy 3:1-4</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lvl="0" indent="0" eaLnBrk="1" fontAlgn="base" hangingPunct="1">
              <a:spcBef>
                <a:spcPct val="0"/>
              </a:spcBef>
              <a:spcAft>
                <a:spcPct val="0"/>
              </a:spcAft>
              <a:buClr>
                <a:srgbClr val="9EC544">
                  <a:lumMod val="40000"/>
                  <a:lumOff val="60000"/>
                </a:srgbClr>
              </a:buClr>
              <a:defRPr/>
            </a:pPr>
            <a:r>
              <a:rPr lang="en-US" sz="2400" b="1" dirty="0">
                <a:solidFill>
                  <a:prstClr val="white"/>
                </a:solidFill>
              </a:rPr>
              <a:t>But realize this, that in the last days difficult times will come. For men will be lovers of self, lovers of money, boastful, arrogant, revilers, disobedient to parents, ungrateful, unholy, unloving, irreconcilable, malicious gossips, without self-control, brutal, haters of good, treacherous, reckless, conceited, lovers of pleasure rather than lovers of God,  </a:t>
            </a: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9386544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16C0-CB2F-EB35-6558-64A8AE8694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25EC5E-7863-BA3A-E770-D626C7A1E9C0}"/>
              </a:ext>
            </a:extLst>
          </p:cNvPr>
          <p:cNvSpPr txBox="1"/>
          <p:nvPr/>
        </p:nvSpPr>
        <p:spPr>
          <a:xfrm>
            <a:off x="-7434" y="0"/>
            <a:ext cx="12199434"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Reasons for Cohabitation (Living Together)</a:t>
            </a:r>
          </a:p>
        </p:txBody>
      </p:sp>
      <p:sp>
        <p:nvSpPr>
          <p:cNvPr id="3" name="Footer Placeholder 2">
            <a:extLst>
              <a:ext uri="{FF2B5EF4-FFF2-40B4-BE49-F238E27FC236}">
                <a16:creationId xmlns:a16="http://schemas.microsoft.com/office/drawing/2014/main" id="{615BA5C6-CB4C-CAFF-DE2F-9FC2534DE840}"/>
              </a:ext>
            </a:extLst>
          </p:cNvPr>
          <p:cNvSpPr>
            <a:spLocks noGrp="1"/>
          </p:cNvSpPr>
          <p:nvPr>
            <p:ph type="ftr" sz="quarter" idx="11"/>
          </p:nvPr>
        </p:nvSpPr>
        <p:spPr>
          <a:xfrm>
            <a:off x="0" y="702452"/>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2: Cohabitation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A99A7061-0E49-BA42-B1F3-37E1AAC3636A}"/>
              </a:ext>
            </a:extLst>
          </p:cNvPr>
          <p:cNvSpPr txBox="1">
            <a:spLocks noChangeArrowheads="1"/>
          </p:cNvSpPr>
          <p:nvPr/>
        </p:nvSpPr>
        <p:spPr bwMode="auto">
          <a:xfrm>
            <a:off x="0" y="1393372"/>
            <a:ext cx="617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2800" b="1" dirty="0">
                <a:solidFill>
                  <a:srgbClr val="FFFFFF"/>
                </a:solidFill>
                <a:latin typeface="Tahoma" pitchFamily="34" charset="0"/>
                <a:ea typeface="Tahoma" pitchFamily="34" charset="0"/>
                <a:cs typeface="Tahoma" pitchFamily="34" charset="0"/>
              </a:rPr>
              <a:t>Feminism</a:t>
            </a:r>
            <a:endParaRPr kumimoji="0" lang="en-US" sz="16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6" name="TextBox 5">
            <a:extLst>
              <a:ext uri="{FF2B5EF4-FFF2-40B4-BE49-F238E27FC236}">
                <a16:creationId xmlns:a16="http://schemas.microsoft.com/office/drawing/2014/main" id="{6A7C1DA7-CF8F-2BA1-85F3-3BC0DE1AF465}"/>
              </a:ext>
            </a:extLst>
          </p:cNvPr>
          <p:cNvSpPr txBox="1">
            <a:spLocks noChangeArrowheads="1"/>
          </p:cNvSpPr>
          <p:nvPr/>
        </p:nvSpPr>
        <p:spPr bwMode="auto">
          <a:xfrm>
            <a:off x="6629399" y="1443841"/>
            <a:ext cx="5545873"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Feminism emphasizes independence from men. </a:t>
            </a:r>
          </a:p>
          <a:p>
            <a:pPr marL="457200" lvl="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Dependence on a man in any way is seen as offensive. </a:t>
            </a:r>
          </a:p>
          <a:p>
            <a:pPr marL="457200" lvl="0" indent="-457200" eaLnBrk="1" hangingPunct="1">
              <a:buFont typeface="Wingdings" panose="05000000000000000000" pitchFamily="2" charset="2"/>
              <a:buChar char="ü"/>
              <a:defRPr/>
            </a:pPr>
            <a:r>
              <a:rPr lang="en-US" sz="2800" b="1" dirty="0">
                <a:solidFill>
                  <a:srgbClr val="FFFFFF"/>
                </a:solidFill>
                <a:latin typeface="Tahoma" pitchFamily="34" charset="0"/>
                <a:ea typeface="Tahoma" pitchFamily="34" charset="0"/>
                <a:cs typeface="Tahoma" pitchFamily="34" charset="0"/>
              </a:rPr>
              <a:t>Ephesians 5:22-24 </a:t>
            </a:r>
          </a:p>
          <a:p>
            <a:pPr marL="457200" lvl="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They want to remove the “wives be in subjection” part!</a:t>
            </a:r>
            <a:endParaRPr kumimoji="0" lang="en-US" sz="28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91E876B2-F1E4-E276-240C-61D3B47D0337}"/>
              </a:ext>
            </a:extLst>
          </p:cNvPr>
          <p:cNvSpPr txBox="1">
            <a:spLocks noChangeArrowheads="1"/>
          </p:cNvSpPr>
          <p:nvPr/>
        </p:nvSpPr>
        <p:spPr bwMode="auto">
          <a:xfrm>
            <a:off x="-14867" y="2347479"/>
            <a:ext cx="6103434"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Ephesians 5:22-24</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lvl="0" indent="0" eaLnBrk="1" fontAlgn="base" hangingPunct="1">
              <a:spcBef>
                <a:spcPct val="0"/>
              </a:spcBef>
              <a:spcAft>
                <a:spcPct val="0"/>
              </a:spcAft>
              <a:buClr>
                <a:srgbClr val="9EC544">
                  <a:lumMod val="40000"/>
                  <a:lumOff val="60000"/>
                </a:srgbClr>
              </a:buClr>
              <a:defRPr/>
            </a:pPr>
            <a:r>
              <a:rPr lang="en-US" sz="2400" b="1" dirty="0">
                <a:solidFill>
                  <a:prstClr val="white"/>
                </a:solidFill>
              </a:rPr>
              <a:t>Wives, be subject to your own husbands, as to the Lord. </a:t>
            </a:r>
          </a:p>
          <a:p>
            <a:pPr marL="0" lvl="0" indent="0" eaLnBrk="1" fontAlgn="base" hangingPunct="1">
              <a:spcBef>
                <a:spcPct val="0"/>
              </a:spcBef>
              <a:spcAft>
                <a:spcPct val="0"/>
              </a:spcAft>
              <a:buClr>
                <a:srgbClr val="9EC544">
                  <a:lumMod val="40000"/>
                  <a:lumOff val="60000"/>
                </a:srgbClr>
              </a:buClr>
              <a:defRPr/>
            </a:pPr>
            <a:r>
              <a:rPr lang="en-US" sz="2400" b="1" dirty="0">
                <a:solidFill>
                  <a:prstClr val="white"/>
                </a:solidFill>
              </a:rPr>
              <a:t>For the husband is the head of the wife, as Christ also is the head of the church, He Himself being the Savior of the body. </a:t>
            </a:r>
          </a:p>
          <a:p>
            <a:pPr marL="0" lvl="0" indent="0" eaLnBrk="1" fontAlgn="base" hangingPunct="1">
              <a:spcBef>
                <a:spcPct val="0"/>
              </a:spcBef>
              <a:spcAft>
                <a:spcPct val="0"/>
              </a:spcAft>
              <a:buClr>
                <a:srgbClr val="9EC544">
                  <a:lumMod val="40000"/>
                  <a:lumOff val="60000"/>
                </a:srgbClr>
              </a:buClr>
              <a:defRPr/>
            </a:pPr>
            <a:r>
              <a:rPr lang="en-US" sz="2400" b="1" dirty="0">
                <a:solidFill>
                  <a:prstClr val="white"/>
                </a:solidFill>
              </a:rPr>
              <a:t>But as the church is subject to Christ, so also the wives ought to be to their husbands in everything. </a:t>
            </a: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7792816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additive="base">
                                        <p:cTn id="32"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3306E-B35A-EA3B-8B82-31452948763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E9BBFE0-B5FB-92BD-5CA9-3E2D681E4B76}"/>
              </a:ext>
            </a:extLst>
          </p:cNvPr>
          <p:cNvSpPr txBox="1"/>
          <p:nvPr/>
        </p:nvSpPr>
        <p:spPr>
          <a:xfrm>
            <a:off x="0" y="0"/>
            <a:ext cx="12192000"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Reasons for Cohabitation (Living Together)</a:t>
            </a:r>
          </a:p>
        </p:txBody>
      </p:sp>
      <p:sp>
        <p:nvSpPr>
          <p:cNvPr id="3" name="Footer Placeholder 2">
            <a:extLst>
              <a:ext uri="{FF2B5EF4-FFF2-40B4-BE49-F238E27FC236}">
                <a16:creationId xmlns:a16="http://schemas.microsoft.com/office/drawing/2014/main" id="{D35007AB-6061-8E6E-6E6F-78A78EC9D408}"/>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2: Cohabitation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pic>
        <p:nvPicPr>
          <p:cNvPr id="7" name="Picture 6">
            <a:extLst>
              <a:ext uri="{FF2B5EF4-FFF2-40B4-BE49-F238E27FC236}">
                <a16:creationId xmlns:a16="http://schemas.microsoft.com/office/drawing/2014/main" id="{5AC831C1-F71A-454C-36AD-280B2FB9E6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39000" y="2197230"/>
            <a:ext cx="4810716" cy="3207144"/>
          </a:xfrm>
          <a:prstGeom prst="rect">
            <a:avLst/>
          </a:prstGeom>
        </p:spPr>
      </p:pic>
      <p:sp>
        <p:nvSpPr>
          <p:cNvPr id="4" name="TextBox 3">
            <a:extLst>
              <a:ext uri="{FF2B5EF4-FFF2-40B4-BE49-F238E27FC236}">
                <a16:creationId xmlns:a16="http://schemas.microsoft.com/office/drawing/2014/main" id="{294B3BA9-DC19-93C4-5E7C-7F7811298BC2}"/>
              </a:ext>
            </a:extLst>
          </p:cNvPr>
          <p:cNvSpPr txBox="1"/>
          <p:nvPr/>
        </p:nvSpPr>
        <p:spPr>
          <a:xfrm>
            <a:off x="152400" y="1600200"/>
            <a:ext cx="7086600" cy="44012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ctr"/>
            <a:r>
              <a:rPr lang="en-US" sz="4000" b="1" dirty="0">
                <a:solidFill>
                  <a:prstClr val="white"/>
                </a:solidFill>
              </a:rPr>
              <a:t>Without shame and consequences for sin, many see fornication (“living together”) as a viable option (alternative “lifestyle”) to getting married</a:t>
            </a:r>
            <a:r>
              <a:rPr kumimoji="0" lang="en-US" sz="4000" b="1"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15373902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16C0-CB2F-EB35-6558-64A8AE8694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25EC5E-7863-BA3A-E770-D626C7A1E9C0}"/>
              </a:ext>
            </a:extLst>
          </p:cNvPr>
          <p:cNvSpPr txBox="1"/>
          <p:nvPr/>
        </p:nvSpPr>
        <p:spPr>
          <a:xfrm>
            <a:off x="-7434" y="0"/>
            <a:ext cx="12199434"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Common Defenses for Cohabitation</a:t>
            </a:r>
          </a:p>
        </p:txBody>
      </p:sp>
      <p:sp>
        <p:nvSpPr>
          <p:cNvPr id="3" name="Footer Placeholder 2">
            <a:extLst>
              <a:ext uri="{FF2B5EF4-FFF2-40B4-BE49-F238E27FC236}">
                <a16:creationId xmlns:a16="http://schemas.microsoft.com/office/drawing/2014/main" id="{615BA5C6-CB4C-CAFF-DE2F-9FC2534DE840}"/>
              </a:ext>
            </a:extLst>
          </p:cNvPr>
          <p:cNvSpPr>
            <a:spLocks noGrp="1"/>
          </p:cNvSpPr>
          <p:nvPr>
            <p:ph type="ftr" sz="quarter" idx="11"/>
          </p:nvPr>
        </p:nvSpPr>
        <p:spPr>
          <a:xfrm>
            <a:off x="-7434" y="6492875"/>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2: Cohabitation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A99A7061-0E49-BA42-B1F3-37E1AAC3636A}"/>
              </a:ext>
            </a:extLst>
          </p:cNvPr>
          <p:cNvSpPr txBox="1">
            <a:spLocks noChangeArrowheads="1"/>
          </p:cNvSpPr>
          <p:nvPr/>
        </p:nvSpPr>
        <p:spPr bwMode="auto">
          <a:xfrm>
            <a:off x="0" y="1393372"/>
            <a:ext cx="6172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3200" b="1" dirty="0">
                <a:solidFill>
                  <a:srgbClr val="FFFFFF"/>
                </a:solidFill>
                <a:latin typeface="Tahoma" pitchFamily="34" charset="0"/>
                <a:ea typeface="Tahoma" pitchFamily="34" charset="0"/>
                <a:cs typeface="Tahoma" pitchFamily="34" charset="0"/>
              </a:rPr>
              <a:t>“Cohabitation is a good way to prepare for marriage” </a:t>
            </a:r>
            <a:endParaRPr kumimoji="0" lang="en-US" sz="18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91E876B2-F1E4-E276-240C-61D3B47D0337}"/>
              </a:ext>
            </a:extLst>
          </p:cNvPr>
          <p:cNvSpPr txBox="1">
            <a:spLocks noChangeArrowheads="1"/>
          </p:cNvSpPr>
          <p:nvPr/>
        </p:nvSpPr>
        <p:spPr bwMode="auto">
          <a:xfrm>
            <a:off x="6553200" y="962484"/>
            <a:ext cx="5638801"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Galatians 5:19 (NKJV)</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lvl="0" indent="0" eaLnBrk="1" fontAlgn="base" hangingPunct="1">
              <a:spcBef>
                <a:spcPct val="0"/>
              </a:spcBef>
              <a:spcAft>
                <a:spcPct val="0"/>
              </a:spcAft>
              <a:buClr>
                <a:srgbClr val="9EC544">
                  <a:lumMod val="40000"/>
                  <a:lumOff val="60000"/>
                </a:srgbClr>
              </a:buClr>
              <a:defRPr/>
            </a:pPr>
            <a:r>
              <a:rPr lang="en-US" sz="2400" b="1" dirty="0">
                <a:solidFill>
                  <a:prstClr val="white"/>
                </a:solidFill>
              </a:rPr>
              <a:t>Now the works of the flesh are evident, which are: adultery, fornication, uncleanness, lewdness,  </a:t>
            </a:r>
            <a:endParaRPr kumimoji="0" lang="en-US" sz="2400" b="1" i="0" u="none" strike="noStrike" kern="1200" cap="none" spc="0" normalizeH="0" baseline="0" noProof="0" dirty="0">
              <a:ln>
                <a:noFill/>
              </a:ln>
              <a:solidFill>
                <a:prstClr val="white"/>
              </a:solidFill>
              <a:effectLst/>
              <a:uLnTx/>
              <a:uFillTx/>
            </a:endParaRPr>
          </a:p>
        </p:txBody>
      </p:sp>
      <p:sp>
        <p:nvSpPr>
          <p:cNvPr id="6" name="Text Box 3">
            <a:extLst>
              <a:ext uri="{FF2B5EF4-FFF2-40B4-BE49-F238E27FC236}">
                <a16:creationId xmlns:a16="http://schemas.microsoft.com/office/drawing/2014/main" id="{50B55816-C9E3-77CF-2A98-7C662EFDE8B4}"/>
              </a:ext>
            </a:extLst>
          </p:cNvPr>
          <p:cNvSpPr txBox="1">
            <a:spLocks noChangeArrowheads="1"/>
          </p:cNvSpPr>
          <p:nvPr/>
        </p:nvSpPr>
        <p:spPr bwMode="auto">
          <a:xfrm>
            <a:off x="6553200" y="3217630"/>
            <a:ext cx="5638801"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 Corinthians 7:2, 9 (ESV)</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lvl="0" eaLnBrk="1" fontAlgn="base" hangingPunct="1">
              <a:spcBef>
                <a:spcPct val="0"/>
              </a:spcBef>
              <a:spcAft>
                <a:spcPct val="0"/>
              </a:spcAft>
              <a:buClr>
                <a:srgbClr val="9EC544">
                  <a:lumMod val="40000"/>
                  <a:lumOff val="60000"/>
                </a:srgbClr>
              </a:buClr>
              <a:buFont typeface="+mj-lt"/>
              <a:buAutoNum type="arabicPeriod" startAt="2"/>
              <a:defRPr/>
            </a:pPr>
            <a:r>
              <a:rPr lang="en-US" sz="2400" b="1" dirty="0">
                <a:solidFill>
                  <a:prstClr val="white"/>
                </a:solidFill>
              </a:rPr>
              <a:t>But because of the temptation to sexual immorality, each man should have his own wife and each woman her own husband.</a:t>
            </a:r>
          </a:p>
          <a:p>
            <a:pPr lvl="0" eaLnBrk="1" fontAlgn="base" hangingPunct="1">
              <a:spcBef>
                <a:spcPct val="0"/>
              </a:spcBef>
              <a:spcAft>
                <a:spcPct val="0"/>
              </a:spcAft>
              <a:buClr>
                <a:srgbClr val="9EC544">
                  <a:lumMod val="40000"/>
                  <a:lumOff val="60000"/>
                </a:srgbClr>
              </a:buClr>
              <a:buFont typeface="+mj-lt"/>
              <a:buAutoNum type="arabicPeriod" startAt="9"/>
              <a:defRPr/>
            </a:pPr>
            <a:r>
              <a:rPr lang="en-US" sz="2400" b="1" dirty="0">
                <a:solidFill>
                  <a:prstClr val="white"/>
                </a:solidFill>
              </a:rPr>
              <a:t>But if they cannot exercise self-control, they should marry. For it is better to marry than to burn with passion.</a:t>
            </a:r>
            <a:endParaRPr kumimoji="0" lang="en-US" sz="2400" b="1" i="0" u="none" strike="noStrike" kern="120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14136106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16C0-CB2F-EB35-6558-64A8AE8694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25EC5E-7863-BA3A-E770-D626C7A1E9C0}"/>
              </a:ext>
            </a:extLst>
          </p:cNvPr>
          <p:cNvSpPr txBox="1"/>
          <p:nvPr/>
        </p:nvSpPr>
        <p:spPr>
          <a:xfrm>
            <a:off x="-7434" y="0"/>
            <a:ext cx="12199434"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Common Defenses for Cohabitation</a:t>
            </a:r>
          </a:p>
        </p:txBody>
      </p:sp>
      <p:sp>
        <p:nvSpPr>
          <p:cNvPr id="3" name="Footer Placeholder 2">
            <a:extLst>
              <a:ext uri="{FF2B5EF4-FFF2-40B4-BE49-F238E27FC236}">
                <a16:creationId xmlns:a16="http://schemas.microsoft.com/office/drawing/2014/main" id="{615BA5C6-CB4C-CAFF-DE2F-9FC2534DE840}"/>
              </a:ext>
            </a:extLst>
          </p:cNvPr>
          <p:cNvSpPr>
            <a:spLocks noGrp="1"/>
          </p:cNvSpPr>
          <p:nvPr>
            <p:ph type="ftr" sz="quarter" idx="11"/>
          </p:nvPr>
        </p:nvSpPr>
        <p:spPr>
          <a:xfrm>
            <a:off x="-7434" y="6492875"/>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2: Cohabitation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A99A7061-0E49-BA42-B1F3-37E1AAC3636A}"/>
              </a:ext>
            </a:extLst>
          </p:cNvPr>
          <p:cNvSpPr txBox="1">
            <a:spLocks noChangeArrowheads="1"/>
          </p:cNvSpPr>
          <p:nvPr/>
        </p:nvSpPr>
        <p:spPr bwMode="auto">
          <a:xfrm>
            <a:off x="0" y="1393372"/>
            <a:ext cx="617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3200" b="1" dirty="0">
                <a:solidFill>
                  <a:srgbClr val="FFFFFF"/>
                </a:solidFill>
                <a:latin typeface="Tahoma" pitchFamily="34" charset="0"/>
                <a:ea typeface="Tahoma" pitchFamily="34" charset="0"/>
                <a:cs typeface="Tahoma" pitchFamily="34" charset="0"/>
              </a:rPr>
              <a:t>“But We Love Each Other”</a:t>
            </a:r>
            <a:r>
              <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 </a:t>
            </a:r>
            <a:endParaRPr kumimoji="0" lang="en-US" sz="18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6" name="Text Box 3">
            <a:extLst>
              <a:ext uri="{FF2B5EF4-FFF2-40B4-BE49-F238E27FC236}">
                <a16:creationId xmlns:a16="http://schemas.microsoft.com/office/drawing/2014/main" id="{50B55816-C9E3-77CF-2A98-7C662EFDE8B4}"/>
              </a:ext>
            </a:extLst>
          </p:cNvPr>
          <p:cNvSpPr txBox="1">
            <a:spLocks noChangeArrowheads="1"/>
          </p:cNvSpPr>
          <p:nvPr/>
        </p:nvSpPr>
        <p:spPr bwMode="auto">
          <a:xfrm>
            <a:off x="6553199" y="1371070"/>
            <a:ext cx="5638801"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 Corinthians 13:4-7 (NAS95)</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lvl="0" eaLnBrk="1" fontAlgn="base" hangingPunct="1">
              <a:spcBef>
                <a:spcPct val="0"/>
              </a:spcBef>
              <a:spcAft>
                <a:spcPct val="0"/>
              </a:spcAft>
              <a:buClr>
                <a:srgbClr val="9EC544">
                  <a:lumMod val="40000"/>
                  <a:lumOff val="60000"/>
                </a:srgbClr>
              </a:buClr>
              <a:buFont typeface="+mj-lt"/>
              <a:buAutoNum type="arabicPeriod" startAt="4"/>
              <a:defRPr/>
            </a:pPr>
            <a:r>
              <a:rPr lang="en-US" sz="2400" b="1" dirty="0">
                <a:solidFill>
                  <a:prstClr val="white"/>
                </a:solidFill>
              </a:rPr>
              <a:t>Love is patient, love is kind and is not jealous; love does not brag and is not arrogant, </a:t>
            </a:r>
          </a:p>
          <a:p>
            <a:pPr lvl="0" eaLnBrk="1" fontAlgn="base" hangingPunct="1">
              <a:spcBef>
                <a:spcPct val="0"/>
              </a:spcBef>
              <a:spcAft>
                <a:spcPct val="0"/>
              </a:spcAft>
              <a:buClr>
                <a:srgbClr val="9EC544">
                  <a:lumMod val="40000"/>
                  <a:lumOff val="60000"/>
                </a:srgbClr>
              </a:buClr>
              <a:buFont typeface="+mj-lt"/>
              <a:buAutoNum type="arabicPeriod" startAt="4"/>
              <a:defRPr/>
            </a:pPr>
            <a:r>
              <a:rPr lang="en-US" sz="2400" b="1" dirty="0">
                <a:solidFill>
                  <a:prstClr val="white"/>
                </a:solidFill>
              </a:rPr>
              <a:t>does not act unbecomingly; it does not seek its own, is not provoked, does not take into account a wrong suffered, </a:t>
            </a:r>
          </a:p>
          <a:p>
            <a:pPr lvl="0" eaLnBrk="1" fontAlgn="base" hangingPunct="1">
              <a:spcBef>
                <a:spcPct val="0"/>
              </a:spcBef>
              <a:spcAft>
                <a:spcPct val="0"/>
              </a:spcAft>
              <a:buClr>
                <a:srgbClr val="9EC544">
                  <a:lumMod val="40000"/>
                  <a:lumOff val="60000"/>
                </a:srgbClr>
              </a:buClr>
              <a:buFont typeface="+mj-lt"/>
              <a:buAutoNum type="arabicPeriod" startAt="4"/>
              <a:defRPr/>
            </a:pPr>
            <a:r>
              <a:rPr lang="en-US" sz="2400" b="1" dirty="0">
                <a:solidFill>
                  <a:prstClr val="white"/>
                </a:solidFill>
              </a:rPr>
              <a:t>does not rejoice in unrighteousness, but rejoices with the truth; </a:t>
            </a:r>
          </a:p>
          <a:p>
            <a:pPr lvl="0" eaLnBrk="1" fontAlgn="base" hangingPunct="1">
              <a:spcBef>
                <a:spcPct val="0"/>
              </a:spcBef>
              <a:spcAft>
                <a:spcPct val="0"/>
              </a:spcAft>
              <a:buClr>
                <a:srgbClr val="9EC544">
                  <a:lumMod val="40000"/>
                  <a:lumOff val="60000"/>
                </a:srgbClr>
              </a:buClr>
              <a:buFont typeface="+mj-lt"/>
              <a:buAutoNum type="arabicPeriod" startAt="4"/>
              <a:defRPr/>
            </a:pPr>
            <a:r>
              <a:rPr lang="en-US" sz="2400" b="1" dirty="0">
                <a:solidFill>
                  <a:prstClr val="white"/>
                </a:solidFill>
              </a:rPr>
              <a:t>bears all things, believes all things, hopes all things, endures all things. </a:t>
            </a: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7146743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16C0-CB2F-EB35-6558-64A8AE8694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25EC5E-7863-BA3A-E770-D626C7A1E9C0}"/>
              </a:ext>
            </a:extLst>
          </p:cNvPr>
          <p:cNvSpPr txBox="1"/>
          <p:nvPr/>
        </p:nvSpPr>
        <p:spPr>
          <a:xfrm>
            <a:off x="-7434" y="0"/>
            <a:ext cx="12199434"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Common Defenses for Cohabitation</a:t>
            </a:r>
          </a:p>
        </p:txBody>
      </p:sp>
      <p:sp>
        <p:nvSpPr>
          <p:cNvPr id="3" name="Footer Placeholder 2">
            <a:extLst>
              <a:ext uri="{FF2B5EF4-FFF2-40B4-BE49-F238E27FC236}">
                <a16:creationId xmlns:a16="http://schemas.microsoft.com/office/drawing/2014/main" id="{615BA5C6-CB4C-CAFF-DE2F-9FC2534DE840}"/>
              </a:ext>
            </a:extLst>
          </p:cNvPr>
          <p:cNvSpPr>
            <a:spLocks noGrp="1"/>
          </p:cNvSpPr>
          <p:nvPr>
            <p:ph type="ftr" sz="quarter" idx="11"/>
          </p:nvPr>
        </p:nvSpPr>
        <p:spPr>
          <a:xfrm>
            <a:off x="-7434" y="6492875"/>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2: Cohabitation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A99A7061-0E49-BA42-B1F3-37E1AAC3636A}"/>
              </a:ext>
            </a:extLst>
          </p:cNvPr>
          <p:cNvSpPr txBox="1">
            <a:spLocks noChangeArrowheads="1"/>
          </p:cNvSpPr>
          <p:nvPr/>
        </p:nvSpPr>
        <p:spPr bwMode="auto">
          <a:xfrm>
            <a:off x="0" y="1393372"/>
            <a:ext cx="6172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3200" b="1" dirty="0">
                <a:solidFill>
                  <a:srgbClr val="FFFFFF"/>
                </a:solidFill>
                <a:latin typeface="Tahoma" pitchFamily="34" charset="0"/>
                <a:ea typeface="Tahoma" pitchFamily="34" charset="0"/>
                <a:cs typeface="Tahoma" pitchFamily="34" charset="0"/>
              </a:rPr>
              <a:t>“But We Are Going to Get Married Anyways”</a:t>
            </a:r>
            <a:r>
              <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 </a:t>
            </a:r>
            <a:endParaRPr kumimoji="0" lang="en-US" sz="18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6" name="Text Box 3">
            <a:extLst>
              <a:ext uri="{FF2B5EF4-FFF2-40B4-BE49-F238E27FC236}">
                <a16:creationId xmlns:a16="http://schemas.microsoft.com/office/drawing/2014/main" id="{50B55816-C9E3-77CF-2A98-7C662EFDE8B4}"/>
              </a:ext>
            </a:extLst>
          </p:cNvPr>
          <p:cNvSpPr txBox="1">
            <a:spLocks noChangeArrowheads="1"/>
          </p:cNvSpPr>
          <p:nvPr/>
        </p:nvSpPr>
        <p:spPr bwMode="auto">
          <a:xfrm>
            <a:off x="6518726" y="877650"/>
            <a:ext cx="5638801"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Romans 6:1-2 (NAS95)</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lvl="0" eaLnBrk="1" fontAlgn="base" hangingPunct="1">
              <a:spcBef>
                <a:spcPct val="0"/>
              </a:spcBef>
              <a:spcAft>
                <a:spcPct val="0"/>
              </a:spcAft>
              <a:buClr>
                <a:srgbClr val="9EC544">
                  <a:lumMod val="40000"/>
                  <a:lumOff val="60000"/>
                </a:srgbClr>
              </a:buClr>
              <a:buFont typeface="+mj-lt"/>
              <a:buAutoNum type="arabicPeriod"/>
              <a:defRPr/>
            </a:pPr>
            <a:r>
              <a:rPr lang="en-US" sz="2400" b="1" dirty="0">
                <a:solidFill>
                  <a:prstClr val="white"/>
                </a:solidFill>
              </a:rPr>
              <a:t>What shall we say then? Are we to remain in sin so that grace may increase? </a:t>
            </a:r>
          </a:p>
          <a:p>
            <a:pPr lvl="0" eaLnBrk="1" fontAlgn="base" hangingPunct="1">
              <a:spcBef>
                <a:spcPct val="0"/>
              </a:spcBef>
              <a:spcAft>
                <a:spcPct val="0"/>
              </a:spcAft>
              <a:buClr>
                <a:srgbClr val="9EC544">
                  <a:lumMod val="40000"/>
                  <a:lumOff val="60000"/>
                </a:srgbClr>
              </a:buClr>
              <a:buFont typeface="+mj-lt"/>
              <a:buAutoNum type="arabicPeriod"/>
              <a:defRPr/>
            </a:pPr>
            <a:r>
              <a:rPr lang="en-US" sz="2400" b="1" dirty="0">
                <a:solidFill>
                  <a:prstClr val="white"/>
                </a:solidFill>
              </a:rPr>
              <a:t>Absolutely not! How can we who died to sin still live in it? </a:t>
            </a: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4" name="Text Box 3">
            <a:extLst>
              <a:ext uri="{FF2B5EF4-FFF2-40B4-BE49-F238E27FC236}">
                <a16:creationId xmlns:a16="http://schemas.microsoft.com/office/drawing/2014/main" id="{95EFCDB6-6D05-B0AC-CFD7-C47DC0D8276E}"/>
              </a:ext>
            </a:extLst>
          </p:cNvPr>
          <p:cNvSpPr txBox="1">
            <a:spLocks noChangeArrowheads="1"/>
          </p:cNvSpPr>
          <p:nvPr/>
        </p:nvSpPr>
        <p:spPr bwMode="auto">
          <a:xfrm>
            <a:off x="34475" y="2819400"/>
            <a:ext cx="5638801"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Ephesians 5:3 (NET)</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lvl="0" indent="0" eaLnBrk="1" fontAlgn="base" hangingPunct="1">
              <a:spcBef>
                <a:spcPct val="0"/>
              </a:spcBef>
              <a:spcAft>
                <a:spcPct val="0"/>
              </a:spcAft>
              <a:buClr>
                <a:srgbClr val="9EC544">
                  <a:lumMod val="40000"/>
                  <a:lumOff val="60000"/>
                </a:srgbClr>
              </a:buClr>
              <a:defRPr/>
            </a:pPr>
            <a:r>
              <a:rPr lang="en-US" sz="2400" b="1" dirty="0">
                <a:solidFill>
                  <a:prstClr val="white"/>
                </a:solidFill>
              </a:rPr>
              <a:t>But among you there must not be either sexual immorality, impurity of any kind, or greed, as these are not fitting for the saints.  </a:t>
            </a:r>
            <a:endParaRPr kumimoji="0" lang="en-US" sz="2400" b="1" i="0" u="none" strike="noStrike" kern="1200" cap="none" spc="0" normalizeH="0" baseline="0" noProof="0" dirty="0">
              <a:ln>
                <a:noFill/>
              </a:ln>
              <a:solidFill>
                <a:prstClr val="white"/>
              </a:solidFill>
              <a:effectLst/>
              <a:uLnTx/>
              <a:uFillTx/>
            </a:endParaRPr>
          </a:p>
        </p:txBody>
      </p:sp>
      <p:sp>
        <p:nvSpPr>
          <p:cNvPr id="7" name="Text Box 3">
            <a:extLst>
              <a:ext uri="{FF2B5EF4-FFF2-40B4-BE49-F238E27FC236}">
                <a16:creationId xmlns:a16="http://schemas.microsoft.com/office/drawing/2014/main" id="{A5C71367-A422-9BA5-E6AB-6816826C12E3}"/>
              </a:ext>
            </a:extLst>
          </p:cNvPr>
          <p:cNvSpPr txBox="1">
            <a:spLocks noChangeArrowheads="1"/>
          </p:cNvSpPr>
          <p:nvPr/>
        </p:nvSpPr>
        <p:spPr bwMode="auto">
          <a:xfrm>
            <a:off x="6553199" y="3380125"/>
            <a:ext cx="5638801"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 Corinthians 7:2, 9 (ESV)</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lvl="0" eaLnBrk="1" fontAlgn="base" hangingPunct="1">
              <a:spcBef>
                <a:spcPct val="0"/>
              </a:spcBef>
              <a:spcAft>
                <a:spcPct val="0"/>
              </a:spcAft>
              <a:buClr>
                <a:srgbClr val="9EC544">
                  <a:lumMod val="40000"/>
                  <a:lumOff val="60000"/>
                </a:srgbClr>
              </a:buClr>
              <a:buFont typeface="+mj-lt"/>
              <a:buAutoNum type="arabicPeriod" startAt="2"/>
              <a:defRPr/>
            </a:pPr>
            <a:r>
              <a:rPr lang="en-US" sz="2400" b="1" dirty="0">
                <a:solidFill>
                  <a:prstClr val="white"/>
                </a:solidFill>
              </a:rPr>
              <a:t>But because of the temptation to sexual immorality, each man should have his own wife and each woman her own husband.</a:t>
            </a:r>
          </a:p>
          <a:p>
            <a:pPr lvl="0" eaLnBrk="1" fontAlgn="base" hangingPunct="1">
              <a:spcBef>
                <a:spcPct val="0"/>
              </a:spcBef>
              <a:spcAft>
                <a:spcPct val="0"/>
              </a:spcAft>
              <a:buClr>
                <a:srgbClr val="9EC544">
                  <a:lumMod val="40000"/>
                  <a:lumOff val="60000"/>
                </a:srgbClr>
              </a:buClr>
              <a:buFont typeface="+mj-lt"/>
              <a:buAutoNum type="arabicPeriod" startAt="9"/>
              <a:defRPr/>
            </a:pPr>
            <a:r>
              <a:rPr lang="en-US" sz="2400" b="1" dirty="0">
                <a:solidFill>
                  <a:prstClr val="white"/>
                </a:solidFill>
              </a:rPr>
              <a:t>But if they cannot exercise self-control, they should marry. For it is better to marry than to burn with passion.</a:t>
            </a:r>
            <a:endParaRPr kumimoji="0" lang="en-US" sz="2400" b="1" i="0" u="none" strike="noStrike" kern="120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38894672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1554145" y="0"/>
            <a:ext cx="9144000" cy="304800"/>
          </a:xfrm>
        </p:spPr>
        <p:txBody>
          <a:bodyPr/>
          <a:lstStyle/>
          <a:p>
            <a:pPr algn="ctr">
              <a:defRPr/>
            </a:pPr>
            <a:r>
              <a:rPr lang="en-US" sz="2800" u="sng" dirty="0">
                <a:solidFill>
                  <a:srgbClr val="0000FF"/>
                </a:solidFill>
                <a:latin typeface="+mn-lt"/>
                <a:cs typeface="Times New Roman" pitchFamily="18" charset="0"/>
              </a:rPr>
              <a:t>Intro</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5073" y="1914793"/>
            <a:ext cx="12222145" cy="3785652"/>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Marriage is to be held in honor among all, and the marriage bed is to be undefiled; for fornicators and adulterers God will judge.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152400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Hebrews 13:4</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0" y="6548438"/>
            <a:ext cx="12192000"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Playing House Part 2: Cohabitation</a:t>
            </a:r>
            <a:endPar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9864267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16C0-CB2F-EB35-6558-64A8AE8694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25EC5E-7863-BA3A-E770-D626C7A1E9C0}"/>
              </a:ext>
            </a:extLst>
          </p:cNvPr>
          <p:cNvSpPr txBox="1"/>
          <p:nvPr/>
        </p:nvSpPr>
        <p:spPr>
          <a:xfrm>
            <a:off x="-7434" y="0"/>
            <a:ext cx="12199434"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Common Defenses for Cohabitation</a:t>
            </a:r>
          </a:p>
        </p:txBody>
      </p:sp>
      <p:sp>
        <p:nvSpPr>
          <p:cNvPr id="3" name="Footer Placeholder 2">
            <a:extLst>
              <a:ext uri="{FF2B5EF4-FFF2-40B4-BE49-F238E27FC236}">
                <a16:creationId xmlns:a16="http://schemas.microsoft.com/office/drawing/2014/main" id="{615BA5C6-CB4C-CAFF-DE2F-9FC2534DE840}"/>
              </a:ext>
            </a:extLst>
          </p:cNvPr>
          <p:cNvSpPr>
            <a:spLocks noGrp="1"/>
          </p:cNvSpPr>
          <p:nvPr>
            <p:ph type="ftr" sz="quarter" idx="11"/>
          </p:nvPr>
        </p:nvSpPr>
        <p:spPr>
          <a:xfrm>
            <a:off x="-7434" y="6492875"/>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2: Cohabitation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A99A7061-0E49-BA42-B1F3-37E1AAC3636A}"/>
              </a:ext>
            </a:extLst>
          </p:cNvPr>
          <p:cNvSpPr txBox="1">
            <a:spLocks noChangeArrowheads="1"/>
          </p:cNvSpPr>
          <p:nvPr/>
        </p:nvSpPr>
        <p:spPr bwMode="auto">
          <a:xfrm>
            <a:off x="0" y="1393372"/>
            <a:ext cx="6172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3200" b="1" dirty="0">
                <a:solidFill>
                  <a:srgbClr val="FFFFFF"/>
                </a:solidFill>
                <a:latin typeface="Tahoma" pitchFamily="34" charset="0"/>
                <a:ea typeface="Tahoma" pitchFamily="34" charset="0"/>
                <a:cs typeface="Tahoma" pitchFamily="34" charset="0"/>
              </a:rPr>
              <a:t>“But we are married in God’s eyes, so why does it matter if we have a marriage license? It’s just a piece of paper!”</a:t>
            </a:r>
            <a:r>
              <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 </a:t>
            </a:r>
            <a:endParaRPr kumimoji="0" lang="en-US" sz="18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6" name="Text Box 3">
            <a:extLst>
              <a:ext uri="{FF2B5EF4-FFF2-40B4-BE49-F238E27FC236}">
                <a16:creationId xmlns:a16="http://schemas.microsoft.com/office/drawing/2014/main" id="{50B55816-C9E3-77CF-2A98-7C662EFDE8B4}"/>
              </a:ext>
            </a:extLst>
          </p:cNvPr>
          <p:cNvSpPr txBox="1">
            <a:spLocks noChangeArrowheads="1"/>
          </p:cNvSpPr>
          <p:nvPr/>
        </p:nvSpPr>
        <p:spPr bwMode="auto">
          <a:xfrm>
            <a:off x="6518726" y="741340"/>
            <a:ext cx="5638801" cy="6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 Peter 2:11-15 (NAS95)</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lvl="0" eaLnBrk="1" fontAlgn="base" hangingPunct="1">
              <a:spcBef>
                <a:spcPct val="0"/>
              </a:spcBef>
              <a:spcAft>
                <a:spcPct val="0"/>
              </a:spcAft>
              <a:buClr>
                <a:srgbClr val="9EC544">
                  <a:lumMod val="40000"/>
                  <a:lumOff val="60000"/>
                </a:srgbClr>
              </a:buClr>
              <a:buFont typeface="+mj-lt"/>
              <a:buAutoNum type="arabicPeriod" startAt="11"/>
              <a:defRPr/>
            </a:pPr>
            <a:r>
              <a:rPr lang="en-US" b="1" dirty="0">
                <a:solidFill>
                  <a:prstClr val="white"/>
                </a:solidFill>
              </a:rPr>
              <a:t>Beloved, I urge you as aliens and strangers to abstain from fleshly lusts which wage war against the soul. </a:t>
            </a:r>
          </a:p>
          <a:p>
            <a:pPr lvl="0" eaLnBrk="1" fontAlgn="base" hangingPunct="1">
              <a:spcBef>
                <a:spcPct val="0"/>
              </a:spcBef>
              <a:spcAft>
                <a:spcPct val="0"/>
              </a:spcAft>
              <a:buClr>
                <a:srgbClr val="9EC544">
                  <a:lumMod val="40000"/>
                  <a:lumOff val="60000"/>
                </a:srgbClr>
              </a:buClr>
              <a:buFont typeface="+mj-lt"/>
              <a:buAutoNum type="arabicPeriod" startAt="11"/>
              <a:defRPr/>
            </a:pPr>
            <a:r>
              <a:rPr lang="en-US" b="1" dirty="0">
                <a:solidFill>
                  <a:prstClr val="white"/>
                </a:solidFill>
              </a:rPr>
              <a:t>Keep your behavior excellent among the Gentiles, so that in the thing in which they slander you as evildoers, they may because of your good deeds, as they observe them, glorify God in the day of visitation. </a:t>
            </a:r>
          </a:p>
          <a:p>
            <a:pPr lvl="0" eaLnBrk="1" fontAlgn="base" hangingPunct="1">
              <a:spcBef>
                <a:spcPct val="0"/>
              </a:spcBef>
              <a:spcAft>
                <a:spcPct val="0"/>
              </a:spcAft>
              <a:buClr>
                <a:srgbClr val="9EC544">
                  <a:lumMod val="40000"/>
                  <a:lumOff val="60000"/>
                </a:srgbClr>
              </a:buClr>
              <a:buFont typeface="+mj-lt"/>
              <a:buAutoNum type="arabicPeriod" startAt="11"/>
              <a:defRPr/>
            </a:pPr>
            <a:r>
              <a:rPr lang="en-US" b="1" dirty="0">
                <a:solidFill>
                  <a:prstClr val="white"/>
                </a:solidFill>
              </a:rPr>
              <a:t>Submit yourselves for the Lord's sake to every human institution, whether to a king as the one in authority, </a:t>
            </a:r>
          </a:p>
          <a:p>
            <a:pPr lvl="0" eaLnBrk="1" fontAlgn="base" hangingPunct="1">
              <a:spcBef>
                <a:spcPct val="0"/>
              </a:spcBef>
              <a:spcAft>
                <a:spcPct val="0"/>
              </a:spcAft>
              <a:buClr>
                <a:srgbClr val="9EC544">
                  <a:lumMod val="40000"/>
                  <a:lumOff val="60000"/>
                </a:srgbClr>
              </a:buClr>
              <a:buFont typeface="+mj-lt"/>
              <a:buAutoNum type="arabicPeriod" startAt="11"/>
              <a:defRPr/>
            </a:pPr>
            <a:r>
              <a:rPr lang="en-US" b="1" dirty="0">
                <a:solidFill>
                  <a:prstClr val="white"/>
                </a:solidFill>
              </a:rPr>
              <a:t>or to governors as sent by him for the punishment of evildoers and the praise of those who do right. </a:t>
            </a:r>
          </a:p>
          <a:p>
            <a:pPr lvl="0" eaLnBrk="1" fontAlgn="base" hangingPunct="1">
              <a:spcBef>
                <a:spcPct val="0"/>
              </a:spcBef>
              <a:spcAft>
                <a:spcPct val="0"/>
              </a:spcAft>
              <a:buClr>
                <a:srgbClr val="9EC544">
                  <a:lumMod val="40000"/>
                  <a:lumOff val="60000"/>
                </a:srgbClr>
              </a:buClr>
              <a:buFont typeface="+mj-lt"/>
              <a:buAutoNum type="arabicPeriod" startAt="11"/>
              <a:defRPr/>
            </a:pPr>
            <a:r>
              <a:rPr lang="en-US" b="1" dirty="0">
                <a:solidFill>
                  <a:prstClr val="white"/>
                </a:solidFill>
              </a:rPr>
              <a:t>For such is the will of God that by doing right you may silence the ignorance of foolish men.  </a:t>
            </a:r>
            <a:endParaRPr kumimoji="0" lang="en-US" b="1" i="0" u="none" strike="noStrike" kern="120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3791489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16C0-CB2F-EB35-6558-64A8AE8694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25EC5E-7863-BA3A-E770-D626C7A1E9C0}"/>
              </a:ext>
            </a:extLst>
          </p:cNvPr>
          <p:cNvSpPr txBox="1"/>
          <p:nvPr/>
        </p:nvSpPr>
        <p:spPr>
          <a:xfrm>
            <a:off x="-7434" y="0"/>
            <a:ext cx="12199434"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Common Defenses for Cohabitation</a:t>
            </a:r>
          </a:p>
        </p:txBody>
      </p:sp>
      <p:sp>
        <p:nvSpPr>
          <p:cNvPr id="3" name="Footer Placeholder 2">
            <a:extLst>
              <a:ext uri="{FF2B5EF4-FFF2-40B4-BE49-F238E27FC236}">
                <a16:creationId xmlns:a16="http://schemas.microsoft.com/office/drawing/2014/main" id="{615BA5C6-CB4C-CAFF-DE2F-9FC2534DE840}"/>
              </a:ext>
            </a:extLst>
          </p:cNvPr>
          <p:cNvSpPr>
            <a:spLocks noGrp="1"/>
          </p:cNvSpPr>
          <p:nvPr>
            <p:ph type="ftr" sz="quarter" idx="11"/>
          </p:nvPr>
        </p:nvSpPr>
        <p:spPr>
          <a:xfrm>
            <a:off x="-7434" y="6492875"/>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2: Cohabitation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A99A7061-0E49-BA42-B1F3-37E1AAC3636A}"/>
              </a:ext>
            </a:extLst>
          </p:cNvPr>
          <p:cNvSpPr txBox="1">
            <a:spLocks noChangeArrowheads="1"/>
          </p:cNvSpPr>
          <p:nvPr/>
        </p:nvSpPr>
        <p:spPr bwMode="auto">
          <a:xfrm>
            <a:off x="0" y="1393372"/>
            <a:ext cx="6172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3200" b="1" dirty="0">
                <a:solidFill>
                  <a:srgbClr val="FFFFFF"/>
                </a:solidFill>
                <a:latin typeface="Tahoma" pitchFamily="34" charset="0"/>
                <a:ea typeface="Tahoma" pitchFamily="34" charset="0"/>
                <a:cs typeface="Tahoma" pitchFamily="34" charset="0"/>
              </a:rPr>
              <a:t>“We have to do it for financial reasons”</a:t>
            </a:r>
            <a:r>
              <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 </a:t>
            </a:r>
            <a:endParaRPr kumimoji="0" lang="en-US" sz="18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1093D228-9412-5F78-698A-68D83007FA65}"/>
              </a:ext>
            </a:extLst>
          </p:cNvPr>
          <p:cNvSpPr txBox="1">
            <a:spLocks noChangeArrowheads="1"/>
          </p:cNvSpPr>
          <p:nvPr/>
        </p:nvSpPr>
        <p:spPr bwMode="auto">
          <a:xfrm>
            <a:off x="6553200" y="1331816"/>
            <a:ext cx="563880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Mark 8:36 (NAS95)</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lvl="0" indent="0" eaLnBrk="1" fontAlgn="base" hangingPunct="1">
              <a:spcBef>
                <a:spcPct val="0"/>
              </a:spcBef>
              <a:spcAft>
                <a:spcPct val="0"/>
              </a:spcAft>
              <a:buClr>
                <a:srgbClr val="9EC544">
                  <a:lumMod val="40000"/>
                  <a:lumOff val="60000"/>
                </a:srgbClr>
              </a:buClr>
              <a:defRPr/>
            </a:pPr>
            <a:r>
              <a:rPr lang="en-US" sz="2400" b="1" dirty="0">
                <a:solidFill>
                  <a:prstClr val="white"/>
                </a:solidFill>
              </a:rPr>
              <a:t>"For what does it profit a man to gain the whole world, and forfeit his soul?”  </a:t>
            </a:r>
            <a:endParaRPr kumimoji="0" lang="en-US" sz="2400" b="1" i="0" u="none" strike="noStrike" kern="1200" cap="none" spc="0" normalizeH="0" baseline="0" noProof="0" dirty="0">
              <a:ln>
                <a:noFill/>
              </a:ln>
              <a:solidFill>
                <a:prstClr val="white"/>
              </a:solidFill>
              <a:effectLst/>
              <a:uLnTx/>
              <a:uFillTx/>
            </a:endParaRPr>
          </a:p>
        </p:txBody>
      </p:sp>
      <p:sp>
        <p:nvSpPr>
          <p:cNvPr id="7" name="Text Box 3">
            <a:extLst>
              <a:ext uri="{FF2B5EF4-FFF2-40B4-BE49-F238E27FC236}">
                <a16:creationId xmlns:a16="http://schemas.microsoft.com/office/drawing/2014/main" id="{CDEF979E-28A1-62BA-1FB6-ABCA38AD2B06}"/>
              </a:ext>
            </a:extLst>
          </p:cNvPr>
          <p:cNvSpPr txBox="1">
            <a:spLocks noChangeArrowheads="1"/>
          </p:cNvSpPr>
          <p:nvPr/>
        </p:nvSpPr>
        <p:spPr bwMode="auto">
          <a:xfrm>
            <a:off x="6553200" y="3894968"/>
            <a:ext cx="563880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Matthew 6:33 (NAS95)</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lvl="0" indent="0" eaLnBrk="1" fontAlgn="base" hangingPunct="1">
              <a:spcBef>
                <a:spcPct val="0"/>
              </a:spcBef>
              <a:spcAft>
                <a:spcPct val="0"/>
              </a:spcAft>
              <a:buClr>
                <a:srgbClr val="9EC544">
                  <a:lumMod val="40000"/>
                  <a:lumOff val="60000"/>
                </a:srgbClr>
              </a:buClr>
              <a:defRPr/>
            </a:pPr>
            <a:r>
              <a:rPr lang="en-US" sz="2400" b="1" dirty="0">
                <a:solidFill>
                  <a:prstClr val="white"/>
                </a:solidFill>
              </a:rPr>
              <a:t>"But seek first His kingdom and His righteousness, and all these things will be added to you.”  </a:t>
            </a:r>
            <a:endParaRPr kumimoji="0" lang="en-US" sz="2400" b="1" i="0" u="none" strike="noStrike" kern="120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41236502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16C0-CB2F-EB35-6558-64A8AE8694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25EC5E-7863-BA3A-E770-D626C7A1E9C0}"/>
              </a:ext>
            </a:extLst>
          </p:cNvPr>
          <p:cNvSpPr txBox="1"/>
          <p:nvPr/>
        </p:nvSpPr>
        <p:spPr>
          <a:xfrm>
            <a:off x="-7434" y="0"/>
            <a:ext cx="12199434"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Common Defenses for Cohabitation</a:t>
            </a:r>
          </a:p>
        </p:txBody>
      </p:sp>
      <p:sp>
        <p:nvSpPr>
          <p:cNvPr id="3" name="Footer Placeholder 2">
            <a:extLst>
              <a:ext uri="{FF2B5EF4-FFF2-40B4-BE49-F238E27FC236}">
                <a16:creationId xmlns:a16="http://schemas.microsoft.com/office/drawing/2014/main" id="{615BA5C6-CB4C-CAFF-DE2F-9FC2534DE840}"/>
              </a:ext>
            </a:extLst>
          </p:cNvPr>
          <p:cNvSpPr>
            <a:spLocks noGrp="1"/>
          </p:cNvSpPr>
          <p:nvPr>
            <p:ph type="ftr" sz="quarter" idx="11"/>
          </p:nvPr>
        </p:nvSpPr>
        <p:spPr>
          <a:xfrm>
            <a:off x="13520" y="685503"/>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t>Playing House Part 2: Cohabitation</a:t>
            </a:r>
          </a:p>
        </p:txBody>
      </p:sp>
      <p:sp>
        <p:nvSpPr>
          <p:cNvPr id="5" name="TextBox 4">
            <a:extLst>
              <a:ext uri="{FF2B5EF4-FFF2-40B4-BE49-F238E27FC236}">
                <a16:creationId xmlns:a16="http://schemas.microsoft.com/office/drawing/2014/main" id="{A99A7061-0E49-BA42-B1F3-37E1AAC3636A}"/>
              </a:ext>
            </a:extLst>
          </p:cNvPr>
          <p:cNvSpPr txBox="1">
            <a:spLocks noChangeArrowheads="1"/>
          </p:cNvSpPr>
          <p:nvPr/>
        </p:nvSpPr>
        <p:spPr bwMode="auto">
          <a:xfrm>
            <a:off x="0" y="1393372"/>
            <a:ext cx="6172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3200" b="1" dirty="0">
                <a:solidFill>
                  <a:srgbClr val="FFFFFF"/>
                </a:solidFill>
                <a:latin typeface="Tahoma" pitchFamily="34" charset="0"/>
                <a:ea typeface="Tahoma" pitchFamily="34" charset="0"/>
                <a:cs typeface="Tahoma" pitchFamily="34" charset="0"/>
              </a:rPr>
              <a:t>“You wouldn’t buy a car without a test drive, would you?”</a:t>
            </a:r>
            <a:r>
              <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 </a:t>
            </a:r>
            <a:endParaRPr kumimoji="0" lang="en-US" sz="18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8" name="Text Box 3">
            <a:extLst>
              <a:ext uri="{FF2B5EF4-FFF2-40B4-BE49-F238E27FC236}">
                <a16:creationId xmlns:a16="http://schemas.microsoft.com/office/drawing/2014/main" id="{87A18E27-100E-B9C9-07B1-AED5E2A78F87}"/>
              </a:ext>
            </a:extLst>
          </p:cNvPr>
          <p:cNvSpPr txBox="1">
            <a:spLocks noChangeArrowheads="1"/>
          </p:cNvSpPr>
          <p:nvPr/>
        </p:nvSpPr>
        <p:spPr bwMode="auto">
          <a:xfrm>
            <a:off x="19096" y="3277898"/>
            <a:ext cx="615868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 Corinthians 7:2, 9 (ESV)</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lvl="0" eaLnBrk="1" fontAlgn="base" hangingPunct="1">
              <a:spcBef>
                <a:spcPct val="0"/>
              </a:spcBef>
              <a:spcAft>
                <a:spcPct val="0"/>
              </a:spcAft>
              <a:buClr>
                <a:srgbClr val="9EC544">
                  <a:lumMod val="40000"/>
                  <a:lumOff val="60000"/>
                </a:srgbClr>
              </a:buClr>
              <a:buFont typeface="+mj-lt"/>
              <a:buAutoNum type="arabicPeriod" startAt="2"/>
              <a:defRPr/>
            </a:pPr>
            <a:r>
              <a:rPr lang="en-US" sz="2400" b="1" dirty="0">
                <a:solidFill>
                  <a:prstClr val="white"/>
                </a:solidFill>
              </a:rPr>
              <a:t>But because of the temptation to sexual immorality, each man should have his own wife and each woman her own husband.</a:t>
            </a:r>
          </a:p>
          <a:p>
            <a:pPr lvl="0" eaLnBrk="1" fontAlgn="base" hangingPunct="1">
              <a:spcBef>
                <a:spcPct val="0"/>
              </a:spcBef>
              <a:spcAft>
                <a:spcPct val="0"/>
              </a:spcAft>
              <a:buClr>
                <a:srgbClr val="9EC544">
                  <a:lumMod val="40000"/>
                  <a:lumOff val="60000"/>
                </a:srgbClr>
              </a:buClr>
              <a:buFont typeface="+mj-lt"/>
              <a:buAutoNum type="arabicPeriod" startAt="9"/>
              <a:defRPr/>
            </a:pPr>
            <a:r>
              <a:rPr lang="en-US" sz="2400" b="1" dirty="0">
                <a:solidFill>
                  <a:prstClr val="white"/>
                </a:solidFill>
              </a:rPr>
              <a:t>But if they cannot exercise self-control, they should marry. For it is better to marry than to burn with passion.</a:t>
            </a:r>
            <a:endParaRPr kumimoji="0" lang="en-US" sz="2400" b="1" i="0" u="none" strike="noStrike" kern="1200" cap="none" spc="0" normalizeH="0" baseline="0" noProof="0" dirty="0">
              <a:ln>
                <a:noFill/>
              </a:ln>
              <a:solidFill>
                <a:prstClr val="white"/>
              </a:solidFill>
              <a:effectLst/>
              <a:uLnTx/>
              <a:uFillTx/>
            </a:endParaRPr>
          </a:p>
        </p:txBody>
      </p:sp>
      <p:sp>
        <p:nvSpPr>
          <p:cNvPr id="9" name="Text Box 3">
            <a:extLst>
              <a:ext uri="{FF2B5EF4-FFF2-40B4-BE49-F238E27FC236}">
                <a16:creationId xmlns:a16="http://schemas.microsoft.com/office/drawing/2014/main" id="{F1F5A896-5F90-59F7-0C6C-EED6A688847A}"/>
              </a:ext>
            </a:extLst>
          </p:cNvPr>
          <p:cNvSpPr txBox="1">
            <a:spLocks noChangeArrowheads="1"/>
          </p:cNvSpPr>
          <p:nvPr/>
        </p:nvSpPr>
        <p:spPr bwMode="auto">
          <a:xfrm>
            <a:off x="6524810" y="1393372"/>
            <a:ext cx="5638801"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 Corinthians 13:4-6 (NAS95)</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lvl="0" eaLnBrk="1" fontAlgn="base" hangingPunct="1">
              <a:spcBef>
                <a:spcPct val="0"/>
              </a:spcBef>
              <a:spcAft>
                <a:spcPct val="0"/>
              </a:spcAft>
              <a:buClr>
                <a:srgbClr val="9EC544">
                  <a:lumMod val="40000"/>
                  <a:lumOff val="60000"/>
                </a:srgbClr>
              </a:buClr>
              <a:buFont typeface="+mj-lt"/>
              <a:buAutoNum type="arabicPeriod" startAt="4"/>
              <a:defRPr/>
            </a:pPr>
            <a:r>
              <a:rPr lang="en-US" sz="2400" b="1" dirty="0">
                <a:solidFill>
                  <a:prstClr val="white"/>
                </a:solidFill>
              </a:rPr>
              <a:t>Love is patient, love is kind and is not jealous; love does not brag and is not arrogant, </a:t>
            </a:r>
          </a:p>
          <a:p>
            <a:pPr lvl="0" eaLnBrk="1" fontAlgn="base" hangingPunct="1">
              <a:spcBef>
                <a:spcPct val="0"/>
              </a:spcBef>
              <a:spcAft>
                <a:spcPct val="0"/>
              </a:spcAft>
              <a:buClr>
                <a:srgbClr val="9EC544">
                  <a:lumMod val="40000"/>
                  <a:lumOff val="60000"/>
                </a:srgbClr>
              </a:buClr>
              <a:buFont typeface="+mj-lt"/>
              <a:buAutoNum type="arabicPeriod" startAt="4"/>
              <a:defRPr/>
            </a:pPr>
            <a:r>
              <a:rPr lang="en-US" sz="2400" b="1" dirty="0">
                <a:solidFill>
                  <a:prstClr val="white"/>
                </a:solidFill>
              </a:rPr>
              <a:t>does not act unbecomingly; it does not seek its own, is not provoked, does not take into account a wrong suffered, </a:t>
            </a:r>
          </a:p>
          <a:p>
            <a:pPr lvl="0" eaLnBrk="1" fontAlgn="base" hangingPunct="1">
              <a:spcBef>
                <a:spcPct val="0"/>
              </a:spcBef>
              <a:spcAft>
                <a:spcPct val="0"/>
              </a:spcAft>
              <a:buClr>
                <a:srgbClr val="9EC544">
                  <a:lumMod val="40000"/>
                  <a:lumOff val="60000"/>
                </a:srgbClr>
              </a:buClr>
              <a:buFont typeface="+mj-lt"/>
              <a:buAutoNum type="arabicPeriod" startAt="4"/>
              <a:defRPr/>
            </a:pPr>
            <a:r>
              <a:rPr lang="en-US" sz="2400" b="1" dirty="0">
                <a:solidFill>
                  <a:prstClr val="white"/>
                </a:solidFill>
              </a:rPr>
              <a:t>does not rejoice in unrighteousness, but rejoices with the truth; </a:t>
            </a:r>
          </a:p>
        </p:txBody>
      </p:sp>
    </p:spTree>
    <p:extLst>
      <p:ext uri="{BB962C8B-B14F-4D97-AF65-F5344CB8AC3E}">
        <p14:creationId xmlns:p14="http://schemas.microsoft.com/office/powerpoint/2010/main" val="18362675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16C0-CB2F-EB35-6558-64A8AE8694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25EC5E-7863-BA3A-E770-D626C7A1E9C0}"/>
              </a:ext>
            </a:extLst>
          </p:cNvPr>
          <p:cNvSpPr txBox="1"/>
          <p:nvPr/>
        </p:nvSpPr>
        <p:spPr>
          <a:xfrm>
            <a:off x="-7434" y="0"/>
            <a:ext cx="12199434"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Common Defenses for Cohabitation</a:t>
            </a:r>
          </a:p>
        </p:txBody>
      </p:sp>
      <p:sp>
        <p:nvSpPr>
          <p:cNvPr id="3" name="Footer Placeholder 2">
            <a:extLst>
              <a:ext uri="{FF2B5EF4-FFF2-40B4-BE49-F238E27FC236}">
                <a16:creationId xmlns:a16="http://schemas.microsoft.com/office/drawing/2014/main" id="{615BA5C6-CB4C-CAFF-DE2F-9FC2534DE840}"/>
              </a:ext>
            </a:extLst>
          </p:cNvPr>
          <p:cNvSpPr>
            <a:spLocks noGrp="1"/>
          </p:cNvSpPr>
          <p:nvPr>
            <p:ph type="ftr" sz="quarter" idx="11"/>
          </p:nvPr>
        </p:nvSpPr>
        <p:spPr>
          <a:xfrm>
            <a:off x="13520" y="685503"/>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t>Playing House Part 2: Cohabitation</a:t>
            </a:r>
          </a:p>
        </p:txBody>
      </p:sp>
      <p:sp>
        <p:nvSpPr>
          <p:cNvPr id="5" name="TextBox 4">
            <a:extLst>
              <a:ext uri="{FF2B5EF4-FFF2-40B4-BE49-F238E27FC236}">
                <a16:creationId xmlns:a16="http://schemas.microsoft.com/office/drawing/2014/main" id="{A99A7061-0E49-BA42-B1F3-37E1AAC3636A}"/>
              </a:ext>
            </a:extLst>
          </p:cNvPr>
          <p:cNvSpPr txBox="1">
            <a:spLocks noChangeArrowheads="1"/>
          </p:cNvSpPr>
          <p:nvPr/>
        </p:nvSpPr>
        <p:spPr bwMode="auto">
          <a:xfrm>
            <a:off x="0" y="1393372"/>
            <a:ext cx="121920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2800" b="1" dirty="0">
                <a:solidFill>
                  <a:srgbClr val="FFFFFF"/>
                </a:solidFill>
                <a:latin typeface="Tahoma" pitchFamily="34" charset="0"/>
                <a:ea typeface="Tahoma" pitchFamily="34" charset="0"/>
                <a:cs typeface="Tahoma" pitchFamily="34" charset="0"/>
              </a:rPr>
              <a:t>“Cohabitation is a good way to prepare for marriage.”</a:t>
            </a:r>
          </a:p>
          <a:p>
            <a:pPr marL="457200" lvl="0" indent="-457200" eaLnBrk="1" hangingPunct="1">
              <a:buFont typeface="Wingdings" panose="05000000000000000000" pitchFamily="2" charset="2"/>
              <a:buChar char="v"/>
              <a:defRPr/>
            </a:pPr>
            <a:r>
              <a:rPr lang="en-US" sz="2800" b="1" dirty="0">
                <a:solidFill>
                  <a:srgbClr val="FFFFFF"/>
                </a:solidFill>
                <a:latin typeface="Tahoma" pitchFamily="34" charset="0"/>
                <a:ea typeface="Tahoma" pitchFamily="34" charset="0"/>
                <a:cs typeface="Tahoma" pitchFamily="34" charset="0"/>
              </a:rPr>
              <a:t>“But We Love Each Other”</a:t>
            </a:r>
          </a:p>
          <a:p>
            <a:pPr marL="457200" lvl="0" indent="-457200" eaLnBrk="1" hangingPunct="1">
              <a:buFont typeface="Wingdings" panose="05000000000000000000" pitchFamily="2" charset="2"/>
              <a:buChar char="v"/>
              <a:defRPr/>
            </a:pPr>
            <a:r>
              <a:rPr lang="en-US" sz="2800" b="1" dirty="0">
                <a:solidFill>
                  <a:srgbClr val="FFFFFF"/>
                </a:solidFill>
                <a:latin typeface="Tahoma" pitchFamily="34" charset="0"/>
                <a:ea typeface="Tahoma" pitchFamily="34" charset="0"/>
                <a:cs typeface="Tahoma" pitchFamily="34" charset="0"/>
              </a:rPr>
              <a:t>“But We Are Going to Get Married Anyways”</a:t>
            </a:r>
          </a:p>
          <a:p>
            <a:pPr marL="457200" lvl="0" indent="-457200" eaLnBrk="1" hangingPunct="1">
              <a:buFont typeface="Wingdings" panose="05000000000000000000" pitchFamily="2" charset="2"/>
              <a:buChar char="v"/>
              <a:defRPr/>
            </a:pPr>
            <a:r>
              <a:rPr lang="en-US" sz="2800" b="1" dirty="0">
                <a:solidFill>
                  <a:srgbClr val="FFFFFF"/>
                </a:solidFill>
                <a:latin typeface="Tahoma" pitchFamily="34" charset="0"/>
                <a:ea typeface="Tahoma" pitchFamily="34" charset="0"/>
                <a:cs typeface="Tahoma" pitchFamily="34" charset="0"/>
              </a:rPr>
              <a:t>“But we are married in God’s eyes, so why does it matter if we have a marriage license? It’s just a piece of paper!”</a:t>
            </a:r>
          </a:p>
          <a:p>
            <a:pPr marL="457200" lvl="0" indent="-457200" eaLnBrk="1" hangingPunct="1">
              <a:buFont typeface="Wingdings" panose="05000000000000000000" pitchFamily="2" charset="2"/>
              <a:buChar char="v"/>
              <a:defRPr/>
            </a:pPr>
            <a:r>
              <a:rPr lang="en-US" sz="2800" b="1" dirty="0">
                <a:solidFill>
                  <a:srgbClr val="FFFFFF"/>
                </a:solidFill>
                <a:latin typeface="Tahoma" pitchFamily="34" charset="0"/>
                <a:ea typeface="Tahoma" pitchFamily="34" charset="0"/>
                <a:cs typeface="Tahoma" pitchFamily="34" charset="0"/>
              </a:rPr>
              <a:t>“We have to do it for financial reasons.”</a:t>
            </a:r>
          </a:p>
          <a:p>
            <a:pPr marL="457200" lvl="0" indent="-457200" eaLnBrk="1" hangingPunct="1">
              <a:buFont typeface="Wingdings" panose="05000000000000000000" pitchFamily="2" charset="2"/>
              <a:buChar char="v"/>
              <a:defRPr/>
            </a:pPr>
            <a:r>
              <a:rPr lang="en-US" sz="2800" b="1" dirty="0">
                <a:solidFill>
                  <a:srgbClr val="FFFFFF"/>
                </a:solidFill>
                <a:latin typeface="Tahoma" pitchFamily="34" charset="0"/>
                <a:ea typeface="Tahoma" pitchFamily="34" charset="0"/>
                <a:cs typeface="Tahoma" pitchFamily="34" charset="0"/>
              </a:rPr>
              <a:t>“You wouldn’t buy a car without a test drive, would you?”</a:t>
            </a:r>
            <a:r>
              <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 </a:t>
            </a:r>
            <a:endParaRPr kumimoji="0" lang="en-US" sz="16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4" name="TextBox 3">
            <a:extLst>
              <a:ext uri="{FF2B5EF4-FFF2-40B4-BE49-F238E27FC236}">
                <a16:creationId xmlns:a16="http://schemas.microsoft.com/office/drawing/2014/main" id="{F2EB3D17-2273-91A5-7748-E2EA95ED2AC9}"/>
              </a:ext>
            </a:extLst>
          </p:cNvPr>
          <p:cNvSpPr txBox="1"/>
          <p:nvPr/>
        </p:nvSpPr>
        <p:spPr>
          <a:xfrm>
            <a:off x="13520" y="4844659"/>
            <a:ext cx="12178480" cy="156966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ctr"/>
            <a:r>
              <a:rPr lang="en-US" sz="3200" b="1" dirty="0">
                <a:solidFill>
                  <a:srgbClr val="FFFF00"/>
                </a:solidFill>
              </a:rPr>
              <a:t>God’s way means we look to God and His plan for marriage above all things, and it means making a commitment to the other person by entering the marriage covenant</a:t>
            </a:r>
            <a:r>
              <a:rPr kumimoji="0" lang="en-US" sz="3200" b="1" i="0" u="none" strike="noStrike" kern="1200" cap="none" spc="0" normalizeH="0" baseline="0" noProof="0" dirty="0">
                <a:ln>
                  <a:noFill/>
                </a:ln>
                <a:solidFill>
                  <a:srgbClr val="FFFF00"/>
                </a:solidFill>
                <a:effectLst/>
                <a:uLnTx/>
                <a:uFillTx/>
                <a:latin typeface="Century Gothic" panose="020B0502020202020204"/>
              </a:rPr>
              <a:t>!</a:t>
            </a:r>
          </a:p>
        </p:txBody>
      </p:sp>
    </p:spTree>
    <p:extLst>
      <p:ext uri="{BB962C8B-B14F-4D97-AF65-F5344CB8AC3E}">
        <p14:creationId xmlns:p14="http://schemas.microsoft.com/office/powerpoint/2010/main" val="32379063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3306E-B35A-EA3B-8B82-31452948763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E9BBFE0-B5FB-92BD-5CA9-3E2D681E4B76}"/>
              </a:ext>
            </a:extLst>
          </p:cNvPr>
          <p:cNvSpPr txBox="1"/>
          <p:nvPr/>
        </p:nvSpPr>
        <p:spPr>
          <a:xfrm>
            <a:off x="0" y="0"/>
            <a:ext cx="12192000"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ctr">
              <a:defRPr/>
            </a:pPr>
            <a:r>
              <a:rPr lang="en-US" sz="4000" b="1" dirty="0">
                <a:solidFill>
                  <a:prstClr val="white"/>
                </a:solidFill>
                <a:latin typeface="Arial" panose="020B0604020202020204" pitchFamily="34" charset="0"/>
                <a:cs typeface="Arial" panose="020B0604020202020204" pitchFamily="34" charset="0"/>
              </a:rPr>
              <a:t>Common Defenses for Cohabitation</a:t>
            </a:r>
          </a:p>
        </p:txBody>
      </p:sp>
      <p:sp>
        <p:nvSpPr>
          <p:cNvPr id="3" name="Footer Placeholder 2">
            <a:extLst>
              <a:ext uri="{FF2B5EF4-FFF2-40B4-BE49-F238E27FC236}">
                <a16:creationId xmlns:a16="http://schemas.microsoft.com/office/drawing/2014/main" id="{D35007AB-6061-8E6E-6E6F-78A78EC9D408}"/>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2: Cohabitation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pic>
        <p:nvPicPr>
          <p:cNvPr id="7" name="Picture 6">
            <a:extLst>
              <a:ext uri="{FF2B5EF4-FFF2-40B4-BE49-F238E27FC236}">
                <a16:creationId xmlns:a16="http://schemas.microsoft.com/office/drawing/2014/main" id="{5AC831C1-F71A-454C-36AD-280B2FB9E6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20000" y="1883782"/>
            <a:ext cx="4423595" cy="4284925"/>
          </a:xfrm>
          <a:prstGeom prst="rect">
            <a:avLst/>
          </a:prstGeom>
        </p:spPr>
      </p:pic>
      <p:sp>
        <p:nvSpPr>
          <p:cNvPr id="4" name="TextBox 3">
            <a:extLst>
              <a:ext uri="{FF2B5EF4-FFF2-40B4-BE49-F238E27FC236}">
                <a16:creationId xmlns:a16="http://schemas.microsoft.com/office/drawing/2014/main" id="{294B3BA9-DC19-93C4-5E7C-7F7811298BC2}"/>
              </a:ext>
            </a:extLst>
          </p:cNvPr>
          <p:cNvSpPr txBox="1"/>
          <p:nvPr/>
        </p:nvSpPr>
        <p:spPr>
          <a:xfrm>
            <a:off x="172566" y="1883782"/>
            <a:ext cx="7086600" cy="44012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ctr"/>
            <a:r>
              <a:rPr lang="en-US" sz="4000" b="1" dirty="0">
                <a:solidFill>
                  <a:prstClr val="white"/>
                </a:solidFill>
              </a:rPr>
              <a:t>Marriage isn’t just about feelings, preferences, and compatibility, though these are all important, marriage first and foremost is about commitment to God and one’s spouse</a:t>
            </a:r>
            <a:r>
              <a:rPr kumimoji="0" lang="en-US" sz="4000" b="1"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34068386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38FDF-FB52-4F08-8549-6F6299A4FE9F}"/>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Conclusion</a:t>
            </a:r>
          </a:p>
        </p:txBody>
      </p:sp>
      <p:sp>
        <p:nvSpPr>
          <p:cNvPr id="3" name="Footer Placeholder 2">
            <a:extLst>
              <a:ext uri="{FF2B5EF4-FFF2-40B4-BE49-F238E27FC236}">
                <a16:creationId xmlns:a16="http://schemas.microsoft.com/office/drawing/2014/main" id="{F08DFA61-8955-4B4B-B7B8-523D117FF347}"/>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2: Cohabitation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7C6FFB50-0E7C-EBC5-D05D-D075F55CB9CC}"/>
              </a:ext>
            </a:extLst>
          </p:cNvPr>
          <p:cNvSpPr txBox="1">
            <a:spLocks noChangeArrowheads="1"/>
          </p:cNvSpPr>
          <p:nvPr/>
        </p:nvSpPr>
        <p:spPr bwMode="auto">
          <a:xfrm>
            <a:off x="24397" y="1371600"/>
            <a:ext cx="1213577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68325" lvl="0" indent="-568325" eaLnBrk="1" hangingPunct="1">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Fornication is sin, no matter what it’s called: “living together” or “Co-habitation.”</a:t>
            </a:r>
          </a:p>
          <a:p>
            <a:pPr marL="568325" lvl="0" indent="-568325" eaLnBrk="1" hangingPunct="1">
              <a:buFont typeface="Wingdings" panose="05000000000000000000" pitchFamily="2" charset="2"/>
              <a:buChar char="v"/>
              <a:defRPr/>
            </a:pPr>
            <a:r>
              <a:rPr lang="en-US" sz="3200" dirty="0">
                <a:solidFill>
                  <a:prstClr val="white"/>
                </a:solidFill>
                <a:latin typeface="Tahoma" pitchFamily="34" charset="0"/>
                <a:ea typeface="Tahoma" pitchFamily="34" charset="0"/>
                <a:cs typeface="Tahoma" pitchFamily="34" charset="0"/>
              </a:rPr>
              <a:t>This is a big subject with a lot of implications for individuals, families, churches and societies.</a:t>
            </a:r>
            <a:endParaRPr kumimoji="0" lang="en-US" sz="3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1314450" lvl="1" indent="-571500" eaLnBrk="1" hangingPunct="1">
              <a:buFont typeface="Wingdings" panose="05000000000000000000" pitchFamily="2" charset="2"/>
              <a:buChar char="ü"/>
              <a:defRPr/>
            </a:pPr>
            <a:r>
              <a:rPr lang="en-US" sz="2800" dirty="0">
                <a:solidFill>
                  <a:prstClr val="white"/>
                </a:solidFill>
                <a:latin typeface="Tahoma" pitchFamily="34" charset="0"/>
                <a:ea typeface="Tahoma" pitchFamily="34" charset="0"/>
                <a:cs typeface="Tahoma" pitchFamily="34" charset="0"/>
              </a:rPr>
              <a:t>Not only are those defenses (justifications, excuses) offered by those in the world, even Christians have been heard using every one of them. </a:t>
            </a:r>
          </a:p>
          <a:p>
            <a:pPr marL="1314450" lvl="1" indent="-571500" eaLnBrk="1" hangingPunct="1">
              <a:buFont typeface="Wingdings" panose="05000000000000000000" pitchFamily="2" charset="2"/>
              <a:buChar char="ü"/>
              <a:defRPr/>
            </a:pPr>
            <a:r>
              <a:rPr lang="en-US" sz="2800" b="1" dirty="0">
                <a:solidFill>
                  <a:prstClr val="white"/>
                </a:solidFill>
                <a:latin typeface="Tahoma" pitchFamily="34" charset="0"/>
                <a:ea typeface="Tahoma" pitchFamily="34" charset="0"/>
                <a:cs typeface="Tahoma" pitchFamily="34" charset="0"/>
              </a:rPr>
              <a:t>I Thessalonians 4:3-8: </a:t>
            </a:r>
            <a:r>
              <a:rPr lang="en-US" sz="2800" dirty="0">
                <a:solidFill>
                  <a:prstClr val="white"/>
                </a:solidFill>
                <a:latin typeface="Tahoma" pitchFamily="34" charset="0"/>
                <a:ea typeface="Tahoma" pitchFamily="34" charset="0"/>
                <a:cs typeface="Tahoma" pitchFamily="34" charset="0"/>
              </a:rPr>
              <a:t>We are to hold our body in honor and set it for holy purposes. </a:t>
            </a:r>
          </a:p>
          <a:p>
            <a:pPr marL="1314450" lvl="1" indent="-571500" eaLnBrk="1" hangingPunct="1">
              <a:buFont typeface="Wingdings" panose="05000000000000000000" pitchFamily="2" charset="2"/>
              <a:buChar char="ü"/>
              <a:defRPr/>
            </a:pPr>
            <a:r>
              <a:rPr lang="en-US" sz="2800" b="1" dirty="0">
                <a:solidFill>
                  <a:prstClr val="white"/>
                </a:solidFill>
                <a:latin typeface="Tahoma" pitchFamily="34" charset="0"/>
                <a:ea typeface="Tahoma" pitchFamily="34" charset="0"/>
                <a:cs typeface="Tahoma" pitchFamily="34" charset="0"/>
              </a:rPr>
              <a:t>We are not to use it for impure purposes, such as sexual sins (I Corinthians 6:13, 18).</a:t>
            </a:r>
            <a:endParaRPr kumimoji="0" lang="en-US" sz="2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4457624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1000"/>
                                        <p:tgtEl>
                                          <p:spTgt spid="5">
                                            <p:txEl>
                                              <p:pRg st="2" end="2"/>
                                            </p:txEl>
                                          </p:spTgt>
                                        </p:tgtEl>
                                      </p:cBhvr>
                                    </p:animEffect>
                                    <p:anim calcmode="lin" valueType="num">
                                      <p:cBhvr>
                                        <p:cTn id="1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38FDF-FB52-4F08-8549-6F6299A4FE9F}"/>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Conclusion</a:t>
            </a:r>
          </a:p>
        </p:txBody>
      </p:sp>
      <p:sp>
        <p:nvSpPr>
          <p:cNvPr id="3" name="Footer Placeholder 2">
            <a:extLst>
              <a:ext uri="{FF2B5EF4-FFF2-40B4-BE49-F238E27FC236}">
                <a16:creationId xmlns:a16="http://schemas.microsoft.com/office/drawing/2014/main" id="{F08DFA61-8955-4B4B-B7B8-523D117FF347}"/>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2: Cohabitation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7C6FFB50-0E7C-EBC5-D05D-D075F55CB9CC}"/>
              </a:ext>
            </a:extLst>
          </p:cNvPr>
          <p:cNvSpPr txBox="1">
            <a:spLocks noChangeArrowheads="1"/>
          </p:cNvSpPr>
          <p:nvPr/>
        </p:nvSpPr>
        <p:spPr bwMode="auto">
          <a:xfrm>
            <a:off x="24397" y="1236840"/>
            <a:ext cx="12135772"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68325" lvl="0" indent="-568325" eaLnBrk="1" hangingPunct="1">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Those who give such defenses have a twisted, selfish sense of love </a:t>
            </a:r>
            <a:r>
              <a:rPr lang="en-US" sz="3200" b="1" dirty="0">
                <a:solidFill>
                  <a:srgbClr val="FFFFFF"/>
                </a:solidFill>
                <a:latin typeface="Tahoma" pitchFamily="34" charset="0"/>
                <a:ea typeface="Tahoma" pitchFamily="34" charset="0"/>
                <a:cs typeface="Tahoma" pitchFamily="34" charset="0"/>
              </a:rPr>
              <a:t>(I Corinthians 13).</a:t>
            </a:r>
          </a:p>
          <a:p>
            <a:pPr marL="568325" lvl="0" indent="-568325" eaLnBrk="1" hangingPunct="1">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If you love someone you will not want them to commit sin with you or to “live in sin” with you </a:t>
            </a:r>
            <a:r>
              <a:rPr lang="en-US" sz="3200" b="1" dirty="0">
                <a:solidFill>
                  <a:srgbClr val="FFFFFF"/>
                </a:solidFill>
                <a:latin typeface="Tahoma" pitchFamily="34" charset="0"/>
                <a:ea typeface="Tahoma" pitchFamily="34" charset="0"/>
                <a:cs typeface="Tahoma" pitchFamily="34" charset="0"/>
              </a:rPr>
              <a:t>(Romans 6:1-2), </a:t>
            </a:r>
            <a:r>
              <a:rPr lang="en-US" sz="3200" dirty="0">
                <a:solidFill>
                  <a:srgbClr val="FFFFFF"/>
                </a:solidFill>
                <a:latin typeface="Tahoma" pitchFamily="34" charset="0"/>
                <a:ea typeface="Tahoma" pitchFamily="34" charset="0"/>
                <a:cs typeface="Tahoma" pitchFamily="34" charset="0"/>
              </a:rPr>
              <a:t>but rather than “playing house,” you will make a house with God at the center!</a:t>
            </a:r>
          </a:p>
          <a:p>
            <a:pPr marL="1314450" lvl="1" indent="-571500" eaLnBrk="1" hangingPunct="1">
              <a:buFont typeface="Wingdings" panose="05000000000000000000" pitchFamily="2" charset="2"/>
              <a:buChar char="ü"/>
              <a:defRPr/>
            </a:pPr>
            <a:r>
              <a:rPr lang="en-US" sz="2800" b="1" dirty="0">
                <a:solidFill>
                  <a:prstClr val="white"/>
                </a:solidFill>
                <a:latin typeface="Tahoma" pitchFamily="34" charset="0"/>
                <a:ea typeface="Tahoma" pitchFamily="34" charset="0"/>
                <a:cs typeface="Tahoma" pitchFamily="34" charset="0"/>
              </a:rPr>
              <a:t>Psalm 127:1: </a:t>
            </a:r>
            <a:r>
              <a:rPr lang="en-US" sz="2800" dirty="0">
                <a:solidFill>
                  <a:prstClr val="white"/>
                </a:solidFill>
                <a:latin typeface="Tahoma" pitchFamily="34" charset="0"/>
                <a:ea typeface="Tahoma" pitchFamily="34" charset="0"/>
                <a:cs typeface="Tahoma" pitchFamily="34" charset="0"/>
              </a:rPr>
              <a:t>Unless the LORD builds the house, They labor in vain who build it; Unless the LORD guards the city, The watchman keeps awake in vain.</a:t>
            </a:r>
          </a:p>
          <a:p>
            <a:pPr marL="571500" indent="-571500" eaLnBrk="1" hangingPunct="1">
              <a:buFont typeface="Wingdings" panose="05000000000000000000" pitchFamily="2" charset="2"/>
              <a:buChar char="v"/>
              <a:defRPr/>
            </a:pPr>
            <a:r>
              <a:rPr lang="en-US" sz="2800" dirty="0">
                <a:solidFill>
                  <a:prstClr val="white"/>
                </a:solidFill>
                <a:latin typeface="Tahoma" pitchFamily="34" charset="0"/>
                <a:ea typeface="Tahoma" pitchFamily="34" charset="0"/>
                <a:cs typeface="Tahoma" pitchFamily="34" charset="0"/>
              </a:rPr>
              <a:t>Living together before marriage is “playing house” and just like the pretend game, there is no real commitment, and it can end, but unlike the game, it will cost one their soul.</a:t>
            </a:r>
            <a:endParaRPr kumimoji="0" lang="en-US" sz="2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2085480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1000"/>
                                        <p:tgtEl>
                                          <p:spTgt spid="5">
                                            <p:txEl>
                                              <p:pRg st="2" end="2"/>
                                            </p:txEl>
                                          </p:spTgt>
                                        </p:tgtEl>
                                      </p:cBhvr>
                                    </p:animEffect>
                                    <p:anim calcmode="lin" valueType="num">
                                      <p:cBhvr>
                                        <p:cTn id="1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barn(inVertical)">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AE1B0-286F-A947-1BDA-6482D645942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E7F17A3-AA3C-6907-1919-79B55056BA97}"/>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Conclusion</a:t>
            </a:r>
          </a:p>
        </p:txBody>
      </p:sp>
      <p:sp>
        <p:nvSpPr>
          <p:cNvPr id="3" name="Footer Placeholder 2">
            <a:extLst>
              <a:ext uri="{FF2B5EF4-FFF2-40B4-BE49-F238E27FC236}">
                <a16:creationId xmlns:a16="http://schemas.microsoft.com/office/drawing/2014/main" id="{9EFA7F0A-45C0-492A-7857-4762D17ED093}"/>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2: Cohabitation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7ACEF371-11FA-134F-3EE1-D2921AC678DC}"/>
              </a:ext>
            </a:extLst>
          </p:cNvPr>
          <p:cNvSpPr txBox="1">
            <a:spLocks noChangeArrowheads="1"/>
          </p:cNvSpPr>
          <p:nvPr/>
        </p:nvSpPr>
        <p:spPr bwMode="auto">
          <a:xfrm>
            <a:off x="11151" y="1118025"/>
            <a:ext cx="701040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68325" lvl="0" indent="-568325" eaLnBrk="1" hangingPunct="1">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Fornication is just one of many sins that can keep one out of Heaven (I Corinthians 6:9-10). </a:t>
            </a:r>
          </a:p>
          <a:p>
            <a:pPr marL="568325" lvl="0" indent="-568325" eaLnBrk="1" hangingPunct="1">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When one turns from sin, he or she can have forgiveness, even from fornication</a:t>
            </a:r>
            <a:endParaRPr lang="en-US" sz="3600" dirty="0">
              <a:solidFill>
                <a:srgbClr val="FFFFFF"/>
              </a:solidFill>
              <a:latin typeface="Tahoma" pitchFamily="34" charset="0"/>
              <a:ea typeface="Tahoma" pitchFamily="34" charset="0"/>
              <a:cs typeface="Tahoma" pitchFamily="34" charset="0"/>
            </a:endParaRPr>
          </a:p>
          <a:p>
            <a:pPr marL="1314450" lvl="1" indent="-571500" eaLnBrk="1" hangingPunct="1">
              <a:buFont typeface="Wingdings" panose="05000000000000000000" pitchFamily="2" charset="2"/>
              <a:buChar char="ü"/>
              <a:defRPr/>
            </a:pPr>
            <a:r>
              <a:rPr lang="en-US" sz="2400" dirty="0">
                <a:solidFill>
                  <a:prstClr val="white"/>
                </a:solidFill>
                <a:latin typeface="Tahoma" pitchFamily="34" charset="0"/>
                <a:ea typeface="Tahoma" pitchFamily="34" charset="0"/>
                <a:cs typeface="Tahoma" pitchFamily="34" charset="0"/>
              </a:rPr>
              <a:t>If not a Christian, it begins with the right relationship with God – Acts 2:38; 22:16</a:t>
            </a:r>
            <a:endParaRPr kumimoji="0" lang="en-US" sz="24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pic>
        <p:nvPicPr>
          <p:cNvPr id="12" name="Picture 11">
            <a:extLst>
              <a:ext uri="{FF2B5EF4-FFF2-40B4-BE49-F238E27FC236}">
                <a16:creationId xmlns:a16="http://schemas.microsoft.com/office/drawing/2014/main" id="{64165F64-6110-6C7D-5063-3BC083FB34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15200" y="2735667"/>
            <a:ext cx="4876801" cy="2763520"/>
          </a:xfrm>
          <a:prstGeom prst="rect">
            <a:avLst/>
          </a:prstGeom>
        </p:spPr>
      </p:pic>
      <p:sp>
        <p:nvSpPr>
          <p:cNvPr id="6" name="Text Box 3">
            <a:extLst>
              <a:ext uri="{FF2B5EF4-FFF2-40B4-BE49-F238E27FC236}">
                <a16:creationId xmlns:a16="http://schemas.microsoft.com/office/drawing/2014/main" id="{5C405924-CBF7-5F00-EFCB-BA5EE9D813ED}"/>
              </a:ext>
            </a:extLst>
          </p:cNvPr>
          <p:cNvSpPr txBox="1">
            <a:spLocks noChangeArrowheads="1"/>
          </p:cNvSpPr>
          <p:nvPr/>
        </p:nvSpPr>
        <p:spPr bwMode="auto">
          <a:xfrm>
            <a:off x="11151" y="4857452"/>
            <a:ext cx="70104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 Corinthians 6:11</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lvl="0" indent="0" eaLnBrk="1" fontAlgn="base" hangingPunct="1">
              <a:spcBef>
                <a:spcPct val="0"/>
              </a:spcBef>
              <a:spcAft>
                <a:spcPct val="0"/>
              </a:spcAft>
              <a:buClr>
                <a:srgbClr val="9EC544">
                  <a:lumMod val="40000"/>
                  <a:lumOff val="60000"/>
                </a:srgbClr>
              </a:buClr>
              <a:defRPr/>
            </a:pPr>
            <a:r>
              <a:rPr lang="en-US" sz="2400" b="1" dirty="0">
                <a:solidFill>
                  <a:prstClr val="white"/>
                </a:solidFill>
              </a:rPr>
              <a:t>Such were some of you; but you were washed, but you were sanctified, but you were justified in the name of the Lord Jesus Christ and in the Spirit of our God.</a:t>
            </a:r>
            <a:endParaRPr kumimoji="0" lang="en-US" sz="2400" b="1" i="0" u="none" strike="noStrike" kern="120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3855053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arn(inVertical)">
                                      <p:cBhvr>
                                        <p:cTn id="11" dur="500"/>
                                        <p:tgtEl>
                                          <p:spTgt spid="5">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inVertical)">
                                      <p:cBhvr>
                                        <p:cTn id="15" dur="500"/>
                                        <p:tgtEl>
                                          <p:spTgt spid="5">
                                            <p:txEl>
                                              <p:pRg st="2" end="2"/>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38FDF-FB52-4F08-8549-6F6299A4FE9F}"/>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Conclusion</a:t>
            </a:r>
          </a:p>
        </p:txBody>
      </p:sp>
      <p:sp>
        <p:nvSpPr>
          <p:cNvPr id="3" name="Footer Placeholder 2">
            <a:extLst>
              <a:ext uri="{FF2B5EF4-FFF2-40B4-BE49-F238E27FC236}">
                <a16:creationId xmlns:a16="http://schemas.microsoft.com/office/drawing/2014/main" id="{F08DFA61-8955-4B4B-B7B8-523D117FF347}"/>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2: Cohabitation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7C6FFB50-0E7C-EBC5-D05D-D075F55CB9CC}"/>
              </a:ext>
            </a:extLst>
          </p:cNvPr>
          <p:cNvSpPr txBox="1">
            <a:spLocks noChangeArrowheads="1"/>
          </p:cNvSpPr>
          <p:nvPr/>
        </p:nvSpPr>
        <p:spPr bwMode="auto">
          <a:xfrm>
            <a:off x="1" y="1707554"/>
            <a:ext cx="8305799"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ctr" eaLnBrk="1" hangingPunct="1">
              <a:defRPr/>
            </a:pPr>
            <a:r>
              <a:rPr lang="en-US" sz="4400" dirty="0">
                <a:solidFill>
                  <a:srgbClr val="FFFFFF"/>
                </a:solidFill>
                <a:latin typeface="Tahoma" pitchFamily="34" charset="0"/>
                <a:ea typeface="Tahoma" pitchFamily="34" charset="0"/>
                <a:cs typeface="Tahoma" pitchFamily="34" charset="0"/>
              </a:rPr>
              <a:t>Let us not “play house” but “Flee sexual immorality”           </a:t>
            </a:r>
            <a:r>
              <a:rPr lang="en-US" sz="4400" i="1" dirty="0">
                <a:solidFill>
                  <a:srgbClr val="FFFFFF"/>
                </a:solidFill>
                <a:latin typeface="Tahoma" pitchFamily="34" charset="0"/>
                <a:ea typeface="Tahoma" pitchFamily="34" charset="0"/>
                <a:cs typeface="Tahoma" pitchFamily="34" charset="0"/>
              </a:rPr>
              <a:t>(NKJV: I Corinthians 6:18) </a:t>
            </a:r>
            <a:r>
              <a:rPr lang="en-US" sz="4400" dirty="0">
                <a:solidFill>
                  <a:srgbClr val="FFFFFF"/>
                </a:solidFill>
                <a:latin typeface="Tahoma" pitchFamily="34" charset="0"/>
                <a:ea typeface="Tahoma" pitchFamily="34" charset="0"/>
                <a:cs typeface="Tahoma" pitchFamily="34" charset="0"/>
              </a:rPr>
              <a:t>and create the family God designed for us to have </a:t>
            </a:r>
            <a:r>
              <a:rPr lang="en-US" sz="4400" i="1" dirty="0">
                <a:solidFill>
                  <a:srgbClr val="FFFFFF"/>
                </a:solidFill>
                <a:latin typeface="Tahoma" pitchFamily="34" charset="0"/>
                <a:ea typeface="Tahoma" pitchFamily="34" charset="0"/>
                <a:cs typeface="Tahoma" pitchFamily="34" charset="0"/>
              </a:rPr>
              <a:t>(I Corinthians 7:1-4, 9; Hebrews 13:4)! </a:t>
            </a:r>
          </a:p>
        </p:txBody>
      </p:sp>
      <p:pic>
        <p:nvPicPr>
          <p:cNvPr id="12" name="Picture 11">
            <a:extLst>
              <a:ext uri="{FF2B5EF4-FFF2-40B4-BE49-F238E27FC236}">
                <a16:creationId xmlns:a16="http://schemas.microsoft.com/office/drawing/2014/main" id="{7580BCE0-7C37-F351-04BD-E7E0191286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05800" y="2214103"/>
            <a:ext cx="3657600" cy="3141886"/>
          </a:xfrm>
          <a:prstGeom prst="rect">
            <a:avLst/>
          </a:prstGeom>
        </p:spPr>
      </p:pic>
    </p:spTree>
    <p:extLst>
      <p:ext uri="{BB962C8B-B14F-4D97-AF65-F5344CB8AC3E}">
        <p14:creationId xmlns:p14="http://schemas.microsoft.com/office/powerpoint/2010/main" val="29960246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23" y="0"/>
            <a:ext cx="12191974" cy="990600"/>
          </a:xfrm>
          <a:solidFill>
            <a:srgbClr val="FFFF00"/>
          </a:solidFill>
        </p:spPr>
        <p:txBody>
          <a:bodyPr/>
          <a:lstStyle/>
          <a:p>
            <a:r>
              <a:rPr lang="en-US" sz="4600"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23" y="1066800"/>
            <a:ext cx="12191974"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(John 5:24; Romans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(John 3:16-18; John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(Luke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(Matthew 10:32; Romans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(Mark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(John 8:31; Revelation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23" y="5521895"/>
            <a:ext cx="12191974"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John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3" y="4682430"/>
            <a:ext cx="12213771"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11085275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E9A00-E970-3D01-7334-117054AB762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0834352-EAD0-11A5-ED4E-40F465B93204}"/>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Intro</a:t>
            </a:r>
          </a:p>
        </p:txBody>
      </p:sp>
      <p:sp>
        <p:nvSpPr>
          <p:cNvPr id="3" name="Footer Placeholder 2">
            <a:extLst>
              <a:ext uri="{FF2B5EF4-FFF2-40B4-BE49-F238E27FC236}">
                <a16:creationId xmlns:a16="http://schemas.microsoft.com/office/drawing/2014/main" id="{82E79AC1-3C53-02CA-F7F0-423AE28C4C82}"/>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2: Cohabitation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0B96D06E-B7A6-29F6-9739-A2F858924068}"/>
              </a:ext>
            </a:extLst>
          </p:cNvPr>
          <p:cNvSpPr txBox="1">
            <a:spLocks noChangeArrowheads="1"/>
          </p:cNvSpPr>
          <p:nvPr/>
        </p:nvSpPr>
        <p:spPr bwMode="auto">
          <a:xfrm>
            <a:off x="-7434" y="1725799"/>
            <a:ext cx="8066585"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Forbes came out with a recent study on divorce on 01/08/2024: </a:t>
            </a:r>
          </a:p>
          <a:p>
            <a:pPr marL="1200150" lvl="1" indent="-457200" eaLnBrk="1" hangingPunct="1">
              <a:buFont typeface="Wingdings" panose="05000000000000000000" pitchFamily="2" charset="2"/>
              <a:buChar char="ü"/>
              <a:defRPr/>
            </a:pPr>
            <a:r>
              <a:rPr lang="en-US" sz="2400" b="1" dirty="0">
                <a:solidFill>
                  <a:srgbClr val="FFFFFF"/>
                </a:solidFill>
                <a:latin typeface="Tahoma" pitchFamily="34" charset="0"/>
                <a:ea typeface="Tahoma" pitchFamily="34" charset="0"/>
                <a:cs typeface="Tahoma" pitchFamily="34" charset="0"/>
              </a:rPr>
              <a:t>Good news! </a:t>
            </a:r>
            <a:r>
              <a:rPr lang="en-US" sz="2400" dirty="0">
                <a:solidFill>
                  <a:srgbClr val="FFFFFF"/>
                </a:solidFill>
                <a:latin typeface="Tahoma" pitchFamily="34" charset="0"/>
                <a:ea typeface="Tahoma" pitchFamily="34" charset="0"/>
                <a:cs typeface="Tahoma" pitchFamily="34" charset="0"/>
              </a:rPr>
              <a:t>Divorce rates are down to about 40%. Far more people get married over the course of each year than get divorced.</a:t>
            </a:r>
          </a:p>
          <a:p>
            <a:pPr marL="1200150" lvl="1" indent="-457200" eaLnBrk="1" hangingPunct="1">
              <a:buFont typeface="Wingdings" panose="05000000000000000000" pitchFamily="2" charset="2"/>
              <a:buChar char="ü"/>
              <a:defRPr/>
            </a:pPr>
            <a:r>
              <a:rPr lang="en-US" sz="2400" b="1" dirty="0">
                <a:solidFill>
                  <a:srgbClr val="FFFFFF"/>
                </a:solidFill>
                <a:latin typeface="Tahoma" pitchFamily="34" charset="0"/>
                <a:ea typeface="Tahoma" pitchFamily="34" charset="0"/>
                <a:cs typeface="Tahoma" pitchFamily="34" charset="0"/>
              </a:rPr>
              <a:t>Bad news! </a:t>
            </a:r>
            <a:r>
              <a:rPr lang="en-US" sz="2400" dirty="0">
                <a:solidFill>
                  <a:srgbClr val="FFFFFF"/>
                </a:solidFill>
                <a:latin typeface="Tahoma" pitchFamily="34" charset="0"/>
                <a:ea typeface="Tahoma" pitchFamily="34" charset="0"/>
                <a:cs typeface="Tahoma" pitchFamily="34" charset="0"/>
              </a:rPr>
              <a:t>Less marriages are happening! More people are choosing to live together more than any other time in history.</a:t>
            </a:r>
          </a:p>
          <a:p>
            <a:pPr marL="1200150" lvl="1" indent="-457200" eaLnBrk="1" hangingPunct="1">
              <a:buFont typeface="Wingdings" panose="05000000000000000000" pitchFamily="2" charset="2"/>
              <a:buChar char="ü"/>
              <a:defRPr/>
            </a:pPr>
            <a:r>
              <a:rPr lang="en-US" sz="2400" b="1" dirty="0">
                <a:solidFill>
                  <a:srgbClr val="FFFFFF"/>
                </a:solidFill>
                <a:latin typeface="Tahoma" pitchFamily="34" charset="0"/>
                <a:ea typeface="Tahoma" pitchFamily="34" charset="0"/>
                <a:cs typeface="Tahoma" pitchFamily="34" charset="0"/>
              </a:rPr>
              <a:t>Couples Who Live Together Before Marriage Are More Likely to Divorce. </a:t>
            </a:r>
            <a:endParaRPr lang="en-US" sz="2400" dirty="0">
              <a:solidFill>
                <a:srgbClr val="FFFFFF"/>
              </a:solidFill>
              <a:latin typeface="Tahoma" pitchFamily="34" charset="0"/>
              <a:ea typeface="Tahoma" pitchFamily="34" charset="0"/>
              <a:cs typeface="Tahoma" pitchFamily="34" charset="0"/>
            </a:endParaRPr>
          </a:p>
        </p:txBody>
      </p:sp>
      <p:pic>
        <p:nvPicPr>
          <p:cNvPr id="12" name="Picture 11">
            <a:extLst>
              <a:ext uri="{FF2B5EF4-FFF2-40B4-BE49-F238E27FC236}">
                <a16:creationId xmlns:a16="http://schemas.microsoft.com/office/drawing/2014/main" id="{219EAC67-AA2C-B0DF-1D30-BFD0CFABB72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44345" y="2416784"/>
            <a:ext cx="3969895" cy="2649904"/>
          </a:xfrm>
          <a:prstGeom prst="rect">
            <a:avLst/>
          </a:prstGeom>
        </p:spPr>
      </p:pic>
    </p:spTree>
    <p:extLst>
      <p:ext uri="{BB962C8B-B14F-4D97-AF65-F5344CB8AC3E}">
        <p14:creationId xmlns:p14="http://schemas.microsoft.com/office/powerpoint/2010/main" val="24533188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anim calcmode="lin" valueType="num">
                                      <p:cBhvr>
                                        <p:cTn id="1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1000"/>
                                        <p:tgtEl>
                                          <p:spTgt spid="5">
                                            <p:txEl>
                                              <p:pRg st="2" end="2"/>
                                            </p:txEl>
                                          </p:spTgt>
                                        </p:tgtEl>
                                      </p:cBhvr>
                                    </p:animEffect>
                                    <p:anim calcmode="lin" valueType="num">
                                      <p:cBhvr>
                                        <p:cTn id="1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1554145" y="0"/>
            <a:ext cx="9144000" cy="304800"/>
          </a:xfrm>
        </p:spPr>
        <p:txBody>
          <a:bodyPr/>
          <a:lstStyle/>
          <a:p>
            <a:pPr algn="ctr">
              <a:defRPr/>
            </a:pPr>
            <a:r>
              <a:rPr lang="en-US" sz="2800" u="sng" dirty="0">
                <a:solidFill>
                  <a:srgbClr val="0000FF"/>
                </a:solidFill>
                <a:latin typeface="+mn-lt"/>
                <a:cs typeface="Times New Roman" pitchFamily="18" charset="0"/>
              </a:rPr>
              <a:t>Intro</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905000"/>
            <a:ext cx="12192000" cy="3539430"/>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914400" marR="0" lvl="0" indent="-914400" defTabSz="914400" rtl="0" eaLnBrk="1" fontAlgn="base" latinLnBrk="0" hangingPunct="1">
              <a:lnSpc>
                <a:spcPct val="100000"/>
              </a:lnSpc>
              <a:spcBef>
                <a:spcPct val="0"/>
              </a:spcBef>
              <a:spcAft>
                <a:spcPct val="0"/>
              </a:spcAft>
              <a:buClrTx/>
              <a:buSzTx/>
              <a:buFont typeface="+mj-lt"/>
              <a:buAutoNum type="arabicPeriod" startAt="16"/>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He said to her, "Go, call your husband and come here." </a:t>
            </a:r>
          </a:p>
          <a:p>
            <a:pPr marL="914400" marR="0" lvl="0" indent="-914400" defTabSz="914400" rtl="0" eaLnBrk="1" fontAlgn="base" latinLnBrk="0" hangingPunct="1">
              <a:lnSpc>
                <a:spcPct val="100000"/>
              </a:lnSpc>
              <a:spcBef>
                <a:spcPct val="0"/>
              </a:spcBef>
              <a:spcAft>
                <a:spcPct val="0"/>
              </a:spcAft>
              <a:buClrTx/>
              <a:buSzTx/>
              <a:buFont typeface="+mj-lt"/>
              <a:buAutoNum type="arabicPeriod" startAt="16"/>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The woman answered and said, "I have no husband." Jesus said to her, "You have correctly said, 'I have no husband'; </a:t>
            </a:r>
          </a:p>
          <a:p>
            <a:pPr marL="914400" marR="0" lvl="0" indent="-914400" defTabSz="914400" rtl="0" eaLnBrk="1" fontAlgn="base" latinLnBrk="0" hangingPunct="1">
              <a:lnSpc>
                <a:spcPct val="100000"/>
              </a:lnSpc>
              <a:spcBef>
                <a:spcPct val="0"/>
              </a:spcBef>
              <a:spcAft>
                <a:spcPct val="0"/>
              </a:spcAft>
              <a:buClrTx/>
              <a:buSzTx/>
              <a:buFont typeface="+mj-lt"/>
              <a:buAutoNum type="arabicPeriod" startAt="16"/>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for you have had five husbands, and the one whom you now have is not your husband; this you have said truly." </a:t>
            </a:r>
          </a:p>
          <a:p>
            <a:pPr marL="914400" marR="0" lvl="0" indent="-914400" defTabSz="914400" rtl="0" eaLnBrk="1" fontAlgn="base" latinLnBrk="0" hangingPunct="1">
              <a:lnSpc>
                <a:spcPct val="100000"/>
              </a:lnSpc>
              <a:spcBef>
                <a:spcPct val="0"/>
              </a:spcBef>
              <a:spcAft>
                <a:spcPct val="0"/>
              </a:spcAft>
              <a:buClrTx/>
              <a:buSzTx/>
              <a:buFont typeface="+mj-lt"/>
              <a:buAutoNum type="arabicPeriod" startAt="16"/>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The woman said to Him, "Sir, I perceive that You are a prophet.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152400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John 4:16-19</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0" y="6548438"/>
            <a:ext cx="12192000"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Playing House Part 2: Cohabitation</a:t>
            </a:r>
            <a:endPar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8692628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E9A00-E970-3D01-7334-117054AB762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0834352-EAD0-11A5-ED4E-40F465B93204}"/>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Intro</a:t>
            </a:r>
          </a:p>
        </p:txBody>
      </p:sp>
      <p:sp>
        <p:nvSpPr>
          <p:cNvPr id="3" name="Footer Placeholder 2">
            <a:extLst>
              <a:ext uri="{FF2B5EF4-FFF2-40B4-BE49-F238E27FC236}">
                <a16:creationId xmlns:a16="http://schemas.microsoft.com/office/drawing/2014/main" id="{82E79AC1-3C53-02CA-F7F0-423AE28C4C82}"/>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t>Playing House Part 2: Cohabitation</a:t>
            </a:r>
          </a:p>
        </p:txBody>
      </p:sp>
      <p:sp>
        <p:nvSpPr>
          <p:cNvPr id="5" name="TextBox 4">
            <a:extLst>
              <a:ext uri="{FF2B5EF4-FFF2-40B4-BE49-F238E27FC236}">
                <a16:creationId xmlns:a16="http://schemas.microsoft.com/office/drawing/2014/main" id="{0B96D06E-B7A6-29F6-9739-A2F858924068}"/>
              </a:ext>
            </a:extLst>
          </p:cNvPr>
          <p:cNvSpPr txBox="1">
            <a:spLocks noChangeArrowheads="1"/>
          </p:cNvSpPr>
          <p:nvPr/>
        </p:nvSpPr>
        <p:spPr bwMode="auto">
          <a:xfrm>
            <a:off x="-7434" y="1725799"/>
            <a:ext cx="8066585"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John 4:16-19: </a:t>
            </a:r>
            <a:r>
              <a:rPr kumimoji="0" lang="en-US" sz="32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Samaritan Woman  </a:t>
            </a:r>
          </a:p>
          <a:p>
            <a:pPr marL="1200150" lvl="1" indent="-457200" eaLnBrk="1" hangingPunct="1">
              <a:buFont typeface="Wingdings" panose="05000000000000000000" pitchFamily="2" charset="2"/>
              <a:buChar char="ü"/>
              <a:defRPr/>
            </a:pPr>
            <a:r>
              <a:rPr lang="en-US" sz="2400" b="1" dirty="0">
                <a:solidFill>
                  <a:srgbClr val="FFFFFF"/>
                </a:solidFill>
                <a:latin typeface="Tahoma" pitchFamily="34" charset="0"/>
                <a:ea typeface="Tahoma" pitchFamily="34" charset="0"/>
                <a:cs typeface="Tahoma" pitchFamily="34" charset="0"/>
              </a:rPr>
              <a:t>Here is a situation of cohabitation in the Bible!</a:t>
            </a:r>
          </a:p>
          <a:p>
            <a:pPr marL="1200150" lvl="1" indent="-457200" eaLnBrk="1" hangingPunct="1">
              <a:buFont typeface="Wingdings" panose="05000000000000000000" pitchFamily="2" charset="2"/>
              <a:buChar char="ü"/>
              <a:defRPr/>
            </a:pPr>
            <a:r>
              <a:rPr lang="en-US" sz="2400" b="1" dirty="0">
                <a:solidFill>
                  <a:srgbClr val="FFFFFF"/>
                </a:solidFill>
                <a:latin typeface="Tahoma" pitchFamily="34" charset="0"/>
                <a:ea typeface="Tahoma" pitchFamily="34" charset="0"/>
                <a:cs typeface="Tahoma" pitchFamily="34" charset="0"/>
              </a:rPr>
              <a:t>NET: </a:t>
            </a:r>
            <a:r>
              <a:rPr lang="en-US" sz="2400" dirty="0">
                <a:solidFill>
                  <a:srgbClr val="FFFFFF"/>
                </a:solidFill>
                <a:latin typeface="Tahoma" pitchFamily="34" charset="0"/>
                <a:ea typeface="Tahoma" pitchFamily="34" charset="0"/>
                <a:cs typeface="Tahoma" pitchFamily="34" charset="0"/>
              </a:rPr>
              <a:t>“for you have had five husbands, and the man </a:t>
            </a:r>
            <a:r>
              <a:rPr lang="en-US" sz="2400" b="1" dirty="0">
                <a:solidFill>
                  <a:srgbClr val="FFFFFF"/>
                </a:solidFill>
                <a:latin typeface="Tahoma" pitchFamily="34" charset="0"/>
                <a:ea typeface="Tahoma" pitchFamily="34" charset="0"/>
                <a:cs typeface="Tahoma" pitchFamily="34" charset="0"/>
              </a:rPr>
              <a:t>you are living with</a:t>
            </a:r>
            <a:r>
              <a:rPr lang="en-US" sz="2400" dirty="0">
                <a:solidFill>
                  <a:srgbClr val="FFFFFF"/>
                </a:solidFill>
                <a:latin typeface="Tahoma" pitchFamily="34" charset="0"/>
                <a:ea typeface="Tahoma" pitchFamily="34" charset="0"/>
                <a:cs typeface="Tahoma" pitchFamily="34" charset="0"/>
              </a:rPr>
              <a:t> now is not your husband. This you said truthfully!” </a:t>
            </a:r>
            <a:r>
              <a:rPr lang="en-US" sz="2400" b="1" dirty="0">
                <a:solidFill>
                  <a:srgbClr val="FFFFFF"/>
                </a:solidFill>
                <a:latin typeface="Tahoma" pitchFamily="34" charset="0"/>
                <a:ea typeface="Tahoma" pitchFamily="34" charset="0"/>
                <a:cs typeface="Tahoma" pitchFamily="34" charset="0"/>
              </a:rPr>
              <a:t>(John 4:18)</a:t>
            </a:r>
          </a:p>
          <a:p>
            <a:pPr marL="1200150" lvl="1" indent="-457200" eaLnBrk="1" hangingPunct="1">
              <a:buFont typeface="Wingdings" panose="05000000000000000000" pitchFamily="2" charset="2"/>
              <a:buChar char="ü"/>
              <a:defRPr/>
            </a:pPr>
            <a:r>
              <a:rPr lang="en-US" sz="2400" dirty="0">
                <a:solidFill>
                  <a:srgbClr val="FFFFFF"/>
                </a:solidFill>
                <a:latin typeface="Tahoma" pitchFamily="34" charset="0"/>
                <a:ea typeface="Tahoma" pitchFamily="34" charset="0"/>
                <a:cs typeface="Tahoma" pitchFamily="34" charset="0"/>
              </a:rPr>
              <a:t>Jesus made a clear distinction between the men who had been her husbands, and the man she presently lived with, whom Jesus did not consider a husband.</a:t>
            </a:r>
            <a:endParaRPr kumimoji="0" lang="en-US" sz="24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1200150" lvl="1" indent="-457200" eaLnBrk="1" hangingPunct="1">
              <a:buFont typeface="Wingdings" panose="05000000000000000000" pitchFamily="2" charset="2"/>
              <a:buChar char="ü"/>
              <a:defRPr/>
            </a:pPr>
            <a:r>
              <a:rPr lang="en-US" sz="2400" b="1" dirty="0">
                <a:solidFill>
                  <a:srgbClr val="FFFFFF"/>
                </a:solidFill>
                <a:latin typeface="Tahoma" pitchFamily="34" charset="0"/>
                <a:ea typeface="Tahoma" pitchFamily="34" charset="0"/>
                <a:cs typeface="Tahoma" pitchFamily="34" charset="0"/>
              </a:rPr>
              <a:t>Living together does not make a marriage!</a:t>
            </a:r>
            <a:r>
              <a:rPr kumimoji="0" lang="en-US" sz="24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 </a:t>
            </a:r>
            <a:endParaRPr kumimoji="0" lang="en-US" sz="24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p:txBody>
      </p:sp>
      <p:pic>
        <p:nvPicPr>
          <p:cNvPr id="12" name="Picture 11">
            <a:extLst>
              <a:ext uri="{FF2B5EF4-FFF2-40B4-BE49-F238E27FC236}">
                <a16:creationId xmlns:a16="http://schemas.microsoft.com/office/drawing/2014/main" id="{219EAC67-AA2C-B0DF-1D30-BFD0CFABB72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69460" y="2133600"/>
            <a:ext cx="4045185" cy="3276600"/>
          </a:xfrm>
          <a:prstGeom prst="rect">
            <a:avLst/>
          </a:prstGeom>
        </p:spPr>
      </p:pic>
    </p:spTree>
    <p:extLst>
      <p:ext uri="{BB962C8B-B14F-4D97-AF65-F5344CB8AC3E}">
        <p14:creationId xmlns:p14="http://schemas.microsoft.com/office/powerpoint/2010/main" val="32271366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anim calcmode="lin" valueType="num">
                                      <p:cBhvr>
                                        <p:cTn id="1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1000"/>
                                        <p:tgtEl>
                                          <p:spTgt spid="5">
                                            <p:txEl>
                                              <p:pRg st="3" end="3"/>
                                            </p:txEl>
                                          </p:spTgt>
                                        </p:tgtEl>
                                      </p:cBhvr>
                                    </p:animEffect>
                                    <p:anim calcmode="lin" valueType="num">
                                      <p:cBhvr>
                                        <p:cTn id="2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1000"/>
                                        <p:tgtEl>
                                          <p:spTgt spid="5">
                                            <p:txEl>
                                              <p:pRg st="4" end="4"/>
                                            </p:txEl>
                                          </p:spTgt>
                                        </p:tgtEl>
                                      </p:cBhvr>
                                    </p:animEffect>
                                    <p:anim calcmode="lin" valueType="num">
                                      <p:cBhvr>
                                        <p:cTn id="3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3C7BC-787F-751F-A681-60E8B5941DF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4AE5711-C6C9-1F76-9364-54AFB87EF3C5}"/>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Intro</a:t>
            </a:r>
          </a:p>
        </p:txBody>
      </p:sp>
      <p:sp>
        <p:nvSpPr>
          <p:cNvPr id="3" name="Footer Placeholder 2">
            <a:extLst>
              <a:ext uri="{FF2B5EF4-FFF2-40B4-BE49-F238E27FC236}">
                <a16:creationId xmlns:a16="http://schemas.microsoft.com/office/drawing/2014/main" id="{68944CB2-BBD5-7634-2F35-124F1E0B3A61}"/>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2: Cohabitation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00817B90-205B-DAA2-CAA7-2F16825200A9}"/>
              </a:ext>
            </a:extLst>
          </p:cNvPr>
          <p:cNvSpPr txBox="1">
            <a:spLocks noChangeArrowheads="1"/>
          </p:cNvSpPr>
          <p:nvPr/>
        </p:nvSpPr>
        <p:spPr bwMode="auto">
          <a:xfrm>
            <a:off x="-7434" y="1272620"/>
            <a:ext cx="12199434"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A woman’s question on fornication on a CoC website</a:t>
            </a:r>
            <a:r>
              <a:rPr kumimoji="0" lang="en-US" sz="32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 </a:t>
            </a:r>
          </a:p>
          <a:p>
            <a:pPr marL="1200150" lvl="1" indent="-457200" eaLnBrk="1" hangingPunct="1">
              <a:buFont typeface="Wingdings" panose="05000000000000000000" pitchFamily="2" charset="2"/>
              <a:buChar char="ü"/>
              <a:defRPr/>
            </a:pPr>
            <a:r>
              <a:rPr lang="en-US" sz="2400" dirty="0">
                <a:solidFill>
                  <a:srgbClr val="FFFFFF"/>
                </a:solidFill>
                <a:latin typeface="Tahoma" pitchFamily="34" charset="0"/>
                <a:ea typeface="Tahoma" pitchFamily="34" charset="0"/>
                <a:cs typeface="Tahoma" pitchFamily="34" charset="0"/>
              </a:rPr>
              <a:t>“Hi, I have a question. It lies heavy on my heart, and I have talked to many people about this and I still don't have a correct answer, since everyone's meaning and opinion differ from one another. But I would like to have the Christian way of doing it and understanding the situation correctly. My partner and I have been together for a while now. After several months of dating, we moved in together. Soon after that one thing led to another and we had sex. I know it's wrong since we are not married yet. I pray about it every night, and I have asked the Lord to forgive me for I know that we have sinned. Is it still considered a sin if you keep on living together and keep on having intercourse? We both know and want to get married. We are currently engaged and we want to spend the rest of our lives together. The only thing standing in our way of getting married is expenses; it is expensive. We barely get by every month and for us to pay for a wedding now is too costly...”</a:t>
            </a:r>
            <a:endParaRPr kumimoji="0" lang="en-US" sz="4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2568833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anim calcmode="lin" valueType="num">
                                      <p:cBhvr>
                                        <p:cTn id="1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3C7BC-787F-751F-A681-60E8B5941DF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4AE5711-C6C9-1F76-9364-54AFB87EF3C5}"/>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Intro</a:t>
            </a:r>
          </a:p>
        </p:txBody>
      </p:sp>
      <p:sp>
        <p:nvSpPr>
          <p:cNvPr id="3" name="Footer Placeholder 2">
            <a:extLst>
              <a:ext uri="{FF2B5EF4-FFF2-40B4-BE49-F238E27FC236}">
                <a16:creationId xmlns:a16="http://schemas.microsoft.com/office/drawing/2014/main" id="{68944CB2-BBD5-7634-2F35-124F1E0B3A61}"/>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2: Cohabitation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00817B90-205B-DAA2-CAA7-2F16825200A9}"/>
              </a:ext>
            </a:extLst>
          </p:cNvPr>
          <p:cNvSpPr txBox="1">
            <a:spLocks noChangeArrowheads="1"/>
          </p:cNvSpPr>
          <p:nvPr/>
        </p:nvSpPr>
        <p:spPr bwMode="auto">
          <a:xfrm>
            <a:off x="-7434" y="1584444"/>
            <a:ext cx="12199434"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2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A woman’s question on fornication on a CoC website: </a:t>
            </a:r>
          </a:p>
          <a:p>
            <a:pPr marL="1200150" lvl="1" indent="-457200" eaLnBrk="1" hangingPunct="1">
              <a:buFont typeface="Wingdings" panose="05000000000000000000" pitchFamily="2" charset="2"/>
              <a:buChar char="ü"/>
              <a:defRPr/>
            </a:pPr>
            <a:r>
              <a:rPr kumimoji="0" lang="en-US" sz="24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a:t>
            </a:r>
            <a:r>
              <a:rPr lang="en-US" sz="2400" dirty="0">
                <a:solidFill>
                  <a:srgbClr val="FFFFFF"/>
                </a:solidFill>
                <a:latin typeface="Tahoma" pitchFamily="34" charset="0"/>
                <a:ea typeface="Tahoma" pitchFamily="34" charset="0"/>
                <a:cs typeface="Tahoma" pitchFamily="34" charset="0"/>
              </a:rPr>
              <a:t>I don't know what to make of this. Are we still living in sin? What can we do, what are we supposed to do? Please, please help! Are we as a couple supposed to stop having intercourse and move out after we already created a life together, even if we know we are going to get married? The reason for this confusion is that I consider myself a child of God, and I know He forgives all our sins, but today a friend I know from church said God will only forgive your sins if you truly mean it, never do it again, and if you know in your heart what you are doing is wrong then it is wrong. And that after this life you will be punished for what you have sinned on earth? Is that true? Is what my partner and I are doing is just sinning over and over again? I am not sure what to make of it</a:t>
            </a:r>
            <a:r>
              <a:rPr kumimoji="0" lang="en-US" sz="24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a:t>
            </a:r>
            <a:endParaRPr kumimoji="0" lang="en-US" sz="4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9052148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anim calcmode="lin" valueType="num">
                                      <p:cBhvr>
                                        <p:cTn id="1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3C7BC-787F-751F-A681-60E8B5941DF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4AE5711-C6C9-1F76-9364-54AFB87EF3C5}"/>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Intro</a:t>
            </a:r>
          </a:p>
        </p:txBody>
      </p:sp>
      <p:sp>
        <p:nvSpPr>
          <p:cNvPr id="3" name="Footer Placeholder 2">
            <a:extLst>
              <a:ext uri="{FF2B5EF4-FFF2-40B4-BE49-F238E27FC236}">
                <a16:creationId xmlns:a16="http://schemas.microsoft.com/office/drawing/2014/main" id="{68944CB2-BBD5-7634-2F35-124F1E0B3A61}"/>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2: Cohabitation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00817B90-205B-DAA2-CAA7-2F16825200A9}"/>
              </a:ext>
            </a:extLst>
          </p:cNvPr>
          <p:cNvSpPr txBox="1">
            <a:spLocks noChangeArrowheads="1"/>
          </p:cNvSpPr>
          <p:nvPr/>
        </p:nvSpPr>
        <p:spPr bwMode="auto">
          <a:xfrm>
            <a:off x="-7434" y="1584444"/>
            <a:ext cx="12199434"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It has become an accepted “lifestyle” to “live together” or “cohabit” before marriage (or no marriage at all)</a:t>
            </a:r>
            <a:r>
              <a:rPr kumimoji="0" lang="en-US" sz="32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 </a:t>
            </a:r>
          </a:p>
          <a:p>
            <a:pPr marL="1200150" lvl="1"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Cohabitation used to be called “living in sin” or “shacking up”:</a:t>
            </a:r>
          </a:p>
          <a:p>
            <a:pPr marL="1200150" lvl="1"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Today those labels have been replaced by more neutral terms like “living together” or “cohabitation.” </a:t>
            </a:r>
          </a:p>
          <a:p>
            <a:pPr marL="1200150" lvl="1" indent="-457200" eaLnBrk="1" hangingPunct="1">
              <a:buFont typeface="Wingdings" panose="05000000000000000000" pitchFamily="2" charset="2"/>
              <a:buChar char="ü"/>
              <a:defRPr/>
            </a:pPr>
            <a:r>
              <a:rPr lang="en-US" sz="2800" b="1" dirty="0">
                <a:solidFill>
                  <a:srgbClr val="FFFFFF"/>
                </a:solidFill>
                <a:latin typeface="Tahoma" pitchFamily="34" charset="0"/>
                <a:ea typeface="Tahoma" pitchFamily="34" charset="0"/>
                <a:cs typeface="Tahoma" pitchFamily="34" charset="0"/>
              </a:rPr>
              <a:t>I Corinthians 6:9-10, 13, 18: </a:t>
            </a:r>
            <a:r>
              <a:rPr lang="en-US" sz="2800" dirty="0">
                <a:solidFill>
                  <a:srgbClr val="FFFFFF"/>
                </a:solidFill>
                <a:latin typeface="Tahoma" pitchFamily="34" charset="0"/>
                <a:ea typeface="Tahoma" pitchFamily="34" charset="0"/>
                <a:cs typeface="Tahoma" pitchFamily="34" charset="0"/>
              </a:rPr>
              <a:t>Fornication is still sin despite a “nicer” way of putting it </a:t>
            </a:r>
            <a:r>
              <a:rPr lang="en-US" sz="2800" b="1" dirty="0">
                <a:solidFill>
                  <a:srgbClr val="FFFFFF"/>
                </a:solidFill>
                <a:latin typeface="Tahoma" pitchFamily="34" charset="0"/>
                <a:ea typeface="Tahoma" pitchFamily="34" charset="0"/>
                <a:cs typeface="Tahoma" pitchFamily="34" charset="0"/>
              </a:rPr>
              <a:t>(Hebrews 13:4: God still judges).</a:t>
            </a:r>
          </a:p>
          <a:p>
            <a:pPr marL="1200150" lvl="1"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There are still those who say they are “living in sin” but without remorse, and some even say it in a proud way.</a:t>
            </a:r>
            <a:endParaRPr kumimoji="0" lang="en-US" sz="2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0038180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anim calcmode="lin" valueType="num">
                                      <p:cBhvr>
                                        <p:cTn id="1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1000"/>
                                        <p:tgtEl>
                                          <p:spTgt spid="5">
                                            <p:txEl>
                                              <p:pRg st="3" end="3"/>
                                            </p:txEl>
                                          </p:spTgt>
                                        </p:tgtEl>
                                      </p:cBhvr>
                                    </p:animEffect>
                                    <p:anim calcmode="lin" valueType="num">
                                      <p:cBhvr>
                                        <p:cTn id="2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1000"/>
                                        <p:tgtEl>
                                          <p:spTgt spid="5">
                                            <p:txEl>
                                              <p:pRg st="4" end="4"/>
                                            </p:txEl>
                                          </p:spTgt>
                                        </p:tgtEl>
                                      </p:cBhvr>
                                    </p:animEffect>
                                    <p:anim calcmode="lin" valueType="num">
                                      <p:cBhvr>
                                        <p:cTn id="3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3C7BC-787F-751F-A681-60E8B5941DF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4AE5711-C6C9-1F76-9364-54AFB87EF3C5}"/>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Intro</a:t>
            </a:r>
          </a:p>
        </p:txBody>
      </p:sp>
      <p:sp>
        <p:nvSpPr>
          <p:cNvPr id="3" name="Footer Placeholder 2">
            <a:extLst>
              <a:ext uri="{FF2B5EF4-FFF2-40B4-BE49-F238E27FC236}">
                <a16:creationId xmlns:a16="http://schemas.microsoft.com/office/drawing/2014/main" id="{68944CB2-BBD5-7634-2F35-124F1E0B3A61}"/>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2: Cohabitation</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00817B90-205B-DAA2-CAA7-2F16825200A9}"/>
              </a:ext>
            </a:extLst>
          </p:cNvPr>
          <p:cNvSpPr txBox="1">
            <a:spLocks noChangeArrowheads="1"/>
          </p:cNvSpPr>
          <p:nvPr/>
        </p:nvSpPr>
        <p:spPr bwMode="auto">
          <a:xfrm>
            <a:off x="-7434" y="1584444"/>
            <a:ext cx="12199434"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The reasons and justifications for it have even crept into the Lord’s church</a:t>
            </a:r>
            <a:r>
              <a:rPr kumimoji="0" lang="en-US" sz="32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 </a:t>
            </a:r>
          </a:p>
          <a:p>
            <a:pPr marL="1200150" lvl="1"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Many people claiming to be Christians are cohabiting before marriage or in lieu of marriage and offer up many excuses for doing so, all the while thinking they are right before God!</a:t>
            </a:r>
          </a:p>
          <a:p>
            <a:pPr marL="1200150" lvl="1" indent="-457200" eaLnBrk="1" hangingPunct="1">
              <a:buFont typeface="Wingdings" panose="05000000000000000000" pitchFamily="2" charset="2"/>
              <a:buChar char="ü"/>
              <a:defRPr/>
            </a:pPr>
            <a:r>
              <a:rPr lang="en-US" sz="2800" b="1" dirty="0">
                <a:solidFill>
                  <a:srgbClr val="FFFFFF"/>
                </a:solidFill>
                <a:latin typeface="Tahoma" pitchFamily="34" charset="0"/>
                <a:ea typeface="Tahoma" pitchFamily="34" charset="0"/>
                <a:cs typeface="Tahoma" pitchFamily="34" charset="0"/>
              </a:rPr>
              <a:t>I Corinthians 6:9-10, 18: </a:t>
            </a:r>
            <a:r>
              <a:rPr lang="en-US" sz="2800" dirty="0">
                <a:solidFill>
                  <a:srgbClr val="FFFFFF"/>
                </a:solidFill>
                <a:latin typeface="Tahoma" pitchFamily="34" charset="0"/>
                <a:ea typeface="Tahoma" pitchFamily="34" charset="0"/>
                <a:cs typeface="Tahoma" pitchFamily="34" charset="0"/>
              </a:rPr>
              <a:t>Fornication is sin and will keep a person from entering Heaven!</a:t>
            </a:r>
            <a:endParaRPr kumimoji="0" lang="en-US" sz="2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0554846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anim calcmode="lin" valueType="num">
                                      <p:cBhvr>
                                        <p:cTn id="1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FBD5B5"/>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olormaster">
  <a:themeElements>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Favorite Font Them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olormaster">
  <a:themeElements>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5.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6.xml><?xml version="1.0" encoding="utf-8"?>
<a:theme xmlns:a="http://schemas.openxmlformats.org/drawingml/2006/main" name="1_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3270</TotalTime>
  <Words>4557</Words>
  <Application>Microsoft Office PowerPoint</Application>
  <PresentationFormat>Widescreen</PresentationFormat>
  <Paragraphs>301</Paragraphs>
  <Slides>29</Slides>
  <Notes>29</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29</vt:i4>
      </vt:variant>
    </vt:vector>
  </HeadingPairs>
  <TitlesOfParts>
    <vt:vector size="45" baseType="lpstr">
      <vt:lpstr>Ameretto</vt:lpstr>
      <vt:lpstr>Arial</vt:lpstr>
      <vt:lpstr>Bookman Old Style</vt:lpstr>
      <vt:lpstr>Calibri</vt:lpstr>
      <vt:lpstr>Century Gothic</vt:lpstr>
      <vt:lpstr>Rockwell</vt:lpstr>
      <vt:lpstr>Symbol</vt:lpstr>
      <vt:lpstr>Tahoma</vt:lpstr>
      <vt:lpstr>Times New Roman</vt:lpstr>
      <vt:lpstr>Wingdings</vt:lpstr>
      <vt:lpstr>Office Theme</vt:lpstr>
      <vt:lpstr>4_colormaster</vt:lpstr>
      <vt:lpstr>5_colormaster</vt:lpstr>
      <vt:lpstr>Vapor Trail</vt:lpstr>
      <vt:lpstr>1_Damask</vt:lpstr>
      <vt:lpstr>1_Theme1</vt:lpstr>
      <vt:lpstr>Playing House: Cohabitation</vt:lpstr>
      <vt:lpstr>Intro</vt:lpstr>
      <vt:lpstr>PowerPoint Presentation</vt:lpstr>
      <vt:lpstr>Intro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Playing House Part 2: Cohabitation</dc:title>
  <dc:subject>03/24/2024</dc:subject>
  <dc:creator>DarkWolf</dc:creator>
  <cp:lastModifiedBy>Nathan Morrison</cp:lastModifiedBy>
  <cp:revision>12</cp:revision>
  <cp:lastPrinted>2021-03-19T21:42:39Z</cp:lastPrinted>
  <dcterms:created xsi:type="dcterms:W3CDTF">2016-06-16T19:35:58Z</dcterms:created>
  <dcterms:modified xsi:type="dcterms:W3CDTF">2024-03-22T19:16:54Z</dcterms:modified>
</cp:coreProperties>
</file>