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8" r:id="rId2"/>
  </p:sldMasterIdLst>
  <p:notesMasterIdLst>
    <p:notesMasterId r:id="rId33"/>
  </p:notesMasterIdLst>
  <p:sldIdLst>
    <p:sldId id="256" r:id="rId3"/>
    <p:sldId id="1105" r:id="rId4"/>
    <p:sldId id="1107" r:id="rId5"/>
    <p:sldId id="257" r:id="rId6"/>
    <p:sldId id="262" r:id="rId7"/>
    <p:sldId id="1109" r:id="rId8"/>
    <p:sldId id="1111" r:id="rId9"/>
    <p:sldId id="1116" r:id="rId10"/>
    <p:sldId id="1118" r:id="rId11"/>
    <p:sldId id="1119" r:id="rId12"/>
    <p:sldId id="1120" r:id="rId13"/>
    <p:sldId id="1122" r:id="rId14"/>
    <p:sldId id="1126" r:id="rId15"/>
    <p:sldId id="1127" r:id="rId16"/>
    <p:sldId id="1131" r:id="rId17"/>
    <p:sldId id="1132" r:id="rId18"/>
    <p:sldId id="1136" r:id="rId19"/>
    <p:sldId id="1137" r:id="rId20"/>
    <p:sldId id="1138" r:id="rId21"/>
    <p:sldId id="1141" r:id="rId22"/>
    <p:sldId id="1142" r:id="rId23"/>
    <p:sldId id="1144" r:id="rId24"/>
    <p:sldId id="1148" r:id="rId25"/>
    <p:sldId id="1149" r:id="rId26"/>
    <p:sldId id="1150" r:id="rId27"/>
    <p:sldId id="1151" r:id="rId28"/>
    <p:sldId id="1153" r:id="rId29"/>
    <p:sldId id="264" r:id="rId30"/>
    <p:sldId id="1155" r:id="rId31"/>
    <p:sldId id="1103"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6335" autoAdjust="0"/>
  </p:normalViewPr>
  <p:slideViewPr>
    <p:cSldViewPr snapToGrid="0">
      <p:cViewPr varScale="1">
        <p:scale>
          <a:sx n="77" d="100"/>
          <a:sy n="77" d="100"/>
        </p:scale>
        <p:origin x="1272" y="96"/>
      </p:cViewPr>
      <p:guideLst/>
    </p:cSldViewPr>
  </p:slideViewPr>
  <p:outlineViewPr>
    <p:cViewPr>
      <p:scale>
        <a:sx n="33" d="100"/>
        <a:sy n="33" d="100"/>
      </p:scale>
      <p:origin x="0" y="-22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FB76923-9342-40DF-9E8C-976339790B28}" type="datetimeFigureOut">
              <a:rPr lang="en-US" smtClean="0"/>
              <a:t>3/8/2024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802AE65-12F0-4AD0-83D6-35FBFB9274ED}" type="slidenum">
              <a:rPr lang="en-US" smtClean="0"/>
              <a:t>‹#›</a:t>
            </a:fld>
            <a:endParaRPr lang="en-US"/>
          </a:p>
        </p:txBody>
      </p:sp>
    </p:spTree>
    <p:extLst>
      <p:ext uri="{BB962C8B-B14F-4D97-AF65-F5344CB8AC3E}">
        <p14:creationId xmlns:p14="http://schemas.microsoft.com/office/powerpoint/2010/main" val="2471620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Nathan L Morrison for Sunday March 10, 2024</a:t>
            </a:r>
          </a:p>
          <a:p>
            <a:r>
              <a:rPr lang="en-US" dirty="0"/>
              <a:t>All Scripture given is from NASB unless otherwise stated</a:t>
            </a:r>
          </a:p>
          <a:p>
            <a:endParaRPr lang="en-US" dirty="0"/>
          </a:p>
          <a:p>
            <a:r>
              <a:rPr lang="en-US" dirty="0"/>
              <a:t>For further study, or if questions, please Call: 804-277-1983 or Visit www.courthousechurchofchrist.com</a:t>
            </a:r>
          </a:p>
          <a:p>
            <a:endParaRPr lang="en-US" dirty="0"/>
          </a:p>
          <a:p>
            <a:r>
              <a:rPr lang="en-US" dirty="0"/>
              <a:t>Some points taken from the children’s book, “I Am Mr. Rogers” by Brad Meltzer (October 31, 2023)</a:t>
            </a:r>
          </a:p>
          <a:p>
            <a:endParaRPr lang="en-US" dirty="0"/>
          </a:p>
          <a:p>
            <a:r>
              <a:rPr lang="en-US" dirty="0"/>
              <a:t>Logo art provided by www.vecteezy.com</a:t>
            </a:r>
          </a:p>
          <a:p>
            <a:endParaRPr lang="en-US" dirty="0"/>
          </a:p>
        </p:txBody>
      </p:sp>
      <p:sp>
        <p:nvSpPr>
          <p:cNvPr id="4" name="Slide Number Placeholder 3"/>
          <p:cNvSpPr>
            <a:spLocks noGrp="1"/>
          </p:cNvSpPr>
          <p:nvPr>
            <p:ph type="sldNum" sz="quarter" idx="5"/>
          </p:nvPr>
        </p:nvSpPr>
        <p:spPr/>
        <p:txBody>
          <a:bodyPr/>
          <a:lstStyle/>
          <a:p>
            <a:fld id="{3802AE65-12F0-4AD0-83D6-35FBFB9274ED}" type="slidenum">
              <a:rPr lang="en-US" smtClean="0"/>
              <a:t>1</a:t>
            </a:fld>
            <a:endParaRPr lang="en-US"/>
          </a:p>
        </p:txBody>
      </p:sp>
    </p:spTree>
    <p:extLst>
      <p:ext uri="{BB962C8B-B14F-4D97-AF65-F5344CB8AC3E}">
        <p14:creationId xmlns:p14="http://schemas.microsoft.com/office/powerpoint/2010/main" val="795657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400"/>
              <a:buFont typeface="+mj-lt"/>
              <a:buAutoNum type="romanUcPeriod"/>
            </a:pPr>
            <a:r>
              <a:rPr lang="en-US" sz="1400" b="0" kern="1600" dirty="0">
                <a:effectLst/>
                <a:latin typeface="Times New Roman" panose="02020603050405020304" pitchFamily="18" charset="0"/>
              </a:rPr>
              <a:t>The Good Samaritan</a:t>
            </a:r>
            <a:endParaRPr lang="en-US" sz="1600" b="1" kern="1600" dirty="0">
              <a:effectLst/>
              <a:latin typeface="Arial" panose="020B0604020202020204" pitchFamily="34" charset="0"/>
            </a:endParaRPr>
          </a:p>
          <a:p>
            <a:pPr marL="342900" marR="0" lvl="0" indent="-342900">
              <a:spcBef>
                <a:spcPts val="0"/>
              </a:spcBef>
              <a:spcAft>
                <a:spcPts val="0"/>
              </a:spcAft>
              <a:buFont typeface="+mj-lt"/>
              <a:buAutoNum type="alphaUcPeriod"/>
              <a:tabLst>
                <a:tab pos="485775" algn="l"/>
              </a:tabLst>
            </a:pPr>
            <a:r>
              <a:rPr lang="en-US" sz="1100" i="1" dirty="0">
                <a:effectLst/>
                <a:latin typeface="Times New Roman" panose="02020603050405020304" pitchFamily="18" charset="0"/>
                <a:ea typeface="Times New Roman" panose="02020603050405020304" pitchFamily="18" charset="0"/>
              </a:rPr>
              <a:t>Luke 10:25-37: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33450" algn="l"/>
              </a:tabLst>
            </a:pPr>
            <a:r>
              <a:rPr lang="en-US" sz="1100" dirty="0">
                <a:effectLst/>
                <a:latin typeface="Times New Roman" panose="02020603050405020304" pitchFamily="18" charset="0"/>
                <a:ea typeface="Times New Roman" panose="02020603050405020304" pitchFamily="18" charset="0"/>
              </a:rPr>
              <a:t>A lawyer (scholar of the Law) asked Jesus how to inherit eternal life and Jesus had him answer his own question from the Law </a:t>
            </a:r>
            <a:r>
              <a:rPr lang="en-US" sz="1100" i="1" dirty="0">
                <a:effectLst/>
                <a:latin typeface="Times New Roman" panose="02020603050405020304" pitchFamily="18" charset="0"/>
                <a:ea typeface="Times New Roman" panose="02020603050405020304" pitchFamily="18" charset="0"/>
              </a:rPr>
              <a:t>(Deut. 6:5; Lev. 19:18; Mt. 22:35-40).</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33450" algn="l"/>
              </a:tabLst>
            </a:pPr>
            <a:r>
              <a:rPr lang="en-US" sz="1100" dirty="0">
                <a:effectLst/>
                <a:latin typeface="Times New Roman" panose="02020603050405020304" pitchFamily="18" charset="0"/>
                <a:ea typeface="Times New Roman" panose="02020603050405020304" pitchFamily="18" charset="0"/>
              </a:rPr>
              <a:t>He then asked another question, “Who is my neighbor?” which prompted Jesus to tell a parable about the “Good Samaritan” (Luke 10:30-37).</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pPr>
            <a:r>
              <a:rPr lang="en-US" sz="1100" dirty="0">
                <a:effectLst/>
                <a:latin typeface="Times New Roman" panose="02020603050405020304" pitchFamily="18" charset="0"/>
                <a:ea typeface="Times New Roman" panose="02020603050405020304" pitchFamily="18" charset="0"/>
              </a:rPr>
              <a:t>A man is robbed and beaten near to death.</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pPr>
            <a:r>
              <a:rPr lang="en-US" sz="1100" dirty="0">
                <a:effectLst/>
                <a:latin typeface="Times New Roman" panose="02020603050405020304" pitchFamily="18" charset="0"/>
                <a:ea typeface="Times New Roman" panose="02020603050405020304" pitchFamily="18" charset="0"/>
              </a:rPr>
              <a:t>A Priest and a Levite pass by and do nothing but move to the other side of the road.</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pPr>
            <a:r>
              <a:rPr lang="en-US" sz="1100" dirty="0">
                <a:effectLst/>
                <a:latin typeface="Times New Roman" panose="02020603050405020304" pitchFamily="18" charset="0"/>
                <a:ea typeface="Times New Roman" panose="02020603050405020304" pitchFamily="18" charset="0"/>
              </a:rPr>
              <a:t>A Samaritan is on a journey but stops because he had compassion on him and bandages him, puts ointment on him, places him on his own donkey and takes him to an inn for the night. </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pPr>
            <a:r>
              <a:rPr lang="en-US" sz="1100" dirty="0">
                <a:effectLst/>
                <a:latin typeface="Times New Roman" panose="02020603050405020304" pitchFamily="18" charset="0"/>
                <a:ea typeface="Times New Roman" panose="02020603050405020304" pitchFamily="18" charset="0"/>
              </a:rPr>
              <a:t>The next day he gives the inn keeper two-days’ wages and says to take care of the man and if anything is left the Samaritan will cover it on his return trip.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33450" algn="l"/>
              </a:tabLst>
            </a:pPr>
            <a:r>
              <a:rPr lang="en-US" sz="1100" dirty="0">
                <a:effectLst/>
                <a:latin typeface="Times New Roman" panose="02020603050405020304" pitchFamily="18" charset="0"/>
                <a:ea typeface="Times New Roman" panose="02020603050405020304" pitchFamily="18" charset="0"/>
              </a:rPr>
              <a:t>At the end of the story, Jesus asked, “Which of these three do you think proved to be a neighbor to the man who fell into the robbers’ hands?”</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33450" algn="l"/>
              </a:tabLst>
            </a:pPr>
            <a:r>
              <a:rPr lang="en-US" sz="1100" dirty="0">
                <a:effectLst/>
                <a:latin typeface="Times New Roman" panose="02020603050405020304" pitchFamily="18" charset="0"/>
                <a:ea typeface="Times New Roman" panose="02020603050405020304" pitchFamily="18" charset="0"/>
              </a:rPr>
              <a:t>The lawyer answered correctly, “The one who showed mercy toward him,” and Jesus told him, “Go and do the same” (“Go, and be a neighbor!”).</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The Samaritan’s compassion was sacrificial (It cost him time, effort, oil, wine and money)!</a:t>
            </a:r>
            <a:endParaRPr lang="en-US" sz="10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251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89F03-C4E3-7A0F-DAC4-3E76F607C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0CE05F-1525-5381-AD93-BD94BBB0DC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B45FC-3878-C601-DD17-BAE7F155A19B}"/>
              </a:ext>
            </a:extLst>
          </p:cNvPr>
          <p:cNvSpPr>
            <a:spLocks noGrp="1"/>
          </p:cNvSpPr>
          <p:nvPr>
            <p:ph type="body" idx="1"/>
          </p:nvPr>
        </p:nvSpPr>
        <p:spPr/>
        <p:txBody>
          <a:bodyPr/>
          <a:lstStyle/>
          <a:p>
            <a:pPr marL="400050" marR="0" lvl="0" indent="-400050">
              <a:spcBef>
                <a:spcPts val="0"/>
              </a:spcBef>
              <a:spcAft>
                <a:spcPts val="0"/>
              </a:spcAft>
              <a:buSzPts val="1400"/>
              <a:buFont typeface="+mj-lt"/>
              <a:buAutoNum type="romanUcPeriod" startAt="2"/>
            </a:pPr>
            <a:r>
              <a:rPr lang="en-US" sz="1400" b="0" kern="1600" dirty="0">
                <a:effectLst/>
                <a:latin typeface="Times New Roman" panose="02020603050405020304" pitchFamily="18" charset="0"/>
              </a:rPr>
              <a:t>The Good Samaritan Proved to be a Neighbor </a:t>
            </a:r>
            <a:endParaRPr lang="en-US" sz="1600" b="1" kern="1600" dirty="0">
              <a:effectLst/>
              <a:latin typeface="Arial" panose="020B0604020202020204" pitchFamily="34"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What Nancy Rogers teaches on kindness and compassion can be seen in the story Jesus taught about being a neighbor in Luke 10:25-37. Mr. Rogers taught these things to children for decades!</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Look for Helpers:</a:t>
            </a:r>
            <a:r>
              <a:rPr lang="en-US" sz="1100" dirty="0">
                <a:effectLst/>
                <a:latin typeface="Times New Roman" panose="02020603050405020304" pitchFamily="18" charset="0"/>
                <a:ea typeface="Times New Roman" panose="02020603050405020304" pitchFamily="18" charset="0"/>
              </a:rPr>
              <a:t> When Fred Rogers was a young boy and saw scary things in the news, his mother would tell him to “look for the helpers.” She taught him to focus on the people who were always there to help during difficult times.</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2743200" algn="ctr"/>
                <a:tab pos="5486400" algn="r"/>
                <a:tab pos="933450" algn="l"/>
                <a:tab pos="2743200" algn="ctr"/>
                <a:tab pos="5486400" algn="r"/>
              </a:tabLst>
            </a:pPr>
            <a:r>
              <a:rPr lang="en-US" sz="1100" b="1" dirty="0">
                <a:effectLst/>
                <a:latin typeface="Times New Roman" panose="02020603050405020304" pitchFamily="18" charset="0"/>
                <a:ea typeface="Times New Roman" panose="02020603050405020304" pitchFamily="18" charset="0"/>
              </a:rPr>
              <a:t>Luke 10:31-33:</a:t>
            </a:r>
            <a:r>
              <a:rPr lang="en-US" sz="1100" dirty="0">
                <a:effectLst/>
                <a:latin typeface="Times New Roman" panose="02020603050405020304" pitchFamily="18" charset="0"/>
                <a:ea typeface="Times New Roman" panose="02020603050405020304" pitchFamily="18" charset="0"/>
              </a:rPr>
              <a:t> The scary part of the story is the robbers. Highwaymen were a real threat then. Paul says he was in danger of robbers in II Corinthians 11:26.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2743200" algn="ctr"/>
                <a:tab pos="5486400" algn="r"/>
                <a:tab pos="933450" algn="l"/>
                <a:tab pos="2743200" algn="ctr"/>
                <a:tab pos="5486400" algn="r"/>
              </a:tabLst>
            </a:pPr>
            <a:r>
              <a:rPr lang="en-US" sz="1100" dirty="0">
                <a:effectLst/>
                <a:latin typeface="Times New Roman" panose="02020603050405020304" pitchFamily="18" charset="0"/>
                <a:ea typeface="Times New Roman" panose="02020603050405020304" pitchFamily="18" charset="0"/>
              </a:rPr>
              <a:t>After the robbers part of the story who are the helpers?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2743200" algn="ctr"/>
                <a:tab pos="5486400" algn="r"/>
                <a:tab pos="933450" algn="l"/>
                <a:tab pos="2743200" algn="ctr"/>
                <a:tab pos="5486400" algn="r"/>
              </a:tabLst>
            </a:pPr>
            <a:r>
              <a:rPr lang="en-US" sz="1100" dirty="0">
                <a:effectLst/>
                <a:latin typeface="Times New Roman" panose="02020603050405020304" pitchFamily="18" charset="0"/>
                <a:ea typeface="Times New Roman" panose="02020603050405020304" pitchFamily="18" charset="0"/>
              </a:rPr>
              <a:t>Not the priest and the Levite! (Luke 10:31-32). They “passed by on the other side.”</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2743200" algn="ctr"/>
                <a:tab pos="5486400" algn="r"/>
              </a:tabLst>
            </a:pPr>
            <a:r>
              <a:rPr lang="en-US" sz="1100" dirty="0">
                <a:effectLst/>
                <a:latin typeface="Times New Roman" panose="02020603050405020304" pitchFamily="18" charset="0"/>
                <a:ea typeface="Times New Roman" panose="02020603050405020304" pitchFamily="18" charset="0"/>
              </a:rPr>
              <a:t>Their attitude toward religion: a ceremonial type of religion.</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2743200" algn="ctr"/>
                <a:tab pos="5486400" algn="r"/>
              </a:tabLst>
            </a:pPr>
            <a:r>
              <a:rPr lang="en-US" sz="1100" dirty="0">
                <a:effectLst/>
                <a:latin typeface="Times New Roman" panose="02020603050405020304" pitchFamily="18" charset="0"/>
                <a:ea typeface="Times New Roman" panose="02020603050405020304" pitchFamily="18" charset="0"/>
              </a:rPr>
              <a:t>They thought they could not go wrong as long as they performed certain specified things---observe the right days, eat the right foods, offer the right sacrifices and perform the right temple ceremonies.</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2743200" algn="ctr"/>
                <a:tab pos="5486400" algn="r"/>
              </a:tabLst>
            </a:pPr>
            <a:r>
              <a:rPr lang="en-US" sz="1100" dirty="0">
                <a:effectLst/>
                <a:latin typeface="Times New Roman" panose="02020603050405020304" pitchFamily="18" charset="0"/>
                <a:ea typeface="Times New Roman" panose="02020603050405020304" pitchFamily="18" charset="0"/>
              </a:rPr>
              <a:t>They could pass by a dying man and feel justified as long as they went through their ceremony. They might have said, “That’s a pitiful case” and then excused themselves.</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2743200" algn="ctr"/>
                <a:tab pos="5486400" algn="r"/>
              </a:tabLst>
            </a:pPr>
            <a:r>
              <a:rPr lang="en-US" sz="1100" dirty="0">
                <a:effectLst/>
                <a:latin typeface="Times New Roman" panose="02020603050405020304" pitchFamily="18" charset="0"/>
                <a:ea typeface="Times New Roman" panose="02020603050405020304" pitchFamily="18" charset="0"/>
              </a:rPr>
              <a:t>Showing kindness and compassion would have been an inconvenience as they would have been unclean, and they apparently had other things to do!</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2743200" algn="ctr"/>
                <a:tab pos="5486400" algn="r"/>
              </a:tabLst>
            </a:pPr>
            <a:r>
              <a:rPr lang="en-US" sz="1100" dirty="0">
                <a:effectLst/>
                <a:latin typeface="Times New Roman" panose="02020603050405020304" pitchFamily="18" charset="0"/>
                <a:ea typeface="Times New Roman" panose="02020603050405020304" pitchFamily="18" charset="0"/>
              </a:rPr>
              <a:t>They could see things that needed to be done, but they just “passed by on the other side.”</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2743200" algn="ctr"/>
                <a:tab pos="5486400" algn="r"/>
                <a:tab pos="933450" algn="l"/>
                <a:tab pos="2743200" algn="ctr"/>
                <a:tab pos="5486400" algn="r"/>
              </a:tabLst>
            </a:pPr>
            <a:r>
              <a:rPr lang="en-US" sz="1100" dirty="0">
                <a:effectLst/>
                <a:latin typeface="Times New Roman" panose="02020603050405020304" pitchFamily="18" charset="0"/>
                <a:ea typeface="Times New Roman" panose="02020603050405020304" pitchFamily="18" charset="0"/>
              </a:rPr>
              <a:t>The Samaritan, a foreigner, who the Jews would have considered an enemy, was the true helper here.</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2743200" algn="ctr"/>
                <a:tab pos="5486400" algn="r"/>
              </a:tabLst>
            </a:pPr>
            <a:r>
              <a:rPr lang="en-US" sz="1100" b="1" dirty="0">
                <a:effectLst/>
                <a:latin typeface="Times New Roman" panose="02020603050405020304" pitchFamily="18" charset="0"/>
                <a:ea typeface="Times New Roman" panose="02020603050405020304" pitchFamily="18" charset="0"/>
              </a:rPr>
              <a:t>Luke 10:33:</a:t>
            </a:r>
            <a:r>
              <a:rPr lang="en-US" sz="1100" dirty="0">
                <a:effectLst/>
                <a:latin typeface="Times New Roman" panose="02020603050405020304" pitchFamily="18" charset="0"/>
                <a:ea typeface="Times New Roman" panose="02020603050405020304" pitchFamily="18" charset="0"/>
              </a:rPr>
              <a:t> “A Samaritan came by…and he had compassion on him.”</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2743200" algn="ctr"/>
                <a:tab pos="5486400" algn="r"/>
              </a:tabLst>
            </a:pPr>
            <a:r>
              <a:rPr lang="en-US" sz="1100" dirty="0">
                <a:effectLst/>
                <a:latin typeface="Times New Roman" panose="02020603050405020304" pitchFamily="18" charset="0"/>
                <a:ea typeface="Times New Roman" panose="02020603050405020304" pitchFamily="18" charset="0"/>
              </a:rPr>
              <a:t>That was the difference: The robbers did not have compassion, the priest and Levite did not, but the Samaritan did. </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2743200" algn="ctr"/>
                <a:tab pos="5486400" algn="r"/>
              </a:tabLst>
            </a:pPr>
            <a:r>
              <a:rPr lang="en-US" sz="1100" dirty="0">
                <a:effectLst/>
                <a:latin typeface="Times New Roman" panose="02020603050405020304" pitchFamily="18" charset="0"/>
                <a:ea typeface="Times New Roman" panose="02020603050405020304" pitchFamily="18" charset="0"/>
              </a:rPr>
              <a:t>When you learned that he had compassion, you knew that he would take care of everything.</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2743200" algn="ctr"/>
                <a:tab pos="5486400" algn="r"/>
              </a:tabLst>
            </a:pPr>
            <a:r>
              <a:rPr lang="en-US" sz="1100" dirty="0">
                <a:effectLst/>
                <a:latin typeface="Times New Roman" panose="02020603050405020304" pitchFamily="18" charset="0"/>
                <a:ea typeface="Times New Roman" panose="02020603050405020304" pitchFamily="18" charset="0"/>
              </a:rPr>
              <a:t>Jews &amp; Samaritans: hundreds of years of hatred and animosity.</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2743200" algn="ctr"/>
                <a:tab pos="5486400" algn="r"/>
              </a:tabLst>
            </a:pPr>
            <a:r>
              <a:rPr lang="en-US" sz="1100" dirty="0">
                <a:effectLst/>
                <a:latin typeface="Times New Roman" panose="02020603050405020304" pitchFamily="18" charset="0"/>
                <a:ea typeface="Times New Roman" panose="02020603050405020304" pitchFamily="18" charset="0"/>
              </a:rPr>
              <a:t>Yet the Samaritan “had compassion” (Matthew 5:43-45: He showed love to an enemy).</a:t>
            </a:r>
            <a:endParaRPr lang="en-US" sz="10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AC49D501-CD96-5EC3-A5CE-EA392D76473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362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89F03-C4E3-7A0F-DAC4-3E76F607C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0CE05F-1525-5381-AD93-BD94BBB0DC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B45FC-3878-C601-DD17-BAE7F155A19B}"/>
              </a:ext>
            </a:extLst>
          </p:cNvPr>
          <p:cNvSpPr>
            <a:spLocks noGrp="1"/>
          </p:cNvSpPr>
          <p:nvPr>
            <p:ph type="body" idx="1"/>
          </p:nvPr>
        </p:nvSpPr>
        <p:spPr/>
        <p:txBody>
          <a:bodyPr/>
          <a:lstStyle/>
          <a:p>
            <a:pPr marL="400050" marR="0" lvl="0" indent="-400050">
              <a:spcBef>
                <a:spcPts val="0"/>
              </a:spcBef>
              <a:spcAft>
                <a:spcPts val="0"/>
              </a:spcAft>
              <a:buSzPts val="1400"/>
              <a:buFont typeface="+mj-lt"/>
              <a:buAutoNum type="romanUcPeriod" startAt="2"/>
            </a:pPr>
            <a:r>
              <a:rPr lang="en-US" sz="1400" b="0" kern="1600" dirty="0">
                <a:effectLst/>
                <a:latin typeface="Times New Roman" panose="02020603050405020304" pitchFamily="18" charset="0"/>
              </a:rPr>
              <a:t>The Good Samaritan Proved to be a Neighbor </a:t>
            </a:r>
            <a:endParaRPr lang="en-US" sz="1600" b="1" kern="1600" dirty="0">
              <a:effectLst/>
              <a:latin typeface="Arial" panose="020B0604020202020204" pitchFamily="34"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What Nancy Rogers teaches on kindness and compassion can be seen in the story Jesus taught about being a neighbor in Luke 10:25-37.</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Look for Helpers:</a:t>
            </a:r>
            <a:r>
              <a:rPr lang="en-US" sz="1100" dirty="0">
                <a:effectLst/>
                <a:latin typeface="Times New Roman" panose="02020603050405020304" pitchFamily="18" charset="0"/>
                <a:ea typeface="Times New Roman" panose="02020603050405020304" pitchFamily="18" charset="0"/>
              </a:rPr>
              <a:t> When Fred Rogers was a young boy and saw scary things in the news, his mother would tell him to “look for the helpers.” She taught him to focus on the people who were always there to help during difficult times.</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2743200" algn="ctr"/>
                <a:tab pos="5486400" algn="r"/>
                <a:tab pos="933450" algn="l"/>
                <a:tab pos="2743200" algn="ctr"/>
                <a:tab pos="5486400" algn="r"/>
              </a:tabLst>
            </a:pPr>
            <a:r>
              <a:rPr lang="en-US" sz="1100" b="1" dirty="0">
                <a:effectLst/>
                <a:latin typeface="Times New Roman" panose="02020603050405020304" pitchFamily="18" charset="0"/>
                <a:ea typeface="Times New Roman" panose="02020603050405020304" pitchFamily="18" charset="0"/>
              </a:rPr>
              <a:t>Luke 10:31-33:</a:t>
            </a:r>
            <a:r>
              <a:rPr lang="en-US" sz="1100" dirty="0">
                <a:effectLst/>
                <a:latin typeface="Times New Roman" panose="02020603050405020304" pitchFamily="18" charset="0"/>
                <a:ea typeface="Times New Roman" panose="02020603050405020304" pitchFamily="18" charset="0"/>
              </a:rPr>
              <a:t> The scary part of the story is the robbers. Highwaymen were a real threat then. Paul says he was in danger of robbers in II Corinthians 11:26.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2743200" algn="ctr"/>
                <a:tab pos="5486400" algn="r"/>
                <a:tab pos="933450" algn="l"/>
                <a:tab pos="2743200" algn="ctr"/>
                <a:tab pos="5486400" algn="r"/>
              </a:tabLst>
            </a:pPr>
            <a:r>
              <a:rPr lang="en-US" sz="1100" dirty="0">
                <a:effectLst/>
                <a:latin typeface="Times New Roman" panose="02020603050405020304" pitchFamily="18" charset="0"/>
                <a:ea typeface="Times New Roman" panose="02020603050405020304" pitchFamily="18" charset="0"/>
              </a:rPr>
              <a:t>After the robbers part of the story who are the helpers?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2743200" algn="ctr"/>
                <a:tab pos="5486400" algn="r"/>
                <a:tab pos="933450" algn="l"/>
                <a:tab pos="2743200" algn="ctr"/>
                <a:tab pos="5486400" algn="r"/>
              </a:tabLst>
            </a:pPr>
            <a:r>
              <a:rPr lang="en-US" sz="1100" dirty="0">
                <a:effectLst/>
                <a:latin typeface="Times New Roman" panose="02020603050405020304" pitchFamily="18" charset="0"/>
                <a:ea typeface="Times New Roman" panose="02020603050405020304" pitchFamily="18" charset="0"/>
              </a:rPr>
              <a:t>Not the priest and the Levite! (Luke 10:31-32). They “passed by on the other side.”</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2743200" algn="ctr"/>
                <a:tab pos="5486400" algn="r"/>
              </a:tabLst>
            </a:pPr>
            <a:r>
              <a:rPr lang="en-US" sz="1100" dirty="0">
                <a:effectLst/>
                <a:latin typeface="Times New Roman" panose="02020603050405020304" pitchFamily="18" charset="0"/>
                <a:ea typeface="Times New Roman" panose="02020603050405020304" pitchFamily="18" charset="0"/>
              </a:rPr>
              <a:t>Their attitude toward religion: a ceremonial type of religion.</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2743200" algn="ctr"/>
                <a:tab pos="5486400" algn="r"/>
              </a:tabLst>
            </a:pPr>
            <a:r>
              <a:rPr lang="en-US" sz="1100" dirty="0">
                <a:effectLst/>
                <a:latin typeface="Times New Roman" panose="02020603050405020304" pitchFamily="18" charset="0"/>
                <a:ea typeface="Times New Roman" panose="02020603050405020304" pitchFamily="18" charset="0"/>
              </a:rPr>
              <a:t>They thought they could not go wrong as long as they performed certain specified things---observe the right days, eat the right foods, offer the right sacrifices and perform the right temple ceremonies.</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2743200" algn="ctr"/>
                <a:tab pos="5486400" algn="r"/>
              </a:tabLst>
            </a:pPr>
            <a:r>
              <a:rPr lang="en-US" sz="1100" dirty="0">
                <a:effectLst/>
                <a:latin typeface="Times New Roman" panose="02020603050405020304" pitchFamily="18" charset="0"/>
                <a:ea typeface="Times New Roman" panose="02020603050405020304" pitchFamily="18" charset="0"/>
              </a:rPr>
              <a:t>They could pass by a dying man and feel justified as long as they went through their ceremony. They might have said, “That’s a pitiful case” and then excused themselves.</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2743200" algn="ctr"/>
                <a:tab pos="5486400" algn="r"/>
              </a:tabLst>
            </a:pPr>
            <a:r>
              <a:rPr lang="en-US" sz="1100" dirty="0">
                <a:effectLst/>
                <a:latin typeface="Times New Roman" panose="02020603050405020304" pitchFamily="18" charset="0"/>
                <a:ea typeface="Times New Roman" panose="02020603050405020304" pitchFamily="18" charset="0"/>
              </a:rPr>
              <a:t>Showing kindness and compassion would have been an inconvenience as they would have been unclean, and they apparently had other things to do!</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2743200" algn="ctr"/>
                <a:tab pos="5486400" algn="r"/>
              </a:tabLst>
            </a:pPr>
            <a:r>
              <a:rPr lang="en-US" sz="1100" dirty="0">
                <a:effectLst/>
                <a:latin typeface="Times New Roman" panose="02020603050405020304" pitchFamily="18" charset="0"/>
                <a:ea typeface="Times New Roman" panose="02020603050405020304" pitchFamily="18" charset="0"/>
              </a:rPr>
              <a:t>They could see things that needed to be done, but they just “passed by on the other side.”</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2743200" algn="ctr"/>
                <a:tab pos="5486400" algn="r"/>
                <a:tab pos="933450" algn="l"/>
                <a:tab pos="2743200" algn="ctr"/>
                <a:tab pos="5486400" algn="r"/>
              </a:tabLst>
            </a:pPr>
            <a:r>
              <a:rPr lang="en-US" sz="1100" dirty="0">
                <a:effectLst/>
                <a:latin typeface="Times New Roman" panose="02020603050405020304" pitchFamily="18" charset="0"/>
                <a:ea typeface="Times New Roman" panose="02020603050405020304" pitchFamily="18" charset="0"/>
              </a:rPr>
              <a:t>The Samaritan, a foreigner, who the Jews would have considered an enemy, was the true helper here.</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2743200" algn="ctr"/>
                <a:tab pos="5486400" algn="r"/>
              </a:tabLst>
            </a:pPr>
            <a:r>
              <a:rPr lang="en-US" sz="1100" b="1" dirty="0">
                <a:effectLst/>
                <a:latin typeface="Times New Roman" panose="02020603050405020304" pitchFamily="18" charset="0"/>
                <a:ea typeface="Times New Roman" panose="02020603050405020304" pitchFamily="18" charset="0"/>
              </a:rPr>
              <a:t>Luke 10:33:</a:t>
            </a:r>
            <a:r>
              <a:rPr lang="en-US" sz="1100" dirty="0">
                <a:effectLst/>
                <a:latin typeface="Times New Roman" panose="02020603050405020304" pitchFamily="18" charset="0"/>
                <a:ea typeface="Times New Roman" panose="02020603050405020304" pitchFamily="18" charset="0"/>
              </a:rPr>
              <a:t> “A Samaritan came by…and he had compassion on him.”</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2743200" algn="ctr"/>
                <a:tab pos="5486400" algn="r"/>
              </a:tabLst>
            </a:pPr>
            <a:r>
              <a:rPr lang="en-US" sz="1100" dirty="0">
                <a:effectLst/>
                <a:latin typeface="Times New Roman" panose="02020603050405020304" pitchFamily="18" charset="0"/>
                <a:ea typeface="Times New Roman" panose="02020603050405020304" pitchFamily="18" charset="0"/>
              </a:rPr>
              <a:t>That was the difference: The robbers did not have compassion, the priest and Levite did not, but the Samaritan did. </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2743200" algn="ctr"/>
                <a:tab pos="5486400" algn="r"/>
              </a:tabLst>
            </a:pPr>
            <a:r>
              <a:rPr lang="en-US" sz="1100" dirty="0">
                <a:effectLst/>
                <a:latin typeface="Times New Roman" panose="02020603050405020304" pitchFamily="18" charset="0"/>
                <a:ea typeface="Times New Roman" panose="02020603050405020304" pitchFamily="18" charset="0"/>
              </a:rPr>
              <a:t>When you learned that he had compassion, you knew that he would take care of everything.</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2743200" algn="ctr"/>
                <a:tab pos="5486400" algn="r"/>
              </a:tabLst>
            </a:pPr>
            <a:r>
              <a:rPr lang="en-US" sz="1100" dirty="0">
                <a:effectLst/>
                <a:latin typeface="Times New Roman" panose="02020603050405020304" pitchFamily="18" charset="0"/>
                <a:ea typeface="Times New Roman" panose="02020603050405020304" pitchFamily="18" charset="0"/>
              </a:rPr>
              <a:t>Jews &amp; Samaritans: hundreds of years of hatred and animosity.</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2743200" algn="ctr"/>
                <a:tab pos="5486400" algn="r"/>
              </a:tabLst>
            </a:pPr>
            <a:r>
              <a:rPr lang="en-US" sz="1100" dirty="0">
                <a:effectLst/>
                <a:latin typeface="Times New Roman" panose="02020603050405020304" pitchFamily="18" charset="0"/>
                <a:ea typeface="Times New Roman" panose="02020603050405020304" pitchFamily="18" charset="0"/>
              </a:rPr>
              <a:t>Yet the Samaritan “had compassion” (Matthew 5:43-45: He showed love to an enemy).</a:t>
            </a:r>
            <a:endParaRPr lang="en-US" sz="10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AC49D501-CD96-5EC3-A5CE-EA392D76473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6795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89F03-C4E3-7A0F-DAC4-3E76F607C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0CE05F-1525-5381-AD93-BD94BBB0DC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B45FC-3878-C601-DD17-BAE7F155A19B}"/>
              </a:ext>
            </a:extLst>
          </p:cNvPr>
          <p:cNvSpPr>
            <a:spLocks noGrp="1"/>
          </p:cNvSpPr>
          <p:nvPr>
            <p:ph type="body" idx="1"/>
          </p:nvPr>
        </p:nvSpPr>
        <p:spPr/>
        <p:txBody>
          <a:bodyPr/>
          <a:lstStyle/>
          <a:p>
            <a:pPr marL="400050" marR="0" lvl="0" indent="-400050">
              <a:spcBef>
                <a:spcPts val="0"/>
              </a:spcBef>
              <a:spcAft>
                <a:spcPts val="0"/>
              </a:spcAft>
              <a:buSzPts val="1400"/>
              <a:buFont typeface="+mj-lt"/>
              <a:buAutoNum type="romanUcPeriod" startAt="2"/>
            </a:pPr>
            <a:r>
              <a:rPr lang="en-US" sz="1400" b="0" kern="1600" dirty="0">
                <a:effectLst/>
                <a:latin typeface="Times New Roman" panose="02020603050405020304" pitchFamily="18" charset="0"/>
              </a:rPr>
              <a:t>The Good Samaritan Proved to be a Neighbor </a:t>
            </a:r>
            <a:endParaRPr lang="en-US" sz="1600" b="1" kern="1600" dirty="0">
              <a:effectLst/>
              <a:latin typeface="Arial" panose="020B0604020202020204" pitchFamily="34"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What Nancy Rogers teaches on kindness and compassion can be seen in the story Jesus taught about being a neighbor in Luke 10:25-37.</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Look for Helpers:</a:t>
            </a:r>
            <a:r>
              <a:rPr lang="en-US" sz="1100" dirty="0">
                <a:effectLst/>
                <a:latin typeface="Times New Roman" panose="02020603050405020304" pitchFamily="18" charset="0"/>
                <a:ea typeface="Times New Roman" panose="02020603050405020304" pitchFamily="18" charset="0"/>
              </a:rPr>
              <a:t> When Fred Rogers was a young boy and saw scary things in the news, his mother would tell him to “look for the helpers.” She taught him to focus on the people who were always there to help during difficult times.</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Encourage Goodness:</a:t>
            </a:r>
            <a:r>
              <a:rPr lang="en-US" sz="1100" dirty="0">
                <a:effectLst/>
                <a:latin typeface="Times New Roman" panose="02020603050405020304" pitchFamily="18" charset="0"/>
                <a:ea typeface="Times New Roman" panose="02020603050405020304" pitchFamily="18" charset="0"/>
              </a:rPr>
              <a:t> His mother encouraged Fred to make goodness attractive. She believed that one of the toughest assignments in life is to make kindness and goodness appealing to others.</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2743200" algn="ctr"/>
                <a:tab pos="5486400" algn="r"/>
                <a:tab pos="933450" algn="l"/>
                <a:tab pos="2743200" algn="ctr"/>
                <a:tab pos="5486400" algn="r"/>
              </a:tabLst>
            </a:pPr>
            <a:r>
              <a:rPr lang="en-US" sz="1100" b="1" dirty="0">
                <a:effectLst/>
                <a:latin typeface="Times New Roman" panose="02020603050405020304" pitchFamily="18" charset="0"/>
                <a:ea typeface="Times New Roman" panose="02020603050405020304" pitchFamily="18" charset="0"/>
              </a:rPr>
              <a:t>Luke 10:31-33:</a:t>
            </a:r>
            <a:r>
              <a:rPr lang="en-US" sz="1100" dirty="0">
                <a:effectLst/>
                <a:latin typeface="Times New Roman" panose="02020603050405020304" pitchFamily="18" charset="0"/>
                <a:ea typeface="Times New Roman" panose="02020603050405020304" pitchFamily="18" charset="0"/>
              </a:rPr>
              <a:t> The robbers didn’t show goodness. They robbed &amp; beat the man.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2743200" algn="ctr"/>
                <a:tab pos="5486400" algn="r"/>
                <a:tab pos="933450" algn="l"/>
                <a:tab pos="2743200" algn="ctr"/>
                <a:tab pos="5486400" algn="r"/>
              </a:tabLst>
            </a:pPr>
            <a:r>
              <a:rPr lang="en-US" sz="1100" dirty="0">
                <a:effectLst/>
                <a:latin typeface="Times New Roman" panose="02020603050405020304" pitchFamily="18" charset="0"/>
                <a:ea typeface="Times New Roman" panose="02020603050405020304" pitchFamily="18" charset="0"/>
              </a:rPr>
              <a:t>The priest and the Levite didn’t show goodness. They “passed by on the other side.”</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2743200" algn="ctr"/>
                <a:tab pos="5486400" algn="r"/>
                <a:tab pos="933450" algn="l"/>
                <a:tab pos="2743200" algn="ctr"/>
                <a:tab pos="5486400" algn="r"/>
              </a:tabLst>
            </a:pPr>
            <a:r>
              <a:rPr lang="en-US" sz="1100" dirty="0">
                <a:effectLst/>
                <a:latin typeface="Times New Roman" panose="02020603050405020304" pitchFamily="18" charset="0"/>
                <a:ea typeface="Times New Roman" panose="02020603050405020304" pitchFamily="18" charset="0"/>
              </a:rPr>
              <a:t>The Samaritan showed goodness, at great cost to himself!</a:t>
            </a:r>
            <a:endParaRPr lang="en-US" sz="10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AC49D501-CD96-5EC3-A5CE-EA392D76473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2448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89F03-C4E3-7A0F-DAC4-3E76F607C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0CE05F-1525-5381-AD93-BD94BBB0DC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B45FC-3878-C601-DD17-BAE7F155A19B}"/>
              </a:ext>
            </a:extLst>
          </p:cNvPr>
          <p:cNvSpPr>
            <a:spLocks noGrp="1"/>
          </p:cNvSpPr>
          <p:nvPr>
            <p:ph type="body" idx="1"/>
          </p:nvPr>
        </p:nvSpPr>
        <p:spPr/>
        <p:txBody>
          <a:bodyPr/>
          <a:lstStyle/>
          <a:p>
            <a:pPr marL="400050" marR="0" lvl="0" indent="-400050">
              <a:spcBef>
                <a:spcPts val="0"/>
              </a:spcBef>
              <a:spcAft>
                <a:spcPts val="0"/>
              </a:spcAft>
              <a:buSzPts val="1400"/>
              <a:buFont typeface="+mj-lt"/>
              <a:buAutoNum type="romanUcPeriod" startAt="2"/>
            </a:pPr>
            <a:r>
              <a:rPr lang="en-US" sz="1400" b="0" kern="1600" dirty="0">
                <a:effectLst/>
                <a:latin typeface="Times New Roman" panose="02020603050405020304" pitchFamily="18" charset="0"/>
              </a:rPr>
              <a:t>The Good Samaritan Proved to be a Neighbor </a:t>
            </a:r>
            <a:endParaRPr lang="en-US" sz="1600" b="1" kern="1600" dirty="0">
              <a:effectLst/>
              <a:latin typeface="Arial" panose="020B0604020202020204" pitchFamily="34"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What Nancy Rogers teaches on kindness and compassion can be seen in the story Jesus taught about being a neighbor in Luke 10:25-37.</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Look for Helpers:</a:t>
            </a:r>
            <a:r>
              <a:rPr lang="en-US" sz="1100" dirty="0">
                <a:effectLst/>
                <a:latin typeface="Times New Roman" panose="02020603050405020304" pitchFamily="18" charset="0"/>
                <a:ea typeface="Times New Roman" panose="02020603050405020304" pitchFamily="18" charset="0"/>
              </a:rPr>
              <a:t> When Fred Rogers was a young boy and saw scary things in the news, his mother would tell him to “look for the helpers.” She taught him to focus on the people who were always there to help during difficult times.</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Encourage Goodness:</a:t>
            </a:r>
            <a:r>
              <a:rPr lang="en-US" sz="1100" dirty="0">
                <a:effectLst/>
                <a:latin typeface="Times New Roman" panose="02020603050405020304" pitchFamily="18" charset="0"/>
                <a:ea typeface="Times New Roman" panose="02020603050405020304" pitchFamily="18" charset="0"/>
              </a:rPr>
              <a:t> His mother encouraged Fred to make goodness attractive. She believed that one of the toughest assignments in life is to make kindness and goodness appealing to others.</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Share Responsibility:</a:t>
            </a:r>
            <a:r>
              <a:rPr lang="en-US" sz="1100" dirty="0">
                <a:effectLst/>
                <a:latin typeface="Times New Roman" panose="02020603050405020304" pitchFamily="18" charset="0"/>
                <a:ea typeface="Times New Roman" panose="02020603050405020304" pitchFamily="18" charset="0"/>
              </a:rPr>
              <a:t> She instilled in him the idea that we live in a world where we need to share responsibility. It’s easy to say, “It’s not my problem,” but she believed in responding to the needs she saw around her.</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2743200" algn="ctr"/>
                <a:tab pos="5486400" algn="r"/>
                <a:tab pos="933450" algn="l"/>
                <a:tab pos="2743200" algn="ctr"/>
                <a:tab pos="5486400" algn="r"/>
              </a:tabLst>
            </a:pPr>
            <a:r>
              <a:rPr lang="en-US" sz="1100" b="1" dirty="0">
                <a:effectLst/>
                <a:latin typeface="Times New Roman" panose="02020603050405020304" pitchFamily="18" charset="0"/>
                <a:ea typeface="Times New Roman" panose="02020603050405020304" pitchFamily="18" charset="0"/>
              </a:rPr>
              <a:t>Luke 10:31-33:</a:t>
            </a:r>
            <a:r>
              <a:rPr lang="en-US" sz="1100" dirty="0">
                <a:effectLst/>
                <a:latin typeface="Times New Roman" panose="02020603050405020304" pitchFamily="18" charset="0"/>
                <a:ea typeface="Times New Roman" panose="02020603050405020304" pitchFamily="18" charset="0"/>
              </a:rPr>
              <a:t> The priest and the Levite acted as if it wasn’t their problem. They ignored the need that they saw and “passed by on the other side.”</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2743200" algn="ctr"/>
                <a:tab pos="5486400" algn="r"/>
                <a:tab pos="933450" algn="l"/>
                <a:tab pos="2743200" algn="ctr"/>
                <a:tab pos="5486400" algn="r"/>
              </a:tabLst>
            </a:pPr>
            <a:r>
              <a:rPr lang="en-US" sz="1100" dirty="0">
                <a:effectLst/>
                <a:latin typeface="Times New Roman" panose="02020603050405020304" pitchFamily="18" charset="0"/>
                <a:ea typeface="Times New Roman" panose="02020603050405020304" pitchFamily="18" charset="0"/>
              </a:rPr>
              <a:t>The Samaritan “proved” to be a neighbor because he took the problem on as if it were his own!</a:t>
            </a:r>
            <a:endParaRPr lang="en-US" sz="10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AC49D501-CD96-5EC3-A5CE-EA392D76473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9913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89F03-C4E3-7A0F-DAC4-3E76F607C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0CE05F-1525-5381-AD93-BD94BBB0DC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B45FC-3878-C601-DD17-BAE7F155A19B}"/>
              </a:ext>
            </a:extLst>
          </p:cNvPr>
          <p:cNvSpPr>
            <a:spLocks noGrp="1"/>
          </p:cNvSpPr>
          <p:nvPr>
            <p:ph type="body" idx="1"/>
          </p:nvPr>
        </p:nvSpPr>
        <p:spPr/>
        <p:txBody>
          <a:bodyPr/>
          <a:lstStyle/>
          <a:p>
            <a:pPr marL="400050" marR="0" lvl="0" indent="-400050">
              <a:spcBef>
                <a:spcPts val="0"/>
              </a:spcBef>
              <a:spcAft>
                <a:spcPts val="0"/>
              </a:spcAft>
              <a:buSzPts val="1400"/>
              <a:buFont typeface="+mj-lt"/>
              <a:buAutoNum type="romanUcPeriod" startAt="2"/>
            </a:pPr>
            <a:r>
              <a:rPr lang="en-US" sz="1400" b="0" kern="1600" dirty="0">
                <a:effectLst/>
                <a:latin typeface="Times New Roman" panose="02020603050405020304" pitchFamily="18" charset="0"/>
              </a:rPr>
              <a:t>The Good Samaritan Proved to be a Neighbor </a:t>
            </a:r>
            <a:endParaRPr lang="en-US" sz="1600" b="1" kern="1600" dirty="0">
              <a:effectLst/>
              <a:latin typeface="Arial" panose="020B0604020202020204" pitchFamily="34"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What Nancy Rogers teaches on kindness and compassion can be seen in the story Jesus taught about being a neighbor in Luke 10:25-37.</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Look for Helpers:</a:t>
            </a:r>
            <a:r>
              <a:rPr lang="en-US" sz="1100" dirty="0">
                <a:effectLst/>
                <a:latin typeface="Times New Roman" panose="02020603050405020304" pitchFamily="18" charset="0"/>
                <a:ea typeface="Times New Roman" panose="02020603050405020304" pitchFamily="18" charset="0"/>
              </a:rPr>
              <a:t> When Fred Rogers was a young boy and saw scary things in the news, his mother would tell him to “look for the helpers.” She taught him to focus on the people who were always there to help during difficult times.</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Encourage Goodness:</a:t>
            </a:r>
            <a:r>
              <a:rPr lang="en-US" sz="1100" dirty="0">
                <a:effectLst/>
                <a:latin typeface="Times New Roman" panose="02020603050405020304" pitchFamily="18" charset="0"/>
                <a:ea typeface="Times New Roman" panose="02020603050405020304" pitchFamily="18" charset="0"/>
              </a:rPr>
              <a:t> His mother encouraged Fred to make goodness attractive. She believed that one of the toughest assignments in life is to make kindness and goodness appealing to others.</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Share Responsibility:</a:t>
            </a:r>
            <a:r>
              <a:rPr lang="en-US" sz="1100" dirty="0">
                <a:effectLst/>
                <a:latin typeface="Times New Roman" panose="02020603050405020304" pitchFamily="18" charset="0"/>
                <a:ea typeface="Times New Roman" panose="02020603050405020304" pitchFamily="18" charset="0"/>
              </a:rPr>
              <a:t> She instilled in him the idea that we live in a world where we need to share responsibility. It’s easy to say, “It’s not my problem,” but she believed in responding to the needs she saw around her.</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Be Kind:</a:t>
            </a:r>
            <a:r>
              <a:rPr lang="en-US" sz="1100" dirty="0">
                <a:effectLst/>
                <a:latin typeface="Times New Roman" panose="02020603050405020304" pitchFamily="18" charset="0"/>
                <a:ea typeface="Times New Roman" panose="02020603050405020304" pitchFamily="18" charset="0"/>
              </a:rPr>
              <a:t> Mr. Rogers learned from his mother that there are three ways to Ultimate success: the first way is to be kind, the second way is to be kind, and the third way is to be kind.</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2743200" algn="ctr"/>
                <a:tab pos="5486400" algn="r"/>
                <a:tab pos="933450" algn="l"/>
                <a:tab pos="2743200" algn="ctr"/>
                <a:tab pos="5486400" algn="r"/>
              </a:tabLst>
            </a:pPr>
            <a:r>
              <a:rPr lang="en-US" sz="1100" b="1" dirty="0">
                <a:effectLst/>
                <a:latin typeface="Times New Roman" panose="02020603050405020304" pitchFamily="18" charset="0"/>
                <a:ea typeface="Times New Roman" panose="02020603050405020304" pitchFamily="18" charset="0"/>
              </a:rPr>
              <a:t>Luke 10:33-35:</a:t>
            </a:r>
            <a:r>
              <a:rPr lang="en-US" sz="1100" dirty="0">
                <a:effectLst/>
                <a:latin typeface="Times New Roman" panose="02020603050405020304" pitchFamily="18" charset="0"/>
                <a:ea typeface="Times New Roman" panose="02020603050405020304" pitchFamily="18" charset="0"/>
              </a:rPr>
              <a:t> Jesus tells us that a Samaritan was on a journey, meaning he had places to be and things to do, but he saw the need and “had compassion.”</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2743200" algn="ctr"/>
                <a:tab pos="5486400" algn="r"/>
              </a:tabLst>
            </a:pPr>
            <a:r>
              <a:rPr lang="en-US" sz="1100" dirty="0">
                <a:effectLst/>
                <a:latin typeface="Times New Roman" panose="02020603050405020304" pitchFamily="18" charset="0"/>
                <a:ea typeface="Times New Roman" panose="02020603050405020304" pitchFamily="18" charset="0"/>
              </a:rPr>
              <a:t>In his compassion, the Samaritan did what needed to be done.</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2743200" algn="ctr"/>
                <a:tab pos="5486400" algn="r"/>
              </a:tabLst>
            </a:pPr>
            <a:r>
              <a:rPr lang="en-US" sz="1100" dirty="0">
                <a:effectLst/>
                <a:latin typeface="Times New Roman" panose="02020603050405020304" pitchFamily="18" charset="0"/>
                <a:ea typeface="Times New Roman" panose="02020603050405020304" pitchFamily="18" charset="0"/>
              </a:rPr>
              <a:t>His help was impartial (He did not check his color – did not care that the man was a Jew).</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2743200" algn="ctr"/>
                <a:tab pos="5486400" algn="r"/>
              </a:tabLst>
            </a:pPr>
            <a:r>
              <a:rPr lang="en-US" sz="1100" dirty="0">
                <a:effectLst/>
                <a:latin typeface="Times New Roman" panose="02020603050405020304" pitchFamily="18" charset="0"/>
                <a:ea typeface="Times New Roman" panose="02020603050405020304" pitchFamily="18" charset="0"/>
              </a:rPr>
              <a:t>His help was spontaneous (He did not consult with others or form a committee).</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2743200" algn="ctr"/>
                <a:tab pos="5486400" algn="r"/>
              </a:tabLst>
            </a:pPr>
            <a:r>
              <a:rPr lang="en-US" sz="1100" dirty="0">
                <a:effectLst/>
                <a:latin typeface="Times New Roman" panose="02020603050405020304" pitchFamily="18" charset="0"/>
                <a:ea typeface="Times New Roman" panose="02020603050405020304" pitchFamily="18" charset="0"/>
              </a:rPr>
              <a:t>His help was personal (He got his hands dirty and blood on his clothes).</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2743200" algn="ctr"/>
                <a:tab pos="5486400" algn="r"/>
              </a:tabLst>
            </a:pPr>
            <a:r>
              <a:rPr lang="en-US" sz="1100" dirty="0">
                <a:effectLst/>
                <a:latin typeface="Times New Roman" panose="02020603050405020304" pitchFamily="18" charset="0"/>
                <a:ea typeface="Times New Roman" panose="02020603050405020304" pitchFamily="18" charset="0"/>
              </a:rPr>
              <a:t>His help was thorough (He did not decide, “I have done my share, somebody else can take him to the inn”). </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2743200" algn="ctr"/>
                <a:tab pos="5486400" algn="r"/>
              </a:tabLst>
            </a:pPr>
            <a:r>
              <a:rPr lang="en-US" sz="1100" dirty="0">
                <a:effectLst/>
                <a:latin typeface="Times New Roman" panose="02020603050405020304" pitchFamily="18" charset="0"/>
                <a:ea typeface="Times New Roman" panose="02020603050405020304" pitchFamily="18" charset="0"/>
              </a:rPr>
              <a:t>He saw it through at great personal expense! (His time, ointments, bandages, his own comfort as he let the man ride on his donkey, and his money as he paid for a night and left two-days’ wages to continue the man’s care).</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2743200" algn="ctr"/>
                <a:tab pos="5486400" algn="r"/>
              </a:tabLst>
            </a:pPr>
            <a:r>
              <a:rPr lang="en-US" sz="1100" dirty="0">
                <a:effectLst/>
                <a:latin typeface="Times New Roman" panose="02020603050405020304" pitchFamily="18" charset="0"/>
                <a:ea typeface="Times New Roman" panose="02020603050405020304" pitchFamily="18" charset="0"/>
              </a:rPr>
              <a:t>He had compassion and acted on it!</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2743200" algn="ctr"/>
                <a:tab pos="5486400" algn="r"/>
              </a:tabLst>
            </a:pPr>
            <a:r>
              <a:rPr lang="en-US" sz="1100" dirty="0">
                <a:effectLst/>
                <a:latin typeface="Times New Roman" panose="02020603050405020304" pitchFamily="18" charset="0"/>
                <a:ea typeface="Times New Roman" panose="02020603050405020304" pitchFamily="18" charset="0"/>
              </a:rPr>
              <a:t>To the Samaritan, a Jew in need was his neighbor.</a:t>
            </a:r>
            <a:endParaRPr lang="en-US" sz="10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AC49D501-CD96-5EC3-A5CE-EA392D76473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334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89F03-C4E3-7A0F-DAC4-3E76F607C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0CE05F-1525-5381-AD93-BD94BBB0DC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B45FC-3878-C601-DD17-BAE7F155A19B}"/>
              </a:ext>
            </a:extLst>
          </p:cNvPr>
          <p:cNvSpPr>
            <a:spLocks noGrp="1"/>
          </p:cNvSpPr>
          <p:nvPr>
            <p:ph type="body" idx="1"/>
          </p:nvPr>
        </p:nvSpPr>
        <p:spPr/>
        <p:txBody>
          <a:bodyPr/>
          <a:lstStyle/>
          <a:p>
            <a:pPr marL="400050" marR="0" lvl="0" indent="-400050">
              <a:spcBef>
                <a:spcPts val="0"/>
              </a:spcBef>
              <a:spcAft>
                <a:spcPts val="0"/>
              </a:spcAft>
              <a:buSzPts val="1400"/>
              <a:buFont typeface="+mj-lt"/>
              <a:buAutoNum type="romanUcPeriod" startAt="2"/>
            </a:pPr>
            <a:r>
              <a:rPr lang="en-US" sz="1400" b="0" kern="1600" dirty="0">
                <a:effectLst/>
                <a:latin typeface="Times New Roman" panose="02020603050405020304" pitchFamily="18" charset="0"/>
              </a:rPr>
              <a:t>The Good Samaritan Proved to be a Neighbor </a:t>
            </a:r>
            <a:endParaRPr lang="en-US" sz="1600" b="1" kern="1600" dirty="0">
              <a:effectLst/>
              <a:latin typeface="Arial" panose="020B0604020202020204" pitchFamily="34"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What Nancy Rogers teaches on kindness and compassion can be seen in the story Jesus taught about being a neighbor in Luke 10:25-37.</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Look for Helpers:</a:t>
            </a:r>
            <a:r>
              <a:rPr lang="en-US" sz="1100" dirty="0">
                <a:effectLst/>
                <a:latin typeface="Times New Roman" panose="02020603050405020304" pitchFamily="18" charset="0"/>
                <a:ea typeface="Times New Roman" panose="02020603050405020304" pitchFamily="18" charset="0"/>
              </a:rPr>
              <a:t> When Fred Rogers was a young boy and saw scary things in the news, his mother would tell him to “look for the helpers.” She taught him to focus on the people who were always there to help during difficult times.</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Encourage Goodness:</a:t>
            </a:r>
            <a:r>
              <a:rPr lang="en-US" sz="1100" dirty="0">
                <a:effectLst/>
                <a:latin typeface="Times New Roman" panose="02020603050405020304" pitchFamily="18" charset="0"/>
                <a:ea typeface="Times New Roman" panose="02020603050405020304" pitchFamily="18" charset="0"/>
              </a:rPr>
              <a:t> His mother encouraged Fred to make goodness attractive. She believed that one of the toughest assignments in life is to make kindness and goodness appealing to others.</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Share Responsibility:</a:t>
            </a:r>
            <a:r>
              <a:rPr lang="en-US" sz="1100" dirty="0">
                <a:effectLst/>
                <a:latin typeface="Times New Roman" panose="02020603050405020304" pitchFamily="18" charset="0"/>
                <a:ea typeface="Times New Roman" panose="02020603050405020304" pitchFamily="18" charset="0"/>
              </a:rPr>
              <a:t> She instilled in him the idea that we live in a world where we need to share responsibility. It’s easy to say, “It’s not my problem,” but she believed in responding to the needs she saw around her.</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Be Kind:</a:t>
            </a:r>
            <a:r>
              <a:rPr lang="en-US" sz="1100" dirty="0">
                <a:effectLst/>
                <a:latin typeface="Times New Roman" panose="02020603050405020304" pitchFamily="18" charset="0"/>
                <a:ea typeface="Times New Roman" panose="02020603050405020304" pitchFamily="18" charset="0"/>
              </a:rPr>
              <a:t> Mr. Rogers learned from his mother that there are three ways to Ultimate success: the first way is to be kind, the second way is to be kind, and the third way is to be kind.</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Unique Contributions:</a:t>
            </a:r>
            <a:r>
              <a:rPr lang="en-US" sz="1100" dirty="0">
                <a:effectLst/>
                <a:latin typeface="Times New Roman" panose="02020603050405020304" pitchFamily="18" charset="0"/>
                <a:ea typeface="Times New Roman" panose="02020603050405020304" pitchFamily="18" charset="0"/>
              </a:rPr>
              <a:t> His mother recognized that everyone has different gifts and ways of expressing themselves. She taught him that each person brings something valuable to the world.</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2743200" algn="ctr"/>
                <a:tab pos="5486400" algn="r"/>
                <a:tab pos="933450" algn="l"/>
                <a:tab pos="2743200" algn="ctr"/>
                <a:tab pos="5486400" algn="r"/>
              </a:tabLst>
            </a:pPr>
            <a:r>
              <a:rPr lang="en-US" sz="1100" b="1" dirty="0">
                <a:effectLst/>
                <a:latin typeface="Times New Roman" panose="02020603050405020304" pitchFamily="18" charset="0"/>
                <a:ea typeface="Times New Roman" panose="02020603050405020304" pitchFamily="18" charset="0"/>
              </a:rPr>
              <a:t>Luke 10:33-35:</a:t>
            </a:r>
            <a:r>
              <a:rPr lang="en-US" sz="1100" dirty="0">
                <a:effectLst/>
                <a:latin typeface="Times New Roman" panose="02020603050405020304" pitchFamily="18" charset="0"/>
                <a:ea typeface="Times New Roman" panose="02020603050405020304" pitchFamily="18" charset="0"/>
              </a:rPr>
              <a:t> The Samaritan contributed to the beaten and robbed man’s well-being in a variety of ways.</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2743200" algn="ctr"/>
                <a:tab pos="5486400" algn="r"/>
                <a:tab pos="933450" algn="l"/>
                <a:tab pos="2743200" algn="ctr"/>
                <a:tab pos="5486400" algn="r"/>
              </a:tabLst>
            </a:pPr>
            <a:r>
              <a:rPr lang="en-US" sz="1100" dirty="0">
                <a:effectLst/>
                <a:latin typeface="Times New Roman" panose="02020603050405020304" pitchFamily="18" charset="0"/>
                <a:ea typeface="Times New Roman" panose="02020603050405020304" pitchFamily="18" charset="0"/>
              </a:rPr>
              <a:t>Despite being on a journey, he stopped and tended to the man’s wounds and then made sure he was somewhere safe before he journeyed on.</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2743200" algn="ctr"/>
                <a:tab pos="5486400" algn="r"/>
                <a:tab pos="933450" algn="l"/>
                <a:tab pos="2743200" algn="ctr"/>
                <a:tab pos="5486400" algn="r"/>
              </a:tabLst>
            </a:pPr>
            <a:r>
              <a:rPr lang="en-US" sz="1100" dirty="0">
                <a:effectLst/>
                <a:latin typeface="Times New Roman" panose="02020603050405020304" pitchFamily="18" charset="0"/>
                <a:ea typeface="Times New Roman" panose="02020603050405020304" pitchFamily="18" charset="0"/>
              </a:rPr>
              <a:t>The man had clearly been robbed and so the Samaritan used his own money &amp; placed the man’s care on his tab should two-days’ wages not be enough.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2743200" algn="ctr"/>
                <a:tab pos="5486400" algn="r"/>
                <a:tab pos="933450" algn="l"/>
                <a:tab pos="2743200" algn="ctr"/>
                <a:tab pos="5486400" algn="r"/>
              </a:tabLst>
            </a:pPr>
            <a:r>
              <a:rPr lang="en-US" sz="1100" dirty="0">
                <a:effectLst/>
                <a:latin typeface="Times New Roman" panose="02020603050405020304" pitchFamily="18" charset="0"/>
                <a:ea typeface="Times New Roman" panose="02020603050405020304" pitchFamily="18" charset="0"/>
              </a:rPr>
              <a:t>Jesus points out that all of this was because “he had compassion” on the man.</a:t>
            </a:r>
            <a:endParaRPr lang="en-US" sz="10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AC49D501-CD96-5EC3-A5CE-EA392D76473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512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89F03-C4E3-7A0F-DAC4-3E76F607C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0CE05F-1525-5381-AD93-BD94BBB0DC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B45FC-3878-C601-DD17-BAE7F155A19B}"/>
              </a:ext>
            </a:extLst>
          </p:cNvPr>
          <p:cNvSpPr>
            <a:spLocks noGrp="1"/>
          </p:cNvSpPr>
          <p:nvPr>
            <p:ph type="body" idx="1"/>
          </p:nvPr>
        </p:nvSpPr>
        <p:spPr/>
        <p:txBody>
          <a:bodyPr/>
          <a:lstStyle/>
          <a:p>
            <a:pPr marL="400050" marR="0" lvl="0" indent="-400050">
              <a:spcBef>
                <a:spcPts val="0"/>
              </a:spcBef>
              <a:spcAft>
                <a:spcPts val="0"/>
              </a:spcAft>
              <a:buSzPts val="1400"/>
              <a:buFont typeface="+mj-lt"/>
              <a:buAutoNum type="romanUcPeriod" startAt="2"/>
            </a:pPr>
            <a:r>
              <a:rPr lang="en-US" sz="1400" b="0" kern="1600" dirty="0">
                <a:effectLst/>
                <a:latin typeface="Times New Roman" panose="02020603050405020304" pitchFamily="18" charset="0"/>
              </a:rPr>
              <a:t>The Good Samaritan Proved to be a Neighbor </a:t>
            </a:r>
            <a:endParaRPr lang="en-US" sz="1600" b="1" kern="1600" dirty="0">
              <a:effectLst/>
              <a:latin typeface="Arial" panose="020B0604020202020204" pitchFamily="34"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What Nancy Rogers teaches on kindness and compassion can be seen in the story Jesus taught about being a neighbor in Luke 10:25-37.</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Look for Helpers:</a:t>
            </a:r>
            <a:r>
              <a:rPr lang="en-US" sz="1100" dirty="0">
                <a:effectLst/>
                <a:latin typeface="Times New Roman" panose="02020603050405020304" pitchFamily="18" charset="0"/>
                <a:ea typeface="Times New Roman" panose="02020603050405020304" pitchFamily="18" charset="0"/>
              </a:rPr>
              <a:t> When Fred Rogers was a young boy and saw scary things in the news, his mother would tell him to “look for the helpers.” She taught him to focus on the people who were always there to help during difficult times.</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Encourage Goodness:</a:t>
            </a:r>
            <a:r>
              <a:rPr lang="en-US" sz="1100" dirty="0">
                <a:effectLst/>
                <a:latin typeface="Times New Roman" panose="02020603050405020304" pitchFamily="18" charset="0"/>
                <a:ea typeface="Times New Roman" panose="02020603050405020304" pitchFamily="18" charset="0"/>
              </a:rPr>
              <a:t> His mother encouraged Fred to make goodness attractive. She believed that one of the toughest assignments in life is to make kindness and goodness appealing to others.</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Share Responsibility:</a:t>
            </a:r>
            <a:r>
              <a:rPr lang="en-US" sz="1100" dirty="0">
                <a:effectLst/>
                <a:latin typeface="Times New Roman" panose="02020603050405020304" pitchFamily="18" charset="0"/>
                <a:ea typeface="Times New Roman" panose="02020603050405020304" pitchFamily="18" charset="0"/>
              </a:rPr>
              <a:t> She instilled in him the idea that we live in a world where we need to share responsibility. It’s easy to say, “It’s not my problem,” but she believed in responding to the needs she saw around her.</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Be Kind:</a:t>
            </a:r>
            <a:r>
              <a:rPr lang="en-US" sz="1100" dirty="0">
                <a:effectLst/>
                <a:latin typeface="Times New Roman" panose="02020603050405020304" pitchFamily="18" charset="0"/>
                <a:ea typeface="Times New Roman" panose="02020603050405020304" pitchFamily="18" charset="0"/>
              </a:rPr>
              <a:t> Mr. Rogers learned from his mother that there are three ways to Ultimate success: the first way is to be kind, the second way is to be kind, and the third way is to be kind.</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Unique Contributions:</a:t>
            </a:r>
            <a:r>
              <a:rPr lang="en-US" sz="1100" dirty="0">
                <a:effectLst/>
                <a:latin typeface="Times New Roman" panose="02020603050405020304" pitchFamily="18" charset="0"/>
                <a:ea typeface="Times New Roman" panose="02020603050405020304" pitchFamily="18" charset="0"/>
              </a:rPr>
              <a:t> His mother recognized that everyone has different gifts and ways of expressing themselves. She taught him that each person brings something valuable to the world.</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Embrace Uniqueness:</a:t>
            </a:r>
            <a:r>
              <a:rPr lang="en-US" sz="1100" dirty="0">
                <a:effectLst/>
                <a:latin typeface="Times New Roman" panose="02020603050405020304" pitchFamily="18" charset="0"/>
                <a:ea typeface="Times New Roman" panose="02020603050405020304" pitchFamily="18" charset="0"/>
              </a:rPr>
              <a:t> She encouraged her son, Fred, to accept people exactly as they are, recognizing their uniqueness and the chance to live in a redeeming way.</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2743200" algn="ctr"/>
                <a:tab pos="5486400" algn="r"/>
                <a:tab pos="933450" algn="l"/>
                <a:tab pos="2743200" algn="ctr"/>
                <a:tab pos="5486400" algn="r"/>
              </a:tabLst>
            </a:pPr>
            <a:r>
              <a:rPr lang="en-US" sz="1100" b="1" dirty="0">
                <a:effectLst/>
                <a:latin typeface="Times New Roman" panose="02020603050405020304" pitchFamily="18" charset="0"/>
                <a:ea typeface="Times New Roman" panose="02020603050405020304" pitchFamily="18" charset="0"/>
              </a:rPr>
              <a:t>Luke 10:31-33:</a:t>
            </a:r>
            <a:r>
              <a:rPr lang="en-US" sz="1100" dirty="0">
                <a:effectLst/>
                <a:latin typeface="Times New Roman" panose="02020603050405020304" pitchFamily="18" charset="0"/>
                <a:ea typeface="Times New Roman" panose="02020603050405020304" pitchFamily="18" charset="0"/>
              </a:rPr>
              <a:t> 	Jews &amp; Samaritans: hundreds of years of hatred and animosity (John 4:9: Jews have nothing to do with Samaritans).</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2743200" algn="ctr"/>
                <a:tab pos="5486400" algn="r"/>
                <a:tab pos="933450" algn="l"/>
                <a:tab pos="2743200" algn="ctr"/>
                <a:tab pos="5486400" algn="r"/>
              </a:tabLst>
            </a:pPr>
            <a:r>
              <a:rPr lang="en-US" sz="1100" dirty="0">
                <a:effectLst/>
                <a:latin typeface="Times New Roman" panose="02020603050405020304" pitchFamily="18" charset="0"/>
                <a:ea typeface="Times New Roman" panose="02020603050405020304" pitchFamily="18" charset="0"/>
              </a:rPr>
              <a:t>This foreigner, as Jesus called a Samaritan who was healed of his leprosy in Luke 17:18, didn’t care that the man was a Jew.</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2743200" algn="ctr"/>
                <a:tab pos="5486400" algn="r"/>
                <a:tab pos="933450" algn="l"/>
                <a:tab pos="2743200" algn="ctr"/>
                <a:tab pos="5486400" algn="r"/>
              </a:tabLst>
            </a:pPr>
            <a:r>
              <a:rPr lang="en-US" sz="1100" dirty="0">
                <a:effectLst/>
                <a:latin typeface="Times New Roman" panose="02020603050405020304" pitchFamily="18" charset="0"/>
                <a:ea typeface="Times New Roman" panose="02020603050405020304" pitchFamily="18" charset="0"/>
              </a:rPr>
              <a:t>Apparently, neither did the priest or Levite, since they saw a bloody mess and “passed by on the other side.”</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2743200" algn="ctr"/>
                <a:tab pos="5486400" algn="r"/>
                <a:tab pos="933450" algn="l"/>
                <a:tab pos="2743200" algn="ctr"/>
                <a:tab pos="5486400" algn="r"/>
              </a:tabLst>
            </a:pPr>
            <a:r>
              <a:rPr lang="en-US" sz="1100" dirty="0">
                <a:effectLst/>
                <a:latin typeface="Times New Roman" panose="02020603050405020304" pitchFamily="18" charset="0"/>
                <a:ea typeface="Times New Roman" panose="02020603050405020304" pitchFamily="18" charset="0"/>
              </a:rPr>
              <a:t>Help for this Jew came from an unlikely source – because compassion and kindness see through personal bias &amp; prejudices! </a:t>
            </a:r>
            <a:endParaRPr lang="en-US" sz="10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AC49D501-CD96-5EC3-A5CE-EA392D76473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345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89F03-C4E3-7A0F-DAC4-3E76F607C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0CE05F-1525-5381-AD93-BD94BBB0DC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B45FC-3878-C601-DD17-BAE7F155A19B}"/>
              </a:ext>
            </a:extLst>
          </p:cNvPr>
          <p:cNvSpPr>
            <a:spLocks noGrp="1"/>
          </p:cNvSpPr>
          <p:nvPr>
            <p:ph type="body" idx="1"/>
          </p:nvPr>
        </p:nvSpPr>
        <p:spPr/>
        <p:txBody>
          <a:bodyPr/>
          <a:lstStyle/>
          <a:p>
            <a:pPr marL="400050" marR="0" lvl="0" indent="-400050">
              <a:spcBef>
                <a:spcPts val="0"/>
              </a:spcBef>
              <a:spcAft>
                <a:spcPts val="0"/>
              </a:spcAft>
              <a:buSzPts val="1400"/>
              <a:buFont typeface="+mj-lt"/>
              <a:buAutoNum type="romanUcPeriod" startAt="2"/>
            </a:pPr>
            <a:r>
              <a:rPr lang="en-US" sz="1400" b="0" kern="1600" dirty="0">
                <a:effectLst/>
                <a:latin typeface="Times New Roman" panose="02020603050405020304" pitchFamily="18" charset="0"/>
              </a:rPr>
              <a:t>The Good Samaritan Proved to be a Neighbor </a:t>
            </a:r>
            <a:endParaRPr lang="en-US" sz="1600" b="1" kern="1600" dirty="0">
              <a:effectLst/>
              <a:latin typeface="Arial" panose="020B0604020202020204" pitchFamily="34"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What Nancy Rogers teaches on kindness and compassion can be seen in the story Jesus taught about being a neighbor in Luke 10:25-37.</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Look for Helpers:</a:t>
            </a:r>
            <a:r>
              <a:rPr lang="en-US" sz="1100" dirty="0">
                <a:effectLst/>
                <a:latin typeface="Times New Roman" panose="02020603050405020304" pitchFamily="18" charset="0"/>
                <a:ea typeface="Times New Roman" panose="02020603050405020304" pitchFamily="18" charset="0"/>
              </a:rPr>
              <a:t> When Fred Rogers was a young boy and saw scary things in the news, his mother would tell him to “look for the helpers.” She taught him to focus on the people who were always there to help during difficult times.</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Encourage Goodness:</a:t>
            </a:r>
            <a:r>
              <a:rPr lang="en-US" sz="1100" dirty="0">
                <a:effectLst/>
                <a:latin typeface="Times New Roman" panose="02020603050405020304" pitchFamily="18" charset="0"/>
                <a:ea typeface="Times New Roman" panose="02020603050405020304" pitchFamily="18" charset="0"/>
              </a:rPr>
              <a:t> His mother encouraged Fred to make goodness attractive. She believed that one of the toughest assignments in life is to make kindness and goodness appealing to others.</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Share Responsibility:</a:t>
            </a:r>
            <a:r>
              <a:rPr lang="en-US" sz="1100" dirty="0">
                <a:effectLst/>
                <a:latin typeface="Times New Roman" panose="02020603050405020304" pitchFamily="18" charset="0"/>
                <a:ea typeface="Times New Roman" panose="02020603050405020304" pitchFamily="18" charset="0"/>
              </a:rPr>
              <a:t> She instilled in him the idea that we live in a world where we need to share responsibility. It’s easy to say, “It’s not my problem,” but she believed in responding to the needs she saw around her.</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Be Kind:</a:t>
            </a:r>
            <a:r>
              <a:rPr lang="en-US" sz="1100" dirty="0">
                <a:effectLst/>
                <a:latin typeface="Times New Roman" panose="02020603050405020304" pitchFamily="18" charset="0"/>
                <a:ea typeface="Times New Roman" panose="02020603050405020304" pitchFamily="18" charset="0"/>
              </a:rPr>
              <a:t> Mr. Rogers learned from his mother that there are three ways to Ultimate success: the first way is to be kind, the second way is to be kind, and the third way is to be kind.</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Unique Contributions:</a:t>
            </a:r>
            <a:r>
              <a:rPr lang="en-US" sz="1100" dirty="0">
                <a:effectLst/>
                <a:latin typeface="Times New Roman" panose="02020603050405020304" pitchFamily="18" charset="0"/>
                <a:ea typeface="Times New Roman" panose="02020603050405020304" pitchFamily="18" charset="0"/>
              </a:rPr>
              <a:t> His mother recognized that everyone has different gifts and ways of expressing themselves. She taught him that each person brings something valuable to the world.</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Embrace Uniqueness:</a:t>
            </a:r>
            <a:r>
              <a:rPr lang="en-US" sz="1100" dirty="0">
                <a:effectLst/>
                <a:latin typeface="Times New Roman" panose="02020603050405020304" pitchFamily="18" charset="0"/>
                <a:ea typeface="Times New Roman" panose="02020603050405020304" pitchFamily="18" charset="0"/>
              </a:rPr>
              <a:t> She encouraged her son, Fred, to accept people exactly as they are, recognizing their uniqueness and the chance to live in a redeeming way.</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Say “Yes”:</a:t>
            </a:r>
            <a:r>
              <a:rPr lang="en-US" sz="1100" dirty="0">
                <a:effectLst/>
                <a:latin typeface="Times New Roman" panose="02020603050405020304" pitchFamily="18" charset="0"/>
                <a:ea typeface="Times New Roman" panose="02020603050405020304" pitchFamily="18" charset="0"/>
              </a:rPr>
              <a:t> Fred’s mother appreciated the times he said “yes,” even when it meant extra work for him and seemed helpful only to someone else.</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2743200" algn="ctr"/>
                <a:tab pos="5486400" algn="r"/>
                <a:tab pos="933450" algn="l"/>
                <a:tab pos="2743200" algn="ctr"/>
                <a:tab pos="5486400" algn="r"/>
              </a:tabLst>
            </a:pPr>
            <a:r>
              <a:rPr lang="en-US" sz="1100" b="1" dirty="0">
                <a:effectLst/>
                <a:latin typeface="Times New Roman" panose="02020603050405020304" pitchFamily="18" charset="0"/>
                <a:ea typeface="Times New Roman" panose="02020603050405020304" pitchFamily="18" charset="0"/>
              </a:rPr>
              <a:t>Luke 10:31-32:</a:t>
            </a:r>
            <a:r>
              <a:rPr lang="en-US" sz="1100" dirty="0">
                <a:effectLst/>
                <a:latin typeface="Times New Roman" panose="02020603050405020304" pitchFamily="18" charset="0"/>
                <a:ea typeface="Times New Roman" panose="02020603050405020304" pitchFamily="18" charset="0"/>
              </a:rPr>
              <a:t> The priest &amp; Levite said, “No.”</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2743200" algn="ctr"/>
                <a:tab pos="5486400" algn="r"/>
                <a:tab pos="933450" algn="l"/>
                <a:tab pos="2743200" algn="ctr"/>
                <a:tab pos="5486400" algn="r"/>
              </a:tabLst>
            </a:pPr>
            <a:r>
              <a:rPr lang="en-US" sz="1100" b="1" dirty="0">
                <a:effectLst/>
                <a:latin typeface="Times New Roman" panose="02020603050405020304" pitchFamily="18" charset="0"/>
                <a:ea typeface="Times New Roman" panose="02020603050405020304" pitchFamily="18" charset="0"/>
              </a:rPr>
              <a:t>Luke 10:33-35:</a:t>
            </a:r>
            <a:r>
              <a:rPr lang="en-US" sz="1100" dirty="0">
                <a:effectLst/>
                <a:latin typeface="Times New Roman" panose="02020603050405020304" pitchFamily="18" charset="0"/>
                <a:ea typeface="Times New Roman" panose="02020603050405020304" pitchFamily="18" charset="0"/>
              </a:rPr>
              <a:t> The Samaritan said, “Yes.” It did mean extra work for him and even cost him from his own treasures.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2743200" algn="ctr"/>
                <a:tab pos="5486400" algn="r"/>
                <a:tab pos="933450" algn="l"/>
                <a:tab pos="2743200" algn="ctr"/>
                <a:tab pos="5486400" algn="r"/>
              </a:tabLst>
            </a:pPr>
            <a:r>
              <a:rPr lang="en-US" sz="1100" dirty="0">
                <a:effectLst/>
                <a:latin typeface="Times New Roman" panose="02020603050405020304" pitchFamily="18" charset="0"/>
                <a:ea typeface="Times New Roman" panose="02020603050405020304" pitchFamily="18" charset="0"/>
              </a:rPr>
              <a:t>Saying, “Yes” to helping this robbed and beaten man cost him time, resources and money.</a:t>
            </a:r>
          </a:p>
          <a:p>
            <a:pPr marL="742950" marR="0" lvl="1" indent="-285750">
              <a:spcBef>
                <a:spcPts val="0"/>
              </a:spcBef>
              <a:spcAft>
                <a:spcPts val="0"/>
              </a:spcAft>
              <a:buFont typeface="+mj-lt"/>
              <a:buAutoNum type="arabicPeriod"/>
              <a:tabLst>
                <a:tab pos="2743200" algn="ctr"/>
                <a:tab pos="5486400" algn="r"/>
                <a:tab pos="933450" algn="l"/>
                <a:tab pos="2743200" algn="ctr"/>
                <a:tab pos="5486400" algn="r"/>
              </a:tabLst>
            </a:pPr>
            <a:r>
              <a:rPr lang="en-US" sz="1000" i="1" dirty="0">
                <a:effectLst/>
                <a:latin typeface="Times New Roman" panose="02020603050405020304" pitchFamily="18" charset="0"/>
                <a:ea typeface="Times New Roman" panose="02020603050405020304" pitchFamily="18" charset="0"/>
              </a:rPr>
              <a:t>(Don’t N.A.V.Y.: Never Again Volunteer Yourself)</a:t>
            </a:r>
          </a:p>
        </p:txBody>
      </p:sp>
      <p:sp>
        <p:nvSpPr>
          <p:cNvPr id="4" name="Slide Number Placeholder 3">
            <a:extLst>
              <a:ext uri="{FF2B5EF4-FFF2-40B4-BE49-F238E27FC236}">
                <a16:creationId xmlns:a16="http://schemas.microsoft.com/office/drawing/2014/main" id="{AC49D501-CD96-5EC3-A5CE-EA392D76473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8388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89F03-C4E3-7A0F-DAC4-3E76F607C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0CE05F-1525-5381-AD93-BD94BBB0DC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B45FC-3878-C601-DD17-BAE7F155A19B}"/>
              </a:ext>
            </a:extLst>
          </p:cNvPr>
          <p:cNvSpPr>
            <a:spLocks noGrp="1"/>
          </p:cNvSpPr>
          <p:nvPr>
            <p:ph type="body" idx="1"/>
          </p:nvPr>
        </p:nvSpPr>
        <p:spPr/>
        <p:txBody>
          <a:bodyPr/>
          <a:lstStyle/>
          <a:p>
            <a:pPr marL="400050" marR="0" lvl="0" indent="-400050">
              <a:spcBef>
                <a:spcPts val="0"/>
              </a:spcBef>
              <a:spcAft>
                <a:spcPts val="0"/>
              </a:spcAft>
              <a:buSzPts val="1400"/>
              <a:buFont typeface="+mj-lt"/>
              <a:buAutoNum type="romanUcPeriod" startAt="2"/>
            </a:pPr>
            <a:r>
              <a:rPr lang="en-US" sz="1400" b="0" kern="1600" dirty="0">
                <a:effectLst/>
                <a:latin typeface="Times New Roman" panose="02020603050405020304" pitchFamily="18" charset="0"/>
              </a:rPr>
              <a:t>The Good Samaritan Proved to be a Neighbor </a:t>
            </a:r>
            <a:endParaRPr lang="en-US" sz="1600" b="1" kern="1600" dirty="0">
              <a:effectLst/>
              <a:latin typeface="Arial" panose="020B0604020202020204" pitchFamily="34"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What Nancy Rogers teaches on kindness and compassion can be seen in the story Jesus taught about being a neighbor in Luke 10:25-37.</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Look for Helpers:</a:t>
            </a:r>
            <a:r>
              <a:rPr lang="en-US" sz="1100" dirty="0">
                <a:effectLst/>
                <a:latin typeface="Times New Roman" panose="02020603050405020304" pitchFamily="18" charset="0"/>
                <a:ea typeface="Times New Roman" panose="02020603050405020304" pitchFamily="18" charset="0"/>
              </a:rPr>
              <a:t> When Fred Rogers was a young boy and saw scary things in the news, his mother would tell him to “look for the helpers.” She taught him to focus on the people who were always there to help during difficult times.</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Encourage Goodness:</a:t>
            </a:r>
            <a:r>
              <a:rPr lang="en-US" sz="1100" dirty="0">
                <a:effectLst/>
                <a:latin typeface="Times New Roman" panose="02020603050405020304" pitchFamily="18" charset="0"/>
                <a:ea typeface="Times New Roman" panose="02020603050405020304" pitchFamily="18" charset="0"/>
              </a:rPr>
              <a:t> His mother encouraged Fred to make goodness attractive. She believed that one of the toughest assignments in life is to make kindness and goodness appealing to others.</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Share Responsibility:</a:t>
            </a:r>
            <a:r>
              <a:rPr lang="en-US" sz="1100" dirty="0">
                <a:effectLst/>
                <a:latin typeface="Times New Roman" panose="02020603050405020304" pitchFamily="18" charset="0"/>
                <a:ea typeface="Times New Roman" panose="02020603050405020304" pitchFamily="18" charset="0"/>
              </a:rPr>
              <a:t> She instilled in him the idea that we live in a world where we need to share responsibility. It’s easy to say, “It’s not my problem,” but she believed in responding to the needs she saw around her.</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Be Kind:</a:t>
            </a:r>
            <a:r>
              <a:rPr lang="en-US" sz="1100" dirty="0">
                <a:effectLst/>
                <a:latin typeface="Times New Roman" panose="02020603050405020304" pitchFamily="18" charset="0"/>
                <a:ea typeface="Times New Roman" panose="02020603050405020304" pitchFamily="18" charset="0"/>
              </a:rPr>
              <a:t> Mr. Rogers learned from his mother that there are three ways to Ultimate success: the first way is to be kind, the second way is to be kind, and the third way is to be kind.</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Unique Contributions:</a:t>
            </a:r>
            <a:r>
              <a:rPr lang="en-US" sz="1100" dirty="0">
                <a:effectLst/>
                <a:latin typeface="Times New Roman" panose="02020603050405020304" pitchFamily="18" charset="0"/>
                <a:ea typeface="Times New Roman" panose="02020603050405020304" pitchFamily="18" charset="0"/>
              </a:rPr>
              <a:t> His mother recognized that everyone has different gifts and ways of expressing themselves. She taught him that each person brings something valuable to the world.</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Embrace Uniqueness:</a:t>
            </a:r>
            <a:r>
              <a:rPr lang="en-US" sz="1100" dirty="0">
                <a:effectLst/>
                <a:latin typeface="Times New Roman" panose="02020603050405020304" pitchFamily="18" charset="0"/>
                <a:ea typeface="Times New Roman" panose="02020603050405020304" pitchFamily="18" charset="0"/>
              </a:rPr>
              <a:t> She encouraged her son, Fred, to accept people exactly as they are, recognizing their uniqueness and the chance to live in a redeeming way.</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Say “Yes”:</a:t>
            </a:r>
            <a:r>
              <a:rPr lang="en-US" sz="1100" dirty="0">
                <a:effectLst/>
                <a:latin typeface="Times New Roman" panose="02020603050405020304" pitchFamily="18" charset="0"/>
                <a:ea typeface="Times New Roman" panose="02020603050405020304" pitchFamily="18" charset="0"/>
              </a:rPr>
              <a:t> Fred’s mother appreciated the times he said “yes,” even when it meant extra work for him and seemed helpful only to someone else.</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Worth and Worthiness:</a:t>
            </a:r>
            <a:r>
              <a:rPr lang="en-US" sz="1100" dirty="0">
                <a:effectLst/>
                <a:latin typeface="Times New Roman" panose="02020603050405020304" pitchFamily="18" charset="0"/>
                <a:ea typeface="Times New Roman" panose="02020603050405020304" pitchFamily="18" charset="0"/>
              </a:rPr>
              <a:t> She believed that the world needed a sense of worth, and each person was worth another’s time and effort.</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2743200" algn="ctr"/>
                <a:tab pos="5486400" algn="r"/>
                <a:tab pos="933450" algn="l"/>
                <a:tab pos="2743200" algn="ctr"/>
                <a:tab pos="5486400" algn="r"/>
              </a:tabLst>
            </a:pPr>
            <a:r>
              <a:rPr lang="en-US" sz="1100" b="1" dirty="0">
                <a:effectLst/>
                <a:latin typeface="Times New Roman" panose="02020603050405020304" pitchFamily="18" charset="0"/>
                <a:ea typeface="Times New Roman" panose="02020603050405020304" pitchFamily="18" charset="0"/>
              </a:rPr>
              <a:t>Luke 6:31:</a:t>
            </a:r>
            <a:r>
              <a:rPr lang="en-US" sz="1100" dirty="0">
                <a:effectLst/>
                <a:latin typeface="Times New Roman" panose="02020603050405020304" pitchFamily="18" charset="0"/>
                <a:ea typeface="Times New Roman" panose="02020603050405020304" pitchFamily="18" charset="0"/>
              </a:rPr>
              <a:t> Jesus also taught that we ought to treat one another the way we want to be treated.</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2743200" algn="ctr"/>
                <a:tab pos="5486400" algn="r"/>
                <a:tab pos="933450" algn="l"/>
                <a:tab pos="2743200" algn="ctr"/>
                <a:tab pos="5486400" algn="r"/>
              </a:tabLst>
            </a:pPr>
            <a:r>
              <a:rPr lang="en-US" sz="1100" b="1" dirty="0">
                <a:effectLst/>
                <a:latin typeface="Times New Roman" panose="02020603050405020304" pitchFamily="18" charset="0"/>
                <a:ea typeface="Times New Roman" panose="02020603050405020304" pitchFamily="18" charset="0"/>
              </a:rPr>
              <a:t>Luke 10:33-35:</a:t>
            </a:r>
            <a:r>
              <a:rPr lang="en-US" sz="1100" dirty="0">
                <a:effectLst/>
                <a:latin typeface="Times New Roman" panose="02020603050405020304" pitchFamily="18" charset="0"/>
                <a:ea typeface="Times New Roman" panose="02020603050405020304" pitchFamily="18" charset="0"/>
              </a:rPr>
              <a:t> The Samaritan showed that this man, beaten and robbed, was worth his time and resources!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2743200" algn="ctr"/>
                <a:tab pos="5486400" algn="r"/>
                <a:tab pos="933450" algn="l"/>
                <a:tab pos="2743200" algn="ctr"/>
                <a:tab pos="5486400" algn="r"/>
              </a:tabLst>
            </a:pPr>
            <a:r>
              <a:rPr lang="en-US" sz="1100" dirty="0">
                <a:effectLst/>
                <a:latin typeface="Times New Roman" panose="02020603050405020304" pitchFamily="18" charset="0"/>
                <a:ea typeface="Times New Roman" panose="02020603050405020304" pitchFamily="18" charset="0"/>
              </a:rPr>
              <a:t>The priest and Levite didn’t treat the man as worth anything and didn’t treat him the way they would have wanted to be treated!</a:t>
            </a:r>
            <a:endParaRPr lang="en-US" sz="10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AC49D501-CD96-5EC3-A5CE-EA392D76473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8140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228600" algn="l"/>
              </a:tabLst>
            </a:pPr>
            <a:r>
              <a:rPr lang="en-US" sz="1100" dirty="0">
                <a:effectLst/>
                <a:latin typeface="Times New Roman" panose="02020603050405020304" pitchFamily="18" charset="0"/>
                <a:ea typeface="Times New Roman" panose="02020603050405020304" pitchFamily="18" charset="0"/>
              </a:rPr>
              <a:t>A lawyer, an expert in the Old Law, once asked Jesus, “Who is my neighbor?” (Luke 10:25-29)</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startAt="25"/>
            </a:pPr>
            <a:r>
              <a:rPr lang="en-US" sz="1100" dirty="0">
                <a:effectLst/>
                <a:latin typeface="Times New Roman" panose="02020603050405020304" pitchFamily="18" charset="0"/>
                <a:ea typeface="Times New Roman" panose="02020603050405020304" pitchFamily="18" charset="0"/>
              </a:rPr>
              <a:t>Luke 10:25  And a lawyer stood up and put Him to the test, saying, “Teacher, what shall I do to inherit eternal life?”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startAt="25"/>
            </a:pPr>
            <a:r>
              <a:rPr lang="en-US" sz="1100" dirty="0">
                <a:effectLst/>
                <a:latin typeface="Times New Roman" panose="02020603050405020304" pitchFamily="18" charset="0"/>
                <a:ea typeface="Times New Roman" panose="02020603050405020304" pitchFamily="18" charset="0"/>
              </a:rPr>
              <a:t>Luke 10:26  And He said to him, “What is written in the Law? How does it read to you?”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startAt="25"/>
            </a:pPr>
            <a:r>
              <a:rPr lang="en-US" sz="1100" dirty="0">
                <a:effectLst/>
                <a:latin typeface="Times New Roman" panose="02020603050405020304" pitchFamily="18" charset="0"/>
                <a:ea typeface="Times New Roman" panose="02020603050405020304" pitchFamily="18" charset="0"/>
              </a:rPr>
              <a:t>Luke 10:27  And he answered, “YOU SHALL LOVE THE LORD YOUR GOD WITH ALL YOUR HEART, AND WITH ALL YOUR SOUL, AND WITH ALL YOUR STRENGTH, AND WITH ALL YOUR MIND; AND YOUR NEIGHBOR AS YOURSELF.”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startAt="25"/>
            </a:pPr>
            <a:r>
              <a:rPr lang="en-US" sz="1100" dirty="0">
                <a:effectLst/>
                <a:latin typeface="Times New Roman" panose="02020603050405020304" pitchFamily="18" charset="0"/>
                <a:ea typeface="Times New Roman" panose="02020603050405020304" pitchFamily="18" charset="0"/>
              </a:rPr>
              <a:t>Luke 10:28  And He said to him, “You have answered correctly; DO THIS AND YOU WILL LIVE.”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startAt="25"/>
            </a:pPr>
            <a:r>
              <a:rPr lang="en-US" sz="1100" dirty="0">
                <a:effectLst/>
                <a:latin typeface="Times New Roman" panose="02020603050405020304" pitchFamily="18" charset="0"/>
                <a:ea typeface="Times New Roman" panose="02020603050405020304" pitchFamily="18" charset="0"/>
              </a:rPr>
              <a:t>Luke 10:29  But wishing to justify himself, he said to Jesus, “And who is my neighbor?” </a:t>
            </a:r>
            <a:endParaRPr lang="en-US" sz="10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802AE65-12F0-4AD0-83D6-35FBFB9274ED}" type="slidenum">
              <a:rPr lang="en-US" smtClean="0"/>
              <a:t>2</a:t>
            </a:fld>
            <a:endParaRPr lang="en-US"/>
          </a:p>
        </p:txBody>
      </p:sp>
    </p:spTree>
    <p:extLst>
      <p:ext uri="{BB962C8B-B14F-4D97-AF65-F5344CB8AC3E}">
        <p14:creationId xmlns:p14="http://schemas.microsoft.com/office/powerpoint/2010/main" val="742996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89F03-C4E3-7A0F-DAC4-3E76F607C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0CE05F-1525-5381-AD93-BD94BBB0DC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B45FC-3878-C601-DD17-BAE7F155A19B}"/>
              </a:ext>
            </a:extLst>
          </p:cNvPr>
          <p:cNvSpPr>
            <a:spLocks noGrp="1"/>
          </p:cNvSpPr>
          <p:nvPr>
            <p:ph type="body" idx="1"/>
          </p:nvPr>
        </p:nvSpPr>
        <p:spPr/>
        <p:txBody>
          <a:bodyPr/>
          <a:lstStyle/>
          <a:p>
            <a:pPr marL="400050" marR="0" lvl="0" indent="-400050">
              <a:spcBef>
                <a:spcPts val="0"/>
              </a:spcBef>
              <a:spcAft>
                <a:spcPts val="0"/>
              </a:spcAft>
              <a:buSzPts val="1400"/>
              <a:buFont typeface="+mj-lt"/>
              <a:buAutoNum type="romanUcPeriod" startAt="2"/>
            </a:pPr>
            <a:r>
              <a:rPr lang="en-US" sz="1400" b="0" kern="1600" dirty="0">
                <a:effectLst/>
                <a:latin typeface="Times New Roman" panose="02020603050405020304" pitchFamily="18" charset="0"/>
              </a:rPr>
              <a:t>The Good Samaritan Proved to be a Neighbor </a:t>
            </a:r>
            <a:endParaRPr lang="en-US" sz="1600" b="1" kern="1600" dirty="0">
              <a:effectLst/>
              <a:latin typeface="Arial" panose="020B0604020202020204" pitchFamily="34"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What Nancy Rogers teaches on kindness and compassion can be seen in the story Jesus taught about being a neighbor in Luke 10:25-37.</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Look for Helpers:</a:t>
            </a:r>
            <a:r>
              <a:rPr lang="en-US" sz="1100" dirty="0">
                <a:effectLst/>
                <a:latin typeface="Times New Roman" panose="02020603050405020304" pitchFamily="18" charset="0"/>
                <a:ea typeface="Times New Roman" panose="02020603050405020304" pitchFamily="18" charset="0"/>
              </a:rPr>
              <a:t> When Fred Rogers was a young boy and saw scary things in the news, his mother would tell him to “look for the helpers.” She taught him to focus on the people who were always there to help during difficult times.</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Encourage Goodness:</a:t>
            </a:r>
            <a:r>
              <a:rPr lang="en-US" sz="1100" dirty="0">
                <a:effectLst/>
                <a:latin typeface="Times New Roman" panose="02020603050405020304" pitchFamily="18" charset="0"/>
                <a:ea typeface="Times New Roman" panose="02020603050405020304" pitchFamily="18" charset="0"/>
              </a:rPr>
              <a:t> His mother encouraged Fred to make goodness attractive. She believed that one of the toughest assignments in life is to make kindness and goodness appealing to others.</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Share Responsibility:</a:t>
            </a:r>
            <a:r>
              <a:rPr lang="en-US" sz="1100" dirty="0">
                <a:effectLst/>
                <a:latin typeface="Times New Roman" panose="02020603050405020304" pitchFamily="18" charset="0"/>
                <a:ea typeface="Times New Roman" panose="02020603050405020304" pitchFamily="18" charset="0"/>
              </a:rPr>
              <a:t> She instilled in him the idea that we live in a world where we need to share responsibility. It’s easy to say, “It’s not my problem,” but she believed in responding to the needs she saw around her.</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Be Kind:</a:t>
            </a:r>
            <a:r>
              <a:rPr lang="en-US" sz="1100" dirty="0">
                <a:effectLst/>
                <a:latin typeface="Times New Roman" panose="02020603050405020304" pitchFamily="18" charset="0"/>
                <a:ea typeface="Times New Roman" panose="02020603050405020304" pitchFamily="18" charset="0"/>
              </a:rPr>
              <a:t> Mr. Rogers learned from his mother that there are three ways to Ultimate success: the first way is to be kind, the second way is to be kind, and the third way is to be kind.</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Unique Contributions:</a:t>
            </a:r>
            <a:r>
              <a:rPr lang="en-US" sz="1100" dirty="0">
                <a:effectLst/>
                <a:latin typeface="Times New Roman" panose="02020603050405020304" pitchFamily="18" charset="0"/>
                <a:ea typeface="Times New Roman" panose="02020603050405020304" pitchFamily="18" charset="0"/>
              </a:rPr>
              <a:t> His mother recognized that everyone has different gifts and ways of expressing themselves. She taught him that each person brings something valuable to the world.</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Embrace Uniqueness:</a:t>
            </a:r>
            <a:r>
              <a:rPr lang="en-US" sz="1100" dirty="0">
                <a:effectLst/>
                <a:latin typeface="Times New Roman" panose="02020603050405020304" pitchFamily="18" charset="0"/>
                <a:ea typeface="Times New Roman" panose="02020603050405020304" pitchFamily="18" charset="0"/>
              </a:rPr>
              <a:t> She encouraged her son, Fred, to accept people exactly as they are, recognizing their uniqueness and the chance to live in a redeeming way.</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Say “Yes”:</a:t>
            </a:r>
            <a:r>
              <a:rPr lang="en-US" sz="1100" dirty="0">
                <a:effectLst/>
                <a:latin typeface="Times New Roman" panose="02020603050405020304" pitchFamily="18" charset="0"/>
                <a:ea typeface="Times New Roman" panose="02020603050405020304" pitchFamily="18" charset="0"/>
              </a:rPr>
              <a:t> Fred’s mother appreciated the times he said “yes,” even when it meant extra work for him and seemed helpful only to someone else.</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Worth and Worthiness:</a:t>
            </a:r>
            <a:r>
              <a:rPr lang="en-US" sz="1100" dirty="0">
                <a:effectLst/>
                <a:latin typeface="Times New Roman" panose="02020603050405020304" pitchFamily="18" charset="0"/>
                <a:ea typeface="Times New Roman" panose="02020603050405020304" pitchFamily="18" charset="0"/>
              </a:rPr>
              <a:t> She believed that the world needed a sense of worth, and each person was worth another’s time and effort.</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100" b="1" dirty="0">
                <a:effectLst/>
                <a:latin typeface="Times New Roman" panose="02020603050405020304" pitchFamily="18" charset="0"/>
                <a:ea typeface="Times New Roman" panose="02020603050405020304" pitchFamily="18" charset="0"/>
              </a:rPr>
              <a:t>Kind Words:</a:t>
            </a:r>
            <a:r>
              <a:rPr lang="en-US" sz="1100" dirty="0">
                <a:effectLst/>
                <a:latin typeface="Times New Roman" panose="02020603050405020304" pitchFamily="18" charset="0"/>
                <a:ea typeface="Times New Roman" panose="02020603050405020304" pitchFamily="18" charset="0"/>
              </a:rPr>
              <a:t> She understood the power of kind words. Imagine the impact if each of us offered just one kind word to another person.</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2743200" algn="ctr"/>
                <a:tab pos="5486400" algn="r"/>
                <a:tab pos="933450" algn="l"/>
                <a:tab pos="2743200" algn="ctr"/>
                <a:tab pos="5486400" algn="r"/>
              </a:tabLst>
            </a:pPr>
            <a:r>
              <a:rPr lang="en-US" sz="1100" b="1" dirty="0">
                <a:effectLst/>
                <a:latin typeface="Times New Roman" panose="02020603050405020304" pitchFamily="18" charset="0"/>
                <a:ea typeface="Times New Roman" panose="02020603050405020304" pitchFamily="18" charset="0"/>
              </a:rPr>
              <a:t>Luke 10:35:</a:t>
            </a:r>
            <a:r>
              <a:rPr lang="en-US" sz="1100" dirty="0">
                <a:effectLst/>
                <a:latin typeface="Times New Roman" panose="02020603050405020304" pitchFamily="18" charset="0"/>
                <a:ea typeface="Times New Roman" panose="02020603050405020304" pitchFamily="18" charset="0"/>
              </a:rPr>
              <a:t> The only words recorded by Jesus that the Samaritan said were kindness towards the man and a promise to repay all that was needed to the innkeeper, “Take care of him; and whatever more you spend, when I return I will repay you.”</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2743200" algn="ctr"/>
                <a:tab pos="5486400" algn="r"/>
                <a:tab pos="933450" algn="l"/>
                <a:tab pos="2743200" algn="ctr"/>
                <a:tab pos="5486400" algn="r"/>
              </a:tabLst>
            </a:pPr>
            <a:r>
              <a:rPr lang="en-US" sz="1100" dirty="0">
                <a:effectLst/>
                <a:latin typeface="Times New Roman" panose="02020603050405020304" pitchFamily="18" charset="0"/>
                <a:ea typeface="Times New Roman" panose="02020603050405020304" pitchFamily="18" charset="0"/>
              </a:rPr>
              <a:t>“Take care of him…I will repay you.”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2743200" algn="ctr"/>
                <a:tab pos="5486400" algn="r"/>
                <a:tab pos="933450" algn="l"/>
                <a:tab pos="2743200" algn="ctr"/>
                <a:tab pos="5486400" algn="r"/>
              </a:tabLst>
            </a:pPr>
            <a:r>
              <a:rPr lang="en-US" sz="1100" dirty="0">
                <a:effectLst/>
                <a:latin typeface="Times New Roman" panose="02020603050405020304" pitchFamily="18" charset="0"/>
                <a:ea typeface="Times New Roman" panose="02020603050405020304" pitchFamily="18" charset="0"/>
              </a:rPr>
              <a:t>The Samaritan could have called it good when he arrived at the inn and paid for one night. But he wanted to make sure the man was cared for and so he charged the innkeeper to “Take care of him.”</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2743200" algn="ctr"/>
                <a:tab pos="5486400" algn="r"/>
                <a:tab pos="933450" algn="l"/>
                <a:tab pos="2743200" algn="ctr"/>
                <a:tab pos="5486400" algn="r"/>
              </a:tabLst>
            </a:pPr>
            <a:r>
              <a:rPr lang="en-US" sz="1100" dirty="0">
                <a:effectLst/>
                <a:latin typeface="Times New Roman" panose="02020603050405020304" pitchFamily="18" charset="0"/>
                <a:ea typeface="Times New Roman" panose="02020603050405020304" pitchFamily="18" charset="0"/>
              </a:rPr>
              <a:t>By saying, “Whatever more you spend, when I return I will repay you,” he was saying don’t charge anything to the man he brought in, but charge it to the Samaritan’s tab!</a:t>
            </a:r>
            <a:endParaRPr lang="en-US" sz="10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AC49D501-CD96-5EC3-A5CE-EA392D76473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1464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marR="0" lvl="0" indent="-400050">
              <a:spcBef>
                <a:spcPts val="0"/>
              </a:spcBef>
              <a:spcAft>
                <a:spcPts val="0"/>
              </a:spcAft>
              <a:buSzPts val="1400"/>
              <a:buFont typeface="+mj-lt"/>
              <a:buAutoNum type="romanUcPeriod" startAt="2"/>
            </a:pPr>
            <a:r>
              <a:rPr lang="en-US" sz="2000" b="0" kern="1600" dirty="0">
                <a:effectLst/>
                <a:latin typeface="Times New Roman" panose="02020603050405020304" pitchFamily="18" charset="0"/>
              </a:rPr>
              <a:t>The Good Samaritan Proved to be a Neighbor </a:t>
            </a:r>
            <a:endParaRPr lang="en-US" sz="2400" b="1" kern="1600" dirty="0">
              <a:effectLst/>
              <a:latin typeface="Arial" panose="020B0604020202020204" pitchFamily="34" charset="0"/>
            </a:endParaRPr>
          </a:p>
          <a:p>
            <a:pPr marL="342900" marR="0" lvl="0" indent="-342900">
              <a:spcBef>
                <a:spcPts val="0"/>
              </a:spcBef>
              <a:spcAft>
                <a:spcPts val="0"/>
              </a:spcAft>
              <a:buFont typeface="+mj-lt"/>
              <a:buAutoNum type="alphaUcPeriod"/>
              <a:tabLst>
                <a:tab pos="485775" algn="l"/>
              </a:tabLst>
            </a:pPr>
            <a:r>
              <a:rPr lang="en-US" sz="1600" dirty="0">
                <a:effectLst/>
                <a:latin typeface="Times New Roman" panose="02020603050405020304" pitchFamily="18" charset="0"/>
                <a:ea typeface="Times New Roman" panose="02020603050405020304" pitchFamily="18" charset="0"/>
              </a:rPr>
              <a:t>What Nancy Rogers teaches on kindness and compassion can be seen in the story Jesus taught about being a neighbor in Luke 10:25-37.</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600" b="1" dirty="0">
                <a:effectLst/>
                <a:latin typeface="Times New Roman" panose="02020603050405020304" pitchFamily="18" charset="0"/>
                <a:ea typeface="Times New Roman" panose="02020603050405020304" pitchFamily="18" charset="0"/>
              </a:rPr>
              <a:t>Look for Helpers:</a:t>
            </a:r>
            <a:r>
              <a:rPr lang="en-US" sz="1600" dirty="0">
                <a:effectLst/>
                <a:latin typeface="Times New Roman" panose="02020603050405020304" pitchFamily="18" charset="0"/>
                <a:ea typeface="Times New Roman" panose="02020603050405020304" pitchFamily="18" charset="0"/>
              </a:rPr>
              <a:t> When Fred Rogers was a young boy and saw scary things in the news, his mother would tell him to “look for the helpers.” She taught him to focus on the people who were always there to help during difficult times.</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600" b="1" dirty="0">
                <a:effectLst/>
                <a:latin typeface="Times New Roman" panose="02020603050405020304" pitchFamily="18" charset="0"/>
                <a:ea typeface="Times New Roman" panose="02020603050405020304" pitchFamily="18" charset="0"/>
              </a:rPr>
              <a:t>Encourage Goodness:</a:t>
            </a:r>
            <a:r>
              <a:rPr lang="en-US" sz="1600" dirty="0">
                <a:effectLst/>
                <a:latin typeface="Times New Roman" panose="02020603050405020304" pitchFamily="18" charset="0"/>
                <a:ea typeface="Times New Roman" panose="02020603050405020304" pitchFamily="18" charset="0"/>
              </a:rPr>
              <a:t> His mother encouraged Fred to make goodness attractive. She believed that one of the toughest assignments in life is to make kindness and goodness appealing to others.</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600" b="1" dirty="0">
                <a:effectLst/>
                <a:latin typeface="Times New Roman" panose="02020603050405020304" pitchFamily="18" charset="0"/>
                <a:ea typeface="Times New Roman" panose="02020603050405020304" pitchFamily="18" charset="0"/>
              </a:rPr>
              <a:t>Share Responsibility:</a:t>
            </a:r>
            <a:r>
              <a:rPr lang="en-US" sz="1600" dirty="0">
                <a:effectLst/>
                <a:latin typeface="Times New Roman" panose="02020603050405020304" pitchFamily="18" charset="0"/>
                <a:ea typeface="Times New Roman" panose="02020603050405020304" pitchFamily="18" charset="0"/>
              </a:rPr>
              <a:t> She instilled in him the idea that we live in a world where we need to share responsibility. It’s easy to say, “It’s not my problem,” but she believed in responding to the needs she saw around her.</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600" b="1" dirty="0">
                <a:effectLst/>
                <a:latin typeface="Times New Roman" panose="02020603050405020304" pitchFamily="18" charset="0"/>
                <a:ea typeface="Times New Roman" panose="02020603050405020304" pitchFamily="18" charset="0"/>
              </a:rPr>
              <a:t>Be Kind:</a:t>
            </a:r>
            <a:r>
              <a:rPr lang="en-US" sz="1600" dirty="0">
                <a:effectLst/>
                <a:latin typeface="Times New Roman" panose="02020603050405020304" pitchFamily="18" charset="0"/>
                <a:ea typeface="Times New Roman" panose="02020603050405020304" pitchFamily="18" charset="0"/>
              </a:rPr>
              <a:t> Mr. Rogers learned from his mother that there are three ways to Ultimate success: the first way is to be kind, the second way is to be kind, and the third way is to be kind.</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600" b="1" dirty="0">
                <a:effectLst/>
                <a:latin typeface="Times New Roman" panose="02020603050405020304" pitchFamily="18" charset="0"/>
                <a:ea typeface="Times New Roman" panose="02020603050405020304" pitchFamily="18" charset="0"/>
              </a:rPr>
              <a:t>Unique Contributions:</a:t>
            </a:r>
            <a:r>
              <a:rPr lang="en-US" sz="1600" dirty="0">
                <a:effectLst/>
                <a:latin typeface="Times New Roman" panose="02020603050405020304" pitchFamily="18" charset="0"/>
                <a:ea typeface="Times New Roman" panose="02020603050405020304" pitchFamily="18" charset="0"/>
              </a:rPr>
              <a:t> His mother recognized that everyone has different gifts and ways of expressing themselves. She taught him that each person brings something valuable to the world.</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600" b="1" dirty="0">
                <a:effectLst/>
                <a:latin typeface="Times New Roman" panose="02020603050405020304" pitchFamily="18" charset="0"/>
                <a:ea typeface="Times New Roman" panose="02020603050405020304" pitchFamily="18" charset="0"/>
              </a:rPr>
              <a:t>Embrace Uniqueness:</a:t>
            </a:r>
            <a:r>
              <a:rPr lang="en-US" sz="1600" dirty="0">
                <a:effectLst/>
                <a:latin typeface="Times New Roman" panose="02020603050405020304" pitchFamily="18" charset="0"/>
                <a:ea typeface="Times New Roman" panose="02020603050405020304" pitchFamily="18" charset="0"/>
              </a:rPr>
              <a:t> She encouraged her son, Fred, to accept people exactly as they are, recognizing their uniqueness and the chance to live in a redeeming way.</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600" b="1" dirty="0">
                <a:effectLst/>
                <a:latin typeface="Times New Roman" panose="02020603050405020304" pitchFamily="18" charset="0"/>
                <a:ea typeface="Times New Roman" panose="02020603050405020304" pitchFamily="18" charset="0"/>
              </a:rPr>
              <a:t>Say “Yes”:</a:t>
            </a:r>
            <a:r>
              <a:rPr lang="en-US" sz="1600" dirty="0">
                <a:effectLst/>
                <a:latin typeface="Times New Roman" panose="02020603050405020304" pitchFamily="18" charset="0"/>
                <a:ea typeface="Times New Roman" panose="02020603050405020304" pitchFamily="18" charset="0"/>
              </a:rPr>
              <a:t> Fred’s mother appreciated the times he said “yes,” even when it meant extra work for him and seemed helpful only to someone else.</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600" b="1" dirty="0">
                <a:effectLst/>
                <a:latin typeface="Times New Roman" panose="02020603050405020304" pitchFamily="18" charset="0"/>
                <a:ea typeface="Times New Roman" panose="02020603050405020304" pitchFamily="18" charset="0"/>
              </a:rPr>
              <a:t>Worth and Worthiness:</a:t>
            </a:r>
            <a:r>
              <a:rPr lang="en-US" sz="1600" dirty="0">
                <a:effectLst/>
                <a:latin typeface="Times New Roman" panose="02020603050405020304" pitchFamily="18" charset="0"/>
                <a:ea typeface="Times New Roman" panose="02020603050405020304" pitchFamily="18" charset="0"/>
              </a:rPr>
              <a:t> She believed that the world needed a sense of worth, and each person was worth another’s time and effort.</a:t>
            </a:r>
          </a:p>
          <a:p>
            <a:pPr marL="342900" marR="0" lvl="0" indent="-342900">
              <a:spcBef>
                <a:spcPts val="0"/>
              </a:spcBef>
              <a:spcAft>
                <a:spcPts val="0"/>
              </a:spcAft>
              <a:buFont typeface="+mj-lt"/>
              <a:buAutoNum type="alphaUcPeriod"/>
              <a:tabLst>
                <a:tab pos="2743200" algn="ctr"/>
                <a:tab pos="5486400" algn="r"/>
                <a:tab pos="485775" algn="l"/>
                <a:tab pos="2743200" algn="ctr"/>
                <a:tab pos="5486400" algn="r"/>
              </a:tabLst>
            </a:pPr>
            <a:r>
              <a:rPr lang="en-US" sz="1600" b="1" dirty="0">
                <a:effectLst/>
                <a:latin typeface="Times New Roman" panose="02020603050405020304" pitchFamily="18" charset="0"/>
                <a:ea typeface="Times New Roman" panose="02020603050405020304" pitchFamily="18" charset="0"/>
              </a:rPr>
              <a:t>Kind Words:</a:t>
            </a:r>
            <a:r>
              <a:rPr lang="en-US" sz="1600" dirty="0">
                <a:effectLst/>
                <a:latin typeface="Times New Roman" panose="02020603050405020304" pitchFamily="18" charset="0"/>
                <a:ea typeface="Times New Roman" panose="02020603050405020304" pitchFamily="18" charset="0"/>
              </a:rPr>
              <a:t> She understood the power of kind words. Imagine the impact if each of us offered just one kind word to another person.</a:t>
            </a:r>
            <a:endParaRPr lang="en-US" sz="1600"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8273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4796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89F03-C4E3-7A0F-DAC4-3E76F607C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0CE05F-1525-5381-AD93-BD94BBB0DC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B45FC-3878-C601-DD17-BAE7F155A19B}"/>
              </a:ext>
            </a:extLst>
          </p:cNvPr>
          <p:cNvSpPr>
            <a:spLocks noGrp="1"/>
          </p:cNvSpPr>
          <p:nvPr>
            <p:ph type="body" idx="1"/>
          </p:nvPr>
        </p:nvSpPr>
        <p:spPr/>
        <p:txBody>
          <a:bodyPr/>
          <a:lstStyle/>
          <a:p>
            <a:pPr marL="400050" marR="0" lvl="0" indent="-400050">
              <a:spcBef>
                <a:spcPts val="0"/>
              </a:spcBef>
              <a:spcAft>
                <a:spcPts val="0"/>
              </a:spcAft>
              <a:buSzPts val="1400"/>
              <a:buFont typeface="+mj-lt"/>
              <a:buAutoNum type="romanUcPeriod" startAt="3"/>
            </a:pPr>
            <a:r>
              <a:rPr lang="en-US" sz="1400" b="0" kern="1600" dirty="0">
                <a:effectLst/>
                <a:latin typeface="Times New Roman" panose="02020603050405020304" pitchFamily="18" charset="0"/>
              </a:rPr>
              <a:t>Saints Are to Be a Neighbor</a:t>
            </a:r>
            <a:endParaRPr lang="en-US" sz="1600" b="1" kern="1600" dirty="0">
              <a:effectLst/>
              <a:latin typeface="Arial" panose="020B0604020202020204" pitchFamily="34"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When asked, “Who proved to be a neighbor?” the lawyer answered correctly, “The one who showed mercy toward him.” </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Jesus told him, “Go and do the same” (“Go, and be a neighbor!”).</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The two attitudes contrasted between the lawyer and the Samaritan in Jesus’ story:</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52500" algn="l"/>
              </a:tabLst>
            </a:pPr>
            <a:r>
              <a:rPr lang="en-US" sz="1100" dirty="0">
                <a:effectLst/>
                <a:latin typeface="Times New Roman" panose="02020603050405020304" pitchFamily="18" charset="0"/>
                <a:ea typeface="Times New Roman" panose="02020603050405020304" pitchFamily="18" charset="0"/>
              </a:rPr>
              <a:t>The lawyer: “Who do I have to love?” (“Who is my neighbor?”)</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52500" algn="l"/>
              </a:tabLst>
            </a:pPr>
            <a:r>
              <a:rPr lang="en-US" sz="1100" dirty="0">
                <a:effectLst/>
                <a:latin typeface="Times New Roman" panose="02020603050405020304" pitchFamily="18" charset="0"/>
                <a:ea typeface="Times New Roman" panose="02020603050405020304" pitchFamily="18" charset="0"/>
              </a:rPr>
              <a:t>The Samaritan: “How can I be a neighbor?”</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Galatians 5:14: For the whole Law is fulfilled in one word, in the statement, “YOU SHALL LOVE YOUR NEIGHBOR AS YOURSELF.”</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Jesus said to love one another as He loved us (John 13:34-35) and forgive as He forgave us (Ephesians 4:32; Colossians 3:13) – He was the example in all that He said and did!</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52500" algn="l"/>
              </a:tabLst>
            </a:pPr>
            <a:r>
              <a:rPr lang="en-US" sz="1100" b="1" dirty="0">
                <a:effectLst/>
                <a:latin typeface="Times New Roman" panose="02020603050405020304" pitchFamily="18" charset="0"/>
                <a:ea typeface="Times New Roman" panose="02020603050405020304" pitchFamily="18" charset="0"/>
              </a:rPr>
              <a:t>The parable Jesus told shows that our neighbor is anyone who needs us!</a:t>
            </a:r>
            <a:r>
              <a:rPr lang="en-US" sz="1100" dirty="0">
                <a:effectLst/>
                <a:latin typeface="Times New Roman" panose="02020603050405020304" pitchFamily="18" charset="0"/>
                <a:ea typeface="Times New Roman" panose="02020603050405020304" pitchFamily="18" charset="0"/>
              </a:rPr>
              <a:t> (Not just a geographical position, but a need)</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Christians are commanded to be compassionate, loving individuals – Colossians 3:12-14:</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52500" algn="l"/>
              </a:tabLst>
            </a:pPr>
            <a:r>
              <a:rPr lang="en-US" sz="1100" dirty="0">
                <a:effectLst/>
                <a:latin typeface="Times New Roman" panose="02020603050405020304" pitchFamily="18" charset="0"/>
                <a:ea typeface="Times New Roman" panose="02020603050405020304" pitchFamily="18" charset="0"/>
              </a:rPr>
              <a:t>We are to have compassion for one another – I Peter 3:8; 4:8</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1485900" algn="l"/>
              </a:tabLst>
            </a:pPr>
            <a:r>
              <a:rPr lang="en-US" sz="1100" spc="-10" dirty="0">
                <a:effectLst/>
                <a:latin typeface="Times New Roman" panose="02020603050405020304" pitchFamily="18" charset="0"/>
                <a:ea typeface="Times New Roman" panose="02020603050405020304" pitchFamily="18" charset="0"/>
              </a:rPr>
              <a:t>Does your compassion go as far as the priest and the Levite</a:t>
            </a:r>
            <a:r>
              <a:rPr lang="en-US" sz="1100" i="1" spc="-10" dirty="0">
                <a:effectLst/>
                <a:latin typeface="Times New Roman" panose="02020603050405020304" pitchFamily="18" charset="0"/>
                <a:ea typeface="Times New Roman" panose="02020603050405020304" pitchFamily="18" charset="0"/>
              </a:rPr>
              <a:t>? (Do you pass by on the other side when you see a need?)</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52500" algn="l"/>
              </a:tabLst>
            </a:pPr>
            <a:r>
              <a:rPr lang="en-US" sz="1100" dirty="0">
                <a:effectLst/>
                <a:latin typeface="Times New Roman" panose="02020603050405020304" pitchFamily="18" charset="0"/>
                <a:ea typeface="Times New Roman" panose="02020603050405020304" pitchFamily="18" charset="0"/>
              </a:rPr>
              <a:t>We are to have compassion for the lost – Jude 22-23 (“Mercy” is “compassion” in NKJ)</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We are to teach them </a:t>
            </a:r>
            <a:r>
              <a:rPr lang="en-US" sz="1100" i="1" dirty="0">
                <a:effectLst/>
                <a:latin typeface="Times New Roman" panose="02020603050405020304" pitchFamily="18" charset="0"/>
                <a:ea typeface="Times New Roman" panose="02020603050405020304" pitchFamily="18" charset="0"/>
              </a:rPr>
              <a:t>(as Jesus taught the crowds in Mk. 6:34)</a:t>
            </a:r>
            <a:r>
              <a:rPr lang="en-US" sz="1100" dirty="0">
                <a:effectLst/>
                <a:latin typeface="Times New Roman" panose="02020603050405020304" pitchFamily="18" charset="0"/>
                <a:ea typeface="Times New Roman" panose="02020603050405020304" pitchFamily="18" charset="0"/>
              </a:rPr>
              <a:t> so that they may repent and be saved from the fire! </a:t>
            </a:r>
            <a:r>
              <a:rPr lang="en-US" sz="1100" i="1" dirty="0">
                <a:effectLst/>
                <a:latin typeface="Times New Roman" panose="02020603050405020304" pitchFamily="18" charset="0"/>
                <a:ea typeface="Times New Roman" panose="02020603050405020304" pitchFamily="18" charset="0"/>
              </a:rPr>
              <a:t>(II Tim. 2:24-26; Jude 22-23)</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52500" algn="l"/>
              </a:tabLst>
            </a:pPr>
            <a:r>
              <a:rPr lang="en-US" sz="1100" dirty="0">
                <a:effectLst/>
                <a:latin typeface="Times New Roman" panose="02020603050405020304" pitchFamily="18" charset="0"/>
                <a:ea typeface="Times New Roman" panose="02020603050405020304" pitchFamily="18" charset="0"/>
              </a:rPr>
              <a:t>We are to have compassion for our enemies – Matthew 5:43-45; Romans 12:19-21</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We are to pray for those who hate us and persecute us! </a:t>
            </a:r>
            <a:r>
              <a:rPr lang="en-US" sz="1100" i="1" dirty="0">
                <a:effectLst/>
                <a:latin typeface="Times New Roman" panose="02020603050405020304" pitchFamily="18" charset="0"/>
                <a:ea typeface="Times New Roman" panose="02020603050405020304" pitchFamily="18" charset="0"/>
              </a:rPr>
              <a:t>Hard thing to do!</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To offer them the physical help as we are able </a:t>
            </a:r>
            <a:r>
              <a:rPr lang="en-US" sz="1100" i="1" dirty="0">
                <a:effectLst/>
                <a:latin typeface="Times New Roman" panose="02020603050405020304" pitchFamily="18" charset="0"/>
                <a:ea typeface="Times New Roman" panose="02020603050405020304" pitchFamily="18" charset="0"/>
              </a:rPr>
              <a:t>(Rom. 12:19-21; Gal. 6:10)</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To offer spiritual help when needed: to seek to correct and forgive, not to humiliate and condemn (</a:t>
            </a:r>
            <a:r>
              <a:rPr lang="en-US" sz="1100" i="1" dirty="0">
                <a:effectLst/>
                <a:latin typeface="Times New Roman" panose="02020603050405020304" pitchFamily="18" charset="0"/>
                <a:ea typeface="Times New Roman" panose="02020603050405020304" pitchFamily="18" charset="0"/>
              </a:rPr>
              <a:t>Col. 3:12-14; II Tim. 2:24-26; Jude 22-23)</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457200" algn="l"/>
                <a:tab pos="485775" algn="l"/>
              </a:tabLst>
            </a:pPr>
            <a:r>
              <a:rPr lang="en-US" sz="1100" b="1" spc="-10" dirty="0">
                <a:effectLst/>
                <a:latin typeface="Times New Roman" panose="02020603050405020304" pitchFamily="18" charset="0"/>
              </a:rPr>
              <a:t>How we treat others in this life is how we will be treated in the life to come! </a:t>
            </a:r>
            <a:endParaRPr lang="en-US" sz="1200" b="1" spc="-10" dirty="0">
              <a:effectLst/>
              <a:latin typeface="Times New Roman" panose="02020603050405020304" pitchFamily="18" charset="0"/>
            </a:endParaRPr>
          </a:p>
          <a:p>
            <a:pPr marL="742950" marR="0" lvl="1" indent="-285750">
              <a:spcBef>
                <a:spcPts val="0"/>
              </a:spcBef>
              <a:spcAft>
                <a:spcPts val="0"/>
              </a:spcAft>
              <a:buFont typeface="+mj-lt"/>
              <a:buAutoNum type="arabicPeriod"/>
              <a:tabLst>
                <a:tab pos="457200" algn="l"/>
                <a:tab pos="952500" algn="l"/>
              </a:tabLst>
            </a:pPr>
            <a:r>
              <a:rPr lang="en-US" sz="1100" b="1" spc="-10" dirty="0">
                <a:effectLst/>
                <a:latin typeface="Times New Roman" panose="02020603050405020304" pitchFamily="18" charset="0"/>
              </a:rPr>
              <a:t>Matthew 5:7: The merciful will receive mercy </a:t>
            </a:r>
            <a:r>
              <a:rPr lang="en-US" sz="1100" b="1" i="1" spc="-10" dirty="0">
                <a:effectLst/>
                <a:latin typeface="Times New Roman" panose="02020603050405020304" pitchFamily="18" charset="0"/>
              </a:rPr>
              <a:t>(means compassion and is same word used in Mt. 18:33; I Tim. 1:13, 16; Jude 22-23)</a:t>
            </a:r>
            <a:endParaRPr lang="en-US" sz="1200" b="1" spc="-10" dirty="0">
              <a:effectLst/>
              <a:latin typeface="Times New Roman" panose="02020603050405020304" pitchFamily="18" charset="0"/>
            </a:endParaRPr>
          </a:p>
          <a:p>
            <a:pPr marL="742950" marR="0" lvl="1" indent="-285750">
              <a:spcBef>
                <a:spcPts val="0"/>
              </a:spcBef>
              <a:spcAft>
                <a:spcPts val="0"/>
              </a:spcAft>
              <a:buFont typeface="+mj-lt"/>
              <a:buAutoNum type="arabicPeriod"/>
              <a:tabLst>
                <a:tab pos="457200" algn="l"/>
                <a:tab pos="952500" algn="l"/>
              </a:tabLst>
            </a:pPr>
            <a:r>
              <a:rPr lang="en-US" sz="1100" b="1" spc="-10" dirty="0">
                <a:effectLst/>
                <a:latin typeface="Times New Roman" panose="02020603050405020304" pitchFamily="18" charset="0"/>
              </a:rPr>
              <a:t>We are to be people of mercy, compassion &amp; forgiveness – Colossians 3:12-14</a:t>
            </a:r>
            <a:endParaRPr lang="en-US" sz="1200" b="1" spc="-10" dirty="0">
              <a:effectLst/>
              <a:latin typeface="Times New Roman" panose="02020603050405020304" pitchFamily="18" charset="0"/>
            </a:endParaRPr>
          </a:p>
          <a:p>
            <a:pPr marL="342900" marR="0" lvl="0" indent="-342900">
              <a:spcBef>
                <a:spcPts val="0"/>
              </a:spcBef>
              <a:spcAft>
                <a:spcPts val="0"/>
              </a:spcAft>
              <a:buFont typeface="+mj-lt"/>
              <a:buAutoNum type="alphaUcPeriod"/>
              <a:tabLst>
                <a:tab pos="457200" algn="l"/>
                <a:tab pos="485775" algn="l"/>
              </a:tabLst>
            </a:pPr>
            <a:r>
              <a:rPr lang="en-US" sz="1100" b="1" spc="-10" dirty="0">
                <a:effectLst/>
                <a:latin typeface="Times New Roman" panose="02020603050405020304" pitchFamily="18" charset="0"/>
              </a:rPr>
              <a:t>Go, be a neighbor, be a helper!</a:t>
            </a:r>
            <a:endParaRPr lang="en-US" sz="1200" b="1" spc="-10" dirty="0">
              <a:effectLst/>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AC49D501-CD96-5EC3-A5CE-EA392D76473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7455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89F03-C4E3-7A0F-DAC4-3E76F607C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0CE05F-1525-5381-AD93-BD94BBB0DC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B45FC-3878-C601-DD17-BAE7F155A19B}"/>
              </a:ext>
            </a:extLst>
          </p:cNvPr>
          <p:cNvSpPr>
            <a:spLocks noGrp="1"/>
          </p:cNvSpPr>
          <p:nvPr>
            <p:ph type="body" idx="1"/>
          </p:nvPr>
        </p:nvSpPr>
        <p:spPr/>
        <p:txBody>
          <a:bodyPr/>
          <a:lstStyle/>
          <a:p>
            <a:pPr marL="400050" marR="0" lvl="0" indent="-400050">
              <a:spcBef>
                <a:spcPts val="0"/>
              </a:spcBef>
              <a:spcAft>
                <a:spcPts val="0"/>
              </a:spcAft>
              <a:buSzPts val="1400"/>
              <a:buFont typeface="+mj-lt"/>
              <a:buAutoNum type="romanUcPeriod" startAt="3"/>
            </a:pPr>
            <a:r>
              <a:rPr lang="en-US" sz="1400" b="0" kern="1600" dirty="0">
                <a:effectLst/>
                <a:latin typeface="Times New Roman" panose="02020603050405020304" pitchFamily="18" charset="0"/>
              </a:rPr>
              <a:t>Saints Are to Be a Neighbor</a:t>
            </a:r>
            <a:endParaRPr lang="en-US" sz="1600" b="1" kern="1600" dirty="0">
              <a:effectLst/>
              <a:latin typeface="Arial" panose="020B0604020202020204" pitchFamily="34"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When asked, “Who proved to be a neighbor?” the lawyer answered correctly, “The one who showed mercy toward him.” </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Jesus told him, “Go and do the same” (“Go, and be a neighbor!”).</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The two attitudes contrasted between the lawyer and the Samaritan in Jesus’ story:</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52500" algn="l"/>
              </a:tabLst>
            </a:pPr>
            <a:r>
              <a:rPr lang="en-US" sz="1100" dirty="0">
                <a:effectLst/>
                <a:latin typeface="Times New Roman" panose="02020603050405020304" pitchFamily="18" charset="0"/>
                <a:ea typeface="Times New Roman" panose="02020603050405020304" pitchFamily="18" charset="0"/>
              </a:rPr>
              <a:t>The lawyer: “Who do I have to love?” (“Who is my neighbor?”)</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52500" algn="l"/>
              </a:tabLst>
            </a:pPr>
            <a:r>
              <a:rPr lang="en-US" sz="1100" dirty="0">
                <a:effectLst/>
                <a:latin typeface="Times New Roman" panose="02020603050405020304" pitchFamily="18" charset="0"/>
                <a:ea typeface="Times New Roman" panose="02020603050405020304" pitchFamily="18" charset="0"/>
              </a:rPr>
              <a:t>The Samaritan: “How can I be a neighbor?”</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Galatians 5:14: For the whole Law is fulfilled in one word, in the statement, “YOU SHALL LOVE YOUR NEIGHBOR AS YOURSELF.”</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Jesus said to love one another as He loved us (John 13:34-35) and forgive as He forgave us (Ephesians 4:32; Colossians 3:13) – He was the example in all that He said and did!</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52500" algn="l"/>
              </a:tabLst>
            </a:pPr>
            <a:r>
              <a:rPr lang="en-US" sz="1100" b="1" dirty="0">
                <a:effectLst/>
                <a:latin typeface="Times New Roman" panose="02020603050405020304" pitchFamily="18" charset="0"/>
                <a:ea typeface="Times New Roman" panose="02020603050405020304" pitchFamily="18" charset="0"/>
              </a:rPr>
              <a:t>The parable Jesus told shows that our neighbor is anyone who needs us!</a:t>
            </a:r>
            <a:r>
              <a:rPr lang="en-US" sz="1100" dirty="0">
                <a:effectLst/>
                <a:latin typeface="Times New Roman" panose="02020603050405020304" pitchFamily="18" charset="0"/>
                <a:ea typeface="Times New Roman" panose="02020603050405020304" pitchFamily="18" charset="0"/>
              </a:rPr>
              <a:t> (Not just a geographical position, but a need)</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Christians are commanded to be compassionate, loving individuals – Colossians 3:12-14:</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52500" algn="l"/>
              </a:tabLst>
            </a:pPr>
            <a:r>
              <a:rPr lang="en-US" sz="1100" dirty="0">
                <a:effectLst/>
                <a:latin typeface="Times New Roman" panose="02020603050405020304" pitchFamily="18" charset="0"/>
                <a:ea typeface="Times New Roman" panose="02020603050405020304" pitchFamily="18" charset="0"/>
              </a:rPr>
              <a:t>We are to have compassion for one another – I Peter 3:8; 4:8</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1485900" algn="l"/>
              </a:tabLst>
            </a:pPr>
            <a:r>
              <a:rPr lang="en-US" sz="1100" spc="-10" dirty="0">
                <a:effectLst/>
                <a:latin typeface="Times New Roman" panose="02020603050405020304" pitchFamily="18" charset="0"/>
                <a:ea typeface="Times New Roman" panose="02020603050405020304" pitchFamily="18" charset="0"/>
              </a:rPr>
              <a:t>Does your compassion go as far as the priest and the Levite</a:t>
            </a:r>
            <a:r>
              <a:rPr lang="en-US" sz="1100" i="1" spc="-10" dirty="0">
                <a:effectLst/>
                <a:latin typeface="Times New Roman" panose="02020603050405020304" pitchFamily="18" charset="0"/>
                <a:ea typeface="Times New Roman" panose="02020603050405020304" pitchFamily="18" charset="0"/>
              </a:rPr>
              <a:t>? (Do you pass by on the other side when you see a need?)</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52500" algn="l"/>
              </a:tabLst>
            </a:pPr>
            <a:r>
              <a:rPr lang="en-US" sz="1100" dirty="0">
                <a:effectLst/>
                <a:latin typeface="Times New Roman" panose="02020603050405020304" pitchFamily="18" charset="0"/>
                <a:ea typeface="Times New Roman" panose="02020603050405020304" pitchFamily="18" charset="0"/>
              </a:rPr>
              <a:t>We are to have compassion for the lost – Jude 22-23 (“Mercy” is “compassion” in NKJ)</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We are to teach them </a:t>
            </a:r>
            <a:r>
              <a:rPr lang="en-US" sz="1100" i="1" dirty="0">
                <a:effectLst/>
                <a:latin typeface="Times New Roman" panose="02020603050405020304" pitchFamily="18" charset="0"/>
                <a:ea typeface="Times New Roman" panose="02020603050405020304" pitchFamily="18" charset="0"/>
              </a:rPr>
              <a:t>(as Jesus taught the crowds in Mk. 6:34)</a:t>
            </a:r>
            <a:r>
              <a:rPr lang="en-US" sz="1100" dirty="0">
                <a:effectLst/>
                <a:latin typeface="Times New Roman" panose="02020603050405020304" pitchFamily="18" charset="0"/>
                <a:ea typeface="Times New Roman" panose="02020603050405020304" pitchFamily="18" charset="0"/>
              </a:rPr>
              <a:t> so that they may repent and be saved from the fire! </a:t>
            </a:r>
            <a:r>
              <a:rPr lang="en-US" sz="1100" i="1" dirty="0">
                <a:effectLst/>
                <a:latin typeface="Times New Roman" panose="02020603050405020304" pitchFamily="18" charset="0"/>
                <a:ea typeface="Times New Roman" panose="02020603050405020304" pitchFamily="18" charset="0"/>
              </a:rPr>
              <a:t>(II Tim. 2:24-26; Jude 22-23)</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52500" algn="l"/>
              </a:tabLst>
            </a:pPr>
            <a:r>
              <a:rPr lang="en-US" sz="1100" dirty="0">
                <a:effectLst/>
                <a:latin typeface="Times New Roman" panose="02020603050405020304" pitchFamily="18" charset="0"/>
                <a:ea typeface="Times New Roman" panose="02020603050405020304" pitchFamily="18" charset="0"/>
              </a:rPr>
              <a:t>We are to have compassion for our enemies – Matthew 5:43-45; Romans 12:19-21</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We are to pray for those who hate us and persecute us! </a:t>
            </a:r>
            <a:r>
              <a:rPr lang="en-US" sz="1100" i="1" dirty="0">
                <a:effectLst/>
                <a:latin typeface="Times New Roman" panose="02020603050405020304" pitchFamily="18" charset="0"/>
                <a:ea typeface="Times New Roman" panose="02020603050405020304" pitchFamily="18" charset="0"/>
              </a:rPr>
              <a:t>Hard thing to do!</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To offer them the physical help as we are able </a:t>
            </a:r>
            <a:r>
              <a:rPr lang="en-US" sz="1100" i="1" dirty="0">
                <a:effectLst/>
                <a:latin typeface="Times New Roman" panose="02020603050405020304" pitchFamily="18" charset="0"/>
                <a:ea typeface="Times New Roman" panose="02020603050405020304" pitchFamily="18" charset="0"/>
              </a:rPr>
              <a:t>(Rom. 12:19-21; Gal. 6:10)</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To offer spiritual help when needed: to seek to correct and forgive, not to humiliate and condemn (</a:t>
            </a:r>
            <a:r>
              <a:rPr lang="en-US" sz="1100" i="1" dirty="0">
                <a:effectLst/>
                <a:latin typeface="Times New Roman" panose="02020603050405020304" pitchFamily="18" charset="0"/>
                <a:ea typeface="Times New Roman" panose="02020603050405020304" pitchFamily="18" charset="0"/>
              </a:rPr>
              <a:t>Col. 3:12-14; II Tim. 2:24-26; Jude 22-23)</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457200" algn="l"/>
                <a:tab pos="485775" algn="l"/>
              </a:tabLst>
            </a:pPr>
            <a:r>
              <a:rPr lang="en-US" sz="1100" b="1" spc="-10" dirty="0">
                <a:effectLst/>
                <a:latin typeface="Times New Roman" panose="02020603050405020304" pitchFamily="18" charset="0"/>
              </a:rPr>
              <a:t>How we treat others in this life is how we will be treated in the life to come! </a:t>
            </a:r>
            <a:endParaRPr lang="en-US" sz="1200" b="1" spc="-10" dirty="0">
              <a:effectLst/>
              <a:latin typeface="Times New Roman" panose="02020603050405020304" pitchFamily="18" charset="0"/>
            </a:endParaRPr>
          </a:p>
          <a:p>
            <a:pPr marL="742950" marR="0" lvl="1" indent="-285750">
              <a:spcBef>
                <a:spcPts val="0"/>
              </a:spcBef>
              <a:spcAft>
                <a:spcPts val="0"/>
              </a:spcAft>
              <a:buFont typeface="+mj-lt"/>
              <a:buAutoNum type="arabicPeriod"/>
              <a:tabLst>
                <a:tab pos="457200" algn="l"/>
                <a:tab pos="952500" algn="l"/>
              </a:tabLst>
            </a:pPr>
            <a:r>
              <a:rPr lang="en-US" sz="1100" b="1" spc="-10" dirty="0">
                <a:effectLst/>
                <a:latin typeface="Times New Roman" panose="02020603050405020304" pitchFamily="18" charset="0"/>
              </a:rPr>
              <a:t>Matthew 5:7: The merciful will receive mercy </a:t>
            </a:r>
            <a:r>
              <a:rPr lang="en-US" sz="1100" b="1" i="1" spc="-10" dirty="0">
                <a:effectLst/>
                <a:latin typeface="Times New Roman" panose="02020603050405020304" pitchFamily="18" charset="0"/>
              </a:rPr>
              <a:t>(means compassion and is same word used in Mt. 18:33; I Tim. 1:13, 16; Jude 22-23)</a:t>
            </a:r>
            <a:endParaRPr lang="en-US" sz="1200" b="1" spc="-10" dirty="0">
              <a:effectLst/>
              <a:latin typeface="Times New Roman" panose="02020603050405020304" pitchFamily="18" charset="0"/>
            </a:endParaRPr>
          </a:p>
          <a:p>
            <a:pPr marL="742950" marR="0" lvl="1" indent="-285750">
              <a:spcBef>
                <a:spcPts val="0"/>
              </a:spcBef>
              <a:spcAft>
                <a:spcPts val="0"/>
              </a:spcAft>
              <a:buFont typeface="+mj-lt"/>
              <a:buAutoNum type="arabicPeriod"/>
              <a:tabLst>
                <a:tab pos="457200" algn="l"/>
                <a:tab pos="952500" algn="l"/>
              </a:tabLst>
            </a:pPr>
            <a:r>
              <a:rPr lang="en-US" sz="1100" b="1" spc="-10" dirty="0">
                <a:effectLst/>
                <a:latin typeface="Times New Roman" panose="02020603050405020304" pitchFamily="18" charset="0"/>
              </a:rPr>
              <a:t>We are to be people of mercy, compassion &amp; forgiveness – Colossians 3:12-14</a:t>
            </a:r>
            <a:endParaRPr lang="en-US" sz="1200" b="1" spc="-10" dirty="0">
              <a:effectLst/>
              <a:latin typeface="Times New Roman" panose="02020603050405020304" pitchFamily="18" charset="0"/>
            </a:endParaRPr>
          </a:p>
          <a:p>
            <a:pPr marL="342900" marR="0" lvl="0" indent="-342900">
              <a:spcBef>
                <a:spcPts val="0"/>
              </a:spcBef>
              <a:spcAft>
                <a:spcPts val="0"/>
              </a:spcAft>
              <a:buFont typeface="+mj-lt"/>
              <a:buAutoNum type="alphaUcPeriod"/>
              <a:tabLst>
                <a:tab pos="457200" algn="l"/>
                <a:tab pos="485775" algn="l"/>
              </a:tabLst>
            </a:pPr>
            <a:r>
              <a:rPr lang="en-US" sz="1100" b="1" spc="-10" dirty="0">
                <a:effectLst/>
                <a:latin typeface="Times New Roman" panose="02020603050405020304" pitchFamily="18" charset="0"/>
              </a:rPr>
              <a:t>Go, be a neighbor, be a helper!</a:t>
            </a:r>
            <a:endParaRPr lang="en-US" sz="1200" b="1" spc="-10" dirty="0">
              <a:effectLst/>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AC49D501-CD96-5EC3-A5CE-EA392D76473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0315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89F03-C4E3-7A0F-DAC4-3E76F607C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0CE05F-1525-5381-AD93-BD94BBB0DC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B45FC-3878-C601-DD17-BAE7F155A19B}"/>
              </a:ext>
            </a:extLst>
          </p:cNvPr>
          <p:cNvSpPr>
            <a:spLocks noGrp="1"/>
          </p:cNvSpPr>
          <p:nvPr>
            <p:ph type="body" idx="1"/>
          </p:nvPr>
        </p:nvSpPr>
        <p:spPr/>
        <p:txBody>
          <a:bodyPr/>
          <a:lstStyle/>
          <a:p>
            <a:pPr marL="400050" marR="0" lvl="0" indent="-400050">
              <a:spcBef>
                <a:spcPts val="0"/>
              </a:spcBef>
              <a:spcAft>
                <a:spcPts val="0"/>
              </a:spcAft>
              <a:buSzPts val="1400"/>
              <a:buFont typeface="+mj-lt"/>
              <a:buAutoNum type="romanUcPeriod" startAt="3"/>
            </a:pPr>
            <a:r>
              <a:rPr lang="en-US" sz="1400" b="0" kern="1600" dirty="0">
                <a:effectLst/>
                <a:latin typeface="Times New Roman" panose="02020603050405020304" pitchFamily="18" charset="0"/>
              </a:rPr>
              <a:t>Saints Are to Be a Neighbor</a:t>
            </a:r>
            <a:endParaRPr lang="en-US" sz="1600" b="1" kern="1600" dirty="0">
              <a:effectLst/>
              <a:latin typeface="Arial" panose="020B0604020202020204" pitchFamily="34"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When asked, “Who proved to be a neighbor?” the lawyer answered correctly, “The one who showed mercy toward him.” </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Jesus told him, “Go and do the same” (“Go, and be a neighbor!”).</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The two attitudes contrasted between the lawyer and the Samaritan in Jesus’ story:</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52500" algn="l"/>
              </a:tabLst>
            </a:pPr>
            <a:r>
              <a:rPr lang="en-US" sz="1100" dirty="0">
                <a:effectLst/>
                <a:latin typeface="Times New Roman" panose="02020603050405020304" pitchFamily="18" charset="0"/>
                <a:ea typeface="Times New Roman" panose="02020603050405020304" pitchFamily="18" charset="0"/>
              </a:rPr>
              <a:t>The lawyer: “Who do I have to love?” (“Who is my neighbor?”)</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52500" algn="l"/>
              </a:tabLst>
            </a:pPr>
            <a:r>
              <a:rPr lang="en-US" sz="1100" dirty="0">
                <a:effectLst/>
                <a:latin typeface="Times New Roman" panose="02020603050405020304" pitchFamily="18" charset="0"/>
                <a:ea typeface="Times New Roman" panose="02020603050405020304" pitchFamily="18" charset="0"/>
              </a:rPr>
              <a:t>The Samaritan: “How can I be a neighbor?”</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Galatians 5:14: For the whole Law is fulfilled in one word, in the statement, “YOU SHALL LOVE YOUR NEIGHBOR AS YOURSELF.”</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Jesus said to love one another as He loved us (John 13:34-35) and forgive as He forgave us (Ephesians 4:32; Colossians 3:13) – He was the example in all that He said and did!</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52500" algn="l"/>
              </a:tabLst>
            </a:pPr>
            <a:r>
              <a:rPr lang="en-US" sz="1100" b="1" dirty="0">
                <a:effectLst/>
                <a:latin typeface="Times New Roman" panose="02020603050405020304" pitchFamily="18" charset="0"/>
                <a:ea typeface="Times New Roman" panose="02020603050405020304" pitchFamily="18" charset="0"/>
              </a:rPr>
              <a:t>The parable Jesus told shows that our neighbor is anyone who needs us!</a:t>
            </a:r>
            <a:r>
              <a:rPr lang="en-US" sz="1100" dirty="0">
                <a:effectLst/>
                <a:latin typeface="Times New Roman" panose="02020603050405020304" pitchFamily="18" charset="0"/>
                <a:ea typeface="Times New Roman" panose="02020603050405020304" pitchFamily="18" charset="0"/>
              </a:rPr>
              <a:t> (Not just a geographical position, but a need)</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Christians are commanded to be compassionate, loving individuals – Colossians 3:12-14:</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52500" algn="l"/>
              </a:tabLst>
            </a:pPr>
            <a:r>
              <a:rPr lang="en-US" sz="1100" dirty="0">
                <a:effectLst/>
                <a:latin typeface="Times New Roman" panose="02020603050405020304" pitchFamily="18" charset="0"/>
                <a:ea typeface="Times New Roman" panose="02020603050405020304" pitchFamily="18" charset="0"/>
              </a:rPr>
              <a:t>We are to have compassion for one another – I Peter 3:8; 4:8</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1485900" algn="l"/>
              </a:tabLst>
            </a:pPr>
            <a:r>
              <a:rPr lang="en-US" sz="1100" spc="-10" dirty="0">
                <a:effectLst/>
                <a:latin typeface="Times New Roman" panose="02020603050405020304" pitchFamily="18" charset="0"/>
                <a:ea typeface="Times New Roman" panose="02020603050405020304" pitchFamily="18" charset="0"/>
              </a:rPr>
              <a:t>Does your compassion go as far as the priest and the Levite</a:t>
            </a:r>
            <a:r>
              <a:rPr lang="en-US" sz="1100" i="1" spc="-10" dirty="0">
                <a:effectLst/>
                <a:latin typeface="Times New Roman" panose="02020603050405020304" pitchFamily="18" charset="0"/>
                <a:ea typeface="Times New Roman" panose="02020603050405020304" pitchFamily="18" charset="0"/>
              </a:rPr>
              <a:t>? (Do you pass by on the other side when you see a need?)</a:t>
            </a:r>
          </a:p>
          <a:p>
            <a:pPr marL="1143000" marR="0" lvl="2" indent="-228600">
              <a:spcBef>
                <a:spcPts val="0"/>
              </a:spcBef>
              <a:spcAft>
                <a:spcPts val="0"/>
              </a:spcAft>
              <a:buFont typeface="+mj-lt"/>
              <a:buAutoNum type="alphaLcPeriod"/>
              <a:tabLst>
                <a:tab pos="1485900" algn="l"/>
              </a:tabLst>
            </a:pPr>
            <a:r>
              <a:rPr lang="en-US" sz="1050" i="1" dirty="0">
                <a:effectLst/>
                <a:latin typeface="Times New Roman" panose="02020603050405020304" pitchFamily="18" charset="0"/>
                <a:ea typeface="Times New Roman" panose="02020603050405020304" pitchFamily="18" charset="0"/>
              </a:rPr>
              <a:t>What if it’s Sunday? What if I get my suit and tie dirty?</a:t>
            </a:r>
          </a:p>
          <a:p>
            <a:pPr marL="742950" marR="0" lvl="1" indent="-285750">
              <a:spcBef>
                <a:spcPts val="0"/>
              </a:spcBef>
              <a:spcAft>
                <a:spcPts val="0"/>
              </a:spcAft>
              <a:buFont typeface="+mj-lt"/>
              <a:buAutoNum type="arabicPeriod"/>
              <a:tabLst>
                <a:tab pos="952500" algn="l"/>
              </a:tabLst>
            </a:pPr>
            <a:r>
              <a:rPr lang="en-US" sz="1100" dirty="0">
                <a:effectLst/>
                <a:latin typeface="Times New Roman" panose="02020603050405020304" pitchFamily="18" charset="0"/>
                <a:ea typeface="Times New Roman" panose="02020603050405020304" pitchFamily="18" charset="0"/>
              </a:rPr>
              <a:t>We are to have compassion for the lost – Jude 22-23 (“Mercy” is “compassion” in NKJ)</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We are to teach them </a:t>
            </a:r>
            <a:r>
              <a:rPr lang="en-US" sz="1100" i="1" dirty="0">
                <a:effectLst/>
                <a:latin typeface="Times New Roman" panose="02020603050405020304" pitchFamily="18" charset="0"/>
                <a:ea typeface="Times New Roman" panose="02020603050405020304" pitchFamily="18" charset="0"/>
              </a:rPr>
              <a:t>(as Jesus taught the crowds in Mk. 6:34)</a:t>
            </a:r>
            <a:r>
              <a:rPr lang="en-US" sz="1100" dirty="0">
                <a:effectLst/>
                <a:latin typeface="Times New Roman" panose="02020603050405020304" pitchFamily="18" charset="0"/>
                <a:ea typeface="Times New Roman" panose="02020603050405020304" pitchFamily="18" charset="0"/>
              </a:rPr>
              <a:t> so that they may repent and be saved from the fire! </a:t>
            </a:r>
            <a:r>
              <a:rPr lang="en-US" sz="1100" i="1" dirty="0">
                <a:effectLst/>
                <a:latin typeface="Times New Roman" panose="02020603050405020304" pitchFamily="18" charset="0"/>
                <a:ea typeface="Times New Roman" panose="02020603050405020304" pitchFamily="18" charset="0"/>
              </a:rPr>
              <a:t>(II Tim. 2:24-26; Jude 22-23)</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52500" algn="l"/>
              </a:tabLst>
            </a:pPr>
            <a:r>
              <a:rPr lang="en-US" sz="1100" dirty="0">
                <a:effectLst/>
                <a:latin typeface="Times New Roman" panose="02020603050405020304" pitchFamily="18" charset="0"/>
                <a:ea typeface="Times New Roman" panose="02020603050405020304" pitchFamily="18" charset="0"/>
              </a:rPr>
              <a:t>We are to have compassion for our enemies – Matthew 5:43-45; Romans 12:19-21</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We are to pray for those who hate us and persecute us! </a:t>
            </a:r>
            <a:r>
              <a:rPr lang="en-US" sz="1100" i="1" dirty="0">
                <a:effectLst/>
                <a:latin typeface="Times New Roman" panose="02020603050405020304" pitchFamily="18" charset="0"/>
                <a:ea typeface="Times New Roman" panose="02020603050405020304" pitchFamily="18" charset="0"/>
              </a:rPr>
              <a:t>Hard thing to do!</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To offer them the physical help as we are able </a:t>
            </a:r>
            <a:r>
              <a:rPr lang="en-US" sz="1100" i="1" dirty="0">
                <a:effectLst/>
                <a:latin typeface="Times New Roman" panose="02020603050405020304" pitchFamily="18" charset="0"/>
                <a:ea typeface="Times New Roman" panose="02020603050405020304" pitchFamily="18" charset="0"/>
              </a:rPr>
              <a:t>(Rom. 12:19-21; Gal. 6:10)</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To offer spiritual help when needed: to seek to correct and forgive, not to humiliate and condemn (</a:t>
            </a:r>
            <a:r>
              <a:rPr lang="en-US" sz="1100" i="1" dirty="0">
                <a:effectLst/>
                <a:latin typeface="Times New Roman" panose="02020603050405020304" pitchFamily="18" charset="0"/>
                <a:ea typeface="Times New Roman" panose="02020603050405020304" pitchFamily="18" charset="0"/>
              </a:rPr>
              <a:t>Col. 3:12-14; II Tim. 2:24-26; Jude 22-23)</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457200" algn="l"/>
                <a:tab pos="485775" algn="l"/>
              </a:tabLst>
            </a:pPr>
            <a:r>
              <a:rPr lang="en-US" sz="1100" b="1" spc="-10" dirty="0">
                <a:effectLst/>
                <a:latin typeface="Times New Roman" panose="02020603050405020304" pitchFamily="18" charset="0"/>
              </a:rPr>
              <a:t>How we treat others in this life is how we will be treated in the life to come! </a:t>
            </a:r>
            <a:endParaRPr lang="en-US" sz="1200" b="1" spc="-10" dirty="0">
              <a:effectLst/>
              <a:latin typeface="Times New Roman" panose="02020603050405020304" pitchFamily="18" charset="0"/>
            </a:endParaRPr>
          </a:p>
          <a:p>
            <a:pPr marL="742950" marR="0" lvl="1" indent="-285750">
              <a:spcBef>
                <a:spcPts val="0"/>
              </a:spcBef>
              <a:spcAft>
                <a:spcPts val="0"/>
              </a:spcAft>
              <a:buFont typeface="+mj-lt"/>
              <a:buAutoNum type="arabicPeriod"/>
              <a:tabLst>
                <a:tab pos="457200" algn="l"/>
                <a:tab pos="952500" algn="l"/>
              </a:tabLst>
            </a:pPr>
            <a:r>
              <a:rPr lang="en-US" sz="1100" b="1" spc="-10" dirty="0">
                <a:effectLst/>
                <a:latin typeface="Times New Roman" panose="02020603050405020304" pitchFamily="18" charset="0"/>
              </a:rPr>
              <a:t>Matthew 5:7: The merciful will receive mercy </a:t>
            </a:r>
            <a:r>
              <a:rPr lang="en-US" sz="1100" b="1" i="1" spc="-10" dirty="0">
                <a:effectLst/>
                <a:latin typeface="Times New Roman" panose="02020603050405020304" pitchFamily="18" charset="0"/>
              </a:rPr>
              <a:t>(means compassion and is same word used in Mt. 18:33; I Tim. 1:13, 16; Jude 22-23)</a:t>
            </a:r>
            <a:endParaRPr lang="en-US" sz="1200" b="1" spc="-10" dirty="0">
              <a:effectLst/>
              <a:latin typeface="Times New Roman" panose="02020603050405020304" pitchFamily="18" charset="0"/>
            </a:endParaRPr>
          </a:p>
          <a:p>
            <a:pPr marL="742950" marR="0" lvl="1" indent="-285750">
              <a:spcBef>
                <a:spcPts val="0"/>
              </a:spcBef>
              <a:spcAft>
                <a:spcPts val="0"/>
              </a:spcAft>
              <a:buFont typeface="+mj-lt"/>
              <a:buAutoNum type="arabicPeriod"/>
              <a:tabLst>
                <a:tab pos="457200" algn="l"/>
                <a:tab pos="952500" algn="l"/>
              </a:tabLst>
            </a:pPr>
            <a:r>
              <a:rPr lang="en-US" sz="1100" b="1" spc="-10" dirty="0">
                <a:effectLst/>
                <a:latin typeface="Times New Roman" panose="02020603050405020304" pitchFamily="18" charset="0"/>
              </a:rPr>
              <a:t>We are to be people of mercy, compassion &amp; forgiveness – Colossians 3:12-14</a:t>
            </a:r>
            <a:endParaRPr lang="en-US" sz="1200" b="1" spc="-10" dirty="0">
              <a:effectLst/>
              <a:latin typeface="Times New Roman" panose="02020603050405020304" pitchFamily="18" charset="0"/>
            </a:endParaRPr>
          </a:p>
          <a:p>
            <a:pPr marL="342900" marR="0" lvl="0" indent="-342900">
              <a:spcBef>
                <a:spcPts val="0"/>
              </a:spcBef>
              <a:spcAft>
                <a:spcPts val="0"/>
              </a:spcAft>
              <a:buFont typeface="+mj-lt"/>
              <a:buAutoNum type="alphaUcPeriod"/>
              <a:tabLst>
                <a:tab pos="457200" algn="l"/>
                <a:tab pos="485775" algn="l"/>
              </a:tabLst>
            </a:pPr>
            <a:r>
              <a:rPr lang="en-US" sz="1100" b="1" spc="-10" dirty="0">
                <a:effectLst/>
                <a:latin typeface="Times New Roman" panose="02020603050405020304" pitchFamily="18" charset="0"/>
              </a:rPr>
              <a:t>Go, be a neighbor, be a helper!</a:t>
            </a:r>
            <a:endParaRPr lang="en-US" sz="1200" b="1" spc="-10" dirty="0">
              <a:effectLst/>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AC49D501-CD96-5EC3-A5CE-EA392D76473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3635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89F03-C4E3-7A0F-DAC4-3E76F607C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0CE05F-1525-5381-AD93-BD94BBB0DC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B45FC-3878-C601-DD17-BAE7F155A19B}"/>
              </a:ext>
            </a:extLst>
          </p:cNvPr>
          <p:cNvSpPr>
            <a:spLocks noGrp="1"/>
          </p:cNvSpPr>
          <p:nvPr>
            <p:ph type="body" idx="1"/>
          </p:nvPr>
        </p:nvSpPr>
        <p:spPr/>
        <p:txBody>
          <a:bodyPr/>
          <a:lstStyle/>
          <a:p>
            <a:pPr marL="400050" marR="0" lvl="0" indent="-400050">
              <a:spcBef>
                <a:spcPts val="0"/>
              </a:spcBef>
              <a:spcAft>
                <a:spcPts val="0"/>
              </a:spcAft>
              <a:buSzPts val="1400"/>
              <a:buFont typeface="+mj-lt"/>
              <a:buAutoNum type="romanUcPeriod" startAt="3"/>
            </a:pPr>
            <a:r>
              <a:rPr lang="en-US" sz="1400" b="0" kern="1600" dirty="0">
                <a:effectLst/>
                <a:latin typeface="Times New Roman" panose="02020603050405020304" pitchFamily="18" charset="0"/>
              </a:rPr>
              <a:t>Saints Are to Be a Neighbor</a:t>
            </a:r>
            <a:endParaRPr lang="en-US" sz="1600" b="1" kern="1600" dirty="0">
              <a:effectLst/>
              <a:latin typeface="Arial" panose="020B0604020202020204" pitchFamily="34"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When asked, “Who proved to be a neighbor?” the lawyer answered correctly, “The one who showed mercy toward him.” </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Jesus told him, “Go and do the same” (“Go, and be a neighbor!”).</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The two attitudes contrasted between the lawyer and the Samaritan in Jesus’ story:</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52500" algn="l"/>
              </a:tabLst>
            </a:pPr>
            <a:r>
              <a:rPr lang="en-US" sz="1100" dirty="0">
                <a:effectLst/>
                <a:latin typeface="Times New Roman" panose="02020603050405020304" pitchFamily="18" charset="0"/>
                <a:ea typeface="Times New Roman" panose="02020603050405020304" pitchFamily="18" charset="0"/>
              </a:rPr>
              <a:t>The lawyer: “Who do I have to love?” (“Who is my neighbor?”)</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52500" algn="l"/>
              </a:tabLst>
            </a:pPr>
            <a:r>
              <a:rPr lang="en-US" sz="1100" dirty="0">
                <a:effectLst/>
                <a:latin typeface="Times New Roman" panose="02020603050405020304" pitchFamily="18" charset="0"/>
                <a:ea typeface="Times New Roman" panose="02020603050405020304" pitchFamily="18" charset="0"/>
              </a:rPr>
              <a:t>The Samaritan: “How can I be a neighbor?”</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Galatians 5:14: For the whole Law is fulfilled in one word, in the statement, “YOU SHALL LOVE YOUR NEIGHBOR AS YOURSELF.”</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Jesus said to love one another as He loved us (John 13:34-35) and forgive as He forgave us (Ephesians 4:32; Colossians 3:13) – He was the example in all that He said and did!</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52500" algn="l"/>
              </a:tabLst>
            </a:pPr>
            <a:r>
              <a:rPr lang="en-US" sz="1100" b="1" dirty="0">
                <a:effectLst/>
                <a:latin typeface="Times New Roman" panose="02020603050405020304" pitchFamily="18" charset="0"/>
                <a:ea typeface="Times New Roman" panose="02020603050405020304" pitchFamily="18" charset="0"/>
              </a:rPr>
              <a:t>The parable Jesus told shows that our neighbor is anyone who needs us!</a:t>
            </a:r>
            <a:r>
              <a:rPr lang="en-US" sz="1100" dirty="0">
                <a:effectLst/>
                <a:latin typeface="Times New Roman" panose="02020603050405020304" pitchFamily="18" charset="0"/>
                <a:ea typeface="Times New Roman" panose="02020603050405020304" pitchFamily="18" charset="0"/>
              </a:rPr>
              <a:t> (Not just a geographical position, but a need)</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Christians are commanded to be compassionate, loving individuals – Colossians 3:12-14:</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52500" algn="l"/>
              </a:tabLst>
            </a:pPr>
            <a:r>
              <a:rPr lang="en-US" sz="1100" dirty="0">
                <a:effectLst/>
                <a:latin typeface="Times New Roman" panose="02020603050405020304" pitchFamily="18" charset="0"/>
                <a:ea typeface="Times New Roman" panose="02020603050405020304" pitchFamily="18" charset="0"/>
              </a:rPr>
              <a:t>We are to have compassion for one another – I Peter 3:8; 4:8</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1485900" algn="l"/>
              </a:tabLst>
            </a:pPr>
            <a:r>
              <a:rPr lang="en-US" sz="1100" spc="-10" dirty="0">
                <a:effectLst/>
                <a:latin typeface="Times New Roman" panose="02020603050405020304" pitchFamily="18" charset="0"/>
                <a:ea typeface="Times New Roman" panose="02020603050405020304" pitchFamily="18" charset="0"/>
              </a:rPr>
              <a:t>Does your compassion go as far as the priest and the Levite</a:t>
            </a:r>
            <a:r>
              <a:rPr lang="en-US" sz="1100" i="1" spc="-10" dirty="0">
                <a:effectLst/>
                <a:latin typeface="Times New Roman" panose="02020603050405020304" pitchFamily="18" charset="0"/>
                <a:ea typeface="Times New Roman" panose="02020603050405020304" pitchFamily="18" charset="0"/>
              </a:rPr>
              <a:t>? (Do you pass by on the other side when you see a need?)</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52500" algn="l"/>
              </a:tabLst>
            </a:pPr>
            <a:r>
              <a:rPr lang="en-US" sz="1100" dirty="0">
                <a:effectLst/>
                <a:latin typeface="Times New Roman" panose="02020603050405020304" pitchFamily="18" charset="0"/>
                <a:ea typeface="Times New Roman" panose="02020603050405020304" pitchFamily="18" charset="0"/>
              </a:rPr>
              <a:t>We are to have compassion for the lost – Jude 22-23 (“Mercy” is “compassion” in NKJ)</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We are to teach them </a:t>
            </a:r>
            <a:r>
              <a:rPr lang="en-US" sz="1100" i="1" dirty="0">
                <a:effectLst/>
                <a:latin typeface="Times New Roman" panose="02020603050405020304" pitchFamily="18" charset="0"/>
                <a:ea typeface="Times New Roman" panose="02020603050405020304" pitchFamily="18" charset="0"/>
              </a:rPr>
              <a:t>(as Jesus taught the crowds in Mk. 6:34)</a:t>
            </a:r>
            <a:r>
              <a:rPr lang="en-US" sz="1100" dirty="0">
                <a:effectLst/>
                <a:latin typeface="Times New Roman" panose="02020603050405020304" pitchFamily="18" charset="0"/>
                <a:ea typeface="Times New Roman" panose="02020603050405020304" pitchFamily="18" charset="0"/>
              </a:rPr>
              <a:t> so that they may repent and be saved from the fire! </a:t>
            </a:r>
            <a:r>
              <a:rPr lang="en-US" sz="1100" i="1" dirty="0">
                <a:effectLst/>
                <a:latin typeface="Times New Roman" panose="02020603050405020304" pitchFamily="18" charset="0"/>
                <a:ea typeface="Times New Roman" panose="02020603050405020304" pitchFamily="18" charset="0"/>
              </a:rPr>
              <a:t>(II Tim. 2:24-26; Jude 22-23)</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52500" algn="l"/>
              </a:tabLst>
            </a:pPr>
            <a:r>
              <a:rPr lang="en-US" sz="1100" dirty="0">
                <a:effectLst/>
                <a:latin typeface="Times New Roman" panose="02020603050405020304" pitchFamily="18" charset="0"/>
                <a:ea typeface="Times New Roman" panose="02020603050405020304" pitchFamily="18" charset="0"/>
              </a:rPr>
              <a:t>We are to have compassion for our enemies – Matthew 5:43-45; Romans 12:19-21</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We are to pray for those who hate us and persecute us! </a:t>
            </a:r>
            <a:r>
              <a:rPr lang="en-US" sz="1100" i="1" dirty="0">
                <a:effectLst/>
                <a:latin typeface="Times New Roman" panose="02020603050405020304" pitchFamily="18" charset="0"/>
                <a:ea typeface="Times New Roman" panose="02020603050405020304" pitchFamily="18" charset="0"/>
              </a:rPr>
              <a:t>Hard thing to do!</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To offer them the physical help as we are able </a:t>
            </a:r>
            <a:r>
              <a:rPr lang="en-US" sz="1100" i="1" dirty="0">
                <a:effectLst/>
                <a:latin typeface="Times New Roman" panose="02020603050405020304" pitchFamily="18" charset="0"/>
                <a:ea typeface="Times New Roman" panose="02020603050405020304" pitchFamily="18" charset="0"/>
              </a:rPr>
              <a:t>(Rom. 12:19-21; Gal. 6:10)</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tabLst>
                <a:tab pos="1485900" algn="l"/>
              </a:tabLst>
            </a:pPr>
            <a:r>
              <a:rPr lang="en-US" sz="1100" dirty="0">
                <a:effectLst/>
                <a:latin typeface="Times New Roman" panose="02020603050405020304" pitchFamily="18" charset="0"/>
                <a:ea typeface="Times New Roman" panose="02020603050405020304" pitchFamily="18" charset="0"/>
              </a:rPr>
              <a:t>To offer spiritual help when needed: to seek to correct and forgive, not to humiliate and condemn (</a:t>
            </a:r>
            <a:r>
              <a:rPr lang="en-US" sz="1100" i="1" dirty="0">
                <a:effectLst/>
                <a:latin typeface="Times New Roman" panose="02020603050405020304" pitchFamily="18" charset="0"/>
                <a:ea typeface="Times New Roman" panose="02020603050405020304" pitchFamily="18" charset="0"/>
              </a:rPr>
              <a:t>Col. 3:12-14; II Tim. 2:24-26; Jude 22-23)</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457200" algn="l"/>
                <a:tab pos="485775" algn="l"/>
              </a:tabLst>
            </a:pPr>
            <a:r>
              <a:rPr lang="en-US" sz="1100" b="1" spc="-10" dirty="0">
                <a:effectLst/>
                <a:latin typeface="Times New Roman" panose="02020603050405020304" pitchFamily="18" charset="0"/>
              </a:rPr>
              <a:t>How we treat others in this life is how we will be treated in the life to come! </a:t>
            </a:r>
            <a:endParaRPr lang="en-US" sz="1200" b="1" spc="-10" dirty="0">
              <a:effectLst/>
              <a:latin typeface="Times New Roman" panose="02020603050405020304" pitchFamily="18" charset="0"/>
            </a:endParaRPr>
          </a:p>
          <a:p>
            <a:pPr marL="742950" marR="0" lvl="1" indent="-285750">
              <a:spcBef>
                <a:spcPts val="0"/>
              </a:spcBef>
              <a:spcAft>
                <a:spcPts val="0"/>
              </a:spcAft>
              <a:buFont typeface="+mj-lt"/>
              <a:buAutoNum type="arabicPeriod"/>
              <a:tabLst>
                <a:tab pos="457200" algn="l"/>
                <a:tab pos="952500" algn="l"/>
              </a:tabLst>
            </a:pPr>
            <a:r>
              <a:rPr lang="en-US" sz="1100" b="1" spc="-10" dirty="0">
                <a:effectLst/>
                <a:latin typeface="Times New Roman" panose="02020603050405020304" pitchFamily="18" charset="0"/>
              </a:rPr>
              <a:t>Matthew 5:7: The merciful will receive mercy </a:t>
            </a:r>
            <a:r>
              <a:rPr lang="en-US" sz="1100" b="1" i="1" spc="-10" dirty="0">
                <a:effectLst/>
                <a:latin typeface="Times New Roman" panose="02020603050405020304" pitchFamily="18" charset="0"/>
              </a:rPr>
              <a:t>(means compassion and is same word used in Mt. 18:33; I Tim. 1:13, 16; Jude 22-23)</a:t>
            </a:r>
            <a:endParaRPr lang="en-US" sz="1200" b="1" spc="-10" dirty="0">
              <a:effectLst/>
              <a:latin typeface="Times New Roman" panose="02020603050405020304" pitchFamily="18" charset="0"/>
            </a:endParaRPr>
          </a:p>
          <a:p>
            <a:pPr marL="742950" marR="0" lvl="1" indent="-285750">
              <a:spcBef>
                <a:spcPts val="0"/>
              </a:spcBef>
              <a:spcAft>
                <a:spcPts val="0"/>
              </a:spcAft>
              <a:buFont typeface="+mj-lt"/>
              <a:buAutoNum type="arabicPeriod"/>
              <a:tabLst>
                <a:tab pos="457200" algn="l"/>
                <a:tab pos="952500" algn="l"/>
              </a:tabLst>
            </a:pPr>
            <a:r>
              <a:rPr lang="en-US" sz="1100" b="1" spc="-10" dirty="0">
                <a:effectLst/>
                <a:latin typeface="Times New Roman" panose="02020603050405020304" pitchFamily="18" charset="0"/>
              </a:rPr>
              <a:t>We are to be people of mercy, compassion &amp; forgiveness – Colossians 3:12-14</a:t>
            </a:r>
            <a:endParaRPr lang="en-US" sz="1200" b="1" spc="-10" dirty="0">
              <a:effectLst/>
              <a:latin typeface="Times New Roman" panose="02020603050405020304" pitchFamily="18" charset="0"/>
            </a:endParaRPr>
          </a:p>
          <a:p>
            <a:pPr marL="342900" marR="0" lvl="0" indent="-342900">
              <a:spcBef>
                <a:spcPts val="0"/>
              </a:spcBef>
              <a:spcAft>
                <a:spcPts val="0"/>
              </a:spcAft>
              <a:buFont typeface="+mj-lt"/>
              <a:buAutoNum type="alphaUcPeriod"/>
              <a:tabLst>
                <a:tab pos="457200" algn="l"/>
                <a:tab pos="485775" algn="l"/>
              </a:tabLst>
            </a:pPr>
            <a:r>
              <a:rPr lang="en-US" sz="1100" b="1" spc="-10" dirty="0">
                <a:effectLst/>
                <a:latin typeface="Times New Roman" panose="02020603050405020304" pitchFamily="18" charset="0"/>
              </a:rPr>
              <a:t>Go, be a neighbor, be a helper!</a:t>
            </a:r>
            <a:endParaRPr lang="en-US" sz="1200" b="1" spc="-10" dirty="0">
              <a:effectLst/>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AC49D501-CD96-5EC3-A5CE-EA392D76473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098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724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89F03-C4E3-7A0F-DAC4-3E76F607C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0CE05F-1525-5381-AD93-BD94BBB0DC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B45FC-3878-C601-DD17-BAE7F155A1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49D501-CD96-5EC3-A5CE-EA392D764734}"/>
              </a:ext>
            </a:extLst>
          </p:cNvPr>
          <p:cNvSpPr>
            <a:spLocks noGrp="1"/>
          </p:cNvSpPr>
          <p:nvPr>
            <p:ph type="sldNum" sz="quarter" idx="5"/>
          </p:nvPr>
        </p:nvSpPr>
        <p:spPr/>
        <p:txBody>
          <a:bodyPr/>
          <a:lstStyle/>
          <a:p>
            <a:fld id="{3802AE65-12F0-4AD0-83D6-35FBFB9274ED}" type="slidenum">
              <a:rPr lang="en-US" smtClean="0"/>
              <a:t>28</a:t>
            </a:fld>
            <a:endParaRPr lang="en-US"/>
          </a:p>
        </p:txBody>
      </p:sp>
    </p:spTree>
    <p:extLst>
      <p:ext uri="{BB962C8B-B14F-4D97-AF65-F5344CB8AC3E}">
        <p14:creationId xmlns:p14="http://schemas.microsoft.com/office/powerpoint/2010/main" val="3162299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848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startAt="2"/>
              <a:tabLst>
                <a:tab pos="228600" algn="l"/>
              </a:tabLst>
            </a:pPr>
            <a:r>
              <a:rPr lang="en-US" sz="1100" dirty="0">
                <a:effectLst/>
                <a:latin typeface="Times New Roman" panose="02020603050405020304" pitchFamily="18" charset="0"/>
                <a:ea typeface="Times New Roman" panose="02020603050405020304" pitchFamily="18" charset="0"/>
              </a:rPr>
              <a:t>Jesus had also taught that in addition to loving our neighbor, we must love our enemies as well!</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startAt="43"/>
            </a:pPr>
            <a:r>
              <a:rPr lang="en-US" sz="1100" dirty="0">
                <a:effectLst/>
                <a:latin typeface="Times New Roman" panose="02020603050405020304" pitchFamily="18" charset="0"/>
                <a:ea typeface="Times New Roman" panose="02020603050405020304" pitchFamily="18" charset="0"/>
              </a:rPr>
              <a:t>Matthew 5:43  “You have heard that it was said, 'YOU SHALL LOVE YOUR NEIGHBOR and hate your enemy.'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startAt="43"/>
            </a:pPr>
            <a:r>
              <a:rPr lang="en-US" sz="1100" dirty="0">
                <a:effectLst/>
                <a:latin typeface="Times New Roman" panose="02020603050405020304" pitchFamily="18" charset="0"/>
                <a:ea typeface="Times New Roman" panose="02020603050405020304" pitchFamily="18" charset="0"/>
              </a:rPr>
              <a:t>Matthew 5:44  “But I say to you, love your enemies and pray for those who persecute you,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startAt="43"/>
            </a:pPr>
            <a:r>
              <a:rPr lang="en-US" sz="1100" dirty="0">
                <a:effectLst/>
                <a:latin typeface="Times New Roman" panose="02020603050405020304" pitchFamily="18" charset="0"/>
                <a:ea typeface="Times New Roman" panose="02020603050405020304" pitchFamily="18" charset="0"/>
              </a:rPr>
              <a:t>Matthew 5:45  so that you may be sons of your Father who is in heaven; for He causes His sun to rise on the evil and the good, and sends rain on the righteous and the unrighteous.</a:t>
            </a:r>
            <a:endParaRPr lang="en-US" sz="10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7741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itchFamily="18" charset="0"/>
            </a:endParaRPr>
          </a:p>
        </p:txBody>
      </p:sp>
    </p:spTree>
    <p:extLst>
      <p:ext uri="{BB962C8B-B14F-4D97-AF65-F5344CB8AC3E}">
        <p14:creationId xmlns:p14="http://schemas.microsoft.com/office/powerpoint/2010/main" val="958905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startAt="3"/>
              <a:tabLst>
                <a:tab pos="228600" algn="l"/>
              </a:tabLst>
            </a:pPr>
            <a:r>
              <a:rPr lang="en-US" sz="1100" dirty="0">
                <a:effectLst/>
                <a:latin typeface="Times New Roman" panose="02020603050405020304" pitchFamily="18" charset="0"/>
                <a:ea typeface="Times New Roman" panose="02020603050405020304" pitchFamily="18" charset="0"/>
              </a:rPr>
              <a:t>Brad Meltzer has written a children’s book called, “I Am Mr. Rogers” (published October 31, 2023) about the life of Fred Rogers. Mr. Rogers entertained &amp; taught children for decades and left us with his iconic question, “Won’t you be my neighbor?”</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Mr. Rogers used this warm invitation to connect with viewers and emphasize the importance of kindness and community.</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There’s a section of the book that focuses on the lessons of kindness that Nancy Rogers (1903-1981) instilled in her son, Fred, who would later teach children on his TV show.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She was a compassionate and caring woman who knitted sweaters for American soldiers from western Pennsylvania during their service in Europe. Additionally, she volunteered regularly at the Latrobe Hospital. Mr. Rogers usually wore a sweater hand-knitted by his mother!</a:t>
            </a:r>
            <a:endParaRPr lang="en-US" sz="10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802AE65-12F0-4AD0-83D6-35FBFB9274ED}" type="slidenum">
              <a:rPr lang="en-US" smtClean="0"/>
              <a:t>4</a:t>
            </a:fld>
            <a:endParaRPr lang="en-US"/>
          </a:p>
        </p:txBody>
      </p:sp>
    </p:spTree>
    <p:extLst>
      <p:ext uri="{BB962C8B-B14F-4D97-AF65-F5344CB8AC3E}">
        <p14:creationId xmlns:p14="http://schemas.microsoft.com/office/powerpoint/2010/main" val="1931972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endParaRPr lang="en-US" sz="1600"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107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400"/>
              <a:buFont typeface="+mj-lt"/>
              <a:buAutoNum type="romanUcPeriod"/>
            </a:pPr>
            <a:r>
              <a:rPr lang="en-US" sz="1400" b="0" kern="1600" dirty="0">
                <a:effectLst/>
                <a:latin typeface="Times New Roman" panose="02020603050405020304" pitchFamily="18" charset="0"/>
              </a:rPr>
              <a:t>The Good Samaritan</a:t>
            </a:r>
            <a:endParaRPr lang="en-US" sz="1600" b="1" kern="1600" dirty="0">
              <a:effectLst/>
              <a:latin typeface="Arial" panose="020B0604020202020204" pitchFamily="34" charset="0"/>
            </a:endParaRPr>
          </a:p>
          <a:p>
            <a:pPr marL="342900" marR="0" lvl="0" indent="-342900">
              <a:spcBef>
                <a:spcPts val="0"/>
              </a:spcBef>
              <a:spcAft>
                <a:spcPts val="0"/>
              </a:spcAft>
              <a:buFont typeface="+mj-lt"/>
              <a:buAutoNum type="alphaUcPeriod"/>
              <a:tabLst>
                <a:tab pos="485775" algn="l"/>
              </a:tabLst>
            </a:pPr>
            <a:r>
              <a:rPr lang="en-US" sz="1100" i="1" dirty="0">
                <a:effectLst/>
                <a:latin typeface="Times New Roman" panose="02020603050405020304" pitchFamily="18" charset="0"/>
                <a:ea typeface="Times New Roman" panose="02020603050405020304" pitchFamily="18" charset="0"/>
              </a:rPr>
              <a:t>Luke 10:25-37: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33450" algn="l"/>
              </a:tabLst>
            </a:pPr>
            <a:r>
              <a:rPr lang="en-US" sz="1100" dirty="0">
                <a:effectLst/>
                <a:latin typeface="Times New Roman" panose="02020603050405020304" pitchFamily="18" charset="0"/>
                <a:ea typeface="Times New Roman" panose="02020603050405020304" pitchFamily="18" charset="0"/>
              </a:rPr>
              <a:t>A lawyer (scholar of the Law) asked Jesus how to inherit eternal life and Jesus had him answer his own question from the Law </a:t>
            </a:r>
            <a:r>
              <a:rPr lang="en-US" sz="1100" i="1" dirty="0">
                <a:effectLst/>
                <a:latin typeface="Times New Roman" panose="02020603050405020304" pitchFamily="18" charset="0"/>
                <a:ea typeface="Times New Roman" panose="02020603050405020304" pitchFamily="18" charset="0"/>
              </a:rPr>
              <a:t>(Deut. 6:5; Lev. 19:18; Mt. 22:35-40).</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33450" algn="l"/>
              </a:tabLst>
            </a:pPr>
            <a:r>
              <a:rPr lang="en-US" sz="1100" dirty="0">
                <a:effectLst/>
                <a:latin typeface="Times New Roman" panose="02020603050405020304" pitchFamily="18" charset="0"/>
                <a:ea typeface="Times New Roman" panose="02020603050405020304" pitchFamily="18" charset="0"/>
              </a:rPr>
              <a:t>He then asked another question, “Who is my neighbor?” which prompted Jesus to tell a parable about the “Good Samaritan” (Luke 10:30-37).</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pPr>
            <a:r>
              <a:rPr lang="en-US" sz="1100" dirty="0">
                <a:effectLst/>
                <a:latin typeface="Times New Roman" panose="02020603050405020304" pitchFamily="18" charset="0"/>
                <a:ea typeface="Times New Roman" panose="02020603050405020304" pitchFamily="18" charset="0"/>
              </a:rPr>
              <a:t>A man is robbed and beaten near to death.</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pPr>
            <a:r>
              <a:rPr lang="en-US" sz="1100" dirty="0">
                <a:effectLst/>
                <a:latin typeface="Times New Roman" panose="02020603050405020304" pitchFamily="18" charset="0"/>
                <a:ea typeface="Times New Roman" panose="02020603050405020304" pitchFamily="18" charset="0"/>
              </a:rPr>
              <a:t>A Priest and a Levite pass by and do nothing but move to the other side of the road.</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pPr>
            <a:r>
              <a:rPr lang="en-US" sz="1100" dirty="0">
                <a:effectLst/>
                <a:latin typeface="Times New Roman" panose="02020603050405020304" pitchFamily="18" charset="0"/>
                <a:ea typeface="Times New Roman" panose="02020603050405020304" pitchFamily="18" charset="0"/>
              </a:rPr>
              <a:t>A Samaritan is on a journey but stops and bandages him, puts ointment on him, places him on his own donkey and takes him to an inn for the night. </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pPr>
            <a:r>
              <a:rPr lang="en-US" sz="1100" dirty="0">
                <a:effectLst/>
                <a:latin typeface="Times New Roman" panose="02020603050405020304" pitchFamily="18" charset="0"/>
                <a:ea typeface="Times New Roman" panose="02020603050405020304" pitchFamily="18" charset="0"/>
              </a:rPr>
              <a:t>The next day he gives the inn keeper two-days’ wages and says to take care of the man and if anything is left the Samaritan will cover it on his return trip.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33450" algn="l"/>
              </a:tabLst>
            </a:pPr>
            <a:r>
              <a:rPr lang="en-US" sz="1100" dirty="0">
                <a:effectLst/>
                <a:latin typeface="Times New Roman" panose="02020603050405020304" pitchFamily="18" charset="0"/>
                <a:ea typeface="Times New Roman" panose="02020603050405020304" pitchFamily="18" charset="0"/>
              </a:rPr>
              <a:t>At the end of the story, Jesus asked, “Which of these three do you think proved to be a neighbor to the man who fell into the robbers’ hands?”</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33450" algn="l"/>
              </a:tabLst>
            </a:pPr>
            <a:r>
              <a:rPr lang="en-US" sz="1100" dirty="0">
                <a:effectLst/>
                <a:latin typeface="Times New Roman" panose="02020603050405020304" pitchFamily="18" charset="0"/>
                <a:ea typeface="Times New Roman" panose="02020603050405020304" pitchFamily="18" charset="0"/>
              </a:rPr>
              <a:t>The lawyer answered correctly, “The one who showed mercy toward him,” and Jesus told him, “Go and do the same” (“Go, and be a neighbor!”).</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The Samaritan’s compassion was sacrificial (It cost him time, effort, oil, wine and money)!</a:t>
            </a:r>
            <a:endParaRPr lang="en-US" sz="10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677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400"/>
              <a:buFont typeface="+mj-lt"/>
              <a:buAutoNum type="romanUcPeriod"/>
            </a:pPr>
            <a:r>
              <a:rPr lang="en-US" sz="1400" b="0" kern="1600" dirty="0">
                <a:effectLst/>
                <a:latin typeface="Times New Roman" panose="02020603050405020304" pitchFamily="18" charset="0"/>
              </a:rPr>
              <a:t>The Good Samaritan</a:t>
            </a:r>
            <a:endParaRPr lang="en-US" sz="1600" b="1" kern="1600" dirty="0">
              <a:effectLst/>
              <a:latin typeface="Arial" panose="020B0604020202020204" pitchFamily="34" charset="0"/>
            </a:endParaRPr>
          </a:p>
          <a:p>
            <a:pPr marL="342900" marR="0" lvl="0" indent="-342900">
              <a:spcBef>
                <a:spcPts val="0"/>
              </a:spcBef>
              <a:spcAft>
                <a:spcPts val="0"/>
              </a:spcAft>
              <a:buFont typeface="+mj-lt"/>
              <a:buAutoNum type="alphaUcPeriod"/>
              <a:tabLst>
                <a:tab pos="485775" algn="l"/>
              </a:tabLst>
            </a:pPr>
            <a:r>
              <a:rPr lang="en-US" sz="1100" i="1" dirty="0">
                <a:effectLst/>
                <a:latin typeface="Times New Roman" panose="02020603050405020304" pitchFamily="18" charset="0"/>
                <a:ea typeface="Times New Roman" panose="02020603050405020304" pitchFamily="18" charset="0"/>
              </a:rPr>
              <a:t>Luke 10:25-37: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33450" algn="l"/>
              </a:tabLst>
            </a:pPr>
            <a:r>
              <a:rPr lang="en-US" sz="1100" dirty="0">
                <a:effectLst/>
                <a:latin typeface="Times New Roman" panose="02020603050405020304" pitchFamily="18" charset="0"/>
                <a:ea typeface="Times New Roman" panose="02020603050405020304" pitchFamily="18" charset="0"/>
              </a:rPr>
              <a:t>A lawyer (scholar of the Law) asked Jesus how to inherit eternal life and Jesus had him answer his own question from the Law </a:t>
            </a:r>
            <a:r>
              <a:rPr lang="en-US" sz="1100" i="1" dirty="0">
                <a:effectLst/>
                <a:latin typeface="Times New Roman" panose="02020603050405020304" pitchFamily="18" charset="0"/>
                <a:ea typeface="Times New Roman" panose="02020603050405020304" pitchFamily="18" charset="0"/>
              </a:rPr>
              <a:t>(Deut. 6:5; Lev. 19:18; Mt. 22:35-40).</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33450" algn="l"/>
              </a:tabLst>
            </a:pPr>
            <a:r>
              <a:rPr lang="en-US" sz="1100" dirty="0">
                <a:effectLst/>
                <a:latin typeface="Times New Roman" panose="02020603050405020304" pitchFamily="18" charset="0"/>
                <a:ea typeface="Times New Roman" panose="02020603050405020304" pitchFamily="18" charset="0"/>
              </a:rPr>
              <a:t>He then asked another question, “Who is my neighbor?” which prompted Jesus to tell a parable about the “Good Samaritan” (Luke 10:30-37).</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pPr>
            <a:r>
              <a:rPr lang="en-US" sz="1100" dirty="0">
                <a:effectLst/>
                <a:latin typeface="Times New Roman" panose="02020603050405020304" pitchFamily="18" charset="0"/>
                <a:ea typeface="Times New Roman" panose="02020603050405020304" pitchFamily="18" charset="0"/>
              </a:rPr>
              <a:t>A man is robbed and beaten near to death.</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pPr>
            <a:r>
              <a:rPr lang="en-US" sz="1100" dirty="0">
                <a:effectLst/>
                <a:latin typeface="Times New Roman" panose="02020603050405020304" pitchFamily="18" charset="0"/>
                <a:ea typeface="Times New Roman" panose="02020603050405020304" pitchFamily="18" charset="0"/>
              </a:rPr>
              <a:t>A Priest and a Levite pass by and do nothing but move to the other side of the road.</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pPr>
            <a:r>
              <a:rPr lang="en-US" sz="1100" dirty="0">
                <a:effectLst/>
                <a:latin typeface="Times New Roman" panose="02020603050405020304" pitchFamily="18" charset="0"/>
                <a:ea typeface="Times New Roman" panose="02020603050405020304" pitchFamily="18" charset="0"/>
              </a:rPr>
              <a:t>A Samaritan is on a journey but stops because he had compassion on him and bandages him, puts ointment on him, places him on his own donkey and takes him to an inn for the night. </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pPr>
            <a:r>
              <a:rPr lang="en-US" sz="1100" dirty="0">
                <a:effectLst/>
                <a:latin typeface="Times New Roman" panose="02020603050405020304" pitchFamily="18" charset="0"/>
                <a:ea typeface="Times New Roman" panose="02020603050405020304" pitchFamily="18" charset="0"/>
              </a:rPr>
              <a:t>The next day he gives the inn keeper two-days’ wages and says to take care of the man and if anything is left the Samaritan will cover it on his return trip.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33450" algn="l"/>
              </a:tabLst>
            </a:pPr>
            <a:r>
              <a:rPr lang="en-US" sz="1100" dirty="0">
                <a:effectLst/>
                <a:latin typeface="Times New Roman" panose="02020603050405020304" pitchFamily="18" charset="0"/>
                <a:ea typeface="Times New Roman" panose="02020603050405020304" pitchFamily="18" charset="0"/>
              </a:rPr>
              <a:t>At the end of the story, Jesus asked, “Which of these three do you think proved to be a neighbor to the man who fell into the robbers’ hands?”</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33450" algn="l"/>
              </a:tabLst>
            </a:pPr>
            <a:r>
              <a:rPr lang="en-US" sz="1100" dirty="0">
                <a:effectLst/>
                <a:latin typeface="Times New Roman" panose="02020603050405020304" pitchFamily="18" charset="0"/>
                <a:ea typeface="Times New Roman" panose="02020603050405020304" pitchFamily="18" charset="0"/>
              </a:rPr>
              <a:t>The lawyer answered correctly, “The one who showed mercy toward him,” and Jesus told him, “Go and do the same” (“Go, and be a neighbor!”).</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The Samaritan’s compassion was sacrificial (It cost him time, effort, oil, wine and money)!</a:t>
            </a:r>
            <a:endParaRPr lang="en-US" sz="10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2014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400"/>
              <a:buFont typeface="+mj-lt"/>
              <a:buAutoNum type="romanUcPeriod"/>
            </a:pPr>
            <a:r>
              <a:rPr lang="en-US" sz="1400" b="0" kern="1600" dirty="0">
                <a:effectLst/>
                <a:latin typeface="Times New Roman" panose="02020603050405020304" pitchFamily="18" charset="0"/>
              </a:rPr>
              <a:t>The Good Samaritan</a:t>
            </a:r>
            <a:endParaRPr lang="en-US" sz="1600" b="1" kern="1600" dirty="0">
              <a:effectLst/>
              <a:latin typeface="Arial" panose="020B0604020202020204" pitchFamily="34" charset="0"/>
            </a:endParaRPr>
          </a:p>
          <a:p>
            <a:pPr marL="342900" marR="0" lvl="0" indent="-342900">
              <a:spcBef>
                <a:spcPts val="0"/>
              </a:spcBef>
              <a:spcAft>
                <a:spcPts val="0"/>
              </a:spcAft>
              <a:buFont typeface="+mj-lt"/>
              <a:buAutoNum type="alphaUcPeriod"/>
              <a:tabLst>
                <a:tab pos="485775" algn="l"/>
              </a:tabLst>
            </a:pPr>
            <a:r>
              <a:rPr lang="en-US" sz="1100" i="1" dirty="0">
                <a:effectLst/>
                <a:latin typeface="Times New Roman" panose="02020603050405020304" pitchFamily="18" charset="0"/>
                <a:ea typeface="Times New Roman" panose="02020603050405020304" pitchFamily="18" charset="0"/>
              </a:rPr>
              <a:t>Luke 10:25-37: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33450" algn="l"/>
              </a:tabLst>
            </a:pPr>
            <a:r>
              <a:rPr lang="en-US" sz="1100" dirty="0">
                <a:effectLst/>
                <a:latin typeface="Times New Roman" panose="02020603050405020304" pitchFamily="18" charset="0"/>
                <a:ea typeface="Times New Roman" panose="02020603050405020304" pitchFamily="18" charset="0"/>
              </a:rPr>
              <a:t>A lawyer (scholar of the Law) asked Jesus how to inherit eternal life and Jesus had him answer his own question from the Law </a:t>
            </a:r>
            <a:r>
              <a:rPr lang="en-US" sz="1100" i="1" dirty="0">
                <a:effectLst/>
                <a:latin typeface="Times New Roman" panose="02020603050405020304" pitchFamily="18" charset="0"/>
                <a:ea typeface="Times New Roman" panose="02020603050405020304" pitchFamily="18" charset="0"/>
              </a:rPr>
              <a:t>(Deut. 6:5; Lev. 19:18; Mt. 22:35-40).</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33450" algn="l"/>
              </a:tabLst>
            </a:pPr>
            <a:r>
              <a:rPr lang="en-US" sz="1100" dirty="0">
                <a:effectLst/>
                <a:latin typeface="Times New Roman" panose="02020603050405020304" pitchFamily="18" charset="0"/>
                <a:ea typeface="Times New Roman" panose="02020603050405020304" pitchFamily="18" charset="0"/>
              </a:rPr>
              <a:t>He then asked another question, “Who is my neighbor?” which prompted Jesus to tell a parable about the “Good Samaritan” (Luke 10:30-37).</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pPr>
            <a:r>
              <a:rPr lang="en-US" sz="1100" dirty="0">
                <a:effectLst/>
                <a:latin typeface="Times New Roman" panose="02020603050405020304" pitchFamily="18" charset="0"/>
                <a:ea typeface="Times New Roman" panose="02020603050405020304" pitchFamily="18" charset="0"/>
              </a:rPr>
              <a:t>A man is robbed and beaten near to death.</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pPr>
            <a:r>
              <a:rPr lang="en-US" sz="1100" dirty="0">
                <a:effectLst/>
                <a:latin typeface="Times New Roman" panose="02020603050405020304" pitchFamily="18" charset="0"/>
                <a:ea typeface="Times New Roman" panose="02020603050405020304" pitchFamily="18" charset="0"/>
              </a:rPr>
              <a:t>A Priest and a Levite pass by and do nothing but move to the other side of the road.</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pPr>
            <a:r>
              <a:rPr lang="en-US" sz="1100" dirty="0">
                <a:effectLst/>
                <a:latin typeface="Times New Roman" panose="02020603050405020304" pitchFamily="18" charset="0"/>
                <a:ea typeface="Times New Roman" panose="02020603050405020304" pitchFamily="18" charset="0"/>
              </a:rPr>
              <a:t>A Samaritan is on a journey but stops because he had compassion on him and bandages him, puts ointment on him, places him on his own donkey and takes him to an inn for the night. </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pPr>
            <a:r>
              <a:rPr lang="en-US" sz="1100" dirty="0">
                <a:effectLst/>
                <a:latin typeface="Times New Roman" panose="02020603050405020304" pitchFamily="18" charset="0"/>
                <a:ea typeface="Times New Roman" panose="02020603050405020304" pitchFamily="18" charset="0"/>
              </a:rPr>
              <a:t>The next day he gives the inn keeper two-days’ wages and says to take care of the man and if anything is left the Samaritan will cover it on his return trip.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33450" algn="l"/>
              </a:tabLst>
            </a:pPr>
            <a:r>
              <a:rPr lang="en-US" sz="1100" dirty="0">
                <a:effectLst/>
                <a:latin typeface="Times New Roman" panose="02020603050405020304" pitchFamily="18" charset="0"/>
                <a:ea typeface="Times New Roman" panose="02020603050405020304" pitchFamily="18" charset="0"/>
              </a:rPr>
              <a:t>At the end of the story, Jesus asked, “Which of these three do you think proved to be a neighbor to the man who fell into the robbers’ hands?”</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33450" algn="l"/>
              </a:tabLst>
            </a:pPr>
            <a:r>
              <a:rPr lang="en-US" sz="1100" dirty="0">
                <a:effectLst/>
                <a:latin typeface="Times New Roman" panose="02020603050405020304" pitchFamily="18" charset="0"/>
                <a:ea typeface="Times New Roman" panose="02020603050405020304" pitchFamily="18" charset="0"/>
              </a:rPr>
              <a:t>The lawyer answered correctly, “The one who showed mercy toward him,” and Jesus told him, “Go and do the same” (“Go, and be a neighbor!”).</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The Samaritan’s compassion was sacrificial (It cost him time, effort, oil, wine and money)!</a:t>
            </a:r>
            <a:endParaRPr lang="en-US" sz="10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232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400"/>
              <a:buFont typeface="+mj-lt"/>
              <a:buAutoNum type="romanUcPeriod"/>
            </a:pPr>
            <a:r>
              <a:rPr lang="en-US" sz="1400" b="0" kern="1600" dirty="0">
                <a:effectLst/>
                <a:latin typeface="Times New Roman" panose="02020603050405020304" pitchFamily="18" charset="0"/>
              </a:rPr>
              <a:t>The Good Samaritan</a:t>
            </a:r>
            <a:endParaRPr lang="en-US" sz="1600" b="1" kern="1600" dirty="0">
              <a:effectLst/>
              <a:latin typeface="Arial" panose="020B0604020202020204" pitchFamily="34" charset="0"/>
            </a:endParaRPr>
          </a:p>
          <a:p>
            <a:pPr marL="342900" marR="0" lvl="0" indent="-342900">
              <a:spcBef>
                <a:spcPts val="0"/>
              </a:spcBef>
              <a:spcAft>
                <a:spcPts val="0"/>
              </a:spcAft>
              <a:buFont typeface="+mj-lt"/>
              <a:buAutoNum type="alphaUcPeriod"/>
              <a:tabLst>
                <a:tab pos="485775" algn="l"/>
              </a:tabLst>
            </a:pPr>
            <a:r>
              <a:rPr lang="en-US" sz="1100" i="1" dirty="0">
                <a:effectLst/>
                <a:latin typeface="Times New Roman" panose="02020603050405020304" pitchFamily="18" charset="0"/>
                <a:ea typeface="Times New Roman" panose="02020603050405020304" pitchFamily="18" charset="0"/>
              </a:rPr>
              <a:t>Luke 10:25-37: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33450" algn="l"/>
              </a:tabLst>
            </a:pPr>
            <a:r>
              <a:rPr lang="en-US" sz="1100" dirty="0">
                <a:effectLst/>
                <a:latin typeface="Times New Roman" panose="02020603050405020304" pitchFamily="18" charset="0"/>
                <a:ea typeface="Times New Roman" panose="02020603050405020304" pitchFamily="18" charset="0"/>
              </a:rPr>
              <a:t>A lawyer (scholar of the Law) asked Jesus how to inherit eternal life and Jesus had him answer his own question from the Law </a:t>
            </a:r>
            <a:r>
              <a:rPr lang="en-US" sz="1100" i="1" dirty="0">
                <a:effectLst/>
                <a:latin typeface="Times New Roman" panose="02020603050405020304" pitchFamily="18" charset="0"/>
                <a:ea typeface="Times New Roman" panose="02020603050405020304" pitchFamily="18" charset="0"/>
              </a:rPr>
              <a:t>(Deut. 6:5; Lev. 19:18; Mt. 22:35-40).</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33450" algn="l"/>
              </a:tabLst>
            </a:pPr>
            <a:r>
              <a:rPr lang="en-US" sz="1100" dirty="0">
                <a:effectLst/>
                <a:latin typeface="Times New Roman" panose="02020603050405020304" pitchFamily="18" charset="0"/>
                <a:ea typeface="Times New Roman" panose="02020603050405020304" pitchFamily="18" charset="0"/>
              </a:rPr>
              <a:t>He then asked another question, “Who is my neighbor?” which prompted Jesus to tell a parable about the “Good Samaritan” (Luke 10:30-37).</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pPr>
            <a:r>
              <a:rPr lang="en-US" sz="1100" dirty="0">
                <a:effectLst/>
                <a:latin typeface="Times New Roman" panose="02020603050405020304" pitchFamily="18" charset="0"/>
                <a:ea typeface="Times New Roman" panose="02020603050405020304" pitchFamily="18" charset="0"/>
              </a:rPr>
              <a:t>A man is robbed and beaten near to death.</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pPr>
            <a:r>
              <a:rPr lang="en-US" sz="1100" dirty="0">
                <a:effectLst/>
                <a:latin typeface="Times New Roman" panose="02020603050405020304" pitchFamily="18" charset="0"/>
                <a:ea typeface="Times New Roman" panose="02020603050405020304" pitchFamily="18" charset="0"/>
              </a:rPr>
              <a:t>A Priest and a Levite pass by and do nothing but move to the other side of the road.</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pPr>
            <a:r>
              <a:rPr lang="en-US" sz="1100" dirty="0">
                <a:effectLst/>
                <a:latin typeface="Times New Roman" panose="02020603050405020304" pitchFamily="18" charset="0"/>
                <a:ea typeface="Times New Roman" panose="02020603050405020304" pitchFamily="18" charset="0"/>
              </a:rPr>
              <a:t>A Samaritan is on a journey but stops because he had compassion on him and bandages him, puts ointment on him, places him on his own donkey and takes him to an inn for the night. </a:t>
            </a:r>
            <a:endParaRPr lang="en-US" sz="10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lphaLcPeriod"/>
            </a:pPr>
            <a:r>
              <a:rPr lang="en-US" sz="1100" dirty="0">
                <a:effectLst/>
                <a:latin typeface="Times New Roman" panose="02020603050405020304" pitchFamily="18" charset="0"/>
                <a:ea typeface="Times New Roman" panose="02020603050405020304" pitchFamily="18" charset="0"/>
              </a:rPr>
              <a:t>The next day he gives the inn keeper two-days’ wages and says to take care of the man and if anything is left the Samaritan will cover it on his return trip.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33450" algn="l"/>
              </a:tabLst>
            </a:pPr>
            <a:r>
              <a:rPr lang="en-US" sz="1100" dirty="0">
                <a:effectLst/>
                <a:latin typeface="Times New Roman" panose="02020603050405020304" pitchFamily="18" charset="0"/>
                <a:ea typeface="Times New Roman" panose="02020603050405020304" pitchFamily="18" charset="0"/>
              </a:rPr>
              <a:t>At the end of the story, Jesus asked, “Which of these three do you think proved to be a neighbor to the man who fell into the robbers’ hands?”</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rabicPeriod"/>
              <a:tabLst>
                <a:tab pos="933450" algn="l"/>
              </a:tabLst>
            </a:pPr>
            <a:r>
              <a:rPr lang="en-US" sz="1100" dirty="0">
                <a:effectLst/>
                <a:latin typeface="Times New Roman" panose="02020603050405020304" pitchFamily="18" charset="0"/>
                <a:ea typeface="Times New Roman" panose="02020603050405020304" pitchFamily="18" charset="0"/>
              </a:rPr>
              <a:t>The lawyer answered correctly, “The one who showed mercy toward him,” and Jesus told him, “Go and do the same” (“Go, and be a neighbor!”).</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tabLst>
                <a:tab pos="485775" algn="l"/>
              </a:tabLst>
            </a:pPr>
            <a:r>
              <a:rPr lang="en-US" sz="1100" dirty="0">
                <a:effectLst/>
                <a:latin typeface="Times New Roman" panose="02020603050405020304" pitchFamily="18" charset="0"/>
                <a:ea typeface="Times New Roman" panose="02020603050405020304" pitchFamily="18" charset="0"/>
              </a:rPr>
              <a:t>The Samaritan’s compassion was sacrificial (It cost him time, effort, oil, wine and money)!</a:t>
            </a:r>
            <a:endParaRPr lang="en-US" sz="10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682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A70DF38-6D1D-4F26-B6B1-2D7FACEDC28C}" type="datetime1">
              <a:rPr lang="en-US" smtClean="0"/>
              <a:t>3/8/2024</a:t>
            </a:fld>
            <a:endParaRPr lang="en-US"/>
          </a:p>
        </p:txBody>
      </p:sp>
      <p:sp>
        <p:nvSpPr>
          <p:cNvPr id="5" name="Footer Placeholder 4"/>
          <p:cNvSpPr>
            <a:spLocks noGrp="1"/>
          </p:cNvSpPr>
          <p:nvPr>
            <p:ph type="ftr" sz="quarter" idx="11"/>
          </p:nvPr>
        </p:nvSpPr>
        <p:spPr>
          <a:xfrm>
            <a:off x="2692397" y="5037663"/>
            <a:ext cx="5214635" cy="279400"/>
          </a:xfrm>
        </p:spPr>
        <p:txBody>
          <a:bodyPr/>
          <a:lstStyle/>
          <a:p>
            <a:r>
              <a:rPr lang="en-US"/>
              <a:t>Being A Neighbor: "Look for The Helpers"</a:t>
            </a:r>
          </a:p>
        </p:txBody>
      </p:sp>
      <p:sp>
        <p:nvSpPr>
          <p:cNvPr id="6" name="Slide Number Placeholder 5"/>
          <p:cNvSpPr>
            <a:spLocks noGrp="1"/>
          </p:cNvSpPr>
          <p:nvPr>
            <p:ph type="sldNum" sz="quarter" idx="12"/>
          </p:nvPr>
        </p:nvSpPr>
        <p:spPr>
          <a:xfrm>
            <a:off x="8956900" y="5037663"/>
            <a:ext cx="551167" cy="279400"/>
          </a:xfrm>
        </p:spPr>
        <p:txBody>
          <a:bodyPr/>
          <a:lstStyle/>
          <a:p>
            <a:fld id="{6BF2AF75-478B-4725-A3C0-9300DF480CC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489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B67568-1BE1-4FA2-A515-CC715C4F15F1}" type="datetime1">
              <a:rPr lang="en-US" smtClean="0"/>
              <a:t>3/8/2024</a:t>
            </a:fld>
            <a:endParaRPr lang="en-US"/>
          </a:p>
        </p:txBody>
      </p:sp>
      <p:sp>
        <p:nvSpPr>
          <p:cNvPr id="6" name="Footer Placeholder 5"/>
          <p:cNvSpPr>
            <a:spLocks noGrp="1"/>
          </p:cNvSpPr>
          <p:nvPr>
            <p:ph type="ftr" sz="quarter" idx="11"/>
          </p:nvPr>
        </p:nvSpPr>
        <p:spPr/>
        <p:txBody>
          <a:bodyPr/>
          <a:lstStyle/>
          <a:p>
            <a:r>
              <a:rPr lang="en-US"/>
              <a:t>Being A Neighbor: "Look for The Helpers"</a:t>
            </a:r>
          </a:p>
        </p:txBody>
      </p:sp>
      <p:sp>
        <p:nvSpPr>
          <p:cNvPr id="7" name="Slide Number Placeholder 6"/>
          <p:cNvSpPr>
            <a:spLocks noGrp="1"/>
          </p:cNvSpPr>
          <p:nvPr>
            <p:ph type="sldNum" sz="quarter" idx="12"/>
          </p:nvPr>
        </p:nvSpPr>
        <p:spPr/>
        <p:txBody>
          <a:bodyPr/>
          <a:lstStyle/>
          <a:p>
            <a:fld id="{6BF2AF75-478B-4725-A3C0-9300DF480CC3}" type="slidenum">
              <a:rPr lang="en-US" smtClean="0"/>
              <a:t>‹#›</a:t>
            </a:fld>
            <a:endParaRPr lang="en-US"/>
          </a:p>
        </p:txBody>
      </p:sp>
    </p:spTree>
    <p:extLst>
      <p:ext uri="{BB962C8B-B14F-4D97-AF65-F5344CB8AC3E}">
        <p14:creationId xmlns:p14="http://schemas.microsoft.com/office/powerpoint/2010/main" val="2996821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510A68-B52A-4687-8A27-4CB01F725211}" type="datetime1">
              <a:rPr lang="en-US" smtClean="0"/>
              <a:t>3/8/2024</a:t>
            </a:fld>
            <a:endParaRPr lang="en-US"/>
          </a:p>
        </p:txBody>
      </p:sp>
      <p:sp>
        <p:nvSpPr>
          <p:cNvPr id="5" name="Footer Placeholder 4"/>
          <p:cNvSpPr>
            <a:spLocks noGrp="1"/>
          </p:cNvSpPr>
          <p:nvPr>
            <p:ph type="ftr" sz="quarter" idx="11"/>
          </p:nvPr>
        </p:nvSpPr>
        <p:spPr/>
        <p:txBody>
          <a:bodyPr/>
          <a:lstStyle/>
          <a:p>
            <a:r>
              <a:rPr lang="en-US"/>
              <a:t>Being A Neighbor: "Look for The Helpers"</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4339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A161DD-442A-4C58-91CC-B494BA83D9AC}" type="datetime1">
              <a:rPr lang="en-US" smtClean="0"/>
              <a:t>3/8/2024</a:t>
            </a:fld>
            <a:endParaRPr lang="en-US"/>
          </a:p>
        </p:txBody>
      </p:sp>
      <p:sp>
        <p:nvSpPr>
          <p:cNvPr id="5" name="Footer Placeholder 4"/>
          <p:cNvSpPr>
            <a:spLocks noGrp="1"/>
          </p:cNvSpPr>
          <p:nvPr>
            <p:ph type="ftr" sz="quarter" idx="11"/>
          </p:nvPr>
        </p:nvSpPr>
        <p:spPr/>
        <p:txBody>
          <a:bodyPr/>
          <a:lstStyle/>
          <a:p>
            <a:r>
              <a:rPr lang="en-US"/>
              <a:t>Being A Neighbor: "Look for The Helpers"</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4842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09B054-BE2B-4FC7-B62F-A33F26E85342}" type="datetime1">
              <a:rPr lang="en-US" smtClean="0"/>
              <a:t>3/8/2024</a:t>
            </a:fld>
            <a:endParaRPr lang="en-US"/>
          </a:p>
        </p:txBody>
      </p:sp>
      <p:sp>
        <p:nvSpPr>
          <p:cNvPr id="5" name="Footer Placeholder 4"/>
          <p:cNvSpPr>
            <a:spLocks noGrp="1"/>
          </p:cNvSpPr>
          <p:nvPr>
            <p:ph type="ftr" sz="quarter" idx="11"/>
          </p:nvPr>
        </p:nvSpPr>
        <p:spPr/>
        <p:txBody>
          <a:bodyPr/>
          <a:lstStyle/>
          <a:p>
            <a:r>
              <a:rPr lang="en-US"/>
              <a:t>Being A Neighbor: "Look for The Helpers"</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spTree>
    <p:extLst>
      <p:ext uri="{BB962C8B-B14F-4D97-AF65-F5344CB8AC3E}">
        <p14:creationId xmlns:p14="http://schemas.microsoft.com/office/powerpoint/2010/main" val="1167090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7431B2-CA2F-41BF-8CD6-4CFEA62D3BDF}" type="datetime1">
              <a:rPr lang="en-US" smtClean="0"/>
              <a:t>3/8/2024</a:t>
            </a:fld>
            <a:endParaRPr lang="en-US"/>
          </a:p>
        </p:txBody>
      </p:sp>
      <p:sp>
        <p:nvSpPr>
          <p:cNvPr id="5" name="Footer Placeholder 4"/>
          <p:cNvSpPr>
            <a:spLocks noGrp="1"/>
          </p:cNvSpPr>
          <p:nvPr>
            <p:ph type="ftr" sz="quarter" idx="11"/>
          </p:nvPr>
        </p:nvSpPr>
        <p:spPr/>
        <p:txBody>
          <a:bodyPr/>
          <a:lstStyle/>
          <a:p>
            <a:r>
              <a:rPr lang="en-US"/>
              <a:t>Being A Neighbor: "Look for The Helpers"</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9358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83531C-5487-45B3-B204-13ABB09DEFE6}" type="datetime1">
              <a:rPr lang="en-US" smtClean="0"/>
              <a:t>3/8/2024</a:t>
            </a:fld>
            <a:endParaRPr lang="en-US"/>
          </a:p>
        </p:txBody>
      </p:sp>
      <p:sp>
        <p:nvSpPr>
          <p:cNvPr id="5" name="Footer Placeholder 4"/>
          <p:cNvSpPr>
            <a:spLocks noGrp="1"/>
          </p:cNvSpPr>
          <p:nvPr>
            <p:ph type="ftr" sz="quarter" idx="11"/>
          </p:nvPr>
        </p:nvSpPr>
        <p:spPr/>
        <p:txBody>
          <a:bodyPr/>
          <a:lstStyle/>
          <a:p>
            <a:r>
              <a:rPr lang="en-US"/>
              <a:t>Being A Neighbor: "Look for The Helpers"</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2007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7BB81F-89CF-45D2-B79B-74AF37736597}" type="datetime1">
              <a:rPr lang="en-US" smtClean="0"/>
              <a:t>3/8/2024</a:t>
            </a:fld>
            <a:endParaRPr lang="en-US"/>
          </a:p>
        </p:txBody>
      </p:sp>
      <p:sp>
        <p:nvSpPr>
          <p:cNvPr id="5" name="Footer Placeholder 4"/>
          <p:cNvSpPr>
            <a:spLocks noGrp="1"/>
          </p:cNvSpPr>
          <p:nvPr>
            <p:ph type="ftr" sz="quarter" idx="11"/>
          </p:nvPr>
        </p:nvSpPr>
        <p:spPr/>
        <p:txBody>
          <a:bodyPr/>
          <a:lstStyle/>
          <a:p>
            <a:r>
              <a:rPr lang="en-US"/>
              <a:t>Being A Neighbor: "Look for The Helpers"</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0820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197F3B-69B9-4BD7-A5F9-359B40AE5EB5}" type="datetime1">
              <a:rPr lang="en-US" smtClean="0"/>
              <a:t>3/8/2024</a:t>
            </a:fld>
            <a:endParaRPr lang="en-US"/>
          </a:p>
        </p:txBody>
      </p:sp>
      <p:sp>
        <p:nvSpPr>
          <p:cNvPr id="5" name="Footer Placeholder 4"/>
          <p:cNvSpPr>
            <a:spLocks noGrp="1"/>
          </p:cNvSpPr>
          <p:nvPr>
            <p:ph type="ftr" sz="quarter" idx="11"/>
          </p:nvPr>
        </p:nvSpPr>
        <p:spPr/>
        <p:txBody>
          <a:bodyPr/>
          <a:lstStyle/>
          <a:p>
            <a:r>
              <a:rPr lang="en-US"/>
              <a:t>Being A Neighbor: "Look for The Helpers"</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6794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B0CE2E32-2031-4D4A-AE4C-568BF4702344}" type="datetime1">
              <a:rPr lang="en-US" smtClean="0"/>
              <a:t>3/8/2024</a:t>
            </a:fld>
            <a:endParaRPr lang="en-US" dirty="0"/>
          </a:p>
        </p:txBody>
      </p:sp>
      <p:sp>
        <p:nvSpPr>
          <p:cNvPr id="5" name="Footer Placeholder 4"/>
          <p:cNvSpPr>
            <a:spLocks noGrp="1"/>
          </p:cNvSpPr>
          <p:nvPr>
            <p:ph type="ftr" sz="quarter" idx="11"/>
          </p:nvPr>
        </p:nvSpPr>
        <p:spPr/>
        <p:txBody>
          <a:bodyPr/>
          <a:lstStyle/>
          <a:p>
            <a:pPr>
              <a:defRPr/>
            </a:pPr>
            <a:r>
              <a:rPr lang="en-US"/>
              <a:t>Being A Neighbor: "Look for The Helpers"</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881921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EB973E4-0DAD-488B-8A04-7C313C4CD127}" type="datetime1">
              <a:rPr lang="en-US" smtClean="0"/>
              <a:t>3/8/2024</a:t>
            </a:fld>
            <a:endParaRPr lang="en-US" dirty="0"/>
          </a:p>
        </p:txBody>
      </p:sp>
      <p:sp>
        <p:nvSpPr>
          <p:cNvPr id="5" name="Footer Placeholder 4"/>
          <p:cNvSpPr>
            <a:spLocks noGrp="1"/>
          </p:cNvSpPr>
          <p:nvPr>
            <p:ph type="ftr" sz="quarter" idx="11"/>
          </p:nvPr>
        </p:nvSpPr>
        <p:spPr/>
        <p:txBody>
          <a:bodyPr/>
          <a:lstStyle/>
          <a:p>
            <a:pPr>
              <a:defRPr/>
            </a:pPr>
            <a:r>
              <a:rPr lang="en-US"/>
              <a:t>Being A Neighbor: "Look for The Helpers"</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2230779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15724-C78F-4285-BEF9-005B8015C422}" type="datetime1">
              <a:rPr lang="en-US" smtClean="0"/>
              <a:t>3/8/2024</a:t>
            </a:fld>
            <a:endParaRPr lang="en-US"/>
          </a:p>
        </p:txBody>
      </p:sp>
      <p:sp>
        <p:nvSpPr>
          <p:cNvPr id="5" name="Footer Placeholder 4"/>
          <p:cNvSpPr>
            <a:spLocks noGrp="1"/>
          </p:cNvSpPr>
          <p:nvPr>
            <p:ph type="ftr" sz="quarter" idx="11"/>
          </p:nvPr>
        </p:nvSpPr>
        <p:spPr/>
        <p:txBody>
          <a:bodyPr/>
          <a:lstStyle/>
          <a:p>
            <a:r>
              <a:rPr lang="en-US"/>
              <a:t>Being A Neighbor: "Look for The Helpers"</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spTree>
    <p:extLst>
      <p:ext uri="{BB962C8B-B14F-4D97-AF65-F5344CB8AC3E}">
        <p14:creationId xmlns:p14="http://schemas.microsoft.com/office/powerpoint/2010/main" val="3105006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DFFDE0A-A8E3-4F7E-90A2-AC0E5823927D}" type="datetime1">
              <a:rPr lang="en-US" smtClean="0"/>
              <a:t>3/8/2024</a:t>
            </a:fld>
            <a:endParaRPr lang="en-US" dirty="0"/>
          </a:p>
        </p:txBody>
      </p:sp>
      <p:sp>
        <p:nvSpPr>
          <p:cNvPr id="5" name="Footer Placeholder 4"/>
          <p:cNvSpPr>
            <a:spLocks noGrp="1"/>
          </p:cNvSpPr>
          <p:nvPr>
            <p:ph type="ftr" sz="quarter" idx="11"/>
          </p:nvPr>
        </p:nvSpPr>
        <p:spPr/>
        <p:txBody>
          <a:bodyPr/>
          <a:lstStyle/>
          <a:p>
            <a:pPr>
              <a:defRPr/>
            </a:pPr>
            <a:r>
              <a:rPr lang="en-US"/>
              <a:t>Being A Neighbor: "Look for The Helpers"</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2260736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E0F7E47C-0EBA-43FC-887D-CE2B64FBCFE3}" type="datetime1">
              <a:rPr lang="en-US" smtClean="0"/>
              <a:t>3/8/2024</a:t>
            </a:fld>
            <a:endParaRPr lang="en-US" dirty="0"/>
          </a:p>
        </p:txBody>
      </p:sp>
      <p:sp>
        <p:nvSpPr>
          <p:cNvPr id="6" name="Footer Placeholder 5"/>
          <p:cNvSpPr>
            <a:spLocks noGrp="1"/>
          </p:cNvSpPr>
          <p:nvPr>
            <p:ph type="ftr" sz="quarter" idx="11"/>
          </p:nvPr>
        </p:nvSpPr>
        <p:spPr/>
        <p:txBody>
          <a:bodyPr/>
          <a:lstStyle/>
          <a:p>
            <a:pPr>
              <a:defRPr/>
            </a:pPr>
            <a:r>
              <a:rPr lang="en-US"/>
              <a:t>Being A Neighbor: "Look for The Helpers"</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1316684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5AB89E71-F6A1-4BE4-812E-D88D586ABC13}" type="datetime1">
              <a:rPr lang="en-US" smtClean="0"/>
              <a:t>3/8/2024</a:t>
            </a:fld>
            <a:endParaRPr lang="en-US" dirty="0"/>
          </a:p>
        </p:txBody>
      </p:sp>
      <p:sp>
        <p:nvSpPr>
          <p:cNvPr id="8" name="Footer Placeholder 7"/>
          <p:cNvSpPr>
            <a:spLocks noGrp="1"/>
          </p:cNvSpPr>
          <p:nvPr>
            <p:ph type="ftr" sz="quarter" idx="11"/>
          </p:nvPr>
        </p:nvSpPr>
        <p:spPr/>
        <p:txBody>
          <a:bodyPr/>
          <a:lstStyle/>
          <a:p>
            <a:pPr>
              <a:defRPr/>
            </a:pPr>
            <a:r>
              <a:rPr lang="en-US"/>
              <a:t>Being A Neighbor: "Look for The Helpers"</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1178190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81AC94FE-8F2A-428E-B034-4BD062A65A2D}" type="datetime1">
              <a:rPr lang="en-US" smtClean="0"/>
              <a:t>3/8/2024</a:t>
            </a:fld>
            <a:endParaRPr lang="en-US" dirty="0"/>
          </a:p>
        </p:txBody>
      </p:sp>
      <p:sp>
        <p:nvSpPr>
          <p:cNvPr id="4" name="Footer Placeholder 3"/>
          <p:cNvSpPr>
            <a:spLocks noGrp="1"/>
          </p:cNvSpPr>
          <p:nvPr>
            <p:ph type="ftr" sz="quarter" idx="11"/>
          </p:nvPr>
        </p:nvSpPr>
        <p:spPr/>
        <p:txBody>
          <a:bodyPr/>
          <a:lstStyle/>
          <a:p>
            <a:pPr>
              <a:defRPr/>
            </a:pPr>
            <a:r>
              <a:rPr lang="en-US"/>
              <a:t>Being A Neighbor: "Look for The Helpers"</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2827101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376D8A6-87AC-4AF0-A808-3F9E26275C33}" type="datetime1">
              <a:rPr lang="en-US" smtClean="0"/>
              <a:t>3/8/2024</a:t>
            </a:fld>
            <a:endParaRPr lang="en-US" dirty="0"/>
          </a:p>
        </p:txBody>
      </p:sp>
      <p:sp>
        <p:nvSpPr>
          <p:cNvPr id="3" name="Footer Placeholder 2"/>
          <p:cNvSpPr>
            <a:spLocks noGrp="1"/>
          </p:cNvSpPr>
          <p:nvPr>
            <p:ph type="ftr" sz="quarter" idx="11"/>
          </p:nvPr>
        </p:nvSpPr>
        <p:spPr/>
        <p:txBody>
          <a:bodyPr/>
          <a:lstStyle/>
          <a:p>
            <a:pPr>
              <a:defRPr/>
            </a:pPr>
            <a:r>
              <a:rPr lang="en-US"/>
              <a:t>Being A Neighbor: "Look for The Helpers"</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3061921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2FA4675-5096-402B-BE7C-136076344845}" type="datetime1">
              <a:rPr lang="en-US" smtClean="0"/>
              <a:t>3/8/2024</a:t>
            </a:fld>
            <a:endParaRPr lang="en-US" dirty="0"/>
          </a:p>
        </p:txBody>
      </p:sp>
      <p:sp>
        <p:nvSpPr>
          <p:cNvPr id="6" name="Footer Placeholder 5"/>
          <p:cNvSpPr>
            <a:spLocks noGrp="1"/>
          </p:cNvSpPr>
          <p:nvPr>
            <p:ph type="ftr" sz="quarter" idx="11"/>
          </p:nvPr>
        </p:nvSpPr>
        <p:spPr/>
        <p:txBody>
          <a:bodyPr/>
          <a:lstStyle/>
          <a:p>
            <a:pPr>
              <a:defRPr/>
            </a:pPr>
            <a:r>
              <a:rPr lang="en-US"/>
              <a:t>Being A Neighbor: "Look for The Helpers"</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3494619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ABCEF5A-EBAF-4782-886B-D925EB043C31}" type="datetime1">
              <a:rPr lang="en-US" smtClean="0"/>
              <a:t>3/8/2024</a:t>
            </a:fld>
            <a:endParaRPr lang="en-US" dirty="0"/>
          </a:p>
        </p:txBody>
      </p:sp>
      <p:sp>
        <p:nvSpPr>
          <p:cNvPr id="6" name="Footer Placeholder 5"/>
          <p:cNvSpPr>
            <a:spLocks noGrp="1"/>
          </p:cNvSpPr>
          <p:nvPr>
            <p:ph type="ftr" sz="quarter" idx="11"/>
          </p:nvPr>
        </p:nvSpPr>
        <p:spPr/>
        <p:txBody>
          <a:bodyPr/>
          <a:lstStyle/>
          <a:p>
            <a:pPr>
              <a:defRPr/>
            </a:pPr>
            <a:r>
              <a:rPr lang="en-US"/>
              <a:t>Being A Neighbor: "Look for The Helpers"</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89720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5D7E300-FF6D-4CE0-8C8E-2D0220CB3D16}" type="datetime1">
              <a:rPr lang="en-US" smtClean="0"/>
              <a:t>3/8/2024</a:t>
            </a:fld>
            <a:endParaRPr lang="en-US" dirty="0"/>
          </a:p>
        </p:txBody>
      </p:sp>
      <p:sp>
        <p:nvSpPr>
          <p:cNvPr id="6" name="Footer Placeholder 5"/>
          <p:cNvSpPr>
            <a:spLocks noGrp="1"/>
          </p:cNvSpPr>
          <p:nvPr>
            <p:ph type="ftr" sz="quarter" idx="11"/>
          </p:nvPr>
        </p:nvSpPr>
        <p:spPr/>
        <p:txBody>
          <a:bodyPr/>
          <a:lstStyle/>
          <a:p>
            <a:pPr>
              <a:defRPr/>
            </a:pPr>
            <a:r>
              <a:rPr lang="en-US"/>
              <a:t>Being A Neighbor: "Look for The Helpers"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29422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EDAA3BC-8977-46A1-BA59-84C872CB2BEF}" type="datetime1">
              <a:rPr lang="en-US" smtClean="0"/>
              <a:t>3/8/2024</a:t>
            </a:fld>
            <a:endParaRPr lang="en-US" dirty="0"/>
          </a:p>
        </p:txBody>
      </p:sp>
      <p:sp>
        <p:nvSpPr>
          <p:cNvPr id="6" name="Footer Placeholder 5"/>
          <p:cNvSpPr>
            <a:spLocks noGrp="1"/>
          </p:cNvSpPr>
          <p:nvPr>
            <p:ph type="ftr" sz="quarter" idx="11"/>
          </p:nvPr>
        </p:nvSpPr>
        <p:spPr/>
        <p:txBody>
          <a:bodyPr/>
          <a:lstStyle/>
          <a:p>
            <a:pPr>
              <a:defRPr/>
            </a:pPr>
            <a:r>
              <a:rPr lang="en-US"/>
              <a:t>Being A Neighbor: "Look for The Helpers"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479972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E693391-22FC-4E64-8D65-1153B57C41B6}" type="datetime1">
              <a:rPr lang="en-US" smtClean="0"/>
              <a:t>3/8/2024</a:t>
            </a:fld>
            <a:endParaRPr lang="en-US" dirty="0"/>
          </a:p>
        </p:txBody>
      </p:sp>
      <p:sp>
        <p:nvSpPr>
          <p:cNvPr id="6" name="Footer Placeholder 5"/>
          <p:cNvSpPr>
            <a:spLocks noGrp="1"/>
          </p:cNvSpPr>
          <p:nvPr>
            <p:ph type="ftr" sz="quarter" idx="11"/>
          </p:nvPr>
        </p:nvSpPr>
        <p:spPr/>
        <p:txBody>
          <a:bodyPr/>
          <a:lstStyle/>
          <a:p>
            <a:pPr>
              <a:defRPr/>
            </a:pPr>
            <a:r>
              <a:rPr lang="en-US"/>
              <a:t>Being A Neighbor: "Look for The Helpers"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75458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7B482-1FA6-42A5-A957-BB32979F8B6A}" type="datetime1">
              <a:rPr lang="en-US" smtClean="0"/>
              <a:t>3/8/2024</a:t>
            </a:fld>
            <a:endParaRPr lang="en-US"/>
          </a:p>
        </p:txBody>
      </p:sp>
      <p:sp>
        <p:nvSpPr>
          <p:cNvPr id="5" name="Footer Placeholder 4"/>
          <p:cNvSpPr>
            <a:spLocks noGrp="1"/>
          </p:cNvSpPr>
          <p:nvPr>
            <p:ph type="ftr" sz="quarter" idx="11"/>
          </p:nvPr>
        </p:nvSpPr>
        <p:spPr/>
        <p:txBody>
          <a:bodyPr/>
          <a:lstStyle/>
          <a:p>
            <a:r>
              <a:rPr lang="en-US"/>
              <a:t>Being A Neighbor: "Look for The Helpers"</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76527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5FCFD4E-2208-4ABC-B5CA-058433EB7FDE}" type="datetime1">
              <a:rPr lang="en-US" smtClean="0"/>
              <a:t>3/8/2024</a:t>
            </a:fld>
            <a:endParaRPr lang="en-US" dirty="0"/>
          </a:p>
        </p:txBody>
      </p:sp>
      <p:sp>
        <p:nvSpPr>
          <p:cNvPr id="6" name="Footer Placeholder 5"/>
          <p:cNvSpPr>
            <a:spLocks noGrp="1"/>
          </p:cNvSpPr>
          <p:nvPr>
            <p:ph type="ftr" sz="quarter" idx="11"/>
          </p:nvPr>
        </p:nvSpPr>
        <p:spPr/>
        <p:txBody>
          <a:bodyPr/>
          <a:lstStyle/>
          <a:p>
            <a:pPr>
              <a:defRPr/>
            </a:pPr>
            <a:r>
              <a:rPr lang="en-US"/>
              <a:t>Being A Neighbor: "Look for The Helpers"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183765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2BFE368-B1C2-4E80-B705-9506776704A0}" type="datetime1">
              <a:rPr lang="en-US" smtClean="0"/>
              <a:t>3/8/2024</a:t>
            </a:fld>
            <a:endParaRPr lang="en-US" dirty="0"/>
          </a:p>
        </p:txBody>
      </p:sp>
      <p:sp>
        <p:nvSpPr>
          <p:cNvPr id="4" name="Footer Placeholder 3"/>
          <p:cNvSpPr>
            <a:spLocks noGrp="1"/>
          </p:cNvSpPr>
          <p:nvPr>
            <p:ph type="ftr" sz="quarter" idx="11"/>
          </p:nvPr>
        </p:nvSpPr>
        <p:spPr/>
        <p:txBody>
          <a:bodyPr/>
          <a:lstStyle/>
          <a:p>
            <a:pPr>
              <a:defRPr/>
            </a:pPr>
            <a:r>
              <a:rPr lang="en-US"/>
              <a:t>Being A Neighbor: "Look for The Helpers"</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06099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B5031EF6-B064-4D00-AE9F-C956BE4F948F}" type="datetime1">
              <a:rPr lang="en-US" smtClean="0"/>
              <a:t>3/8/2024</a:t>
            </a:fld>
            <a:endParaRPr lang="en-US" dirty="0"/>
          </a:p>
        </p:txBody>
      </p:sp>
      <p:sp>
        <p:nvSpPr>
          <p:cNvPr id="4" name="Footer Placeholder 3"/>
          <p:cNvSpPr>
            <a:spLocks noGrp="1"/>
          </p:cNvSpPr>
          <p:nvPr>
            <p:ph type="ftr" sz="quarter" idx="11"/>
          </p:nvPr>
        </p:nvSpPr>
        <p:spPr/>
        <p:txBody>
          <a:bodyPr/>
          <a:lstStyle/>
          <a:p>
            <a:pPr>
              <a:defRPr/>
            </a:pPr>
            <a:r>
              <a:rPr lang="en-US"/>
              <a:t>Being A Neighbor: "Look for The Helpers"</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2114710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BA1B9DB-B74A-496E-B0B7-1FE30712285F}" type="datetime1">
              <a:rPr lang="en-US" smtClean="0"/>
              <a:t>3/8/2024</a:t>
            </a:fld>
            <a:endParaRPr lang="en-US" dirty="0"/>
          </a:p>
        </p:txBody>
      </p:sp>
      <p:sp>
        <p:nvSpPr>
          <p:cNvPr id="5" name="Footer Placeholder 4"/>
          <p:cNvSpPr>
            <a:spLocks noGrp="1"/>
          </p:cNvSpPr>
          <p:nvPr>
            <p:ph type="ftr" sz="quarter" idx="11"/>
          </p:nvPr>
        </p:nvSpPr>
        <p:spPr/>
        <p:txBody>
          <a:bodyPr/>
          <a:lstStyle/>
          <a:p>
            <a:pPr>
              <a:defRPr/>
            </a:pPr>
            <a:r>
              <a:rPr lang="en-US"/>
              <a:t>Being A Neighbor: "Look for The Helpers"</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40146199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DC7E68B-0552-4064-9167-BB3F8AE4A5D9}" type="datetime1">
              <a:rPr lang="en-US" smtClean="0"/>
              <a:t>3/8/2024</a:t>
            </a:fld>
            <a:endParaRPr lang="en-US" dirty="0"/>
          </a:p>
        </p:txBody>
      </p:sp>
      <p:sp>
        <p:nvSpPr>
          <p:cNvPr id="5" name="Footer Placeholder 4"/>
          <p:cNvSpPr>
            <a:spLocks noGrp="1"/>
          </p:cNvSpPr>
          <p:nvPr>
            <p:ph type="ftr" sz="quarter" idx="11"/>
          </p:nvPr>
        </p:nvSpPr>
        <p:spPr/>
        <p:txBody>
          <a:bodyPr/>
          <a:lstStyle/>
          <a:p>
            <a:pPr>
              <a:defRPr/>
            </a:pPr>
            <a:r>
              <a:rPr lang="en-US"/>
              <a:t>Being A Neighbor: "Look for The Helpers"</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669517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834067-C965-4DD3-A0A3-CA45F7BD2184}" type="datetime1">
              <a:rPr lang="en-US" smtClean="0"/>
              <a:t>3/8/2024</a:t>
            </a:fld>
            <a:endParaRPr lang="en-US"/>
          </a:p>
        </p:txBody>
      </p:sp>
      <p:sp>
        <p:nvSpPr>
          <p:cNvPr id="6" name="Footer Placeholder 5"/>
          <p:cNvSpPr>
            <a:spLocks noGrp="1"/>
          </p:cNvSpPr>
          <p:nvPr>
            <p:ph type="ftr" sz="quarter" idx="11"/>
          </p:nvPr>
        </p:nvSpPr>
        <p:spPr/>
        <p:txBody>
          <a:bodyPr/>
          <a:lstStyle/>
          <a:p>
            <a:r>
              <a:rPr lang="en-US"/>
              <a:t>Being A Neighbor: "Look for The Helpers"</a:t>
            </a:r>
          </a:p>
        </p:txBody>
      </p:sp>
      <p:sp>
        <p:nvSpPr>
          <p:cNvPr id="7" name="Slide Number Placeholder 6"/>
          <p:cNvSpPr>
            <a:spLocks noGrp="1"/>
          </p:cNvSpPr>
          <p:nvPr>
            <p:ph type="sldNum" sz="quarter" idx="12"/>
          </p:nvPr>
        </p:nvSpPr>
        <p:spPr/>
        <p:txBody>
          <a:bodyPr/>
          <a:lstStyle/>
          <a:p>
            <a:fld id="{6BF2AF75-478B-4725-A3C0-9300DF480CC3}" type="slidenum">
              <a:rPr lang="en-US" smtClean="0"/>
              <a:t>‹#›</a:t>
            </a:fld>
            <a:endParaRPr lang="en-US"/>
          </a:p>
        </p:txBody>
      </p:sp>
    </p:spTree>
    <p:extLst>
      <p:ext uri="{BB962C8B-B14F-4D97-AF65-F5344CB8AC3E}">
        <p14:creationId xmlns:p14="http://schemas.microsoft.com/office/powerpoint/2010/main" val="292935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DD0734-D115-4BEF-AE3E-184FBDF22224}" type="datetime1">
              <a:rPr lang="en-US" smtClean="0"/>
              <a:t>3/8/2024</a:t>
            </a:fld>
            <a:endParaRPr lang="en-US"/>
          </a:p>
        </p:txBody>
      </p:sp>
      <p:sp>
        <p:nvSpPr>
          <p:cNvPr id="8" name="Footer Placeholder 7"/>
          <p:cNvSpPr>
            <a:spLocks noGrp="1"/>
          </p:cNvSpPr>
          <p:nvPr>
            <p:ph type="ftr" sz="quarter" idx="11"/>
          </p:nvPr>
        </p:nvSpPr>
        <p:spPr/>
        <p:txBody>
          <a:bodyPr/>
          <a:lstStyle/>
          <a:p>
            <a:r>
              <a:rPr lang="en-US"/>
              <a:t>Being A Neighbor: "Look for The Helpers"</a:t>
            </a:r>
          </a:p>
        </p:txBody>
      </p:sp>
      <p:sp>
        <p:nvSpPr>
          <p:cNvPr id="9" name="Slide Number Placeholder 8"/>
          <p:cNvSpPr>
            <a:spLocks noGrp="1"/>
          </p:cNvSpPr>
          <p:nvPr>
            <p:ph type="sldNum" sz="quarter" idx="12"/>
          </p:nvPr>
        </p:nvSpPr>
        <p:spPr/>
        <p:txBody>
          <a:bodyPr/>
          <a:lstStyle/>
          <a:p>
            <a:fld id="{6BF2AF75-478B-4725-A3C0-9300DF480CC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8559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6A29BD-FC4C-48D6-86C0-30923F32EC3C}" type="datetime1">
              <a:rPr lang="en-US" smtClean="0"/>
              <a:t>3/8/2024</a:t>
            </a:fld>
            <a:endParaRPr lang="en-US"/>
          </a:p>
        </p:txBody>
      </p:sp>
      <p:sp>
        <p:nvSpPr>
          <p:cNvPr id="4" name="Footer Placeholder 3"/>
          <p:cNvSpPr>
            <a:spLocks noGrp="1"/>
          </p:cNvSpPr>
          <p:nvPr>
            <p:ph type="ftr" sz="quarter" idx="11"/>
          </p:nvPr>
        </p:nvSpPr>
        <p:spPr/>
        <p:txBody>
          <a:bodyPr/>
          <a:lstStyle/>
          <a:p>
            <a:r>
              <a:rPr lang="en-US"/>
              <a:t>Being A Neighbor: "Look for The Helpers"</a:t>
            </a:r>
          </a:p>
        </p:txBody>
      </p:sp>
      <p:sp>
        <p:nvSpPr>
          <p:cNvPr id="5" name="Slide Number Placeholder 4"/>
          <p:cNvSpPr>
            <a:spLocks noGrp="1"/>
          </p:cNvSpPr>
          <p:nvPr>
            <p:ph type="sldNum" sz="quarter" idx="12"/>
          </p:nvPr>
        </p:nvSpPr>
        <p:spPr/>
        <p:txBody>
          <a:bodyPr/>
          <a:lstStyle/>
          <a:p>
            <a:fld id="{6BF2AF75-478B-4725-A3C0-9300DF480CC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018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F6AFF-AE67-4051-AF3B-A74D9ABF9146}" type="datetime1">
              <a:rPr lang="en-US" smtClean="0"/>
              <a:t>3/8/2024</a:t>
            </a:fld>
            <a:endParaRPr lang="en-US"/>
          </a:p>
        </p:txBody>
      </p:sp>
      <p:sp>
        <p:nvSpPr>
          <p:cNvPr id="3" name="Footer Placeholder 2"/>
          <p:cNvSpPr>
            <a:spLocks noGrp="1"/>
          </p:cNvSpPr>
          <p:nvPr>
            <p:ph type="ftr" sz="quarter" idx="11"/>
          </p:nvPr>
        </p:nvSpPr>
        <p:spPr/>
        <p:txBody>
          <a:bodyPr/>
          <a:lstStyle/>
          <a:p>
            <a:r>
              <a:rPr lang="en-US"/>
              <a:t>Being A Neighbor: "Look for The Helpers"</a:t>
            </a:r>
          </a:p>
        </p:txBody>
      </p:sp>
      <p:sp>
        <p:nvSpPr>
          <p:cNvPr id="4" name="Slide Number Placeholder 3"/>
          <p:cNvSpPr>
            <a:spLocks noGrp="1"/>
          </p:cNvSpPr>
          <p:nvPr>
            <p:ph type="sldNum" sz="quarter" idx="12"/>
          </p:nvPr>
        </p:nvSpPr>
        <p:spPr/>
        <p:txBody>
          <a:bodyPr/>
          <a:lstStyle/>
          <a:p>
            <a:fld id="{6BF2AF75-478B-4725-A3C0-9300DF480CC3}" type="slidenum">
              <a:rPr lang="en-US" smtClean="0"/>
              <a:t>‹#›</a:t>
            </a:fld>
            <a:endParaRPr lang="en-US"/>
          </a:p>
        </p:txBody>
      </p:sp>
    </p:spTree>
    <p:extLst>
      <p:ext uri="{BB962C8B-B14F-4D97-AF65-F5344CB8AC3E}">
        <p14:creationId xmlns:p14="http://schemas.microsoft.com/office/powerpoint/2010/main" val="262603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C81A14-21BE-49AE-B5B6-1A17AD51EA53}" type="datetime1">
              <a:rPr lang="en-US" smtClean="0"/>
              <a:t>3/8/2024</a:t>
            </a:fld>
            <a:endParaRPr lang="en-US"/>
          </a:p>
        </p:txBody>
      </p:sp>
      <p:sp>
        <p:nvSpPr>
          <p:cNvPr id="6" name="Footer Placeholder 5"/>
          <p:cNvSpPr>
            <a:spLocks noGrp="1"/>
          </p:cNvSpPr>
          <p:nvPr>
            <p:ph type="ftr" sz="quarter" idx="11"/>
          </p:nvPr>
        </p:nvSpPr>
        <p:spPr/>
        <p:txBody>
          <a:bodyPr/>
          <a:lstStyle/>
          <a:p>
            <a:r>
              <a:rPr lang="en-US"/>
              <a:t>Being A Neighbor: "Look for The Helpers"</a:t>
            </a:r>
          </a:p>
        </p:txBody>
      </p:sp>
      <p:sp>
        <p:nvSpPr>
          <p:cNvPr id="7" name="Slide Number Placeholder 6"/>
          <p:cNvSpPr>
            <a:spLocks noGrp="1"/>
          </p:cNvSpPr>
          <p:nvPr>
            <p:ph type="sldNum" sz="quarter" idx="12"/>
          </p:nvPr>
        </p:nvSpPr>
        <p:spPr/>
        <p:txBody>
          <a:bodyPr/>
          <a:lstStyle/>
          <a:p>
            <a:fld id="{6BF2AF75-478B-4725-A3C0-9300DF480CC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0425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3A592F-FA2F-43DA-9FBA-FD5069965156}" type="datetime1">
              <a:rPr lang="en-US" smtClean="0"/>
              <a:t>3/8/2024</a:t>
            </a:fld>
            <a:endParaRPr lang="en-US"/>
          </a:p>
        </p:txBody>
      </p:sp>
      <p:sp>
        <p:nvSpPr>
          <p:cNvPr id="6" name="Footer Placeholder 5"/>
          <p:cNvSpPr>
            <a:spLocks noGrp="1"/>
          </p:cNvSpPr>
          <p:nvPr>
            <p:ph type="ftr" sz="quarter" idx="11"/>
          </p:nvPr>
        </p:nvSpPr>
        <p:spPr/>
        <p:txBody>
          <a:bodyPr/>
          <a:lstStyle/>
          <a:p>
            <a:r>
              <a:rPr lang="en-US"/>
              <a:t>Being A Neighbor: "Look for The Helpers"</a:t>
            </a:r>
          </a:p>
        </p:txBody>
      </p:sp>
      <p:sp>
        <p:nvSpPr>
          <p:cNvPr id="7" name="Slide Number Placeholder 6"/>
          <p:cNvSpPr>
            <a:spLocks noGrp="1"/>
          </p:cNvSpPr>
          <p:nvPr>
            <p:ph type="sldNum" sz="quarter" idx="12"/>
          </p:nvPr>
        </p:nvSpPr>
        <p:spPr/>
        <p:txBody>
          <a:bodyPr/>
          <a:lstStyle/>
          <a:p>
            <a:fld id="{6BF2AF75-478B-4725-A3C0-9300DF480CC3}" type="slidenum">
              <a:rPr lang="en-US" smtClean="0"/>
              <a:t>‹#›</a:t>
            </a:fld>
            <a:endParaRPr lang="en-US"/>
          </a:p>
        </p:txBody>
      </p:sp>
    </p:spTree>
    <p:extLst>
      <p:ext uri="{BB962C8B-B14F-4D97-AF65-F5344CB8AC3E}">
        <p14:creationId xmlns:p14="http://schemas.microsoft.com/office/powerpoint/2010/main" val="658244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1A3B58B-78B6-4079-81A4-00B7A86420EF}" type="datetime1">
              <a:rPr lang="en-US" smtClean="0"/>
              <a:t>3/8/2024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Being A Neighbor: "Look for The Helpers"</a:t>
            </a: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F2AF75-478B-4725-A3C0-9300DF480CC3}" type="slidenum">
              <a:rPr lang="en-US" smtClean="0"/>
              <a:t>‹#›</a:t>
            </a:fld>
            <a:endParaRPr lang="en-US"/>
          </a:p>
        </p:txBody>
      </p:sp>
    </p:spTree>
    <p:extLst>
      <p:ext uri="{BB962C8B-B14F-4D97-AF65-F5344CB8AC3E}">
        <p14:creationId xmlns:p14="http://schemas.microsoft.com/office/powerpoint/2010/main" val="3258612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0306BA02-3D1A-4030-9B2F-323569AFC9F1}" type="datetime1">
              <a:rPr lang="en-US" smtClean="0"/>
              <a:t>3/8/2024</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Being A Neighbor: "Look for The Helpers"</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89196065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465385-1D83-907D-F6F3-CCDDB648205B}"/>
              </a:ext>
            </a:extLst>
          </p:cNvPr>
          <p:cNvPicPr>
            <a:picLocks noChangeAspect="1"/>
          </p:cNvPicPr>
          <p:nvPr/>
        </p:nvPicPr>
        <p:blipFill rotWithShape="1">
          <a:blip r:embed="rId4"/>
          <a:srcRect l="22222" r="1" b="1"/>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C9D262D4-AE8B-4620-949A-609FC366F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5">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05853C-E63A-49E2-84A4-4B7DD77A5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3" name="Group 12">
            <a:extLst>
              <a:ext uri="{FF2B5EF4-FFF2-40B4-BE49-F238E27FC236}">
                <a16:creationId xmlns:a16="http://schemas.microsoft.com/office/drawing/2014/main" id="{9500549F-5B68-400C-A605-BDF102BDBB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4" name="Rounded Rectangle 17">
              <a:extLst>
                <a:ext uri="{FF2B5EF4-FFF2-40B4-BE49-F238E27FC236}">
                  <a16:creationId xmlns:a16="http://schemas.microsoft.com/office/drawing/2014/main" id="{CE12C213-76C6-4953-849D-69BD0C074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5D5C439-F0A9-41AB-BF38-FB38EB00B7C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6" name="Rounded Rectangle 20">
              <a:extLst>
                <a:ext uri="{FF2B5EF4-FFF2-40B4-BE49-F238E27FC236}">
                  <a16:creationId xmlns:a16="http://schemas.microsoft.com/office/drawing/2014/main" id="{CE714C63-2EB2-4CE0-8982-994E7A37A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E568286-7D0B-4E62-BC33-A99A0FD743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1A1DBAD8-70A0-1B58-CB82-0BF23B6E4953}"/>
              </a:ext>
            </a:extLst>
          </p:cNvPr>
          <p:cNvSpPr>
            <a:spLocks noGrp="1"/>
          </p:cNvSpPr>
          <p:nvPr>
            <p:ph type="ctrTitle"/>
          </p:nvPr>
        </p:nvSpPr>
        <p:spPr>
          <a:xfrm>
            <a:off x="2319866" y="1540921"/>
            <a:ext cx="7552268" cy="1604613"/>
          </a:xfrm>
        </p:spPr>
        <p:txBody>
          <a:bodyPr>
            <a:normAutofit fontScale="90000"/>
          </a:bodyPr>
          <a:lstStyle/>
          <a:p>
            <a:pPr>
              <a:lnSpc>
                <a:spcPct val="90000"/>
              </a:lnSpc>
            </a:pPr>
            <a:r>
              <a:rPr lang="en-US" b="1" dirty="0"/>
              <a:t>Being A Neighbor: </a:t>
            </a:r>
            <a:br>
              <a:rPr lang="en-US" b="1" dirty="0"/>
            </a:br>
            <a:r>
              <a:rPr lang="en-US" b="1" dirty="0"/>
              <a:t>“Look For The Helpers”</a:t>
            </a:r>
            <a:endParaRPr lang="en-US" sz="4400" dirty="0"/>
          </a:p>
        </p:txBody>
      </p:sp>
      <p:sp>
        <p:nvSpPr>
          <p:cNvPr id="3" name="Subtitle 2">
            <a:extLst>
              <a:ext uri="{FF2B5EF4-FFF2-40B4-BE49-F238E27FC236}">
                <a16:creationId xmlns:a16="http://schemas.microsoft.com/office/drawing/2014/main" id="{36EC53F0-8807-899A-DBA2-312B64EEFE38}"/>
              </a:ext>
            </a:extLst>
          </p:cNvPr>
          <p:cNvSpPr>
            <a:spLocks noGrp="1"/>
          </p:cNvSpPr>
          <p:nvPr>
            <p:ph type="subTitle" idx="1"/>
          </p:nvPr>
        </p:nvSpPr>
        <p:spPr>
          <a:xfrm>
            <a:off x="2692398" y="3522122"/>
            <a:ext cx="6815669" cy="1854209"/>
          </a:xfrm>
        </p:spPr>
        <p:txBody>
          <a:bodyPr>
            <a:normAutofit fontScale="92500" lnSpcReduction="10000"/>
          </a:bodyPr>
          <a:lstStyle/>
          <a:p>
            <a:r>
              <a:rPr lang="en-US" sz="2800" b="1" dirty="0"/>
              <a:t>Text: </a:t>
            </a:r>
          </a:p>
          <a:p>
            <a:r>
              <a:rPr lang="en-US" sz="4000" b="1" dirty="0"/>
              <a:t>Luke 10:25-37 </a:t>
            </a:r>
          </a:p>
          <a:p>
            <a:r>
              <a:rPr lang="en-US" sz="4000" b="1" dirty="0"/>
              <a:t>(Galatians 5:14)</a:t>
            </a:r>
          </a:p>
        </p:txBody>
      </p:sp>
      <p:cxnSp>
        <p:nvCxnSpPr>
          <p:cNvPr id="19" name="Straight Connector 18">
            <a:extLst>
              <a:ext uri="{FF2B5EF4-FFF2-40B4-BE49-F238E27FC236}">
                <a16:creationId xmlns:a16="http://schemas.microsoft.com/office/drawing/2014/main" id="{1E22DAF0-5C05-4D01-A6C7-2832665773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933F7EE8-F77B-ED09-09BB-4EABDB206820}"/>
              </a:ext>
            </a:extLst>
          </p:cNvPr>
          <p:cNvSpPr/>
          <p:nvPr/>
        </p:nvSpPr>
        <p:spPr>
          <a:xfrm>
            <a:off x="1" y="6266329"/>
            <a:ext cx="12191980" cy="59166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Nathan L Morrison		            	Courthouse church of Christ – Chesterfield, VA	           Sunday, March 10, 2024</a:t>
            </a:r>
          </a:p>
        </p:txBody>
      </p:sp>
      <p:pic>
        <p:nvPicPr>
          <p:cNvPr id="6" name="Picture 5" descr="A logo with a cross and leaves&#10;&#10;Description automatically generated">
            <a:extLst>
              <a:ext uri="{FF2B5EF4-FFF2-40B4-BE49-F238E27FC236}">
                <a16:creationId xmlns:a16="http://schemas.microsoft.com/office/drawing/2014/main" id="{DAB3A8EF-B702-24EB-F681-2F2E6EA32DC2}"/>
              </a:ext>
            </a:extLst>
          </p:cNvPr>
          <p:cNvPicPr>
            <a:picLocks noChangeAspect="1"/>
          </p:cNvPicPr>
          <p:nvPr/>
        </p:nvPicPr>
        <p:blipFill>
          <a:blip r:embed="rId7" cstate="print">
            <a:biLevel thresh="75000"/>
            <a:extLst>
              <a:ext uri="{28A0092B-C50C-407E-A947-70E740481C1C}">
                <a14:useLocalDpi xmlns:a14="http://schemas.microsoft.com/office/drawing/2010/main" val="0"/>
              </a:ext>
            </a:extLst>
          </a:blip>
          <a:stretch>
            <a:fillRect/>
          </a:stretch>
        </p:blipFill>
        <p:spPr>
          <a:xfrm>
            <a:off x="9734737" y="-18925"/>
            <a:ext cx="2428368" cy="1281914"/>
          </a:xfrm>
          <a:prstGeom prst="rect">
            <a:avLst/>
          </a:prstGeom>
        </p:spPr>
      </p:pic>
    </p:spTree>
    <p:extLst>
      <p:ext uri="{BB962C8B-B14F-4D97-AF65-F5344CB8AC3E}">
        <p14:creationId xmlns:p14="http://schemas.microsoft.com/office/powerpoint/2010/main" val="464607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3B5E-6AF2-9014-6449-C1507DC9E1CE}"/>
              </a:ext>
            </a:extLst>
          </p:cNvPr>
          <p:cNvSpPr>
            <a:spLocks noGrp="1"/>
          </p:cNvSpPr>
          <p:nvPr>
            <p:ph type="title"/>
          </p:nvPr>
        </p:nvSpPr>
        <p:spPr>
          <a:xfrm>
            <a:off x="838201" y="524435"/>
            <a:ext cx="5683622" cy="1807305"/>
          </a:xfrm>
        </p:spPr>
        <p:txBody>
          <a:bodyPr vert="horz" lIns="91440" tIns="45720" rIns="91440" bIns="45720" rtlCol="0" anchor="ctr">
            <a:normAutofit/>
          </a:bodyPr>
          <a:lstStyle/>
          <a:p>
            <a:r>
              <a:rPr lang="en-US" dirty="0"/>
              <a:t>The Good Samaritan</a:t>
            </a:r>
            <a:br>
              <a:rPr lang="en-US" dirty="0"/>
            </a:br>
            <a:r>
              <a:rPr lang="en-US" sz="3200" b="1" dirty="0"/>
              <a:t>Luke 10:25-37</a:t>
            </a:r>
            <a:endParaRPr lang="en-US" dirty="0"/>
          </a:p>
        </p:txBody>
      </p:sp>
      <p:pic>
        <p:nvPicPr>
          <p:cNvPr id="5" name="Picture 4">
            <a:extLst>
              <a:ext uri="{FF2B5EF4-FFF2-40B4-BE49-F238E27FC236}">
                <a16:creationId xmlns:a16="http://schemas.microsoft.com/office/drawing/2014/main" id="{C69DA88E-020E-7C9A-D0A7-86ABCC1F87BC}"/>
              </a:ext>
            </a:extLst>
          </p:cNvPr>
          <p:cNvPicPr>
            <a:picLocks noChangeAspect="1"/>
          </p:cNvPicPr>
          <p:nvPr/>
        </p:nvPicPr>
        <p:blipFill>
          <a:blip r:embed="rId3">
            <a:extLst>
              <a:ext uri="{28A0092B-C50C-407E-A947-70E740481C1C}">
                <a14:useLocalDpi xmlns:a14="http://schemas.microsoft.com/office/drawing/2010/main" val="0"/>
              </a:ext>
            </a:extLst>
          </a:blip>
          <a:srcRect l="15822" r="1582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Footer Placeholder 3">
            <a:extLst>
              <a:ext uri="{FF2B5EF4-FFF2-40B4-BE49-F238E27FC236}">
                <a16:creationId xmlns:a16="http://schemas.microsoft.com/office/drawing/2014/main" id="{0462CE61-6044-7295-3CB6-ECD2B4279FBE}"/>
              </a:ext>
            </a:extLst>
          </p:cNvPr>
          <p:cNvSpPr>
            <a:spLocks noGrp="1"/>
          </p:cNvSpPr>
          <p:nvPr>
            <p:ph type="ftr" sz="quarter" idx="11"/>
          </p:nvPr>
        </p:nvSpPr>
        <p:spPr>
          <a:xfrm>
            <a:off x="27061"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Being A Neighbor: "Look for The Helpers"</a:t>
            </a:r>
          </a:p>
        </p:txBody>
      </p:sp>
      <p:sp>
        <p:nvSpPr>
          <p:cNvPr id="8" name="Content Placeholder 4">
            <a:extLst>
              <a:ext uri="{FF2B5EF4-FFF2-40B4-BE49-F238E27FC236}">
                <a16:creationId xmlns:a16="http://schemas.microsoft.com/office/drawing/2014/main" id="{7102B7CA-9E20-7B03-11E1-DF833D7F5817}"/>
              </a:ext>
            </a:extLst>
          </p:cNvPr>
          <p:cNvSpPr txBox="1">
            <a:spLocks/>
          </p:cNvSpPr>
          <p:nvPr/>
        </p:nvSpPr>
        <p:spPr>
          <a:xfrm>
            <a:off x="688932" y="2467627"/>
            <a:ext cx="5540283" cy="359705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en-US" sz="4000" b="1" dirty="0">
                <a:ln w="0"/>
                <a:solidFill>
                  <a:srgbClr val="FFFF00"/>
                </a:solidFill>
                <a:effectLst>
                  <a:outerShdw blurRad="38100" dist="25400" dir="5400000" algn="ctr" rotWithShape="0">
                    <a:srgbClr val="6E747A">
                      <a:alpha val="43000"/>
                    </a:srgbClr>
                  </a:outerShdw>
                </a:effectLst>
              </a:rPr>
              <a:t>The Samaritan’s compassion was sacrificial (It cost him time, effort, oil, wine and money)!</a:t>
            </a:r>
          </a:p>
        </p:txBody>
      </p:sp>
    </p:spTree>
    <p:extLst>
      <p:ext uri="{BB962C8B-B14F-4D97-AF65-F5344CB8AC3E}">
        <p14:creationId xmlns:p14="http://schemas.microsoft.com/office/powerpoint/2010/main" val="11161386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7CC510-1DF9-BF29-B9B2-517EBCB67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BC1DA9-E219-B830-53EC-01F7B1BF902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dirty="0"/>
              <a:t>The Good Samaritan Proved to be a Neighbor </a:t>
            </a:r>
          </a:p>
        </p:txBody>
      </p:sp>
      <p:sp>
        <p:nvSpPr>
          <p:cNvPr id="4" name="Content Placeholder 3">
            <a:extLst>
              <a:ext uri="{FF2B5EF4-FFF2-40B4-BE49-F238E27FC236}">
                <a16:creationId xmlns:a16="http://schemas.microsoft.com/office/drawing/2014/main" id="{C768A6FE-E198-5BC2-6113-9C18B4F0FB8A}"/>
              </a:ext>
            </a:extLst>
          </p:cNvPr>
          <p:cNvSpPr>
            <a:spLocks noGrp="1"/>
          </p:cNvSpPr>
          <p:nvPr>
            <p:ph sz="half" idx="1"/>
          </p:nvPr>
        </p:nvSpPr>
        <p:spPr>
          <a:xfrm>
            <a:off x="726510" y="2537545"/>
            <a:ext cx="5802869" cy="3690616"/>
          </a:xfrm>
        </p:spPr>
        <p:txBody>
          <a:bodyPr vert="horz" lIns="91440" tIns="45720" rIns="91440" bIns="45720" rtlCol="0">
            <a:normAutofit/>
          </a:bodyPr>
          <a:lstStyle/>
          <a:p>
            <a:r>
              <a:rPr lang="en-US" dirty="0"/>
              <a:t>What Nancy Rogers taught her son on kindness and compassion can be seen in the story Jesus taught about being a neighbor in Luke 10:25-37</a:t>
            </a:r>
          </a:p>
          <a:p>
            <a:r>
              <a:rPr lang="en-US" dirty="0"/>
              <a:t>Mr. Rogers taught these things to children for decades!</a:t>
            </a:r>
          </a:p>
        </p:txBody>
      </p:sp>
      <p:pic>
        <p:nvPicPr>
          <p:cNvPr id="3" name="Picture 2">
            <a:extLst>
              <a:ext uri="{FF2B5EF4-FFF2-40B4-BE49-F238E27FC236}">
                <a16:creationId xmlns:a16="http://schemas.microsoft.com/office/drawing/2014/main" id="{FB7E2FC0-F973-0B38-FFF2-C56B952AFB0B}"/>
              </a:ext>
            </a:extLst>
          </p:cNvPr>
          <p:cNvPicPr>
            <a:picLocks noChangeAspect="1"/>
          </p:cNvPicPr>
          <p:nvPr/>
        </p:nvPicPr>
        <p:blipFill>
          <a:blip r:embed="rId3">
            <a:extLst>
              <a:ext uri="{28A0092B-C50C-407E-A947-70E740481C1C}">
                <a14:useLocalDpi xmlns:a14="http://schemas.microsoft.com/office/drawing/2010/main" val="0"/>
              </a:ext>
            </a:extLst>
          </a:blip>
          <a:srcRect t="7291" b="729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Footer Placeholder 4">
            <a:extLst>
              <a:ext uri="{FF2B5EF4-FFF2-40B4-BE49-F238E27FC236}">
                <a16:creationId xmlns:a16="http://schemas.microsoft.com/office/drawing/2014/main" id="{76D214C2-D9B7-E400-7251-1940FBEC7376}"/>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Being A Neighbor: "Look for The Helpers"</a:t>
            </a:r>
          </a:p>
        </p:txBody>
      </p:sp>
    </p:spTree>
    <p:extLst>
      <p:ext uri="{BB962C8B-B14F-4D97-AF65-F5344CB8AC3E}">
        <p14:creationId xmlns:p14="http://schemas.microsoft.com/office/powerpoint/2010/main" val="4790020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7CC510-1DF9-BF29-B9B2-517EBCB67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BC1DA9-E219-B830-53EC-01F7B1BF902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dirty="0"/>
              <a:t>The Good Samaritan Proved to be a Neighbor </a:t>
            </a:r>
          </a:p>
        </p:txBody>
      </p:sp>
      <p:sp>
        <p:nvSpPr>
          <p:cNvPr id="4" name="Content Placeholder 3">
            <a:extLst>
              <a:ext uri="{FF2B5EF4-FFF2-40B4-BE49-F238E27FC236}">
                <a16:creationId xmlns:a16="http://schemas.microsoft.com/office/drawing/2014/main" id="{C768A6FE-E198-5BC2-6113-9C18B4F0FB8A}"/>
              </a:ext>
            </a:extLst>
          </p:cNvPr>
          <p:cNvSpPr>
            <a:spLocks noGrp="1"/>
          </p:cNvSpPr>
          <p:nvPr>
            <p:ph sz="half" idx="1"/>
          </p:nvPr>
        </p:nvSpPr>
        <p:spPr>
          <a:xfrm>
            <a:off x="599663" y="2537545"/>
            <a:ext cx="5763560" cy="3690616"/>
          </a:xfrm>
        </p:spPr>
        <p:txBody>
          <a:bodyPr vert="horz" lIns="91440" tIns="45720" rIns="91440" bIns="45720" rtlCol="0">
            <a:normAutofit lnSpcReduction="10000"/>
          </a:bodyPr>
          <a:lstStyle/>
          <a:p>
            <a:r>
              <a:rPr lang="en-US" b="1" dirty="0"/>
              <a:t>Look for Helpers</a:t>
            </a:r>
          </a:p>
          <a:p>
            <a:pPr marL="914400" lvl="1" indent="-457200">
              <a:buFont typeface="Wingdings" panose="05000000000000000000" pitchFamily="2" charset="2"/>
              <a:buChar char="ü"/>
            </a:pPr>
            <a:r>
              <a:rPr lang="en-US" b="1" dirty="0"/>
              <a:t>Luke 10:31-33: </a:t>
            </a:r>
            <a:r>
              <a:rPr lang="en-US" dirty="0"/>
              <a:t>The scary part of the story is the robbers.</a:t>
            </a:r>
          </a:p>
          <a:p>
            <a:pPr>
              <a:buFont typeface="Arial" panose="020B0604020202020204" pitchFamily="34" charset="0"/>
              <a:buChar char="•"/>
            </a:pPr>
            <a:r>
              <a:rPr lang="en-US" dirty="0"/>
              <a:t>Who are the “helpers?”</a:t>
            </a:r>
          </a:p>
          <a:p>
            <a:pPr marL="914400" lvl="1" indent="-457200">
              <a:buFont typeface="Wingdings" panose="05000000000000000000" pitchFamily="2" charset="2"/>
              <a:buChar char="ü"/>
            </a:pPr>
            <a:r>
              <a:rPr lang="en-US" dirty="0"/>
              <a:t>Not the priest and the Levite! (Luke 10:31-32). They “passed by on the other side.”</a:t>
            </a:r>
          </a:p>
          <a:p>
            <a:pPr marL="914400" lvl="1" indent="-457200">
              <a:buFont typeface="Wingdings" panose="05000000000000000000" pitchFamily="2" charset="2"/>
              <a:buChar char="ü"/>
            </a:pPr>
            <a:r>
              <a:rPr lang="en-US" dirty="0"/>
              <a:t>“A Samaritan came by…and he had compassion on him” (Luke 10:33; Matthew 5:43-45)</a:t>
            </a:r>
          </a:p>
          <a:p>
            <a:pPr marL="914400" lvl="1" indent="-457200">
              <a:buFont typeface="Wingdings" panose="05000000000000000000" pitchFamily="2" charset="2"/>
              <a:buChar char="ü"/>
            </a:pPr>
            <a:endParaRPr lang="en-US" dirty="0"/>
          </a:p>
          <a:p>
            <a:pPr marL="914400" lvl="1" indent="-457200">
              <a:buFont typeface="Wingdings" panose="05000000000000000000" pitchFamily="2" charset="2"/>
              <a:buChar char="ü"/>
            </a:pPr>
            <a:endParaRPr lang="en-US" dirty="0"/>
          </a:p>
        </p:txBody>
      </p:sp>
      <p:pic>
        <p:nvPicPr>
          <p:cNvPr id="3" name="Picture 2">
            <a:extLst>
              <a:ext uri="{FF2B5EF4-FFF2-40B4-BE49-F238E27FC236}">
                <a16:creationId xmlns:a16="http://schemas.microsoft.com/office/drawing/2014/main" id="{FB7E2FC0-F973-0B38-FFF2-C56B952AFB0B}"/>
              </a:ext>
            </a:extLst>
          </p:cNvPr>
          <p:cNvPicPr>
            <a:picLocks noChangeAspect="1"/>
          </p:cNvPicPr>
          <p:nvPr/>
        </p:nvPicPr>
        <p:blipFill>
          <a:blip r:embed="rId3">
            <a:extLst>
              <a:ext uri="{28A0092B-C50C-407E-A947-70E740481C1C}">
                <a14:useLocalDpi xmlns:a14="http://schemas.microsoft.com/office/drawing/2010/main" val="0"/>
              </a:ext>
            </a:extLst>
          </a:blip>
          <a:srcRect l="12771" r="1277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Footer Placeholder 4">
            <a:extLst>
              <a:ext uri="{FF2B5EF4-FFF2-40B4-BE49-F238E27FC236}">
                <a16:creationId xmlns:a16="http://schemas.microsoft.com/office/drawing/2014/main" id="{76D214C2-D9B7-E400-7251-1940FBEC7376}"/>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Being A Neighbor: "Look for The Helpers"</a:t>
            </a:r>
          </a:p>
        </p:txBody>
      </p:sp>
    </p:spTree>
    <p:extLst>
      <p:ext uri="{BB962C8B-B14F-4D97-AF65-F5344CB8AC3E}">
        <p14:creationId xmlns:p14="http://schemas.microsoft.com/office/powerpoint/2010/main" val="33231759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1000"/>
                                        <p:tgtEl>
                                          <p:spTgt spid="4">
                                            <p:txEl>
                                              <p:pRg st="3" end="3"/>
                                            </p:txEl>
                                          </p:spTgt>
                                        </p:tgtEl>
                                      </p:cBhvr>
                                    </p:animEffect>
                                    <p:anim calcmode="lin" valueType="num">
                                      <p:cBhvr>
                                        <p:cTn id="3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1000"/>
                                        <p:tgtEl>
                                          <p:spTgt spid="4">
                                            <p:txEl>
                                              <p:pRg st="4" end="4"/>
                                            </p:txEl>
                                          </p:spTgt>
                                        </p:tgtEl>
                                      </p:cBhvr>
                                    </p:animEffect>
                                    <p:anim calcmode="lin" valueType="num">
                                      <p:cBhvr>
                                        <p:cTn id="3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7CC510-1DF9-BF29-B9B2-517EBCB67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BC1DA9-E219-B830-53EC-01F7B1BF902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dirty="0"/>
              <a:t>The Good Samaritan Proved to be a Neighbor </a:t>
            </a:r>
          </a:p>
        </p:txBody>
      </p:sp>
      <p:sp>
        <p:nvSpPr>
          <p:cNvPr id="4" name="Content Placeholder 3">
            <a:extLst>
              <a:ext uri="{FF2B5EF4-FFF2-40B4-BE49-F238E27FC236}">
                <a16:creationId xmlns:a16="http://schemas.microsoft.com/office/drawing/2014/main" id="{C768A6FE-E198-5BC2-6113-9C18B4F0FB8A}"/>
              </a:ext>
            </a:extLst>
          </p:cNvPr>
          <p:cNvSpPr>
            <a:spLocks noGrp="1"/>
          </p:cNvSpPr>
          <p:nvPr>
            <p:ph sz="half" idx="1"/>
          </p:nvPr>
        </p:nvSpPr>
        <p:spPr>
          <a:xfrm>
            <a:off x="599663" y="2537545"/>
            <a:ext cx="5763560" cy="3690616"/>
          </a:xfrm>
        </p:spPr>
        <p:txBody>
          <a:bodyPr vert="horz" lIns="91440" tIns="45720" rIns="91440" bIns="45720" rtlCol="0">
            <a:normAutofit lnSpcReduction="10000"/>
          </a:bodyPr>
          <a:lstStyle/>
          <a:p>
            <a:r>
              <a:rPr lang="en-US" b="1" dirty="0"/>
              <a:t>Encourage Goodness</a:t>
            </a:r>
          </a:p>
          <a:p>
            <a:pPr marL="914400" lvl="1" indent="-457200">
              <a:buFont typeface="Wingdings" panose="05000000000000000000" pitchFamily="2" charset="2"/>
              <a:buChar char="ü"/>
            </a:pPr>
            <a:r>
              <a:rPr lang="en-US" sz="2400" b="1" dirty="0"/>
              <a:t>Luke 10:31-33: </a:t>
            </a:r>
            <a:r>
              <a:rPr lang="en-US" sz="2400" dirty="0"/>
              <a:t>The robbers didn’t show goodness. They robbed &amp; beat the man.</a:t>
            </a:r>
          </a:p>
          <a:p>
            <a:pPr>
              <a:buFont typeface="Arial" panose="020B0604020202020204" pitchFamily="34" charset="0"/>
              <a:buChar char="•"/>
            </a:pPr>
            <a:r>
              <a:rPr lang="en-US" dirty="0"/>
              <a:t>The priest and the Levite didn’t show goodness. They “passed by on the other side.”</a:t>
            </a:r>
          </a:p>
          <a:p>
            <a:pPr>
              <a:buFont typeface="Arial" panose="020B0604020202020204" pitchFamily="34" charset="0"/>
              <a:buChar char="•"/>
            </a:pPr>
            <a:r>
              <a:rPr lang="en-US" dirty="0"/>
              <a:t>The Samaritan showed goodness, at great cost to himself!</a:t>
            </a:r>
          </a:p>
          <a:p>
            <a:pPr marL="914400" lvl="1" indent="-457200">
              <a:buFont typeface="Wingdings" panose="05000000000000000000" pitchFamily="2" charset="2"/>
              <a:buChar char="ü"/>
            </a:pPr>
            <a:endParaRPr lang="en-US" dirty="0"/>
          </a:p>
        </p:txBody>
      </p:sp>
      <p:pic>
        <p:nvPicPr>
          <p:cNvPr id="3" name="Picture 2">
            <a:extLst>
              <a:ext uri="{FF2B5EF4-FFF2-40B4-BE49-F238E27FC236}">
                <a16:creationId xmlns:a16="http://schemas.microsoft.com/office/drawing/2014/main" id="{FB7E2FC0-F973-0B38-FFF2-C56B952AFB0B}"/>
              </a:ext>
            </a:extLst>
          </p:cNvPr>
          <p:cNvPicPr>
            <a:picLocks noChangeAspect="1"/>
          </p:cNvPicPr>
          <p:nvPr/>
        </p:nvPicPr>
        <p:blipFill>
          <a:blip r:embed="rId3">
            <a:extLst>
              <a:ext uri="{28A0092B-C50C-407E-A947-70E740481C1C}">
                <a14:useLocalDpi xmlns:a14="http://schemas.microsoft.com/office/drawing/2010/main" val="0"/>
              </a:ext>
            </a:extLst>
          </a:blip>
          <a:srcRect l="12771" r="1277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Footer Placeholder 4">
            <a:extLst>
              <a:ext uri="{FF2B5EF4-FFF2-40B4-BE49-F238E27FC236}">
                <a16:creationId xmlns:a16="http://schemas.microsoft.com/office/drawing/2014/main" id="{76D214C2-D9B7-E400-7251-1940FBEC7376}"/>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Being A Neighbor: "Look for The Helpers"</a:t>
            </a:r>
          </a:p>
        </p:txBody>
      </p:sp>
    </p:spTree>
    <p:extLst>
      <p:ext uri="{BB962C8B-B14F-4D97-AF65-F5344CB8AC3E}">
        <p14:creationId xmlns:p14="http://schemas.microsoft.com/office/powerpoint/2010/main" val="19134587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1000"/>
                                        <p:tgtEl>
                                          <p:spTgt spid="4">
                                            <p:txEl>
                                              <p:pRg st="3" end="3"/>
                                            </p:txEl>
                                          </p:spTgt>
                                        </p:tgtEl>
                                      </p:cBhvr>
                                    </p:animEffect>
                                    <p:anim calcmode="lin" valueType="num">
                                      <p:cBhvr>
                                        <p:cTn id="3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7CC510-1DF9-BF29-B9B2-517EBCB67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BC1DA9-E219-B830-53EC-01F7B1BF902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dirty="0"/>
              <a:t>The Good Samaritan Proved to be a Neighbor </a:t>
            </a:r>
          </a:p>
        </p:txBody>
      </p:sp>
      <p:sp>
        <p:nvSpPr>
          <p:cNvPr id="4" name="Content Placeholder 3">
            <a:extLst>
              <a:ext uri="{FF2B5EF4-FFF2-40B4-BE49-F238E27FC236}">
                <a16:creationId xmlns:a16="http://schemas.microsoft.com/office/drawing/2014/main" id="{C768A6FE-E198-5BC2-6113-9C18B4F0FB8A}"/>
              </a:ext>
            </a:extLst>
          </p:cNvPr>
          <p:cNvSpPr>
            <a:spLocks noGrp="1"/>
          </p:cNvSpPr>
          <p:nvPr>
            <p:ph sz="half" idx="1"/>
          </p:nvPr>
        </p:nvSpPr>
        <p:spPr>
          <a:xfrm>
            <a:off x="599663" y="2537545"/>
            <a:ext cx="5763560" cy="3690616"/>
          </a:xfrm>
        </p:spPr>
        <p:txBody>
          <a:bodyPr vert="horz" lIns="91440" tIns="45720" rIns="91440" bIns="45720" rtlCol="0">
            <a:normAutofit/>
          </a:bodyPr>
          <a:lstStyle/>
          <a:p>
            <a:r>
              <a:rPr lang="en-US" b="1" dirty="0"/>
              <a:t>Share Responsibility</a:t>
            </a:r>
          </a:p>
          <a:p>
            <a:pPr marL="914400" lvl="1" indent="-457200">
              <a:buFont typeface="Wingdings" panose="05000000000000000000" pitchFamily="2" charset="2"/>
              <a:buChar char="ü"/>
            </a:pPr>
            <a:r>
              <a:rPr lang="en-US" sz="2400" b="1" dirty="0"/>
              <a:t>Luke 10:31-33: </a:t>
            </a:r>
            <a:r>
              <a:rPr lang="en-US" sz="2400" dirty="0"/>
              <a:t>The priest and the Levite acted as if it wasn’t their problem. They ignored the need that they saw and “passed by on the other side.”</a:t>
            </a:r>
          </a:p>
          <a:p>
            <a:pPr>
              <a:buFont typeface="Arial" panose="020B0604020202020204" pitchFamily="34" charset="0"/>
              <a:buChar char="•"/>
            </a:pPr>
            <a:r>
              <a:rPr lang="en-US" dirty="0"/>
              <a:t>The Samaritan “proved” to be a neighbor because he took the problem on as if it were his own!</a:t>
            </a:r>
          </a:p>
        </p:txBody>
      </p:sp>
      <p:pic>
        <p:nvPicPr>
          <p:cNvPr id="3" name="Picture 2">
            <a:extLst>
              <a:ext uri="{FF2B5EF4-FFF2-40B4-BE49-F238E27FC236}">
                <a16:creationId xmlns:a16="http://schemas.microsoft.com/office/drawing/2014/main" id="{FB7E2FC0-F973-0B38-FFF2-C56B952AFB0B}"/>
              </a:ext>
            </a:extLst>
          </p:cNvPr>
          <p:cNvPicPr>
            <a:picLocks noChangeAspect="1"/>
          </p:cNvPicPr>
          <p:nvPr/>
        </p:nvPicPr>
        <p:blipFill>
          <a:blip r:embed="rId3">
            <a:extLst>
              <a:ext uri="{28A0092B-C50C-407E-A947-70E740481C1C}">
                <a14:useLocalDpi xmlns:a14="http://schemas.microsoft.com/office/drawing/2010/main" val="0"/>
              </a:ext>
            </a:extLst>
          </a:blip>
          <a:srcRect l="12771" r="1277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Footer Placeholder 4">
            <a:extLst>
              <a:ext uri="{FF2B5EF4-FFF2-40B4-BE49-F238E27FC236}">
                <a16:creationId xmlns:a16="http://schemas.microsoft.com/office/drawing/2014/main" id="{76D214C2-D9B7-E400-7251-1940FBEC7376}"/>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Being A Neighbor: "Look for The Helpers"</a:t>
            </a:r>
          </a:p>
        </p:txBody>
      </p:sp>
    </p:spTree>
    <p:extLst>
      <p:ext uri="{BB962C8B-B14F-4D97-AF65-F5344CB8AC3E}">
        <p14:creationId xmlns:p14="http://schemas.microsoft.com/office/powerpoint/2010/main" val="39676439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7CC510-1DF9-BF29-B9B2-517EBCB67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BC1DA9-E219-B830-53EC-01F7B1BF902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dirty="0"/>
              <a:t>The Good Samaritan Proved to be a Neighbor </a:t>
            </a:r>
          </a:p>
        </p:txBody>
      </p:sp>
      <p:sp>
        <p:nvSpPr>
          <p:cNvPr id="4" name="Content Placeholder 3">
            <a:extLst>
              <a:ext uri="{FF2B5EF4-FFF2-40B4-BE49-F238E27FC236}">
                <a16:creationId xmlns:a16="http://schemas.microsoft.com/office/drawing/2014/main" id="{C768A6FE-E198-5BC2-6113-9C18B4F0FB8A}"/>
              </a:ext>
            </a:extLst>
          </p:cNvPr>
          <p:cNvSpPr>
            <a:spLocks noGrp="1"/>
          </p:cNvSpPr>
          <p:nvPr>
            <p:ph sz="half" idx="1"/>
          </p:nvPr>
        </p:nvSpPr>
        <p:spPr>
          <a:xfrm>
            <a:off x="599663" y="2537545"/>
            <a:ext cx="5763560" cy="3690616"/>
          </a:xfrm>
        </p:spPr>
        <p:txBody>
          <a:bodyPr vert="horz" lIns="91440" tIns="45720" rIns="91440" bIns="45720" rtlCol="0">
            <a:normAutofit/>
          </a:bodyPr>
          <a:lstStyle/>
          <a:p>
            <a:r>
              <a:rPr lang="en-US" b="1" dirty="0"/>
              <a:t>Be Kind</a:t>
            </a:r>
          </a:p>
          <a:p>
            <a:pPr marL="914400" lvl="1" indent="-457200">
              <a:buFont typeface="Wingdings" panose="05000000000000000000" pitchFamily="2" charset="2"/>
              <a:buChar char="ü"/>
            </a:pPr>
            <a:r>
              <a:rPr lang="en-US" sz="2400" b="1" dirty="0"/>
              <a:t>Luke 10:33-35: </a:t>
            </a:r>
            <a:r>
              <a:rPr lang="en-US" sz="2400" dirty="0"/>
              <a:t>In his compassion, the Samaritan did what needed to be done.</a:t>
            </a:r>
          </a:p>
          <a:p>
            <a:pPr>
              <a:buFont typeface="Arial" panose="020B0604020202020204" pitchFamily="34" charset="0"/>
              <a:buChar char="•"/>
            </a:pPr>
            <a:r>
              <a:rPr lang="en-US" dirty="0"/>
              <a:t>He had compassion and acted on it!</a:t>
            </a:r>
          </a:p>
          <a:p>
            <a:pPr>
              <a:buFont typeface="Arial" panose="020B0604020202020204" pitchFamily="34" charset="0"/>
              <a:buChar char="•"/>
            </a:pPr>
            <a:r>
              <a:rPr lang="en-US" dirty="0"/>
              <a:t>To the Samaritan, a Jew in need was his neighbor!</a:t>
            </a:r>
          </a:p>
        </p:txBody>
      </p:sp>
      <p:pic>
        <p:nvPicPr>
          <p:cNvPr id="3" name="Picture 2">
            <a:extLst>
              <a:ext uri="{FF2B5EF4-FFF2-40B4-BE49-F238E27FC236}">
                <a16:creationId xmlns:a16="http://schemas.microsoft.com/office/drawing/2014/main" id="{FB7E2FC0-F973-0B38-FFF2-C56B952AFB0B}"/>
              </a:ext>
            </a:extLst>
          </p:cNvPr>
          <p:cNvPicPr>
            <a:picLocks noChangeAspect="1"/>
          </p:cNvPicPr>
          <p:nvPr/>
        </p:nvPicPr>
        <p:blipFill>
          <a:blip r:embed="rId3">
            <a:extLst>
              <a:ext uri="{28A0092B-C50C-407E-A947-70E740481C1C}">
                <a14:useLocalDpi xmlns:a14="http://schemas.microsoft.com/office/drawing/2010/main" val="0"/>
              </a:ext>
            </a:extLst>
          </a:blip>
          <a:srcRect l="12771" r="1277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Footer Placeholder 4">
            <a:extLst>
              <a:ext uri="{FF2B5EF4-FFF2-40B4-BE49-F238E27FC236}">
                <a16:creationId xmlns:a16="http://schemas.microsoft.com/office/drawing/2014/main" id="{76D214C2-D9B7-E400-7251-1940FBEC7376}"/>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Being A Neighbor: "Look for The Helpers"</a:t>
            </a:r>
          </a:p>
        </p:txBody>
      </p:sp>
    </p:spTree>
    <p:extLst>
      <p:ext uri="{BB962C8B-B14F-4D97-AF65-F5344CB8AC3E}">
        <p14:creationId xmlns:p14="http://schemas.microsoft.com/office/powerpoint/2010/main" val="5593701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37" presetClass="entr" presetSubtype="0" fill="hold" nodeType="after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7CC510-1DF9-BF29-B9B2-517EBCB67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BC1DA9-E219-B830-53EC-01F7B1BF902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dirty="0"/>
              <a:t>The Good Samaritan Proved to be a Neighbor </a:t>
            </a:r>
          </a:p>
        </p:txBody>
      </p:sp>
      <p:sp>
        <p:nvSpPr>
          <p:cNvPr id="4" name="Content Placeholder 3">
            <a:extLst>
              <a:ext uri="{FF2B5EF4-FFF2-40B4-BE49-F238E27FC236}">
                <a16:creationId xmlns:a16="http://schemas.microsoft.com/office/drawing/2014/main" id="{C768A6FE-E198-5BC2-6113-9C18B4F0FB8A}"/>
              </a:ext>
            </a:extLst>
          </p:cNvPr>
          <p:cNvSpPr>
            <a:spLocks noGrp="1"/>
          </p:cNvSpPr>
          <p:nvPr>
            <p:ph sz="half" idx="1"/>
          </p:nvPr>
        </p:nvSpPr>
        <p:spPr>
          <a:xfrm>
            <a:off x="599663" y="2537545"/>
            <a:ext cx="5763560" cy="3690616"/>
          </a:xfrm>
        </p:spPr>
        <p:txBody>
          <a:bodyPr vert="horz" lIns="91440" tIns="45720" rIns="91440" bIns="45720" rtlCol="0">
            <a:normAutofit fontScale="85000" lnSpcReduction="20000"/>
          </a:bodyPr>
          <a:lstStyle/>
          <a:p>
            <a:r>
              <a:rPr lang="en-US" b="1" dirty="0"/>
              <a:t>Unique Contributions</a:t>
            </a:r>
          </a:p>
          <a:p>
            <a:pPr marL="914400" lvl="1" indent="-457200">
              <a:buFont typeface="Wingdings" panose="05000000000000000000" pitchFamily="2" charset="2"/>
              <a:buChar char="ü"/>
            </a:pPr>
            <a:r>
              <a:rPr lang="en-US" sz="2400" b="1" dirty="0"/>
              <a:t>Luke 10:33-35: </a:t>
            </a:r>
            <a:r>
              <a:rPr lang="en-US" sz="2400" dirty="0"/>
              <a:t>Despite being on a journey, he stopped and tended to the man’s wounds and then made sure he was somewhere safe before he journeyed on.</a:t>
            </a:r>
          </a:p>
          <a:p>
            <a:pPr>
              <a:buFont typeface="Arial" panose="020B0604020202020204" pitchFamily="34" charset="0"/>
              <a:buChar char="•"/>
            </a:pPr>
            <a:r>
              <a:rPr lang="en-US" dirty="0"/>
              <a:t>The man had been robbed and so the Samaritan used his own money &amp; placed the man’s care on his tab should two-days’ wages not be enough. </a:t>
            </a:r>
          </a:p>
          <a:p>
            <a:pPr>
              <a:buFont typeface="Arial" panose="020B0604020202020204" pitchFamily="34" charset="0"/>
              <a:buChar char="•"/>
            </a:pPr>
            <a:r>
              <a:rPr lang="en-US" dirty="0"/>
              <a:t>Jesus points out that all of this was because “he had compassion” on the man!</a:t>
            </a:r>
          </a:p>
        </p:txBody>
      </p:sp>
      <p:pic>
        <p:nvPicPr>
          <p:cNvPr id="3" name="Picture 2">
            <a:extLst>
              <a:ext uri="{FF2B5EF4-FFF2-40B4-BE49-F238E27FC236}">
                <a16:creationId xmlns:a16="http://schemas.microsoft.com/office/drawing/2014/main" id="{FB7E2FC0-F973-0B38-FFF2-C56B952AFB0B}"/>
              </a:ext>
            </a:extLst>
          </p:cNvPr>
          <p:cNvPicPr>
            <a:picLocks noChangeAspect="1"/>
          </p:cNvPicPr>
          <p:nvPr/>
        </p:nvPicPr>
        <p:blipFill>
          <a:blip r:embed="rId3">
            <a:extLst>
              <a:ext uri="{28A0092B-C50C-407E-A947-70E740481C1C}">
                <a14:useLocalDpi xmlns:a14="http://schemas.microsoft.com/office/drawing/2010/main" val="0"/>
              </a:ext>
            </a:extLst>
          </a:blip>
          <a:srcRect l="12771" r="1277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Footer Placeholder 4">
            <a:extLst>
              <a:ext uri="{FF2B5EF4-FFF2-40B4-BE49-F238E27FC236}">
                <a16:creationId xmlns:a16="http://schemas.microsoft.com/office/drawing/2014/main" id="{76D214C2-D9B7-E400-7251-1940FBEC7376}"/>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Being A Neighbor: "Look for The Helpers"</a:t>
            </a:r>
          </a:p>
        </p:txBody>
      </p:sp>
    </p:spTree>
    <p:extLst>
      <p:ext uri="{BB962C8B-B14F-4D97-AF65-F5344CB8AC3E}">
        <p14:creationId xmlns:p14="http://schemas.microsoft.com/office/powerpoint/2010/main" val="24865048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37" presetClass="entr" presetSubtype="0" fill="hold"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anim calcmode="lin" valueType="num">
                                      <p:cBhvr>
                                        <p:cTn id="2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7CC510-1DF9-BF29-B9B2-517EBCB67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BC1DA9-E219-B830-53EC-01F7B1BF902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dirty="0"/>
              <a:t>The Good Samaritan Proved to be a Neighbor </a:t>
            </a:r>
          </a:p>
        </p:txBody>
      </p:sp>
      <p:sp>
        <p:nvSpPr>
          <p:cNvPr id="4" name="Content Placeholder 3">
            <a:extLst>
              <a:ext uri="{FF2B5EF4-FFF2-40B4-BE49-F238E27FC236}">
                <a16:creationId xmlns:a16="http://schemas.microsoft.com/office/drawing/2014/main" id="{C768A6FE-E198-5BC2-6113-9C18B4F0FB8A}"/>
              </a:ext>
            </a:extLst>
          </p:cNvPr>
          <p:cNvSpPr>
            <a:spLocks noGrp="1"/>
          </p:cNvSpPr>
          <p:nvPr>
            <p:ph sz="half" idx="1"/>
          </p:nvPr>
        </p:nvSpPr>
        <p:spPr>
          <a:xfrm>
            <a:off x="599663" y="2537545"/>
            <a:ext cx="5763560" cy="3690616"/>
          </a:xfrm>
        </p:spPr>
        <p:txBody>
          <a:bodyPr vert="horz" lIns="91440" tIns="45720" rIns="91440" bIns="45720" rtlCol="0">
            <a:normAutofit fontScale="85000" lnSpcReduction="20000"/>
          </a:bodyPr>
          <a:lstStyle/>
          <a:p>
            <a:r>
              <a:rPr lang="en-US" b="1" dirty="0"/>
              <a:t>Embrace Uniqueness</a:t>
            </a:r>
          </a:p>
          <a:p>
            <a:pPr marL="914400" lvl="1" indent="-457200">
              <a:buFont typeface="Wingdings" panose="05000000000000000000" pitchFamily="2" charset="2"/>
              <a:buChar char="ü"/>
            </a:pPr>
            <a:r>
              <a:rPr lang="en-US" sz="2400" b="1" dirty="0"/>
              <a:t>Luke 10:31-33: </a:t>
            </a:r>
            <a:r>
              <a:rPr lang="en-US" sz="2400" dirty="0"/>
              <a:t>Jews &amp; Samaritans: hundreds of years of hatred and animosity (John 4:9).</a:t>
            </a:r>
          </a:p>
          <a:p>
            <a:pPr>
              <a:buFont typeface="Arial" panose="020B0604020202020204" pitchFamily="34" charset="0"/>
              <a:buChar char="•"/>
            </a:pPr>
            <a:r>
              <a:rPr lang="en-US" dirty="0"/>
              <a:t>This foreigner didn’t care that the man was a Jew.</a:t>
            </a:r>
          </a:p>
          <a:p>
            <a:pPr>
              <a:buFont typeface="Arial" panose="020B0604020202020204" pitchFamily="34" charset="0"/>
              <a:buChar char="•"/>
            </a:pPr>
            <a:r>
              <a:rPr lang="en-US" dirty="0"/>
              <a:t>Neither did the priest or Levite, since they saw a bloody mess and “passed by on the other side.”</a:t>
            </a:r>
          </a:p>
          <a:p>
            <a:pPr>
              <a:buFont typeface="Arial" panose="020B0604020202020204" pitchFamily="34" charset="0"/>
              <a:buChar char="•"/>
            </a:pPr>
            <a:r>
              <a:rPr lang="en-US" dirty="0"/>
              <a:t>Help for this Jew came from an unlikely source – because compassion and kindness see through personal bias &amp; prejudices! </a:t>
            </a:r>
          </a:p>
        </p:txBody>
      </p:sp>
      <p:pic>
        <p:nvPicPr>
          <p:cNvPr id="3" name="Picture 2">
            <a:extLst>
              <a:ext uri="{FF2B5EF4-FFF2-40B4-BE49-F238E27FC236}">
                <a16:creationId xmlns:a16="http://schemas.microsoft.com/office/drawing/2014/main" id="{FB7E2FC0-F973-0B38-FFF2-C56B952AFB0B}"/>
              </a:ext>
            </a:extLst>
          </p:cNvPr>
          <p:cNvPicPr>
            <a:picLocks noChangeAspect="1"/>
          </p:cNvPicPr>
          <p:nvPr/>
        </p:nvPicPr>
        <p:blipFill>
          <a:blip r:embed="rId3">
            <a:extLst>
              <a:ext uri="{28A0092B-C50C-407E-A947-70E740481C1C}">
                <a14:useLocalDpi xmlns:a14="http://schemas.microsoft.com/office/drawing/2010/main" val="0"/>
              </a:ext>
            </a:extLst>
          </a:blip>
          <a:srcRect l="12771" r="1277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Footer Placeholder 4">
            <a:extLst>
              <a:ext uri="{FF2B5EF4-FFF2-40B4-BE49-F238E27FC236}">
                <a16:creationId xmlns:a16="http://schemas.microsoft.com/office/drawing/2014/main" id="{76D214C2-D9B7-E400-7251-1940FBEC7376}"/>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Being A Neighbor: "Look for The Helpers"</a:t>
            </a:r>
          </a:p>
        </p:txBody>
      </p:sp>
    </p:spTree>
    <p:extLst>
      <p:ext uri="{BB962C8B-B14F-4D97-AF65-F5344CB8AC3E}">
        <p14:creationId xmlns:p14="http://schemas.microsoft.com/office/powerpoint/2010/main" val="7231126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par>
                          <p:cTn id="32" fill="hold">
                            <p:stCondLst>
                              <p:cond delay="1000"/>
                            </p:stCondLst>
                            <p:childTnLst>
                              <p:par>
                                <p:cTn id="33" presetID="37" presetClass="entr" presetSubtype="0" fill="hold" nodeType="after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7CC510-1DF9-BF29-B9B2-517EBCB67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BC1DA9-E219-B830-53EC-01F7B1BF902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dirty="0"/>
              <a:t>The Good Samaritan Proved to be a Neighbor </a:t>
            </a:r>
          </a:p>
        </p:txBody>
      </p:sp>
      <p:sp>
        <p:nvSpPr>
          <p:cNvPr id="4" name="Content Placeholder 3">
            <a:extLst>
              <a:ext uri="{FF2B5EF4-FFF2-40B4-BE49-F238E27FC236}">
                <a16:creationId xmlns:a16="http://schemas.microsoft.com/office/drawing/2014/main" id="{C768A6FE-E198-5BC2-6113-9C18B4F0FB8A}"/>
              </a:ext>
            </a:extLst>
          </p:cNvPr>
          <p:cNvSpPr>
            <a:spLocks noGrp="1"/>
          </p:cNvSpPr>
          <p:nvPr>
            <p:ph sz="half" idx="1"/>
          </p:nvPr>
        </p:nvSpPr>
        <p:spPr>
          <a:xfrm>
            <a:off x="599663" y="2537545"/>
            <a:ext cx="5763560" cy="3690616"/>
          </a:xfrm>
        </p:spPr>
        <p:txBody>
          <a:bodyPr vert="horz" lIns="91440" tIns="45720" rIns="91440" bIns="45720" rtlCol="0">
            <a:normAutofit fontScale="92500" lnSpcReduction="10000"/>
          </a:bodyPr>
          <a:lstStyle/>
          <a:p>
            <a:r>
              <a:rPr lang="en-US" b="1" dirty="0"/>
              <a:t>Say “Yes”</a:t>
            </a:r>
          </a:p>
          <a:p>
            <a:pPr marL="914400" lvl="1" indent="-457200">
              <a:buFont typeface="Wingdings" panose="05000000000000000000" pitchFamily="2" charset="2"/>
              <a:buChar char="ü"/>
            </a:pPr>
            <a:r>
              <a:rPr lang="en-US" sz="2400" b="1" dirty="0"/>
              <a:t>Luke 10:31-32: </a:t>
            </a:r>
            <a:r>
              <a:rPr lang="en-US" sz="2400" dirty="0"/>
              <a:t>The priest &amp; Levite said, “No.”</a:t>
            </a:r>
          </a:p>
          <a:p>
            <a:pPr marL="914400" lvl="1" indent="-457200">
              <a:buFont typeface="Wingdings" panose="05000000000000000000" pitchFamily="2" charset="2"/>
              <a:buChar char="ü"/>
            </a:pPr>
            <a:r>
              <a:rPr lang="en-US" sz="2400" b="1" dirty="0"/>
              <a:t>Luke 10:33-35: </a:t>
            </a:r>
            <a:r>
              <a:rPr lang="en-US" sz="2400" dirty="0"/>
              <a:t>The Samaritan said, “Yes.” It did mean extra work for him and even cost him from his own treasures.</a:t>
            </a:r>
          </a:p>
          <a:p>
            <a:pPr>
              <a:buFont typeface="Arial" panose="020B0604020202020204" pitchFamily="34" charset="0"/>
              <a:buChar char="•"/>
            </a:pPr>
            <a:r>
              <a:rPr lang="en-US" dirty="0"/>
              <a:t>Saying, “Yes” to helping this robbed and beaten man cost him time, resources and money. </a:t>
            </a:r>
          </a:p>
        </p:txBody>
      </p:sp>
      <p:pic>
        <p:nvPicPr>
          <p:cNvPr id="3" name="Picture 2">
            <a:extLst>
              <a:ext uri="{FF2B5EF4-FFF2-40B4-BE49-F238E27FC236}">
                <a16:creationId xmlns:a16="http://schemas.microsoft.com/office/drawing/2014/main" id="{FB7E2FC0-F973-0B38-FFF2-C56B952AFB0B}"/>
              </a:ext>
            </a:extLst>
          </p:cNvPr>
          <p:cNvPicPr>
            <a:picLocks noChangeAspect="1"/>
          </p:cNvPicPr>
          <p:nvPr/>
        </p:nvPicPr>
        <p:blipFill>
          <a:blip r:embed="rId3">
            <a:extLst>
              <a:ext uri="{28A0092B-C50C-407E-A947-70E740481C1C}">
                <a14:useLocalDpi xmlns:a14="http://schemas.microsoft.com/office/drawing/2010/main" val="0"/>
              </a:ext>
            </a:extLst>
          </a:blip>
          <a:srcRect l="12771" r="1277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Footer Placeholder 4">
            <a:extLst>
              <a:ext uri="{FF2B5EF4-FFF2-40B4-BE49-F238E27FC236}">
                <a16:creationId xmlns:a16="http://schemas.microsoft.com/office/drawing/2014/main" id="{76D214C2-D9B7-E400-7251-1940FBEC7376}"/>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Being A Neighbor: "Look for The Helpers"</a:t>
            </a:r>
          </a:p>
        </p:txBody>
      </p:sp>
    </p:spTree>
    <p:extLst>
      <p:ext uri="{BB962C8B-B14F-4D97-AF65-F5344CB8AC3E}">
        <p14:creationId xmlns:p14="http://schemas.microsoft.com/office/powerpoint/2010/main" val="26569937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anim calcmode="lin" valueType="num">
                                      <p:cBhvr>
                                        <p:cTn id="1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37" presetClass="entr" presetSubtype="0" fill="hold" nodeType="after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7CC510-1DF9-BF29-B9B2-517EBCB67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BC1DA9-E219-B830-53EC-01F7B1BF902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dirty="0"/>
              <a:t>The Good Samaritan Proved to be a Neighbor </a:t>
            </a:r>
          </a:p>
        </p:txBody>
      </p:sp>
      <p:sp>
        <p:nvSpPr>
          <p:cNvPr id="4" name="Content Placeholder 3">
            <a:extLst>
              <a:ext uri="{FF2B5EF4-FFF2-40B4-BE49-F238E27FC236}">
                <a16:creationId xmlns:a16="http://schemas.microsoft.com/office/drawing/2014/main" id="{C768A6FE-E198-5BC2-6113-9C18B4F0FB8A}"/>
              </a:ext>
            </a:extLst>
          </p:cNvPr>
          <p:cNvSpPr>
            <a:spLocks noGrp="1"/>
          </p:cNvSpPr>
          <p:nvPr>
            <p:ph sz="half" idx="1"/>
          </p:nvPr>
        </p:nvSpPr>
        <p:spPr>
          <a:xfrm>
            <a:off x="599663" y="2537545"/>
            <a:ext cx="5763560" cy="3690616"/>
          </a:xfrm>
        </p:spPr>
        <p:txBody>
          <a:bodyPr vert="horz" lIns="91440" tIns="45720" rIns="91440" bIns="45720" rtlCol="0">
            <a:normAutofit fontScale="85000" lnSpcReduction="10000"/>
          </a:bodyPr>
          <a:lstStyle/>
          <a:p>
            <a:r>
              <a:rPr lang="en-US" b="1" dirty="0"/>
              <a:t>Worth and Worthiness</a:t>
            </a:r>
          </a:p>
          <a:p>
            <a:pPr marL="914400" lvl="1" indent="-457200">
              <a:buFont typeface="Wingdings" panose="05000000000000000000" pitchFamily="2" charset="2"/>
              <a:buChar char="ü"/>
            </a:pPr>
            <a:r>
              <a:rPr lang="en-US" sz="2400" b="1" dirty="0"/>
              <a:t>Luke 6:31: </a:t>
            </a:r>
            <a:r>
              <a:rPr lang="en-US" sz="2400" dirty="0"/>
              <a:t>Jesus also taught that we ought to treat others the way we want to be treated.”</a:t>
            </a:r>
          </a:p>
          <a:p>
            <a:pPr marL="914400" lvl="1" indent="-457200">
              <a:buFont typeface="Wingdings" panose="05000000000000000000" pitchFamily="2" charset="2"/>
              <a:buChar char="ü"/>
            </a:pPr>
            <a:r>
              <a:rPr lang="en-US" sz="2400" b="1" dirty="0"/>
              <a:t>Luke 10:33-35: </a:t>
            </a:r>
            <a:r>
              <a:rPr lang="en-US" sz="2400" dirty="0"/>
              <a:t>The Samaritan showed that this man, beaten and robbed, was worth his time and resources.</a:t>
            </a:r>
          </a:p>
          <a:p>
            <a:pPr>
              <a:buFont typeface="Arial" panose="020B0604020202020204" pitchFamily="34" charset="0"/>
              <a:buChar char="•"/>
            </a:pPr>
            <a:r>
              <a:rPr lang="en-US" dirty="0"/>
              <a:t>The priest and Levite didn’t treat the man as worth anything and didn’t treat him the way they would have wanted to be treated! </a:t>
            </a:r>
          </a:p>
        </p:txBody>
      </p:sp>
      <p:pic>
        <p:nvPicPr>
          <p:cNvPr id="3" name="Picture 2">
            <a:extLst>
              <a:ext uri="{FF2B5EF4-FFF2-40B4-BE49-F238E27FC236}">
                <a16:creationId xmlns:a16="http://schemas.microsoft.com/office/drawing/2014/main" id="{FB7E2FC0-F973-0B38-FFF2-C56B952AFB0B}"/>
              </a:ext>
            </a:extLst>
          </p:cNvPr>
          <p:cNvPicPr>
            <a:picLocks noChangeAspect="1"/>
          </p:cNvPicPr>
          <p:nvPr/>
        </p:nvPicPr>
        <p:blipFill>
          <a:blip r:embed="rId3">
            <a:extLst>
              <a:ext uri="{28A0092B-C50C-407E-A947-70E740481C1C}">
                <a14:useLocalDpi xmlns:a14="http://schemas.microsoft.com/office/drawing/2010/main" val="0"/>
              </a:ext>
            </a:extLst>
          </a:blip>
          <a:srcRect l="12771" r="1277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Footer Placeholder 4">
            <a:extLst>
              <a:ext uri="{FF2B5EF4-FFF2-40B4-BE49-F238E27FC236}">
                <a16:creationId xmlns:a16="http://schemas.microsoft.com/office/drawing/2014/main" id="{76D214C2-D9B7-E400-7251-1940FBEC7376}"/>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Being A Neighbor: "Look for The Helpers"</a:t>
            </a:r>
          </a:p>
        </p:txBody>
      </p:sp>
    </p:spTree>
    <p:extLst>
      <p:ext uri="{BB962C8B-B14F-4D97-AF65-F5344CB8AC3E}">
        <p14:creationId xmlns:p14="http://schemas.microsoft.com/office/powerpoint/2010/main" val="16364888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anim calcmode="lin" valueType="num">
                                      <p:cBhvr>
                                        <p:cTn id="1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37" presetClass="entr" presetSubtype="0" fill="hold" nodeType="after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34762C-11FA-B9B8-FB3F-9CCD1C9D96E5}"/>
              </a:ext>
            </a:extLst>
          </p:cNvPr>
          <p:cNvSpPr txBox="1"/>
          <p:nvPr/>
        </p:nvSpPr>
        <p:spPr>
          <a:xfrm>
            <a:off x="613775" y="561070"/>
            <a:ext cx="11106412" cy="5954900"/>
          </a:xfrm>
          <a:prstGeom prst="rect">
            <a:avLst/>
          </a:prstGeom>
          <a:noFill/>
        </p:spPr>
        <p:txBody>
          <a:bodyPr wrap="square">
            <a:spAutoFit/>
          </a:bodyPr>
          <a:lstStyle/>
          <a:p>
            <a:pPr marL="688975" marR="0" lvl="0" indent="-688975" algn="l"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ea typeface="+mn-ea"/>
                <a:cs typeface="+mn-cs"/>
              </a:rPr>
              <a:t>25.	And a lawyer stood up and put Him to the test, saying, “Teacher, what shall I do to inherit eternal life?” </a:t>
            </a:r>
          </a:p>
          <a:p>
            <a:pPr marL="688975" marR="0" lvl="0" indent="-688975" algn="l"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ea typeface="+mn-ea"/>
                <a:cs typeface="+mn-cs"/>
              </a:rPr>
              <a:t>26.	And He said to him, “What is written in the Law? How does it read to you?” </a:t>
            </a:r>
          </a:p>
          <a:p>
            <a:pPr marL="688975" marR="0" lvl="0" indent="-688975" algn="l"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ea typeface="+mn-ea"/>
                <a:cs typeface="+mn-cs"/>
              </a:rPr>
              <a:t>27.	And he answered, “YOU SHALL LOVE THE LORD YOUR GOD WITH ALL YOUR HEART, AND WITH ALL YOUR SOUL, AND WITH ALL YOUR STRENGTH, AND WITH ALL YOUR MIND; AND YOUR NEIGHBOR AS YOURSELF.” </a:t>
            </a:r>
          </a:p>
          <a:p>
            <a:pPr marL="688975" marR="0" lvl="0" indent="-688975" algn="l"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ea typeface="+mn-ea"/>
                <a:cs typeface="+mn-cs"/>
              </a:rPr>
              <a:t>28.	And He said to him, “You have answered correctly; DO THIS AND YOU WILL LIVE.” </a:t>
            </a:r>
          </a:p>
          <a:p>
            <a:pPr marL="688975" marR="0" lvl="0" indent="-688975" algn="l"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ea typeface="+mn-ea"/>
                <a:cs typeface="+mn-cs"/>
              </a:rPr>
              <a:t>29.	But wishing to justify himself, he said to Jesus, “And who is my neighbor?” </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57575"/>
              </a:solidFill>
              <a:effectLst/>
              <a:uLnTx/>
              <a:uFillTx/>
              <a:latin typeface="Lucida Bright" panose="02040602050505020304" pitchFamily="18" charset="0"/>
              <a:ea typeface="+mn-ea"/>
              <a:cs typeface="+mn-cs"/>
            </a:endParaRPr>
          </a:p>
        </p:txBody>
      </p:sp>
      <p:sp>
        <p:nvSpPr>
          <p:cNvPr id="2" name="Footer Placeholder 1">
            <a:extLst>
              <a:ext uri="{FF2B5EF4-FFF2-40B4-BE49-F238E27FC236}">
                <a16:creationId xmlns:a16="http://schemas.microsoft.com/office/drawing/2014/main" id="{D17B1E78-A592-63F2-56F7-B52E528885CA}"/>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Being A Neighbor: "Look for The Helpers"</a:t>
            </a:r>
          </a:p>
        </p:txBody>
      </p:sp>
      <p:sp>
        <p:nvSpPr>
          <p:cNvPr id="4" name="TextBox 3">
            <a:extLst>
              <a:ext uri="{FF2B5EF4-FFF2-40B4-BE49-F238E27FC236}">
                <a16:creationId xmlns:a16="http://schemas.microsoft.com/office/drawing/2014/main" id="{5EB3761F-8442-6735-AF04-5375412A8271}"/>
              </a:ext>
            </a:extLst>
          </p:cNvPr>
          <p:cNvSpPr txBox="1"/>
          <p:nvPr/>
        </p:nvSpPr>
        <p:spPr>
          <a:xfrm>
            <a:off x="471813" y="-212942"/>
            <a:ext cx="11248374" cy="658835"/>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mj-lt"/>
                <a:ea typeface="+mn-ea"/>
                <a:cs typeface="+mn-cs"/>
              </a:rPr>
              <a:t>Luke 10:25-29 NAS95</a:t>
            </a:r>
          </a:p>
        </p:txBody>
      </p:sp>
    </p:spTree>
    <p:extLst>
      <p:ext uri="{BB962C8B-B14F-4D97-AF65-F5344CB8AC3E}">
        <p14:creationId xmlns:p14="http://schemas.microsoft.com/office/powerpoint/2010/main" val="15615983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7CC510-1DF9-BF29-B9B2-517EBCB67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BC1DA9-E219-B830-53EC-01F7B1BF902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dirty="0"/>
              <a:t>The Good Samaritan Proved to be a Neighbor </a:t>
            </a:r>
          </a:p>
        </p:txBody>
      </p:sp>
      <p:sp>
        <p:nvSpPr>
          <p:cNvPr id="4" name="Content Placeholder 3">
            <a:extLst>
              <a:ext uri="{FF2B5EF4-FFF2-40B4-BE49-F238E27FC236}">
                <a16:creationId xmlns:a16="http://schemas.microsoft.com/office/drawing/2014/main" id="{C768A6FE-E198-5BC2-6113-9C18B4F0FB8A}"/>
              </a:ext>
            </a:extLst>
          </p:cNvPr>
          <p:cNvSpPr>
            <a:spLocks noGrp="1"/>
          </p:cNvSpPr>
          <p:nvPr>
            <p:ph sz="half" idx="1"/>
          </p:nvPr>
        </p:nvSpPr>
        <p:spPr>
          <a:xfrm>
            <a:off x="599663" y="2537545"/>
            <a:ext cx="5763560" cy="3690616"/>
          </a:xfrm>
        </p:spPr>
        <p:txBody>
          <a:bodyPr vert="horz" lIns="91440" tIns="45720" rIns="91440" bIns="45720" rtlCol="0">
            <a:normAutofit fontScale="92500" lnSpcReduction="10000"/>
          </a:bodyPr>
          <a:lstStyle/>
          <a:p>
            <a:r>
              <a:rPr lang="en-US" b="1" dirty="0"/>
              <a:t>Kind Words</a:t>
            </a:r>
          </a:p>
          <a:p>
            <a:pPr marL="914400" lvl="1" indent="-457200">
              <a:buFont typeface="Wingdings" panose="05000000000000000000" pitchFamily="2" charset="2"/>
              <a:buChar char="ü"/>
            </a:pPr>
            <a:r>
              <a:rPr lang="en-US" sz="2400" b="1" dirty="0"/>
              <a:t>Luke 10:35: </a:t>
            </a:r>
            <a:r>
              <a:rPr lang="en-US" sz="2400" dirty="0"/>
              <a:t>The only words recorded by Jesus that the Samaritan said were kindness towards the man and a promise to repay all that was needed to the innkeeper, “Take care of him; and whatever more you spend, when I return I will repay you.”</a:t>
            </a:r>
          </a:p>
          <a:p>
            <a:pPr>
              <a:buFont typeface="Arial" panose="020B0604020202020204" pitchFamily="34" charset="0"/>
              <a:buChar char="•"/>
            </a:pPr>
            <a:r>
              <a:rPr lang="en-US" dirty="0"/>
              <a:t>“Take care of him…I will repay you.”  </a:t>
            </a:r>
          </a:p>
        </p:txBody>
      </p:sp>
      <p:pic>
        <p:nvPicPr>
          <p:cNvPr id="3" name="Picture 2">
            <a:extLst>
              <a:ext uri="{FF2B5EF4-FFF2-40B4-BE49-F238E27FC236}">
                <a16:creationId xmlns:a16="http://schemas.microsoft.com/office/drawing/2014/main" id="{FB7E2FC0-F973-0B38-FFF2-C56B952AFB0B}"/>
              </a:ext>
            </a:extLst>
          </p:cNvPr>
          <p:cNvPicPr>
            <a:picLocks noChangeAspect="1"/>
          </p:cNvPicPr>
          <p:nvPr/>
        </p:nvPicPr>
        <p:blipFill>
          <a:blip r:embed="rId3">
            <a:extLst>
              <a:ext uri="{28A0092B-C50C-407E-A947-70E740481C1C}">
                <a14:useLocalDpi xmlns:a14="http://schemas.microsoft.com/office/drawing/2010/main" val="0"/>
              </a:ext>
            </a:extLst>
          </a:blip>
          <a:srcRect l="12771" r="1277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Footer Placeholder 4">
            <a:extLst>
              <a:ext uri="{FF2B5EF4-FFF2-40B4-BE49-F238E27FC236}">
                <a16:creationId xmlns:a16="http://schemas.microsoft.com/office/drawing/2014/main" id="{76D214C2-D9B7-E400-7251-1940FBEC7376}"/>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Being A Neighbor: "Look for The Helpers"</a:t>
            </a:r>
          </a:p>
        </p:txBody>
      </p:sp>
    </p:spTree>
    <p:extLst>
      <p:ext uri="{BB962C8B-B14F-4D97-AF65-F5344CB8AC3E}">
        <p14:creationId xmlns:p14="http://schemas.microsoft.com/office/powerpoint/2010/main" val="35850046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E961AD-C153-02E8-DC8C-831EA08D271D}"/>
              </a:ext>
            </a:extLst>
          </p:cNvPr>
          <p:cNvSpPr>
            <a:spLocks noGrp="1"/>
          </p:cNvSpPr>
          <p:nvPr>
            <p:ph type="title"/>
          </p:nvPr>
        </p:nvSpPr>
        <p:spPr/>
        <p:txBody>
          <a:bodyPr>
            <a:normAutofit fontScale="90000"/>
          </a:bodyPr>
          <a:lstStyle/>
          <a:p>
            <a:r>
              <a:rPr lang="en-US" dirty="0"/>
              <a:t>The Good Samaritan Proved to be a Neighbor </a:t>
            </a:r>
          </a:p>
        </p:txBody>
      </p:sp>
      <p:sp>
        <p:nvSpPr>
          <p:cNvPr id="5" name="Content Placeholder 4">
            <a:extLst>
              <a:ext uri="{FF2B5EF4-FFF2-40B4-BE49-F238E27FC236}">
                <a16:creationId xmlns:a16="http://schemas.microsoft.com/office/drawing/2014/main" id="{6F8553F0-3466-F54A-B293-40F7457D647F}"/>
              </a:ext>
            </a:extLst>
          </p:cNvPr>
          <p:cNvSpPr>
            <a:spLocks noGrp="1"/>
          </p:cNvSpPr>
          <p:nvPr>
            <p:ph idx="1"/>
          </p:nvPr>
        </p:nvSpPr>
        <p:spPr>
          <a:xfrm>
            <a:off x="751561" y="2456724"/>
            <a:ext cx="10647123" cy="3117358"/>
          </a:xfrm>
        </p:spPr>
        <p:txBody>
          <a:bodyPr numCol="2" anchor="ctr">
            <a:noAutofit/>
          </a:bodyPr>
          <a:lstStyle/>
          <a:p>
            <a:r>
              <a:rPr lang="en-US" sz="2800" dirty="0"/>
              <a:t>Look for Helpers</a:t>
            </a:r>
          </a:p>
          <a:p>
            <a:r>
              <a:rPr lang="en-US" sz="2800" dirty="0"/>
              <a:t>Encourage Goodness</a:t>
            </a:r>
          </a:p>
          <a:p>
            <a:r>
              <a:rPr lang="en-US" sz="2800" dirty="0"/>
              <a:t>Share Responsibility</a:t>
            </a:r>
          </a:p>
          <a:p>
            <a:r>
              <a:rPr lang="en-US" sz="2800" dirty="0"/>
              <a:t>Be Kind</a:t>
            </a:r>
          </a:p>
          <a:p>
            <a:r>
              <a:rPr lang="en-US" sz="2800" dirty="0"/>
              <a:t>Unique Contributions</a:t>
            </a:r>
          </a:p>
          <a:p>
            <a:r>
              <a:rPr lang="en-US" sz="2800" dirty="0"/>
              <a:t>Embrace Uniqueness</a:t>
            </a:r>
          </a:p>
          <a:p>
            <a:r>
              <a:rPr lang="en-US" sz="2800" dirty="0"/>
              <a:t>Say “Yes”</a:t>
            </a:r>
          </a:p>
          <a:p>
            <a:r>
              <a:rPr lang="en-US" sz="2800" dirty="0"/>
              <a:t>Worth and Worthiness</a:t>
            </a:r>
          </a:p>
          <a:p>
            <a:r>
              <a:rPr lang="en-US" sz="2800" dirty="0"/>
              <a:t>Kind Words.</a:t>
            </a:r>
          </a:p>
        </p:txBody>
      </p:sp>
      <p:sp>
        <p:nvSpPr>
          <p:cNvPr id="2" name="Footer Placeholder 1">
            <a:extLst>
              <a:ext uri="{FF2B5EF4-FFF2-40B4-BE49-F238E27FC236}">
                <a16:creationId xmlns:a16="http://schemas.microsoft.com/office/drawing/2014/main" id="{61C75834-1614-FFC3-B37D-E9C67324689C}"/>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Being A Neighbor: "Look for The Helpers"</a:t>
            </a:r>
          </a:p>
        </p:txBody>
      </p:sp>
      <p:sp>
        <p:nvSpPr>
          <p:cNvPr id="6" name="Content Placeholder 3">
            <a:extLst>
              <a:ext uri="{FF2B5EF4-FFF2-40B4-BE49-F238E27FC236}">
                <a16:creationId xmlns:a16="http://schemas.microsoft.com/office/drawing/2014/main" id="{4DEFC9B6-BF35-02AF-9E7E-14EF7A184F3C}"/>
              </a:ext>
            </a:extLst>
          </p:cNvPr>
          <p:cNvSpPr txBox="1">
            <a:spLocks/>
          </p:cNvSpPr>
          <p:nvPr/>
        </p:nvSpPr>
        <p:spPr>
          <a:xfrm>
            <a:off x="4659681" y="4885151"/>
            <a:ext cx="6926893" cy="1377863"/>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en-US" sz="2800" b="1" dirty="0"/>
              <a:t>In tragedies it is great to see who is being a neighbor by “looking for the helpers.”</a:t>
            </a:r>
            <a:r>
              <a:rPr lang="en-US" sz="2800" dirty="0"/>
              <a:t>  </a:t>
            </a:r>
          </a:p>
        </p:txBody>
      </p:sp>
    </p:spTree>
    <p:extLst>
      <p:ext uri="{BB962C8B-B14F-4D97-AF65-F5344CB8AC3E}">
        <p14:creationId xmlns:p14="http://schemas.microsoft.com/office/powerpoint/2010/main" val="7455354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3B5E-6AF2-9014-6449-C1507DC9E1CE}"/>
              </a:ext>
            </a:extLst>
          </p:cNvPr>
          <p:cNvSpPr>
            <a:spLocks noGrp="1"/>
          </p:cNvSpPr>
          <p:nvPr>
            <p:ph type="title"/>
          </p:nvPr>
        </p:nvSpPr>
        <p:spPr>
          <a:xfrm>
            <a:off x="838201" y="524435"/>
            <a:ext cx="5683622" cy="1807305"/>
          </a:xfrm>
        </p:spPr>
        <p:txBody>
          <a:bodyPr vert="horz" lIns="91440" tIns="45720" rIns="91440" bIns="45720" rtlCol="0" anchor="ctr">
            <a:normAutofit/>
          </a:bodyPr>
          <a:lstStyle/>
          <a:p>
            <a:r>
              <a:rPr lang="en-US" dirty="0"/>
              <a:t>The Good Samaritan</a:t>
            </a:r>
            <a:br>
              <a:rPr lang="en-US" dirty="0"/>
            </a:br>
            <a:r>
              <a:rPr lang="en-US" sz="3200" b="1" dirty="0"/>
              <a:t>Luke 10:25-37</a:t>
            </a:r>
            <a:endParaRPr lang="en-US" dirty="0"/>
          </a:p>
        </p:txBody>
      </p:sp>
      <p:pic>
        <p:nvPicPr>
          <p:cNvPr id="5" name="Picture 4">
            <a:extLst>
              <a:ext uri="{FF2B5EF4-FFF2-40B4-BE49-F238E27FC236}">
                <a16:creationId xmlns:a16="http://schemas.microsoft.com/office/drawing/2014/main" id="{C69DA88E-020E-7C9A-D0A7-86ABCC1F87BC}"/>
              </a:ext>
            </a:extLst>
          </p:cNvPr>
          <p:cNvPicPr>
            <a:picLocks noChangeAspect="1"/>
          </p:cNvPicPr>
          <p:nvPr/>
        </p:nvPicPr>
        <p:blipFill>
          <a:blip r:embed="rId3">
            <a:extLst>
              <a:ext uri="{28A0092B-C50C-407E-A947-70E740481C1C}">
                <a14:useLocalDpi xmlns:a14="http://schemas.microsoft.com/office/drawing/2010/main" val="0"/>
              </a:ext>
            </a:extLst>
          </a:blip>
          <a:srcRect l="12771" r="1277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Footer Placeholder 3">
            <a:extLst>
              <a:ext uri="{FF2B5EF4-FFF2-40B4-BE49-F238E27FC236}">
                <a16:creationId xmlns:a16="http://schemas.microsoft.com/office/drawing/2014/main" id="{0462CE61-6044-7295-3CB6-ECD2B4279FBE}"/>
              </a:ext>
            </a:extLst>
          </p:cNvPr>
          <p:cNvSpPr>
            <a:spLocks noGrp="1"/>
          </p:cNvSpPr>
          <p:nvPr>
            <p:ph type="ftr" sz="quarter" idx="11"/>
          </p:nvPr>
        </p:nvSpPr>
        <p:spPr>
          <a:xfrm>
            <a:off x="27061"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Being A Neighbor: "Look for The Helpers"</a:t>
            </a:r>
          </a:p>
        </p:txBody>
      </p:sp>
      <p:sp>
        <p:nvSpPr>
          <p:cNvPr id="8" name="Content Placeholder 4">
            <a:extLst>
              <a:ext uri="{FF2B5EF4-FFF2-40B4-BE49-F238E27FC236}">
                <a16:creationId xmlns:a16="http://schemas.microsoft.com/office/drawing/2014/main" id="{7102B7CA-9E20-7B03-11E1-DF833D7F5817}"/>
              </a:ext>
            </a:extLst>
          </p:cNvPr>
          <p:cNvSpPr txBox="1">
            <a:spLocks/>
          </p:cNvSpPr>
          <p:nvPr/>
        </p:nvSpPr>
        <p:spPr>
          <a:xfrm>
            <a:off x="688932" y="2467627"/>
            <a:ext cx="5540283" cy="359705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lvl="0" indent="0" algn="ctr">
              <a:buClr>
                <a:srgbClr val="83992A"/>
              </a:buClr>
              <a:buNone/>
            </a:pPr>
            <a:r>
              <a:rPr lang="en-US" sz="4000" b="1" dirty="0">
                <a:ln w="0"/>
                <a:solidFill>
                  <a:srgbClr val="FFFF00"/>
                </a:solidFill>
                <a:effectLst>
                  <a:outerShdw blurRad="38100" dist="25400" dir="5400000" algn="ctr" rotWithShape="0">
                    <a:srgbClr val="6E747A">
                      <a:alpha val="43000"/>
                    </a:srgbClr>
                  </a:outerShdw>
                </a:effectLst>
              </a:rPr>
              <a:t>In being a neighbor, don’t just “look for the helpers” but be a “Helper!”</a:t>
            </a:r>
            <a:endParaRPr kumimoji="0" lang="en-US" sz="4000" b="1" i="0" u="none" strike="noStrike" kern="1200" cap="none" spc="0" normalizeH="0" baseline="0" noProof="0" dirty="0">
              <a:ln w="0"/>
              <a:solidFill>
                <a:srgbClr val="FFFF00"/>
              </a:solidFill>
              <a:effectLst>
                <a:outerShdw blurRad="38100" dist="25400" dir="5400000" algn="ctr" rotWithShape="0">
                  <a:srgbClr val="6E747A">
                    <a:alpha val="43000"/>
                  </a:srgbClr>
                </a:outerShdw>
              </a:effectLst>
              <a:uLnTx/>
              <a:uFillTx/>
              <a:latin typeface="Tahoma"/>
              <a:ea typeface="+mn-ea"/>
              <a:cs typeface="+mn-cs"/>
            </a:endParaRPr>
          </a:p>
        </p:txBody>
      </p:sp>
    </p:spTree>
    <p:extLst>
      <p:ext uri="{BB962C8B-B14F-4D97-AF65-F5344CB8AC3E}">
        <p14:creationId xmlns:p14="http://schemas.microsoft.com/office/powerpoint/2010/main" val="20143375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7CC510-1DF9-BF29-B9B2-517EBCB67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BC1DA9-E219-B830-53EC-01F7B1BF902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dirty="0"/>
              <a:t>Saints Are to Be a Neighbor</a:t>
            </a:r>
          </a:p>
        </p:txBody>
      </p:sp>
      <p:sp>
        <p:nvSpPr>
          <p:cNvPr id="4" name="Content Placeholder 3">
            <a:extLst>
              <a:ext uri="{FF2B5EF4-FFF2-40B4-BE49-F238E27FC236}">
                <a16:creationId xmlns:a16="http://schemas.microsoft.com/office/drawing/2014/main" id="{C768A6FE-E198-5BC2-6113-9C18B4F0FB8A}"/>
              </a:ext>
            </a:extLst>
          </p:cNvPr>
          <p:cNvSpPr>
            <a:spLocks noGrp="1"/>
          </p:cNvSpPr>
          <p:nvPr>
            <p:ph sz="half" idx="1"/>
          </p:nvPr>
        </p:nvSpPr>
        <p:spPr>
          <a:xfrm>
            <a:off x="701457" y="2537545"/>
            <a:ext cx="5661765" cy="3690616"/>
          </a:xfrm>
        </p:spPr>
        <p:txBody>
          <a:bodyPr vert="horz" lIns="91440" tIns="45720" rIns="91440" bIns="45720" rtlCol="0">
            <a:normAutofit fontScale="85000" lnSpcReduction="10000"/>
          </a:bodyPr>
          <a:lstStyle/>
          <a:p>
            <a:r>
              <a:rPr lang="en-US" dirty="0"/>
              <a:t>When asked, “Who proved to be a neighbor?” the lawyer answered correctly, “The one who showed mercy toward him.” </a:t>
            </a:r>
          </a:p>
          <a:p>
            <a:r>
              <a:rPr lang="en-US" dirty="0"/>
              <a:t>Jesus told him, “Go and do the same” (“Go, and be a neighbor!”).</a:t>
            </a:r>
          </a:p>
          <a:p>
            <a:pPr>
              <a:buFont typeface="Arial" panose="020B0604020202020204" pitchFamily="34" charset="0"/>
              <a:buChar char="•"/>
            </a:pPr>
            <a:r>
              <a:rPr lang="en-US" dirty="0"/>
              <a:t>Two attitudes contrasted:</a:t>
            </a:r>
          </a:p>
          <a:p>
            <a:pPr marL="914400" lvl="1" indent="-457200">
              <a:buFont typeface="Wingdings" panose="05000000000000000000" pitchFamily="2" charset="2"/>
              <a:buChar char="ü"/>
            </a:pPr>
            <a:r>
              <a:rPr lang="en-US" sz="2600" dirty="0"/>
              <a:t>The lawyer: “Who do I have to love?” (“Who is my neighbor?”)</a:t>
            </a:r>
          </a:p>
          <a:p>
            <a:pPr marL="914400" lvl="1" indent="-457200">
              <a:buFont typeface="Wingdings" panose="05000000000000000000" pitchFamily="2" charset="2"/>
              <a:buChar char="ü"/>
            </a:pPr>
            <a:r>
              <a:rPr lang="en-US" sz="2600" dirty="0"/>
              <a:t>The Samaritan: “How can I be a neighbor?”</a:t>
            </a:r>
          </a:p>
          <a:p>
            <a:pPr marL="914400" lvl="1" indent="-457200">
              <a:buFont typeface="Wingdings" panose="05000000000000000000" pitchFamily="2" charset="2"/>
              <a:buChar char="ü"/>
            </a:pPr>
            <a:endParaRPr lang="en-US" dirty="0"/>
          </a:p>
          <a:p>
            <a:pPr marL="914400" lvl="1" indent="-457200">
              <a:buFont typeface="Wingdings" panose="05000000000000000000" pitchFamily="2" charset="2"/>
              <a:buChar char="ü"/>
            </a:pPr>
            <a:endParaRPr lang="en-US" dirty="0"/>
          </a:p>
        </p:txBody>
      </p:sp>
      <p:pic>
        <p:nvPicPr>
          <p:cNvPr id="3" name="Picture 2">
            <a:extLst>
              <a:ext uri="{FF2B5EF4-FFF2-40B4-BE49-F238E27FC236}">
                <a16:creationId xmlns:a16="http://schemas.microsoft.com/office/drawing/2014/main" id="{FB7E2FC0-F973-0B38-FFF2-C56B952AFB0B}"/>
              </a:ext>
            </a:extLst>
          </p:cNvPr>
          <p:cNvPicPr>
            <a:picLocks noChangeAspect="1"/>
          </p:cNvPicPr>
          <p:nvPr/>
        </p:nvPicPr>
        <p:blipFill>
          <a:blip r:embed="rId3">
            <a:extLst>
              <a:ext uri="{28A0092B-C50C-407E-A947-70E740481C1C}">
                <a14:useLocalDpi xmlns:a14="http://schemas.microsoft.com/office/drawing/2010/main" val="0"/>
              </a:ext>
            </a:extLst>
          </a:blip>
          <a:srcRect t="9745" b="974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Footer Placeholder 4">
            <a:extLst>
              <a:ext uri="{FF2B5EF4-FFF2-40B4-BE49-F238E27FC236}">
                <a16:creationId xmlns:a16="http://schemas.microsoft.com/office/drawing/2014/main" id="{76D214C2-D9B7-E400-7251-1940FBEC7376}"/>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Being A Neighbor: "Look for The Helpers"</a:t>
            </a:r>
          </a:p>
        </p:txBody>
      </p:sp>
    </p:spTree>
    <p:extLst>
      <p:ext uri="{BB962C8B-B14F-4D97-AF65-F5344CB8AC3E}">
        <p14:creationId xmlns:p14="http://schemas.microsoft.com/office/powerpoint/2010/main" val="1365745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par>
                          <p:cTn id="26" fill="hold">
                            <p:stCondLst>
                              <p:cond delay="1000"/>
                            </p:stCondLst>
                            <p:childTnLst>
                              <p:par>
                                <p:cTn id="27" presetID="37" presetClass="entr" presetSubtype="0" fill="hold" nodeType="after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1000"/>
                                        <p:tgtEl>
                                          <p:spTgt spid="4">
                                            <p:txEl>
                                              <p:pRg st="3" end="3"/>
                                            </p:txEl>
                                          </p:spTgt>
                                        </p:tgtEl>
                                      </p:cBhvr>
                                    </p:animEffect>
                                    <p:anim calcmode="lin" valueType="num">
                                      <p:cBhvr>
                                        <p:cTn id="3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par>
                          <p:cTn id="33" fill="hold">
                            <p:stCondLst>
                              <p:cond delay="2000"/>
                            </p:stCondLst>
                            <p:childTnLst>
                              <p:par>
                                <p:cTn id="34" presetID="37" presetClass="entr" presetSubtype="0" fill="hold" nodeType="after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1000"/>
                                        <p:tgtEl>
                                          <p:spTgt spid="4">
                                            <p:txEl>
                                              <p:pRg st="4" end="4"/>
                                            </p:txEl>
                                          </p:spTgt>
                                        </p:tgtEl>
                                      </p:cBhvr>
                                    </p:animEffect>
                                    <p:anim calcmode="lin" valueType="num">
                                      <p:cBhvr>
                                        <p:cTn id="3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7CC510-1DF9-BF29-B9B2-517EBCB67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BC1DA9-E219-B830-53EC-01F7B1BF902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dirty="0"/>
              <a:t>Saints Are to Be a Neighbor</a:t>
            </a:r>
          </a:p>
        </p:txBody>
      </p:sp>
      <p:sp>
        <p:nvSpPr>
          <p:cNvPr id="4" name="Content Placeholder 3">
            <a:extLst>
              <a:ext uri="{FF2B5EF4-FFF2-40B4-BE49-F238E27FC236}">
                <a16:creationId xmlns:a16="http://schemas.microsoft.com/office/drawing/2014/main" id="{C768A6FE-E198-5BC2-6113-9C18B4F0FB8A}"/>
              </a:ext>
            </a:extLst>
          </p:cNvPr>
          <p:cNvSpPr>
            <a:spLocks noGrp="1"/>
          </p:cNvSpPr>
          <p:nvPr>
            <p:ph sz="half" idx="1"/>
          </p:nvPr>
        </p:nvSpPr>
        <p:spPr>
          <a:xfrm>
            <a:off x="599663" y="2537545"/>
            <a:ext cx="5763560" cy="3690616"/>
          </a:xfrm>
        </p:spPr>
        <p:txBody>
          <a:bodyPr vert="horz" lIns="91440" tIns="45720" rIns="91440" bIns="45720" rtlCol="0">
            <a:normAutofit fontScale="92500" lnSpcReduction="20000"/>
          </a:bodyPr>
          <a:lstStyle/>
          <a:p>
            <a:r>
              <a:rPr lang="en-US" b="1" dirty="0"/>
              <a:t>Galatians 5:14: </a:t>
            </a:r>
            <a:r>
              <a:rPr lang="en-US" dirty="0"/>
              <a:t>For the whole Law is fulfilled in one word, in the statement, “YOU SHALL LOVE YOUR NEIGHBOR AS YOURSELF.” </a:t>
            </a:r>
          </a:p>
          <a:p>
            <a:r>
              <a:rPr lang="en-US" dirty="0"/>
              <a:t>Jesus said to love one another as He loved us (John 13:34-35) and forgive as He forgave us (Ephesians 4:32; Colossians 3:13).</a:t>
            </a:r>
          </a:p>
          <a:p>
            <a:pPr>
              <a:buFont typeface="Arial" panose="020B0604020202020204" pitchFamily="34" charset="0"/>
              <a:buChar char="•"/>
            </a:pPr>
            <a:r>
              <a:rPr lang="en-US" b="1" dirty="0"/>
              <a:t>The parable Jesus told shows that our neighbor is anyone who needs us! </a:t>
            </a:r>
          </a:p>
          <a:p>
            <a:pPr marL="914400" lvl="1" indent="-457200">
              <a:buFont typeface="Wingdings" panose="05000000000000000000" pitchFamily="2" charset="2"/>
              <a:buChar char="ü"/>
            </a:pPr>
            <a:endParaRPr lang="en-US" dirty="0"/>
          </a:p>
        </p:txBody>
      </p:sp>
      <p:pic>
        <p:nvPicPr>
          <p:cNvPr id="3" name="Picture 2">
            <a:extLst>
              <a:ext uri="{FF2B5EF4-FFF2-40B4-BE49-F238E27FC236}">
                <a16:creationId xmlns:a16="http://schemas.microsoft.com/office/drawing/2014/main" id="{FB7E2FC0-F973-0B38-FFF2-C56B952AFB0B}"/>
              </a:ext>
            </a:extLst>
          </p:cNvPr>
          <p:cNvPicPr>
            <a:picLocks noChangeAspect="1"/>
          </p:cNvPicPr>
          <p:nvPr/>
        </p:nvPicPr>
        <p:blipFill>
          <a:blip r:embed="rId3">
            <a:extLst>
              <a:ext uri="{28A0092B-C50C-407E-A947-70E740481C1C}">
                <a14:useLocalDpi xmlns:a14="http://schemas.microsoft.com/office/drawing/2010/main" val="0"/>
              </a:ext>
            </a:extLst>
          </a:blip>
          <a:srcRect t="9745" b="974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Footer Placeholder 4">
            <a:extLst>
              <a:ext uri="{FF2B5EF4-FFF2-40B4-BE49-F238E27FC236}">
                <a16:creationId xmlns:a16="http://schemas.microsoft.com/office/drawing/2014/main" id="{76D214C2-D9B7-E400-7251-1940FBEC7376}"/>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Being A Neighbor: "Look for The Helpers"</a:t>
            </a:r>
          </a:p>
        </p:txBody>
      </p:sp>
    </p:spTree>
    <p:extLst>
      <p:ext uri="{BB962C8B-B14F-4D97-AF65-F5344CB8AC3E}">
        <p14:creationId xmlns:p14="http://schemas.microsoft.com/office/powerpoint/2010/main" val="37517190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7CC510-1DF9-BF29-B9B2-517EBCB67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BC1DA9-E219-B830-53EC-01F7B1BF902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dirty="0"/>
              <a:t>Saints Are to Be a Neighbor</a:t>
            </a:r>
          </a:p>
        </p:txBody>
      </p:sp>
      <p:sp>
        <p:nvSpPr>
          <p:cNvPr id="4" name="Content Placeholder 3">
            <a:extLst>
              <a:ext uri="{FF2B5EF4-FFF2-40B4-BE49-F238E27FC236}">
                <a16:creationId xmlns:a16="http://schemas.microsoft.com/office/drawing/2014/main" id="{C768A6FE-E198-5BC2-6113-9C18B4F0FB8A}"/>
              </a:ext>
            </a:extLst>
          </p:cNvPr>
          <p:cNvSpPr>
            <a:spLocks noGrp="1"/>
          </p:cNvSpPr>
          <p:nvPr>
            <p:ph sz="half" idx="1"/>
          </p:nvPr>
        </p:nvSpPr>
        <p:spPr>
          <a:xfrm>
            <a:off x="599663" y="2537545"/>
            <a:ext cx="5763560" cy="3690616"/>
          </a:xfrm>
        </p:spPr>
        <p:txBody>
          <a:bodyPr vert="horz" lIns="91440" tIns="45720" rIns="91440" bIns="45720" rtlCol="0">
            <a:normAutofit lnSpcReduction="10000"/>
          </a:bodyPr>
          <a:lstStyle/>
          <a:p>
            <a:r>
              <a:rPr lang="en-US" dirty="0"/>
              <a:t>Christians are commanded to be compassionate, loving individuals –</a:t>
            </a:r>
            <a:r>
              <a:rPr lang="en-US" b="1" dirty="0"/>
              <a:t> Colossians 3:12-14</a:t>
            </a:r>
            <a:r>
              <a:rPr lang="en-US" dirty="0"/>
              <a:t> </a:t>
            </a:r>
          </a:p>
          <a:p>
            <a:pPr lvl="1">
              <a:buFont typeface="Wingdings" panose="05000000000000000000" pitchFamily="2" charset="2"/>
              <a:buChar char="ü"/>
            </a:pPr>
            <a:r>
              <a:rPr lang="en-US" dirty="0"/>
              <a:t>We are to have compassion for one another – I Peter 3:8; 4:8</a:t>
            </a:r>
          </a:p>
          <a:p>
            <a:pPr lvl="1">
              <a:buFont typeface="Wingdings" panose="05000000000000000000" pitchFamily="2" charset="2"/>
              <a:buChar char="ü"/>
            </a:pPr>
            <a:r>
              <a:rPr lang="en-US" dirty="0"/>
              <a:t>We are to have compassion for the lost – Jude 22-23 </a:t>
            </a:r>
          </a:p>
          <a:p>
            <a:pPr lvl="1">
              <a:buFont typeface="Wingdings" panose="05000000000000000000" pitchFamily="2" charset="2"/>
              <a:buChar char="ü"/>
            </a:pPr>
            <a:r>
              <a:rPr lang="en-US" dirty="0"/>
              <a:t>We are to have compassion for our enemies – Matthew 5:43-45; Romans 12:19-21</a:t>
            </a:r>
          </a:p>
          <a:p>
            <a:pPr marL="914400" lvl="1" indent="-457200">
              <a:buFont typeface="Wingdings" panose="05000000000000000000" pitchFamily="2" charset="2"/>
              <a:buChar char="ü"/>
            </a:pPr>
            <a:endParaRPr lang="en-US" dirty="0"/>
          </a:p>
        </p:txBody>
      </p:sp>
      <p:pic>
        <p:nvPicPr>
          <p:cNvPr id="3" name="Picture 2">
            <a:extLst>
              <a:ext uri="{FF2B5EF4-FFF2-40B4-BE49-F238E27FC236}">
                <a16:creationId xmlns:a16="http://schemas.microsoft.com/office/drawing/2014/main" id="{FB7E2FC0-F973-0B38-FFF2-C56B952AFB0B}"/>
              </a:ext>
            </a:extLst>
          </p:cNvPr>
          <p:cNvPicPr>
            <a:picLocks noChangeAspect="1"/>
          </p:cNvPicPr>
          <p:nvPr/>
        </p:nvPicPr>
        <p:blipFill>
          <a:blip r:embed="rId3">
            <a:extLst>
              <a:ext uri="{28A0092B-C50C-407E-A947-70E740481C1C}">
                <a14:useLocalDpi xmlns:a14="http://schemas.microsoft.com/office/drawing/2010/main" val="0"/>
              </a:ext>
            </a:extLst>
          </a:blip>
          <a:srcRect t="9745" b="974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Footer Placeholder 4">
            <a:extLst>
              <a:ext uri="{FF2B5EF4-FFF2-40B4-BE49-F238E27FC236}">
                <a16:creationId xmlns:a16="http://schemas.microsoft.com/office/drawing/2014/main" id="{76D214C2-D9B7-E400-7251-1940FBEC7376}"/>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Being A Neighbor: "Look for The Helpers"</a:t>
            </a:r>
          </a:p>
        </p:txBody>
      </p:sp>
    </p:spTree>
    <p:extLst>
      <p:ext uri="{BB962C8B-B14F-4D97-AF65-F5344CB8AC3E}">
        <p14:creationId xmlns:p14="http://schemas.microsoft.com/office/powerpoint/2010/main" val="18422555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anim calcmode="lin" valueType="num">
                                      <p:cBhvr>
                                        <p:cTn id="1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1000"/>
                                        <p:tgtEl>
                                          <p:spTgt spid="4">
                                            <p:txEl>
                                              <p:pRg st="2" end="2"/>
                                            </p:txEl>
                                          </p:spTgt>
                                        </p:tgtEl>
                                      </p:cBhvr>
                                    </p:animEffect>
                                    <p:anim calcmode="lin" valueType="num">
                                      <p:cBhvr>
                                        <p:cTn id="2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000"/>
                                        <p:tgtEl>
                                          <p:spTgt spid="4">
                                            <p:txEl>
                                              <p:pRg st="3" end="3"/>
                                            </p:txEl>
                                          </p:spTgt>
                                        </p:tgtEl>
                                      </p:cBhvr>
                                    </p:animEffect>
                                    <p:anim calcmode="lin" valueType="num">
                                      <p:cBhvr>
                                        <p:cTn id="3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7CC510-1DF9-BF29-B9B2-517EBCB67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BC1DA9-E219-B830-53EC-01F7B1BF902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dirty="0"/>
              <a:t>Saints Are to Be a Neighbor</a:t>
            </a:r>
          </a:p>
        </p:txBody>
      </p:sp>
      <p:sp>
        <p:nvSpPr>
          <p:cNvPr id="4" name="Content Placeholder 3">
            <a:extLst>
              <a:ext uri="{FF2B5EF4-FFF2-40B4-BE49-F238E27FC236}">
                <a16:creationId xmlns:a16="http://schemas.microsoft.com/office/drawing/2014/main" id="{C768A6FE-E198-5BC2-6113-9C18B4F0FB8A}"/>
              </a:ext>
            </a:extLst>
          </p:cNvPr>
          <p:cNvSpPr>
            <a:spLocks noGrp="1"/>
          </p:cNvSpPr>
          <p:nvPr>
            <p:ph sz="half" idx="1"/>
          </p:nvPr>
        </p:nvSpPr>
        <p:spPr>
          <a:xfrm>
            <a:off x="599663" y="2537545"/>
            <a:ext cx="5763560" cy="3690616"/>
          </a:xfrm>
        </p:spPr>
        <p:txBody>
          <a:bodyPr vert="horz" lIns="91440" tIns="45720" rIns="91440" bIns="45720" rtlCol="0">
            <a:normAutofit/>
          </a:bodyPr>
          <a:lstStyle/>
          <a:p>
            <a:r>
              <a:rPr lang="en-US" b="1" dirty="0"/>
              <a:t>How we treat others in this life is how we will be treated in the life to come! </a:t>
            </a:r>
          </a:p>
          <a:p>
            <a:pPr lvl="1">
              <a:buFont typeface="Wingdings" panose="05000000000000000000" pitchFamily="2" charset="2"/>
              <a:buChar char="ü"/>
            </a:pPr>
            <a:r>
              <a:rPr lang="en-US" sz="2400" dirty="0"/>
              <a:t>The merciful will receive mercy – </a:t>
            </a:r>
            <a:r>
              <a:rPr lang="en-US" sz="2400" b="1" dirty="0"/>
              <a:t>Matthew 5:7</a:t>
            </a:r>
            <a:r>
              <a:rPr lang="en-US" sz="2400" dirty="0"/>
              <a:t> </a:t>
            </a:r>
          </a:p>
          <a:p>
            <a:pPr lvl="1">
              <a:buFont typeface="Wingdings" panose="05000000000000000000" pitchFamily="2" charset="2"/>
              <a:buChar char="ü"/>
            </a:pPr>
            <a:r>
              <a:rPr lang="en-US" sz="2400" dirty="0"/>
              <a:t>We are to be people of mercy, compassion &amp; forgiveness – </a:t>
            </a:r>
            <a:r>
              <a:rPr lang="en-US" sz="2400" b="1" dirty="0"/>
              <a:t>Colossians 3:12-14</a:t>
            </a:r>
            <a:endParaRPr lang="en-US" sz="2400" dirty="0"/>
          </a:p>
          <a:p>
            <a:pPr marL="914400" lvl="1" indent="-457200">
              <a:buFont typeface="Wingdings" panose="05000000000000000000" pitchFamily="2" charset="2"/>
              <a:buChar char="ü"/>
            </a:pPr>
            <a:endParaRPr lang="en-US" dirty="0"/>
          </a:p>
        </p:txBody>
      </p:sp>
      <p:pic>
        <p:nvPicPr>
          <p:cNvPr id="3" name="Picture 2">
            <a:extLst>
              <a:ext uri="{FF2B5EF4-FFF2-40B4-BE49-F238E27FC236}">
                <a16:creationId xmlns:a16="http://schemas.microsoft.com/office/drawing/2014/main" id="{FB7E2FC0-F973-0B38-FFF2-C56B952AFB0B}"/>
              </a:ext>
            </a:extLst>
          </p:cNvPr>
          <p:cNvPicPr>
            <a:picLocks noChangeAspect="1"/>
          </p:cNvPicPr>
          <p:nvPr/>
        </p:nvPicPr>
        <p:blipFill>
          <a:blip r:embed="rId3">
            <a:extLst>
              <a:ext uri="{28A0092B-C50C-407E-A947-70E740481C1C}">
                <a14:useLocalDpi xmlns:a14="http://schemas.microsoft.com/office/drawing/2010/main" val="0"/>
              </a:ext>
            </a:extLst>
          </a:blip>
          <a:srcRect t="9745" b="974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Footer Placeholder 4">
            <a:extLst>
              <a:ext uri="{FF2B5EF4-FFF2-40B4-BE49-F238E27FC236}">
                <a16:creationId xmlns:a16="http://schemas.microsoft.com/office/drawing/2014/main" id="{76D214C2-D9B7-E400-7251-1940FBEC7376}"/>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Being A Neighbor: "Look for The Helpers"</a:t>
            </a:r>
          </a:p>
        </p:txBody>
      </p:sp>
    </p:spTree>
    <p:extLst>
      <p:ext uri="{BB962C8B-B14F-4D97-AF65-F5344CB8AC3E}">
        <p14:creationId xmlns:p14="http://schemas.microsoft.com/office/powerpoint/2010/main" val="6218410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anim calcmode="lin" valueType="num">
                                      <p:cBhvr>
                                        <p:cTn id="1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1000"/>
                                        <p:tgtEl>
                                          <p:spTgt spid="4">
                                            <p:txEl>
                                              <p:pRg st="2" end="2"/>
                                            </p:txEl>
                                          </p:spTgt>
                                        </p:tgtEl>
                                      </p:cBhvr>
                                    </p:animEffect>
                                    <p:anim calcmode="lin" valueType="num">
                                      <p:cBhvr>
                                        <p:cTn id="2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3B5E-6AF2-9014-6449-C1507DC9E1CE}"/>
              </a:ext>
            </a:extLst>
          </p:cNvPr>
          <p:cNvSpPr>
            <a:spLocks noGrp="1"/>
          </p:cNvSpPr>
          <p:nvPr>
            <p:ph type="title"/>
          </p:nvPr>
        </p:nvSpPr>
        <p:spPr>
          <a:xfrm>
            <a:off x="838201" y="524435"/>
            <a:ext cx="5683622" cy="1807305"/>
          </a:xfrm>
        </p:spPr>
        <p:txBody>
          <a:bodyPr vert="horz" lIns="91440" tIns="45720" rIns="91440" bIns="45720" rtlCol="0" anchor="ctr">
            <a:normAutofit/>
          </a:bodyPr>
          <a:lstStyle/>
          <a:p>
            <a:r>
              <a:rPr lang="en-US" sz="4400" dirty="0"/>
              <a:t>Saints Are to Be a Neighbor</a:t>
            </a:r>
            <a:endParaRPr lang="en-US" dirty="0"/>
          </a:p>
        </p:txBody>
      </p:sp>
      <p:pic>
        <p:nvPicPr>
          <p:cNvPr id="5" name="Picture 4">
            <a:extLst>
              <a:ext uri="{FF2B5EF4-FFF2-40B4-BE49-F238E27FC236}">
                <a16:creationId xmlns:a16="http://schemas.microsoft.com/office/drawing/2014/main" id="{C69DA88E-020E-7C9A-D0A7-86ABCC1F87BC}"/>
              </a:ext>
            </a:extLst>
          </p:cNvPr>
          <p:cNvPicPr>
            <a:picLocks noChangeAspect="1"/>
          </p:cNvPicPr>
          <p:nvPr/>
        </p:nvPicPr>
        <p:blipFill>
          <a:blip r:embed="rId3">
            <a:extLst>
              <a:ext uri="{28A0092B-C50C-407E-A947-70E740481C1C}">
                <a14:useLocalDpi xmlns:a14="http://schemas.microsoft.com/office/drawing/2010/main" val="0"/>
              </a:ext>
            </a:extLst>
          </a:blip>
          <a:srcRect t="9745" b="974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Footer Placeholder 3">
            <a:extLst>
              <a:ext uri="{FF2B5EF4-FFF2-40B4-BE49-F238E27FC236}">
                <a16:creationId xmlns:a16="http://schemas.microsoft.com/office/drawing/2014/main" id="{0462CE61-6044-7295-3CB6-ECD2B4279FBE}"/>
              </a:ext>
            </a:extLst>
          </p:cNvPr>
          <p:cNvSpPr>
            <a:spLocks noGrp="1"/>
          </p:cNvSpPr>
          <p:nvPr>
            <p:ph type="ftr" sz="quarter" idx="11"/>
          </p:nvPr>
        </p:nvSpPr>
        <p:spPr>
          <a:xfrm>
            <a:off x="27061"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Being A Neighbor: "Look for The Helpers"</a:t>
            </a:r>
          </a:p>
        </p:txBody>
      </p:sp>
      <p:sp>
        <p:nvSpPr>
          <p:cNvPr id="8" name="Content Placeholder 4">
            <a:extLst>
              <a:ext uri="{FF2B5EF4-FFF2-40B4-BE49-F238E27FC236}">
                <a16:creationId xmlns:a16="http://schemas.microsoft.com/office/drawing/2014/main" id="{7102B7CA-9E20-7B03-11E1-DF833D7F5817}"/>
              </a:ext>
            </a:extLst>
          </p:cNvPr>
          <p:cNvSpPr txBox="1">
            <a:spLocks/>
          </p:cNvSpPr>
          <p:nvPr/>
        </p:nvSpPr>
        <p:spPr>
          <a:xfrm>
            <a:off x="688932" y="2467627"/>
            <a:ext cx="5540283" cy="359705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lvl="0" indent="0" algn="ctr">
              <a:buClr>
                <a:srgbClr val="83992A"/>
              </a:buClr>
              <a:buNone/>
            </a:pPr>
            <a:r>
              <a:rPr lang="en-US" sz="6600" b="1" dirty="0">
                <a:ln w="0"/>
                <a:solidFill>
                  <a:srgbClr val="FFFF00"/>
                </a:solidFill>
                <a:effectLst>
                  <a:outerShdw blurRad="38100" dist="25400" dir="5400000" algn="ctr" rotWithShape="0">
                    <a:srgbClr val="6E747A">
                      <a:alpha val="43000"/>
                    </a:srgbClr>
                  </a:outerShdw>
                </a:effectLst>
              </a:rPr>
              <a:t>Go, be a neighbor, be a helper!</a:t>
            </a:r>
            <a:endParaRPr kumimoji="0" lang="en-US" sz="6600" b="1" i="0" u="none" strike="noStrike" kern="1200" cap="none" spc="0" normalizeH="0" baseline="0" noProof="0" dirty="0">
              <a:ln w="0"/>
              <a:solidFill>
                <a:srgbClr val="FFFF00"/>
              </a:solidFill>
              <a:effectLst>
                <a:outerShdw blurRad="38100" dist="25400" dir="5400000" algn="ctr" rotWithShape="0">
                  <a:srgbClr val="6E747A">
                    <a:alpha val="43000"/>
                  </a:srgbClr>
                </a:outerShdw>
              </a:effectLst>
              <a:uLnTx/>
              <a:uFillTx/>
              <a:latin typeface="Tahoma"/>
            </a:endParaRPr>
          </a:p>
        </p:txBody>
      </p:sp>
    </p:spTree>
    <p:extLst>
      <p:ext uri="{BB962C8B-B14F-4D97-AF65-F5344CB8AC3E}">
        <p14:creationId xmlns:p14="http://schemas.microsoft.com/office/powerpoint/2010/main" val="31520125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7CC510-1DF9-BF29-B9B2-517EBCB67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BC1DA9-E219-B830-53EC-01F7B1BF902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b="1" dirty="0"/>
              <a:t>Conclusion</a:t>
            </a:r>
          </a:p>
        </p:txBody>
      </p:sp>
      <p:sp>
        <p:nvSpPr>
          <p:cNvPr id="4" name="Content Placeholder 3">
            <a:extLst>
              <a:ext uri="{FF2B5EF4-FFF2-40B4-BE49-F238E27FC236}">
                <a16:creationId xmlns:a16="http://schemas.microsoft.com/office/drawing/2014/main" id="{C768A6FE-E198-5BC2-6113-9C18B4F0FB8A}"/>
              </a:ext>
            </a:extLst>
          </p:cNvPr>
          <p:cNvSpPr>
            <a:spLocks noGrp="1"/>
          </p:cNvSpPr>
          <p:nvPr>
            <p:ph sz="half" idx="1"/>
          </p:nvPr>
        </p:nvSpPr>
        <p:spPr>
          <a:xfrm>
            <a:off x="599662" y="2537545"/>
            <a:ext cx="5929717" cy="3690616"/>
          </a:xfrm>
        </p:spPr>
        <p:txBody>
          <a:bodyPr vert="horz" lIns="91440" tIns="45720" rIns="91440" bIns="45720" rtlCol="0">
            <a:normAutofit fontScale="92500" lnSpcReduction="20000"/>
          </a:bodyPr>
          <a:lstStyle/>
          <a:p>
            <a:r>
              <a:rPr lang="en-US" sz="2600" dirty="0"/>
              <a:t>The power of compassion…</a:t>
            </a:r>
          </a:p>
          <a:p>
            <a:pPr lvl="1">
              <a:buFont typeface="Wingdings" panose="05000000000000000000" pitchFamily="2" charset="2"/>
              <a:buChar char="ü"/>
            </a:pPr>
            <a:r>
              <a:rPr lang="en-US" sz="2200" dirty="0"/>
              <a:t>Was an example by the Samaritan to show how to be a neighbor (Luke 10:36-37)</a:t>
            </a:r>
          </a:p>
          <a:p>
            <a:pPr lvl="1">
              <a:buFont typeface="Wingdings" panose="05000000000000000000" pitchFamily="2" charset="2"/>
              <a:buChar char="ü"/>
            </a:pPr>
            <a:r>
              <a:rPr lang="en-US" sz="2200" dirty="0"/>
              <a:t>Saved the world from sins and reconciled man to God in the death of Jesus (John 1:29)</a:t>
            </a:r>
          </a:p>
          <a:p>
            <a:pPr lvl="1">
              <a:buFont typeface="Wingdings" panose="05000000000000000000" pitchFamily="2" charset="2"/>
              <a:buChar char="ü"/>
            </a:pPr>
            <a:r>
              <a:rPr lang="en-US" sz="2200" dirty="0"/>
              <a:t>Saved Paul and exemplified the grace and mercy of God (I Timothy 1:13, 16)</a:t>
            </a:r>
          </a:p>
          <a:p>
            <a:pPr lvl="1">
              <a:buFont typeface="Wingdings" panose="05000000000000000000" pitchFamily="2" charset="2"/>
              <a:buChar char="ü"/>
            </a:pPr>
            <a:r>
              <a:rPr lang="en-US" sz="2200" dirty="0"/>
              <a:t>When shown by us today we will be shown compassion on Judgment Day! (Matthew 5:7)</a:t>
            </a:r>
          </a:p>
        </p:txBody>
      </p:sp>
      <p:pic>
        <p:nvPicPr>
          <p:cNvPr id="3" name="Picture 2">
            <a:extLst>
              <a:ext uri="{FF2B5EF4-FFF2-40B4-BE49-F238E27FC236}">
                <a16:creationId xmlns:a16="http://schemas.microsoft.com/office/drawing/2014/main" id="{FB7E2FC0-F973-0B38-FFF2-C56B952AFB0B}"/>
              </a:ext>
            </a:extLst>
          </p:cNvPr>
          <p:cNvPicPr>
            <a:picLocks noChangeAspect="1"/>
          </p:cNvPicPr>
          <p:nvPr/>
        </p:nvPicPr>
        <p:blipFill>
          <a:blip r:embed="rId3">
            <a:extLst>
              <a:ext uri="{28A0092B-C50C-407E-A947-70E740481C1C}">
                <a14:useLocalDpi xmlns:a14="http://schemas.microsoft.com/office/drawing/2010/main" val="0"/>
              </a:ext>
            </a:extLst>
          </a:blip>
          <a:srcRect l="27285" r="2728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Footer Placeholder 4">
            <a:extLst>
              <a:ext uri="{FF2B5EF4-FFF2-40B4-BE49-F238E27FC236}">
                <a16:creationId xmlns:a16="http://schemas.microsoft.com/office/drawing/2014/main" id="{76D214C2-D9B7-E400-7251-1940FBEC7376}"/>
              </a:ext>
            </a:extLst>
          </p:cNvPr>
          <p:cNvSpPr>
            <a:spLocks noGrp="1"/>
          </p:cNvSpPr>
          <p:nvPr>
            <p:ph type="ftr" sz="quarter" idx="11"/>
          </p:nvPr>
        </p:nvSpPr>
        <p:spPr>
          <a:xfrm>
            <a:off x="0" y="6578600"/>
            <a:ext cx="7305900" cy="279400"/>
          </a:xfrm>
        </p:spPr>
        <p:txBody>
          <a:bodyPr/>
          <a:lstStyle/>
          <a:p>
            <a:r>
              <a:rPr lang="en-US" dirty="0"/>
              <a:t>Being A Neighbor: "Look for The Helpers"</a:t>
            </a:r>
          </a:p>
        </p:txBody>
      </p:sp>
    </p:spTree>
    <p:extLst>
      <p:ext uri="{BB962C8B-B14F-4D97-AF65-F5344CB8AC3E}">
        <p14:creationId xmlns:p14="http://schemas.microsoft.com/office/powerpoint/2010/main" val="24602996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3B5E-6AF2-9014-6449-C1507DC9E1CE}"/>
              </a:ext>
            </a:extLst>
          </p:cNvPr>
          <p:cNvSpPr>
            <a:spLocks noGrp="1"/>
          </p:cNvSpPr>
          <p:nvPr>
            <p:ph type="title"/>
          </p:nvPr>
        </p:nvSpPr>
        <p:spPr>
          <a:xfrm>
            <a:off x="838201" y="524435"/>
            <a:ext cx="5683622" cy="1807305"/>
          </a:xfrm>
        </p:spPr>
        <p:txBody>
          <a:bodyPr vert="horz" lIns="91440" tIns="45720" rIns="91440" bIns="45720" rtlCol="0" anchor="ctr">
            <a:normAutofit/>
          </a:bodyPr>
          <a:lstStyle/>
          <a:p>
            <a:r>
              <a:rPr lang="en-US" sz="4400" b="1" dirty="0"/>
              <a:t>Conclusion</a:t>
            </a:r>
            <a:endParaRPr lang="en-US" b="1" dirty="0"/>
          </a:p>
        </p:txBody>
      </p:sp>
      <p:pic>
        <p:nvPicPr>
          <p:cNvPr id="5" name="Picture 4">
            <a:extLst>
              <a:ext uri="{FF2B5EF4-FFF2-40B4-BE49-F238E27FC236}">
                <a16:creationId xmlns:a16="http://schemas.microsoft.com/office/drawing/2014/main" id="{C69DA88E-020E-7C9A-D0A7-86ABCC1F87BC}"/>
              </a:ext>
            </a:extLst>
          </p:cNvPr>
          <p:cNvPicPr>
            <a:picLocks noChangeAspect="1"/>
          </p:cNvPicPr>
          <p:nvPr/>
        </p:nvPicPr>
        <p:blipFill>
          <a:blip r:embed="rId3">
            <a:extLst>
              <a:ext uri="{28A0092B-C50C-407E-A947-70E740481C1C}">
                <a14:useLocalDpi xmlns:a14="http://schemas.microsoft.com/office/drawing/2010/main" val="0"/>
              </a:ext>
            </a:extLst>
          </a:blip>
          <a:srcRect l="13772" r="1377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Footer Placeholder 3">
            <a:extLst>
              <a:ext uri="{FF2B5EF4-FFF2-40B4-BE49-F238E27FC236}">
                <a16:creationId xmlns:a16="http://schemas.microsoft.com/office/drawing/2014/main" id="{0462CE61-6044-7295-3CB6-ECD2B4279FBE}"/>
              </a:ext>
            </a:extLst>
          </p:cNvPr>
          <p:cNvSpPr>
            <a:spLocks noGrp="1"/>
          </p:cNvSpPr>
          <p:nvPr>
            <p:ph type="ftr" sz="quarter" idx="11"/>
          </p:nvPr>
        </p:nvSpPr>
        <p:spPr>
          <a:xfrm>
            <a:off x="27061"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Being A Neighbor: "Look for The Helpers"</a:t>
            </a:r>
          </a:p>
        </p:txBody>
      </p:sp>
      <p:sp>
        <p:nvSpPr>
          <p:cNvPr id="8" name="Content Placeholder 4">
            <a:extLst>
              <a:ext uri="{FF2B5EF4-FFF2-40B4-BE49-F238E27FC236}">
                <a16:creationId xmlns:a16="http://schemas.microsoft.com/office/drawing/2014/main" id="{7102B7CA-9E20-7B03-11E1-DF833D7F5817}"/>
              </a:ext>
            </a:extLst>
          </p:cNvPr>
          <p:cNvSpPr txBox="1">
            <a:spLocks/>
          </p:cNvSpPr>
          <p:nvPr/>
        </p:nvSpPr>
        <p:spPr>
          <a:xfrm>
            <a:off x="838201" y="2555309"/>
            <a:ext cx="5540283" cy="359705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lvl="0" indent="0" algn="ctr">
              <a:buClr>
                <a:srgbClr val="83992A"/>
              </a:buClr>
              <a:buNone/>
            </a:pPr>
            <a:r>
              <a:rPr lang="en-US" sz="4000" b="1" dirty="0">
                <a:ln w="0"/>
                <a:solidFill>
                  <a:srgbClr val="FFFF00"/>
                </a:solidFill>
                <a:effectLst>
                  <a:outerShdw blurRad="38100" dist="25400" dir="5400000" algn="ctr" rotWithShape="0">
                    <a:srgbClr val="6E747A">
                      <a:alpha val="43000"/>
                    </a:srgbClr>
                  </a:outerShdw>
                </a:effectLst>
              </a:rPr>
              <a:t>Look for ways to be a neighbor; look for ways &amp; opportunities to be a helper!</a:t>
            </a:r>
            <a:endParaRPr kumimoji="0" lang="en-US" sz="6600" b="1" i="0" u="none" strike="noStrike" kern="1200" cap="none" spc="0" normalizeH="0" baseline="0" noProof="0" dirty="0">
              <a:ln w="0"/>
              <a:solidFill>
                <a:srgbClr val="FFFF00"/>
              </a:solidFill>
              <a:effectLst>
                <a:outerShdw blurRad="38100" dist="25400" dir="5400000" algn="ctr" rotWithShape="0">
                  <a:srgbClr val="6E747A">
                    <a:alpha val="43000"/>
                  </a:srgbClr>
                </a:outerShdw>
              </a:effectLst>
              <a:uLnTx/>
              <a:uFillTx/>
              <a:latin typeface="Tahoma"/>
              <a:ea typeface="+mn-ea"/>
              <a:cs typeface="+mn-cs"/>
            </a:endParaRPr>
          </a:p>
        </p:txBody>
      </p:sp>
    </p:spTree>
    <p:extLst>
      <p:ext uri="{BB962C8B-B14F-4D97-AF65-F5344CB8AC3E}">
        <p14:creationId xmlns:p14="http://schemas.microsoft.com/office/powerpoint/2010/main" val="27115545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34762C-11FA-B9B8-FB3F-9CCD1C9D96E5}"/>
              </a:ext>
            </a:extLst>
          </p:cNvPr>
          <p:cNvSpPr txBox="1"/>
          <p:nvPr/>
        </p:nvSpPr>
        <p:spPr>
          <a:xfrm>
            <a:off x="745752" y="623700"/>
            <a:ext cx="10700496" cy="4939237"/>
          </a:xfrm>
          <a:prstGeom prst="rect">
            <a:avLst/>
          </a:prstGeom>
          <a:noFill/>
        </p:spPr>
        <p:txBody>
          <a:bodyPr wrap="square">
            <a:spAutoFit/>
          </a:bodyPr>
          <a:lstStyle/>
          <a:p>
            <a:pPr marL="688975" marR="0" lvl="0" indent="-688975" algn="l" defTabSz="457200" rtl="0" eaLnBrk="1" fontAlgn="auto" latinLnBrk="0" hangingPunct="1">
              <a:lnSpc>
                <a:spcPct val="150000"/>
              </a:lnSpc>
              <a:spcBef>
                <a:spcPts val="0"/>
              </a:spcBef>
              <a:spcAft>
                <a:spcPts val="0"/>
              </a:spcAft>
              <a:buClrTx/>
              <a:buSzTx/>
              <a:buFontTx/>
              <a:buNone/>
              <a:tabLst>
                <a:tab pos="112713" algn="l"/>
              </a:tabLst>
              <a:defRPr/>
            </a:pPr>
            <a:r>
              <a:rPr kumimoji="0" lang="en-US" sz="2800" b="0" i="0" u="none" strike="noStrike" kern="1200" cap="none" spc="0" normalizeH="0" baseline="0" noProof="0" dirty="0">
                <a:ln>
                  <a:noFill/>
                </a:ln>
                <a:solidFill>
                  <a:prstClr val="black"/>
                </a:solidFill>
                <a:effectLst/>
                <a:uLnTx/>
                <a:uFillTx/>
                <a:latin typeface="Tahoma"/>
                <a:ea typeface="+mn-ea"/>
                <a:cs typeface="+mn-cs"/>
              </a:rPr>
              <a:t>43.	“You have heard that it was said, 'YOU SHALL LOVE YOUR NEIGHBOR and hate your enemy.' </a:t>
            </a:r>
          </a:p>
          <a:p>
            <a:pPr marL="688975" marR="0" lvl="0" indent="-688975" algn="l" defTabSz="457200" rtl="0" eaLnBrk="1" fontAlgn="auto" latinLnBrk="0" hangingPunct="1">
              <a:lnSpc>
                <a:spcPct val="150000"/>
              </a:lnSpc>
              <a:spcBef>
                <a:spcPts val="0"/>
              </a:spcBef>
              <a:spcAft>
                <a:spcPts val="0"/>
              </a:spcAft>
              <a:buClrTx/>
              <a:buSzTx/>
              <a:buFontTx/>
              <a:buNone/>
              <a:tabLst>
                <a:tab pos="112713" algn="l"/>
              </a:tabLst>
              <a:defRPr/>
            </a:pPr>
            <a:r>
              <a:rPr kumimoji="0" lang="en-US" sz="2800" b="0" i="0" u="none" strike="noStrike" kern="1200" cap="none" spc="0" normalizeH="0" baseline="0" noProof="0" dirty="0">
                <a:ln>
                  <a:noFill/>
                </a:ln>
                <a:solidFill>
                  <a:prstClr val="black"/>
                </a:solidFill>
                <a:effectLst/>
                <a:uLnTx/>
                <a:uFillTx/>
                <a:latin typeface="Tahoma"/>
                <a:ea typeface="+mn-ea"/>
                <a:cs typeface="+mn-cs"/>
              </a:rPr>
              <a:t>44.	 “But I say to you, love your enemies and pray for those who persecute you, </a:t>
            </a:r>
          </a:p>
          <a:p>
            <a:pPr marL="688975" marR="0" lvl="0" indent="-688975" algn="l" defTabSz="457200" rtl="0" eaLnBrk="1" fontAlgn="auto" latinLnBrk="0" hangingPunct="1">
              <a:lnSpc>
                <a:spcPct val="150000"/>
              </a:lnSpc>
              <a:spcBef>
                <a:spcPts val="0"/>
              </a:spcBef>
              <a:spcAft>
                <a:spcPts val="0"/>
              </a:spcAft>
              <a:buClrTx/>
              <a:buSzTx/>
              <a:buFontTx/>
              <a:buNone/>
              <a:tabLst>
                <a:tab pos="112713" algn="l"/>
              </a:tabLst>
              <a:defRPr/>
            </a:pPr>
            <a:r>
              <a:rPr kumimoji="0" lang="en-US" sz="2800" b="0" i="0" u="none" strike="noStrike" kern="1200" cap="none" spc="0" normalizeH="0" baseline="0" noProof="0" dirty="0">
                <a:ln>
                  <a:noFill/>
                </a:ln>
                <a:solidFill>
                  <a:prstClr val="black"/>
                </a:solidFill>
                <a:effectLst/>
                <a:uLnTx/>
                <a:uFillTx/>
                <a:latin typeface="Tahoma"/>
                <a:ea typeface="+mn-ea"/>
                <a:cs typeface="+mn-cs"/>
              </a:rPr>
              <a:t>45.	so that you may be sons of your Father who is in heaven; for He causes His sun to rise on the evil and the good, and sends rain on the righteous and the unrighteous.</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57575"/>
              </a:solidFill>
              <a:effectLst/>
              <a:uLnTx/>
              <a:uFillTx/>
              <a:latin typeface="Lucida Bright" panose="02040602050505020304" pitchFamily="18" charset="0"/>
              <a:ea typeface="+mn-ea"/>
              <a:cs typeface="+mn-cs"/>
            </a:endParaRPr>
          </a:p>
        </p:txBody>
      </p:sp>
      <p:sp>
        <p:nvSpPr>
          <p:cNvPr id="2" name="Footer Placeholder 1">
            <a:extLst>
              <a:ext uri="{FF2B5EF4-FFF2-40B4-BE49-F238E27FC236}">
                <a16:creationId xmlns:a16="http://schemas.microsoft.com/office/drawing/2014/main" id="{D17B1E78-A592-63F2-56F7-B52E528885CA}"/>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Being A Neighbor: "Look for The Helpers"</a:t>
            </a:r>
          </a:p>
        </p:txBody>
      </p:sp>
      <p:sp>
        <p:nvSpPr>
          <p:cNvPr id="4" name="TextBox 3">
            <a:extLst>
              <a:ext uri="{FF2B5EF4-FFF2-40B4-BE49-F238E27FC236}">
                <a16:creationId xmlns:a16="http://schemas.microsoft.com/office/drawing/2014/main" id="{5EB3761F-8442-6735-AF04-5375412A8271}"/>
              </a:ext>
            </a:extLst>
          </p:cNvPr>
          <p:cNvSpPr txBox="1"/>
          <p:nvPr/>
        </p:nvSpPr>
        <p:spPr>
          <a:xfrm>
            <a:off x="471813" y="-212942"/>
            <a:ext cx="11248374" cy="658835"/>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Arial"/>
                <a:ea typeface="+mn-ea"/>
                <a:cs typeface="+mn-cs"/>
              </a:rPr>
              <a:t>Matthew 5:43-45 NAS95</a:t>
            </a:r>
          </a:p>
        </p:txBody>
      </p:sp>
    </p:spTree>
    <p:extLst>
      <p:ext uri="{BB962C8B-B14F-4D97-AF65-F5344CB8AC3E}">
        <p14:creationId xmlns:p14="http://schemas.microsoft.com/office/powerpoint/2010/main" val="1994572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23" y="0"/>
            <a:ext cx="12191974" cy="990600"/>
          </a:xfrm>
          <a:solidFill>
            <a:srgbClr val="FFFF00"/>
          </a:solidFill>
        </p:spPr>
        <p:txBody>
          <a:bodyPr/>
          <a:lstStyle/>
          <a:p>
            <a:r>
              <a:rPr lang="en-US" sz="4600"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23" y="1066800"/>
            <a:ext cx="12191974"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(John 5:24; Romans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(John 3:16-18; John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(Luke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(Matthew 10:32; Romans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(Mark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(John 8:31; Revelation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23" y="5521895"/>
            <a:ext cx="12191974"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John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3" y="4682430"/>
            <a:ext cx="12213771"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11085275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0D19-ABF4-0ECB-F8E3-041B5784F0F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b="1" dirty="0"/>
              <a:t>Introduction</a:t>
            </a:r>
          </a:p>
        </p:txBody>
      </p:sp>
      <p:sp>
        <p:nvSpPr>
          <p:cNvPr id="4" name="Content Placeholder 3">
            <a:extLst>
              <a:ext uri="{FF2B5EF4-FFF2-40B4-BE49-F238E27FC236}">
                <a16:creationId xmlns:a16="http://schemas.microsoft.com/office/drawing/2014/main" id="{9E1442FE-2481-C7B2-F86B-63BD546DF6C9}"/>
              </a:ext>
            </a:extLst>
          </p:cNvPr>
          <p:cNvSpPr>
            <a:spLocks noGrp="1"/>
          </p:cNvSpPr>
          <p:nvPr>
            <p:ph sz="half" idx="1"/>
          </p:nvPr>
        </p:nvSpPr>
        <p:spPr>
          <a:xfrm>
            <a:off x="764089" y="2537545"/>
            <a:ext cx="5574082" cy="3690616"/>
          </a:xfrm>
        </p:spPr>
        <p:txBody>
          <a:bodyPr vert="horz" lIns="91440" tIns="45720" rIns="91440" bIns="45720" rtlCol="0">
            <a:normAutofit fontScale="92500" lnSpcReduction="20000"/>
          </a:bodyPr>
          <a:lstStyle/>
          <a:p>
            <a:r>
              <a:rPr lang="en-US" dirty="0"/>
              <a:t>“I Am Mr. Rogers,” a children’s book by Brad Meltzer (published October 31, 2023) on the life of Fred Rogers </a:t>
            </a:r>
          </a:p>
          <a:p>
            <a:r>
              <a:rPr lang="en-US" dirty="0"/>
              <a:t>Mr. Rogers entertained &amp; taught children for decades and left us with his iconic question, “Won’t you be my neighbor?”</a:t>
            </a:r>
          </a:p>
          <a:p>
            <a:r>
              <a:rPr lang="en-US" dirty="0"/>
              <a:t>There’s a section of the book that focuses on the lessons of kindness that Nancy Rogers (1903-1981) instilled in her son, Fred, who would later teach children on his TV show.</a:t>
            </a:r>
          </a:p>
        </p:txBody>
      </p:sp>
      <p:pic>
        <p:nvPicPr>
          <p:cNvPr id="6" name="Picture 5">
            <a:extLst>
              <a:ext uri="{FF2B5EF4-FFF2-40B4-BE49-F238E27FC236}">
                <a16:creationId xmlns:a16="http://schemas.microsoft.com/office/drawing/2014/main" id="{0F722B07-642C-3E08-5A5A-3A52E406A7C8}"/>
              </a:ext>
            </a:extLst>
          </p:cNvPr>
          <p:cNvPicPr>
            <a:picLocks noChangeAspect="1"/>
          </p:cNvPicPr>
          <p:nvPr/>
        </p:nvPicPr>
        <p:blipFill>
          <a:blip r:embed="rId3">
            <a:extLst>
              <a:ext uri="{28A0092B-C50C-407E-A947-70E740481C1C}">
                <a14:useLocalDpi xmlns:a14="http://schemas.microsoft.com/office/drawing/2010/main" val="0"/>
              </a:ext>
            </a:extLst>
          </a:blip>
          <a:srcRect l="27285" r="2728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id="{345D828E-C1A9-C956-0E13-BB3AB4038D90}"/>
              </a:ext>
            </a:extLst>
          </p:cNvPr>
          <p:cNvSpPr>
            <a:spLocks noGrp="1"/>
          </p:cNvSpPr>
          <p:nvPr>
            <p:ph type="ftr" sz="quarter" idx="11"/>
          </p:nvPr>
        </p:nvSpPr>
        <p:spPr>
          <a:xfrm>
            <a:off x="0" y="6578590"/>
            <a:ext cx="7305900" cy="279400"/>
          </a:xfrm>
        </p:spPr>
        <p:txBody>
          <a:bodyPr/>
          <a:lstStyle/>
          <a:p>
            <a:r>
              <a:rPr lang="en-US" dirty="0"/>
              <a:t>Being A Neighbor: "Look for The Helpers"</a:t>
            </a:r>
          </a:p>
        </p:txBody>
      </p:sp>
    </p:spTree>
    <p:extLst>
      <p:ext uri="{BB962C8B-B14F-4D97-AF65-F5344CB8AC3E}">
        <p14:creationId xmlns:p14="http://schemas.microsoft.com/office/powerpoint/2010/main" val="28401916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E961AD-C153-02E8-DC8C-831EA08D271D}"/>
              </a:ext>
            </a:extLst>
          </p:cNvPr>
          <p:cNvSpPr>
            <a:spLocks noGrp="1"/>
          </p:cNvSpPr>
          <p:nvPr>
            <p:ph type="title"/>
          </p:nvPr>
        </p:nvSpPr>
        <p:spPr/>
        <p:txBody>
          <a:bodyPr/>
          <a:lstStyle/>
          <a:p>
            <a:r>
              <a:rPr lang="en-US" b="1" dirty="0"/>
              <a:t>Introduction</a:t>
            </a:r>
          </a:p>
        </p:txBody>
      </p:sp>
      <p:sp>
        <p:nvSpPr>
          <p:cNvPr id="5" name="Content Placeholder 4">
            <a:extLst>
              <a:ext uri="{FF2B5EF4-FFF2-40B4-BE49-F238E27FC236}">
                <a16:creationId xmlns:a16="http://schemas.microsoft.com/office/drawing/2014/main" id="{6F8553F0-3466-F54A-B293-40F7457D647F}"/>
              </a:ext>
            </a:extLst>
          </p:cNvPr>
          <p:cNvSpPr>
            <a:spLocks noGrp="1"/>
          </p:cNvSpPr>
          <p:nvPr>
            <p:ph idx="1"/>
          </p:nvPr>
        </p:nvSpPr>
        <p:spPr>
          <a:xfrm>
            <a:off x="1295402" y="2456724"/>
            <a:ext cx="9601196" cy="1889808"/>
          </a:xfrm>
        </p:spPr>
        <p:txBody>
          <a:bodyPr anchor="ctr">
            <a:noAutofit/>
          </a:bodyPr>
          <a:lstStyle/>
          <a:p>
            <a:r>
              <a:rPr lang="en-US" sz="2800" dirty="0"/>
              <a:t>We will view the Good Samaritan parable from Jesus through the lens of kindness and compassion that Nancy Rogers taught her son, Fred, who would become Mr. Rogers.</a:t>
            </a:r>
          </a:p>
        </p:txBody>
      </p:sp>
      <p:sp>
        <p:nvSpPr>
          <p:cNvPr id="2" name="Footer Placeholder 1">
            <a:extLst>
              <a:ext uri="{FF2B5EF4-FFF2-40B4-BE49-F238E27FC236}">
                <a16:creationId xmlns:a16="http://schemas.microsoft.com/office/drawing/2014/main" id="{61C75834-1614-FFC3-B37D-E9C67324689C}"/>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Being A Neighbor: "Look for The Helpers"</a:t>
            </a:r>
          </a:p>
        </p:txBody>
      </p:sp>
      <p:sp>
        <p:nvSpPr>
          <p:cNvPr id="3" name="Content Placeholder 4">
            <a:extLst>
              <a:ext uri="{FF2B5EF4-FFF2-40B4-BE49-F238E27FC236}">
                <a16:creationId xmlns:a16="http://schemas.microsoft.com/office/drawing/2014/main" id="{B5E5BEB6-1135-0325-9245-BC7C99F3B8BB}"/>
              </a:ext>
            </a:extLst>
          </p:cNvPr>
          <p:cNvSpPr txBox="1">
            <a:spLocks/>
          </p:cNvSpPr>
          <p:nvPr/>
        </p:nvSpPr>
        <p:spPr>
          <a:xfrm>
            <a:off x="688932" y="4346531"/>
            <a:ext cx="10847540" cy="1718153"/>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en-US" sz="4400" b="1" dirty="0">
                <a:ln w="0"/>
                <a:solidFill>
                  <a:srgbClr val="FFFF00"/>
                </a:solidFill>
                <a:effectLst>
                  <a:outerShdw blurRad="38100" dist="25400" dir="5400000" algn="ctr" rotWithShape="0">
                    <a:srgbClr val="6E747A">
                      <a:alpha val="43000"/>
                    </a:srgbClr>
                  </a:outerShdw>
                </a:effectLst>
              </a:rPr>
              <a:t>Let us look for opportunities and ways to be a neighbor!</a:t>
            </a:r>
          </a:p>
        </p:txBody>
      </p:sp>
    </p:spTree>
    <p:extLst>
      <p:ext uri="{BB962C8B-B14F-4D97-AF65-F5344CB8AC3E}">
        <p14:creationId xmlns:p14="http://schemas.microsoft.com/office/powerpoint/2010/main" val="4340448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3B5E-6AF2-9014-6449-C1507DC9E1CE}"/>
              </a:ext>
            </a:extLst>
          </p:cNvPr>
          <p:cNvSpPr>
            <a:spLocks noGrp="1"/>
          </p:cNvSpPr>
          <p:nvPr>
            <p:ph type="title"/>
          </p:nvPr>
        </p:nvSpPr>
        <p:spPr>
          <a:xfrm>
            <a:off x="838201" y="524435"/>
            <a:ext cx="5683622" cy="1807305"/>
          </a:xfrm>
        </p:spPr>
        <p:txBody>
          <a:bodyPr vert="horz" lIns="91440" tIns="45720" rIns="91440" bIns="45720" rtlCol="0" anchor="ctr">
            <a:normAutofit/>
          </a:bodyPr>
          <a:lstStyle/>
          <a:p>
            <a:r>
              <a:rPr lang="en-US" dirty="0"/>
              <a:t>The Good Samaritan</a:t>
            </a:r>
          </a:p>
        </p:txBody>
      </p:sp>
      <p:sp>
        <p:nvSpPr>
          <p:cNvPr id="3" name="Content Placeholder 2">
            <a:extLst>
              <a:ext uri="{FF2B5EF4-FFF2-40B4-BE49-F238E27FC236}">
                <a16:creationId xmlns:a16="http://schemas.microsoft.com/office/drawing/2014/main" id="{5FC498BA-C89C-BC35-2859-961A6E1F4D06}"/>
              </a:ext>
            </a:extLst>
          </p:cNvPr>
          <p:cNvSpPr>
            <a:spLocks noGrp="1"/>
          </p:cNvSpPr>
          <p:nvPr>
            <p:ph sz="half" idx="1"/>
          </p:nvPr>
        </p:nvSpPr>
        <p:spPr>
          <a:xfrm>
            <a:off x="713984" y="2446312"/>
            <a:ext cx="5807839" cy="3779124"/>
          </a:xfrm>
        </p:spPr>
        <p:txBody>
          <a:bodyPr vert="horz" lIns="91440" tIns="45720" rIns="91440" bIns="45720" rtlCol="0" anchor="t">
            <a:noAutofit/>
          </a:bodyPr>
          <a:lstStyle/>
          <a:p>
            <a:r>
              <a:rPr lang="en-US" b="1" dirty="0"/>
              <a:t>Luke 10:25-37</a:t>
            </a:r>
          </a:p>
          <a:p>
            <a:r>
              <a:rPr lang="en-US" dirty="0"/>
              <a:t>A lawyer asked Jesus how to inherit eternal life and Jesus had him answer his own question from the Law (Deut. 6:5; Lev. 19:18; Mt. 22:35-40).</a:t>
            </a:r>
          </a:p>
          <a:p>
            <a:r>
              <a:rPr lang="en-US" dirty="0"/>
              <a:t>He then asked another question, “Who is my neighbor?” which prompted Jesus to tell a parable about the “Good Samaritan”</a:t>
            </a:r>
          </a:p>
        </p:txBody>
      </p:sp>
      <p:pic>
        <p:nvPicPr>
          <p:cNvPr id="5" name="Picture 4">
            <a:extLst>
              <a:ext uri="{FF2B5EF4-FFF2-40B4-BE49-F238E27FC236}">
                <a16:creationId xmlns:a16="http://schemas.microsoft.com/office/drawing/2014/main" id="{C69DA88E-020E-7C9A-D0A7-86ABCC1F87BC}"/>
              </a:ext>
            </a:extLst>
          </p:cNvPr>
          <p:cNvPicPr>
            <a:picLocks noChangeAspect="1"/>
          </p:cNvPicPr>
          <p:nvPr/>
        </p:nvPicPr>
        <p:blipFill>
          <a:blip r:embed="rId3">
            <a:extLst>
              <a:ext uri="{28A0092B-C50C-407E-A947-70E740481C1C}">
                <a14:useLocalDpi xmlns:a14="http://schemas.microsoft.com/office/drawing/2010/main" val="0"/>
              </a:ext>
            </a:extLst>
          </a:blip>
          <a:srcRect l="15822" r="1582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Footer Placeholder 3">
            <a:extLst>
              <a:ext uri="{FF2B5EF4-FFF2-40B4-BE49-F238E27FC236}">
                <a16:creationId xmlns:a16="http://schemas.microsoft.com/office/drawing/2014/main" id="{0462CE61-6044-7295-3CB6-ECD2B4279FBE}"/>
              </a:ext>
            </a:extLst>
          </p:cNvPr>
          <p:cNvSpPr>
            <a:spLocks noGrp="1"/>
          </p:cNvSpPr>
          <p:nvPr>
            <p:ph type="ftr" sz="quarter" idx="11"/>
          </p:nvPr>
        </p:nvSpPr>
        <p:spPr>
          <a:xfrm>
            <a:off x="27061"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Being A Neighbor: "Look for The Helpers"</a:t>
            </a:r>
          </a:p>
        </p:txBody>
      </p:sp>
    </p:spTree>
    <p:extLst>
      <p:ext uri="{BB962C8B-B14F-4D97-AF65-F5344CB8AC3E}">
        <p14:creationId xmlns:p14="http://schemas.microsoft.com/office/powerpoint/2010/main" val="15053461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3B5E-6AF2-9014-6449-C1507DC9E1CE}"/>
              </a:ext>
            </a:extLst>
          </p:cNvPr>
          <p:cNvSpPr>
            <a:spLocks noGrp="1"/>
          </p:cNvSpPr>
          <p:nvPr>
            <p:ph type="title"/>
          </p:nvPr>
        </p:nvSpPr>
        <p:spPr>
          <a:xfrm>
            <a:off x="838201" y="524435"/>
            <a:ext cx="5683622" cy="1807305"/>
          </a:xfrm>
        </p:spPr>
        <p:txBody>
          <a:bodyPr vert="horz" lIns="91440" tIns="45720" rIns="91440" bIns="45720" rtlCol="0" anchor="ctr">
            <a:normAutofit/>
          </a:bodyPr>
          <a:lstStyle/>
          <a:p>
            <a:r>
              <a:rPr lang="en-US" dirty="0"/>
              <a:t>The Good Samaritan</a:t>
            </a:r>
            <a:br>
              <a:rPr lang="en-US" dirty="0"/>
            </a:br>
            <a:r>
              <a:rPr lang="en-US" sz="3200" b="1" dirty="0"/>
              <a:t>Luke 10:25-37</a:t>
            </a:r>
            <a:endParaRPr lang="en-US" dirty="0"/>
          </a:p>
        </p:txBody>
      </p:sp>
      <p:sp>
        <p:nvSpPr>
          <p:cNvPr id="3" name="Content Placeholder 2">
            <a:extLst>
              <a:ext uri="{FF2B5EF4-FFF2-40B4-BE49-F238E27FC236}">
                <a16:creationId xmlns:a16="http://schemas.microsoft.com/office/drawing/2014/main" id="{5FC498BA-C89C-BC35-2859-961A6E1F4D06}"/>
              </a:ext>
            </a:extLst>
          </p:cNvPr>
          <p:cNvSpPr>
            <a:spLocks noGrp="1"/>
          </p:cNvSpPr>
          <p:nvPr>
            <p:ph sz="half" idx="1"/>
          </p:nvPr>
        </p:nvSpPr>
        <p:spPr>
          <a:xfrm>
            <a:off x="713984" y="2446312"/>
            <a:ext cx="5807839" cy="3779124"/>
          </a:xfrm>
        </p:spPr>
        <p:txBody>
          <a:bodyPr vert="horz" lIns="91440" tIns="45720" rIns="91440" bIns="45720" rtlCol="0" anchor="t">
            <a:noAutofit/>
          </a:bodyPr>
          <a:lstStyle/>
          <a:p>
            <a:r>
              <a:rPr lang="en-US" dirty="0"/>
              <a:t>A man is robbed and beaten near to death.</a:t>
            </a:r>
          </a:p>
          <a:p>
            <a:r>
              <a:rPr lang="en-US" dirty="0"/>
              <a:t>A Priest and a Levite pass by on the other side of the road.</a:t>
            </a:r>
          </a:p>
          <a:p>
            <a:r>
              <a:rPr lang="en-US" dirty="0"/>
              <a:t>A Samaritan is on a journey but stops because he had compassion on him and bandages him, puts ointment on him, places him on his own beast and takes him to an inn for the night. </a:t>
            </a:r>
          </a:p>
        </p:txBody>
      </p:sp>
      <p:pic>
        <p:nvPicPr>
          <p:cNvPr id="5" name="Picture 4">
            <a:extLst>
              <a:ext uri="{FF2B5EF4-FFF2-40B4-BE49-F238E27FC236}">
                <a16:creationId xmlns:a16="http://schemas.microsoft.com/office/drawing/2014/main" id="{C69DA88E-020E-7C9A-D0A7-86ABCC1F87BC}"/>
              </a:ext>
            </a:extLst>
          </p:cNvPr>
          <p:cNvPicPr>
            <a:picLocks noChangeAspect="1"/>
          </p:cNvPicPr>
          <p:nvPr/>
        </p:nvPicPr>
        <p:blipFill>
          <a:blip r:embed="rId3">
            <a:extLst>
              <a:ext uri="{28A0092B-C50C-407E-A947-70E740481C1C}">
                <a14:useLocalDpi xmlns:a14="http://schemas.microsoft.com/office/drawing/2010/main" val="0"/>
              </a:ext>
            </a:extLst>
          </a:blip>
          <a:srcRect l="15822" r="1582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Footer Placeholder 3">
            <a:extLst>
              <a:ext uri="{FF2B5EF4-FFF2-40B4-BE49-F238E27FC236}">
                <a16:creationId xmlns:a16="http://schemas.microsoft.com/office/drawing/2014/main" id="{0462CE61-6044-7295-3CB6-ECD2B4279FBE}"/>
              </a:ext>
            </a:extLst>
          </p:cNvPr>
          <p:cNvSpPr>
            <a:spLocks noGrp="1"/>
          </p:cNvSpPr>
          <p:nvPr>
            <p:ph type="ftr" sz="quarter" idx="11"/>
          </p:nvPr>
        </p:nvSpPr>
        <p:spPr>
          <a:xfrm>
            <a:off x="27061"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Being A Neighbor: "Look for The Helpers"</a:t>
            </a:r>
          </a:p>
        </p:txBody>
      </p:sp>
    </p:spTree>
    <p:extLst>
      <p:ext uri="{BB962C8B-B14F-4D97-AF65-F5344CB8AC3E}">
        <p14:creationId xmlns:p14="http://schemas.microsoft.com/office/powerpoint/2010/main" val="31041831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3B5E-6AF2-9014-6449-C1507DC9E1CE}"/>
              </a:ext>
            </a:extLst>
          </p:cNvPr>
          <p:cNvSpPr>
            <a:spLocks noGrp="1"/>
          </p:cNvSpPr>
          <p:nvPr>
            <p:ph type="title"/>
          </p:nvPr>
        </p:nvSpPr>
        <p:spPr>
          <a:xfrm>
            <a:off x="838201" y="524435"/>
            <a:ext cx="5683622" cy="1807305"/>
          </a:xfrm>
        </p:spPr>
        <p:txBody>
          <a:bodyPr vert="horz" lIns="91440" tIns="45720" rIns="91440" bIns="45720" rtlCol="0" anchor="ctr">
            <a:normAutofit/>
          </a:bodyPr>
          <a:lstStyle/>
          <a:p>
            <a:r>
              <a:rPr lang="en-US" dirty="0"/>
              <a:t>The Good Samaritan</a:t>
            </a:r>
            <a:br>
              <a:rPr lang="en-US" dirty="0"/>
            </a:br>
            <a:r>
              <a:rPr lang="en-US" sz="3200" b="1" dirty="0"/>
              <a:t>Luke 10:25-37</a:t>
            </a:r>
            <a:endParaRPr lang="en-US" dirty="0"/>
          </a:p>
        </p:txBody>
      </p:sp>
      <p:sp>
        <p:nvSpPr>
          <p:cNvPr id="3" name="Content Placeholder 2">
            <a:extLst>
              <a:ext uri="{FF2B5EF4-FFF2-40B4-BE49-F238E27FC236}">
                <a16:creationId xmlns:a16="http://schemas.microsoft.com/office/drawing/2014/main" id="{5FC498BA-C89C-BC35-2859-961A6E1F4D06}"/>
              </a:ext>
            </a:extLst>
          </p:cNvPr>
          <p:cNvSpPr>
            <a:spLocks noGrp="1"/>
          </p:cNvSpPr>
          <p:nvPr>
            <p:ph sz="half" idx="1"/>
          </p:nvPr>
        </p:nvSpPr>
        <p:spPr>
          <a:xfrm>
            <a:off x="713984" y="2446312"/>
            <a:ext cx="5807839" cy="3779124"/>
          </a:xfrm>
        </p:spPr>
        <p:txBody>
          <a:bodyPr vert="horz" lIns="91440" tIns="45720" rIns="91440" bIns="45720" rtlCol="0" anchor="t">
            <a:noAutofit/>
          </a:bodyPr>
          <a:lstStyle/>
          <a:p>
            <a:r>
              <a:rPr lang="en-US" dirty="0"/>
              <a:t>The next day the Samaritan gives the inn keeper two-days’ wages and says to take care of the man and if anything is left the Samaritan will cover it on his return trip. </a:t>
            </a:r>
          </a:p>
        </p:txBody>
      </p:sp>
      <p:pic>
        <p:nvPicPr>
          <p:cNvPr id="5" name="Picture 4">
            <a:extLst>
              <a:ext uri="{FF2B5EF4-FFF2-40B4-BE49-F238E27FC236}">
                <a16:creationId xmlns:a16="http://schemas.microsoft.com/office/drawing/2014/main" id="{C69DA88E-020E-7C9A-D0A7-86ABCC1F87BC}"/>
              </a:ext>
            </a:extLst>
          </p:cNvPr>
          <p:cNvPicPr>
            <a:picLocks noChangeAspect="1"/>
          </p:cNvPicPr>
          <p:nvPr/>
        </p:nvPicPr>
        <p:blipFill>
          <a:blip r:embed="rId3">
            <a:extLst>
              <a:ext uri="{28A0092B-C50C-407E-A947-70E740481C1C}">
                <a14:useLocalDpi xmlns:a14="http://schemas.microsoft.com/office/drawing/2010/main" val="0"/>
              </a:ext>
            </a:extLst>
          </a:blip>
          <a:srcRect l="15822" r="1582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Footer Placeholder 3">
            <a:extLst>
              <a:ext uri="{FF2B5EF4-FFF2-40B4-BE49-F238E27FC236}">
                <a16:creationId xmlns:a16="http://schemas.microsoft.com/office/drawing/2014/main" id="{0462CE61-6044-7295-3CB6-ECD2B4279FBE}"/>
              </a:ext>
            </a:extLst>
          </p:cNvPr>
          <p:cNvSpPr>
            <a:spLocks noGrp="1"/>
          </p:cNvSpPr>
          <p:nvPr>
            <p:ph type="ftr" sz="quarter" idx="11"/>
          </p:nvPr>
        </p:nvSpPr>
        <p:spPr>
          <a:xfrm>
            <a:off x="27061"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Being A Neighbor: "Look for The Helpers"</a:t>
            </a:r>
          </a:p>
        </p:txBody>
      </p:sp>
    </p:spTree>
    <p:extLst>
      <p:ext uri="{BB962C8B-B14F-4D97-AF65-F5344CB8AC3E}">
        <p14:creationId xmlns:p14="http://schemas.microsoft.com/office/powerpoint/2010/main" val="14434683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3B5E-6AF2-9014-6449-C1507DC9E1CE}"/>
              </a:ext>
            </a:extLst>
          </p:cNvPr>
          <p:cNvSpPr>
            <a:spLocks noGrp="1"/>
          </p:cNvSpPr>
          <p:nvPr>
            <p:ph type="title"/>
          </p:nvPr>
        </p:nvSpPr>
        <p:spPr>
          <a:xfrm>
            <a:off x="838201" y="524435"/>
            <a:ext cx="5683622" cy="1807305"/>
          </a:xfrm>
        </p:spPr>
        <p:txBody>
          <a:bodyPr vert="horz" lIns="91440" tIns="45720" rIns="91440" bIns="45720" rtlCol="0" anchor="ctr">
            <a:normAutofit/>
          </a:bodyPr>
          <a:lstStyle/>
          <a:p>
            <a:r>
              <a:rPr lang="en-US" dirty="0"/>
              <a:t>The Good Samaritan</a:t>
            </a:r>
            <a:br>
              <a:rPr lang="en-US" dirty="0"/>
            </a:br>
            <a:r>
              <a:rPr lang="en-US" sz="3200" b="1" dirty="0"/>
              <a:t>Luke 10:25-37</a:t>
            </a:r>
            <a:endParaRPr lang="en-US" dirty="0"/>
          </a:p>
        </p:txBody>
      </p:sp>
      <p:sp>
        <p:nvSpPr>
          <p:cNvPr id="3" name="Content Placeholder 2">
            <a:extLst>
              <a:ext uri="{FF2B5EF4-FFF2-40B4-BE49-F238E27FC236}">
                <a16:creationId xmlns:a16="http://schemas.microsoft.com/office/drawing/2014/main" id="{5FC498BA-C89C-BC35-2859-961A6E1F4D06}"/>
              </a:ext>
            </a:extLst>
          </p:cNvPr>
          <p:cNvSpPr>
            <a:spLocks noGrp="1"/>
          </p:cNvSpPr>
          <p:nvPr>
            <p:ph sz="half" idx="1"/>
          </p:nvPr>
        </p:nvSpPr>
        <p:spPr>
          <a:xfrm>
            <a:off x="713984" y="2446312"/>
            <a:ext cx="5807839" cy="3779124"/>
          </a:xfrm>
        </p:spPr>
        <p:txBody>
          <a:bodyPr vert="horz" lIns="91440" tIns="45720" rIns="91440" bIns="45720" rtlCol="0" anchor="t">
            <a:noAutofit/>
          </a:bodyPr>
          <a:lstStyle/>
          <a:p>
            <a:r>
              <a:rPr lang="en-US" dirty="0"/>
              <a:t>Jesus asked, “Which of these three do you think proved to be a neighbor to the man who fell into the robbers’ hands?”</a:t>
            </a:r>
          </a:p>
          <a:p>
            <a:r>
              <a:rPr lang="en-US" dirty="0"/>
              <a:t>The lawyer answered correctly, “The one who showed mercy toward him.”</a:t>
            </a:r>
          </a:p>
          <a:p>
            <a:r>
              <a:rPr lang="en-US" dirty="0"/>
              <a:t>Jesus told him, “Go and do the same.” (“Go, and be a neighbor!”)</a:t>
            </a:r>
          </a:p>
          <a:p>
            <a:endParaRPr lang="en-US" dirty="0"/>
          </a:p>
        </p:txBody>
      </p:sp>
      <p:pic>
        <p:nvPicPr>
          <p:cNvPr id="5" name="Picture 4">
            <a:extLst>
              <a:ext uri="{FF2B5EF4-FFF2-40B4-BE49-F238E27FC236}">
                <a16:creationId xmlns:a16="http://schemas.microsoft.com/office/drawing/2014/main" id="{C69DA88E-020E-7C9A-D0A7-86ABCC1F87BC}"/>
              </a:ext>
            </a:extLst>
          </p:cNvPr>
          <p:cNvPicPr>
            <a:picLocks noChangeAspect="1"/>
          </p:cNvPicPr>
          <p:nvPr/>
        </p:nvPicPr>
        <p:blipFill>
          <a:blip r:embed="rId3">
            <a:extLst>
              <a:ext uri="{28A0092B-C50C-407E-A947-70E740481C1C}">
                <a14:useLocalDpi xmlns:a14="http://schemas.microsoft.com/office/drawing/2010/main" val="0"/>
              </a:ext>
            </a:extLst>
          </a:blip>
          <a:srcRect l="15822" r="1582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Footer Placeholder 3">
            <a:extLst>
              <a:ext uri="{FF2B5EF4-FFF2-40B4-BE49-F238E27FC236}">
                <a16:creationId xmlns:a16="http://schemas.microsoft.com/office/drawing/2014/main" id="{0462CE61-6044-7295-3CB6-ECD2B4279FBE}"/>
              </a:ext>
            </a:extLst>
          </p:cNvPr>
          <p:cNvSpPr>
            <a:spLocks noGrp="1"/>
          </p:cNvSpPr>
          <p:nvPr>
            <p:ph type="ftr" sz="quarter" idx="11"/>
          </p:nvPr>
        </p:nvSpPr>
        <p:spPr>
          <a:xfrm>
            <a:off x="27061"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Being A Neighbor: "Look for The Helpers"</a:t>
            </a:r>
          </a:p>
        </p:txBody>
      </p:sp>
    </p:spTree>
    <p:extLst>
      <p:ext uri="{BB962C8B-B14F-4D97-AF65-F5344CB8AC3E}">
        <p14:creationId xmlns:p14="http://schemas.microsoft.com/office/powerpoint/2010/main" val="22384138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Favorite Font Theme">
      <a:majorFont>
        <a:latin typeface="Arial"/>
        <a:ea typeface=""/>
        <a:cs typeface=""/>
      </a:majorFont>
      <a:minorFont>
        <a:latin typeface="Tahoma"/>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845</TotalTime>
  <Words>9639</Words>
  <Application>Microsoft Office PowerPoint</Application>
  <PresentationFormat>Widescreen</PresentationFormat>
  <Paragraphs>500</Paragraphs>
  <Slides>30</Slides>
  <Notes>30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Ameretto</vt:lpstr>
      <vt:lpstr>Arial</vt:lpstr>
      <vt:lpstr>Bookman Old Style</vt:lpstr>
      <vt:lpstr>Calibri</vt:lpstr>
      <vt:lpstr>Lucida Bright</vt:lpstr>
      <vt:lpstr>Rockwell</vt:lpstr>
      <vt:lpstr>Tahoma</vt:lpstr>
      <vt:lpstr>Times New Roman</vt:lpstr>
      <vt:lpstr>Wingdings</vt:lpstr>
      <vt:lpstr>Organic</vt:lpstr>
      <vt:lpstr>1_Damask</vt:lpstr>
      <vt:lpstr>Being A Neighbor:  “Look For The Helpers”</vt:lpstr>
      <vt:lpstr>PowerPoint Presentation</vt:lpstr>
      <vt:lpstr>PowerPoint Presentation</vt:lpstr>
      <vt:lpstr>Introduction</vt:lpstr>
      <vt:lpstr>Introduction</vt:lpstr>
      <vt:lpstr>The Good Samaritan</vt:lpstr>
      <vt:lpstr>The Good Samaritan Luke 10:25-37</vt:lpstr>
      <vt:lpstr>The Good Samaritan Luke 10:25-37</vt:lpstr>
      <vt:lpstr>The Good Samaritan Luke 10:25-37</vt:lpstr>
      <vt:lpstr>The Good Samaritan Luke 10:25-37</vt:lpstr>
      <vt:lpstr>The Good Samaritan Proved to be a Neighbor </vt:lpstr>
      <vt:lpstr>The Good Samaritan Proved to be a Neighbor </vt:lpstr>
      <vt:lpstr>The Good Samaritan Proved to be a Neighbor </vt:lpstr>
      <vt:lpstr>The Good Samaritan Proved to be a Neighbor </vt:lpstr>
      <vt:lpstr>The Good Samaritan Proved to be a Neighbor </vt:lpstr>
      <vt:lpstr>The Good Samaritan Proved to be a Neighbor </vt:lpstr>
      <vt:lpstr>The Good Samaritan Proved to be a Neighbor </vt:lpstr>
      <vt:lpstr>The Good Samaritan Proved to be a Neighbor </vt:lpstr>
      <vt:lpstr>The Good Samaritan Proved to be a Neighbor </vt:lpstr>
      <vt:lpstr>The Good Samaritan Proved to be a Neighbor </vt:lpstr>
      <vt:lpstr>The Good Samaritan Proved to be a Neighbor </vt:lpstr>
      <vt:lpstr>The Good Samaritan Luke 10:25-37</vt:lpstr>
      <vt:lpstr>Saints Are to Be a Neighbor</vt:lpstr>
      <vt:lpstr>Saints Are to Be a Neighbor</vt:lpstr>
      <vt:lpstr>Saints Are to Be a Neighbor</vt:lpstr>
      <vt:lpstr>Saints Are to Be a Neighbor</vt:lpstr>
      <vt:lpstr>Saints Are to Be a Neighbor</vt:lpstr>
      <vt:lpstr>Conclusion</vt:lpstr>
      <vt:lpstr>Conclusion</vt:lpstr>
      <vt:lpstr>“What Must I Do To Be Saved?”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Being A Neighbor: "Look For The Helpers"</dc:title>
  <dc:subject>03/10/2024</dc:subject>
  <dc:creator>DarkWolf</dc:creator>
  <cp:lastModifiedBy>Nathan Morrison</cp:lastModifiedBy>
  <cp:revision>24</cp:revision>
  <cp:lastPrinted>2024-02-24T15:30:16Z</cp:lastPrinted>
  <dcterms:created xsi:type="dcterms:W3CDTF">2024-02-03T01:09:22Z</dcterms:created>
  <dcterms:modified xsi:type="dcterms:W3CDTF">2024-03-08T21:49:41Z</dcterms:modified>
</cp:coreProperties>
</file>