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4212" r:id="rId10"/>
    <p:sldMasterId id="2147484224" r:id="rId11"/>
    <p:sldMasterId id="2147484273" r:id="rId12"/>
    <p:sldMasterId id="2147484304" r:id="rId13"/>
  </p:sldMasterIdLst>
  <p:notesMasterIdLst>
    <p:notesMasterId r:id="rId42"/>
  </p:notesMasterIdLst>
  <p:handoutMasterIdLst>
    <p:handoutMasterId r:id="rId43"/>
  </p:handoutMasterIdLst>
  <p:sldIdLst>
    <p:sldId id="901" r:id="rId14"/>
    <p:sldId id="937" r:id="rId15"/>
    <p:sldId id="1105" r:id="rId16"/>
    <p:sldId id="1180" r:id="rId17"/>
    <p:sldId id="1182" r:id="rId18"/>
    <p:sldId id="1184" r:id="rId19"/>
    <p:sldId id="1186" r:id="rId20"/>
    <p:sldId id="1210" r:id="rId21"/>
    <p:sldId id="1191" r:id="rId22"/>
    <p:sldId id="1192" r:id="rId23"/>
    <p:sldId id="1198" r:id="rId24"/>
    <p:sldId id="1208" r:id="rId25"/>
    <p:sldId id="1201" r:id="rId26"/>
    <p:sldId id="1205" r:id="rId27"/>
    <p:sldId id="1206" r:id="rId28"/>
    <p:sldId id="1213" r:id="rId29"/>
    <p:sldId id="1212" r:id="rId30"/>
    <p:sldId id="1220" r:id="rId31"/>
    <p:sldId id="1221" r:id="rId32"/>
    <p:sldId id="1222" r:id="rId33"/>
    <p:sldId id="1224" r:id="rId34"/>
    <p:sldId id="1225" r:id="rId35"/>
    <p:sldId id="1226" r:id="rId36"/>
    <p:sldId id="1227" r:id="rId37"/>
    <p:sldId id="1168" r:id="rId38"/>
    <p:sldId id="1170" r:id="rId39"/>
    <p:sldId id="1177" r:id="rId40"/>
    <p:sldId id="1103" r:id="rId41"/>
  </p:sldIdLst>
  <p:sldSz cx="12192000" cy="6858000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C"/>
    <a:srgbClr val="FFFF00"/>
    <a:srgbClr val="FF99FF"/>
    <a:srgbClr val="0000FF"/>
    <a:srgbClr val="66FFFF"/>
    <a:srgbClr val="FFFFFF"/>
    <a:srgbClr val="CCFF33"/>
    <a:srgbClr val="FF0066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51" autoAdjust="0"/>
    <p:restoredTop sz="86346" autoAdjust="0"/>
  </p:normalViewPr>
  <p:slideViewPr>
    <p:cSldViewPr snapToObjects="1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4008" y="114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8" y="698500"/>
            <a:ext cx="62071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1C665-5710-4130-9DD5-BF8B3269C2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By Nathan L Morrison for Sunday February 4, 2024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r>
              <a:rPr lang="en-US" dirty="0"/>
              <a:t>For further study, or if questions, please Call: 804-277-1983 or Visit www.courthousechurchofchrist.com</a:t>
            </a:r>
          </a:p>
          <a:p>
            <a:endParaRPr lang="en-US" dirty="0"/>
          </a:p>
          <a:p>
            <a:r>
              <a:rPr lang="en-US" dirty="0"/>
              <a:t>Response to April, 2012 Newsweek article, “Christianity In Crisis” by Andrew Sullivan, 04//02/12</a:t>
            </a:r>
          </a:p>
          <a:p>
            <a:r>
              <a:rPr lang="en-US" dirty="0"/>
              <a:t>https://www.newsweek.com/andrew-sullivan-christianity-crisis-64025 </a:t>
            </a:r>
          </a:p>
          <a:p>
            <a:endParaRPr lang="en-US" dirty="0"/>
          </a:p>
          <a:p>
            <a:r>
              <a:rPr lang="en-US" dirty="0"/>
              <a:t>Logo art provided by www.vecteezy.com</a:t>
            </a:r>
          </a:p>
        </p:txBody>
      </p:sp>
    </p:spTree>
    <p:extLst>
      <p:ext uri="{BB962C8B-B14F-4D97-AF65-F5344CB8AC3E}">
        <p14:creationId xmlns:p14="http://schemas.microsoft.com/office/powerpoint/2010/main" val="309000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4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92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6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63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22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35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58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78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42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5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r>
              <a:rPr lang="en-US" dirty="0"/>
              <a:t>•	Response to April, 2012 Newsweek article, “Christianity In Crisis” by Andrew Sullivan, 04//02/12</a:t>
            </a:r>
          </a:p>
          <a:p>
            <a:r>
              <a:rPr lang="en-US" dirty="0"/>
              <a:t>•	https://www.newsweek.com/andrew-sullivan-christianity-crisis-64025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74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79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84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95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10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54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2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48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71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0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Reminder: This lists the points from the last lesson! (02/04/2024: Can We Follow Jesus But Forget The Church?”)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3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7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3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94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48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9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4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8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88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82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033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052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575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420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16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603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5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726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162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901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589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47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C8994-46C1-46C4-BBC7-F13DDF24D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735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912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827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642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744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74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083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566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923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453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963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98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7ED5-CF95-4C13-AA55-619F184D4D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457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8222-18C8-4BAC-B2B4-59B8227B8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93ED-A361-4345-A651-BFEB03FD9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5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328D-E705-4ACB-BB38-D7CEF2B081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889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60BD-94C3-40A1-929B-47B4994C57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293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F118-CCD4-471B-B7B3-6D87ACD5D2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743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F8C1-3D1F-4D9C-AAE9-20E0A3A7B1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34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9AC9-BDE0-4F09-B9B7-760F90D327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540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81D4-8897-4F76-A834-5FC55F8FE2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481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948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095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67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352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50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698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DD13-BA7F-4309-9165-8140AFAE10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022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9779-47DD-4952-B7D3-D942BF905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639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721E7-84F9-4EB9-8E8A-D2A47F187C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475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76A75-0D5A-4190-9A20-AA9DB84C0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21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ECFE-EE96-4BE6-BEBF-C52F6CA79F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656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5FFD5-B075-4CF9-9CA6-1B048309F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129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6C92C-CCF0-4E2F-A933-26305919BB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83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7DA6-55B7-4163-A939-13ADAB324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894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10E50-1471-4051-A4D6-E0E59A41D9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725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0743F-9DF2-4003-8AC4-7D99EC969B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588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9831A-302D-408C-8EAE-4201699A61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369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35BC-B84D-490E-B6C0-A7A96EEF82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167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35BC-B84D-490E-B6C0-A7A96EEF82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351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35BC-B84D-490E-B6C0-A7A96EEF82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2173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35BC-B84D-490E-B6C0-A7A96EEF82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807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35BC-B84D-490E-B6C0-A7A96EEF82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938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35BC-B84D-490E-B6C0-A7A96EEF82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8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A0CB4-5FE1-4B1F-9A9A-F5A61FE986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465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8B078-E4E5-4711-B1EB-E314BD83DF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92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8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01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  <p:sldLayoutId id="2147484241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The Importance Of The Church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20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  <p:sldLayoutId id="2147484290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24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  <p:sldLayoutId id="2147484319" r:id="rId15"/>
    <p:sldLayoutId id="2147484320" r:id="rId16"/>
    <p:sldLayoutId id="2147484321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The Importance Of The Church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2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0247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665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69" y="457200"/>
            <a:ext cx="6019800" cy="335280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5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The Church</a:t>
            </a:r>
            <a:endParaRPr lang="en-US" sz="5400" b="1" i="1" u="sng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0515" y="4614705"/>
            <a:ext cx="6096000" cy="178609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Text: </a:t>
            </a:r>
          </a:p>
          <a:p>
            <a:pPr eaLnBrk="1" hangingPunct="1">
              <a:lnSpc>
                <a:spcPct val="90000"/>
              </a:lnSpc>
            </a:pPr>
            <a:r>
              <a:rPr lang="en-US" sz="5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1:22-23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16889"/>
          <a:stretch/>
        </p:blipFill>
        <p:spPr bwMode="auto">
          <a:xfrm>
            <a:off x="6096000" y="10"/>
            <a:ext cx="6095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cross and leaves&#10;&#10;Description automatically generated">
            <a:extLst>
              <a:ext uri="{FF2B5EF4-FFF2-40B4-BE49-F238E27FC236}">
                <a16:creationId xmlns:a16="http://schemas.microsoft.com/office/drawing/2014/main" id="{7CE71236-8D0B-D36A-C561-FD9011C2A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07752"/>
            <a:ext cx="2428368" cy="12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0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5555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74" y="6492865"/>
            <a:ext cx="60593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6059304" cy="7619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Family of God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7024" y="10"/>
            <a:ext cx="5934974" cy="68579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 Timothy 3:15: God’s “house” identifies His family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Romans 8:14-17: God’s children are in His family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family metaphor emphasizes: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closeness of God and His people.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God’s love and concern for His children.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honor involved in church membership (Members are children of God).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5:7-13: The responsibility to live as a child of God.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5555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74" y="6492865"/>
            <a:ext cx="60593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6059304" cy="7619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Family of God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7024" y="10"/>
            <a:ext cx="5934974" cy="68579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Two figures are used to show the means of entrance into God’s family: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 Peter 1:22-23: A new birth (Baptism: John 3:3-5;             I Corinthians 12:13-14; Galatians 3:27)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1:5: Adopted by God as His children (Romans 8:15-16)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8" b="26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732" y="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cs typeface="Times New Roman" pitchFamily="18" charset="0"/>
              </a:rPr>
              <a:t>The Family of God</a:t>
            </a:r>
            <a:endParaRPr lang="en-US" b="1" u="sng" dirty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516771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CA558-96E6-CB71-7527-535A89A3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64" y="4419600"/>
            <a:ext cx="12192000" cy="15696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obedience to the gospel we are all members of the family of God!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b="77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732" y="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Temple of God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516771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CA558-96E6-CB71-7527-535A89A3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" y="2971800"/>
            <a:ext cx="12192000" cy="34163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temple of God </a:t>
            </a:r>
            <a:r>
              <a:rPr lang="en-US" sz="4800" b="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Ephesians 2:21-22</a:t>
            </a: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endParaRPr lang="en-US" sz="3600" b="0" i="1" dirty="0">
              <a:solidFill>
                <a:srgbClr val="FFFFFF"/>
              </a:solidFill>
              <a:latin typeface="Tahom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i="1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forget the church is like saying, </a:t>
            </a: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like you, but want to worship apart from you”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923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74" y="6492865"/>
            <a:ext cx="60593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6059304" cy="7619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Temple of God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7024" y="10"/>
            <a:ext cx="5934974" cy="68579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description of the church as God’s Temple would impress both Jew and Gentile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Would impress the Ephesians because Diana’s temple was located in Ephesus. (Acts 19: Paul upset the silversmiths who made images of her)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Would impress the Jews of the first century because the temple was the center of their law/worship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3:10-11: The temple reflects the wisdom of the Designer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 Peter 2:4-5, 9: Not only is it the Temple of God, its members are holy priests.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923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74" y="6492865"/>
            <a:ext cx="60593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6059304" cy="7619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Temple of God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7024" y="10"/>
            <a:ext cx="5934974" cy="68579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description of the church as the Temple of God gives a beautiful portrait of what church members are to be on the outside as well as the inside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 Corinthians 3:16-17: As the Temple was holy, so are we to be!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 Corinthians 6:19-20: Being the Temple of God we are to glorify God in our bodies.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temple of God was beautiful inside and out. Saints are to be beautiful inside and out!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Can we do that in any practice that is ungodly or unholy?</a:t>
            </a:r>
            <a:endParaRPr kumimoji="0" lang="en-US" sz="2800" b="1" i="1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b="77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732" y="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Temple of God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516771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CA558-96E6-CB71-7527-535A89A3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" y="4419600"/>
            <a:ext cx="12192000" cy="15696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church is the Temple of God, therefore it must glorify God!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732" y="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Kingdom of Christ &amp; God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516771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CA558-96E6-CB71-7527-535A89A3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4114800"/>
            <a:ext cx="12192000" cy="218521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kingdom of Christ and God </a:t>
            </a:r>
            <a:r>
              <a:rPr lang="en-US" sz="4000" b="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Ephesians 5:5</a:t>
            </a: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endParaRPr lang="en-US" sz="2800" b="0" i="1" dirty="0">
              <a:solidFill>
                <a:srgbClr val="FFFFFF"/>
              </a:solidFill>
              <a:latin typeface="Tahom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1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forget the church is like saying, </a:t>
            </a:r>
            <a:endParaRPr lang="en-US" sz="2800" b="0" dirty="0">
              <a:latin typeface="Arial" panose="020B0604020202020204" pitchFamily="34" charset="0"/>
            </a:endParaRP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like you, but don’t want to be a citizen with you”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2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5555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74" y="6492865"/>
            <a:ext cx="60593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6059304" cy="1295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Kingdom of Christ &amp; God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7024" y="10"/>
            <a:ext cx="5934974" cy="68579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Matthew 16:18-19: The Lord identified the church as His kingdom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Mark 9:1: He predicted the coming of His church (kingdom) in power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Not a physical kingdom, but a spiritual one! (John 18:36; Ephesians 2:19)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Colossians 1:13-14: Saints at Colossae had been translated “into the kingdom of God’s Son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kingdom was in place and is now open for all! (Ephesians 2; 3:4-7)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2:19: Saints are citizens in the kingdom of God!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5555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74" y="6492865"/>
            <a:ext cx="60593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6059304" cy="12954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Kingdom of Christ &amp; God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7024" y="10"/>
            <a:ext cx="5934974" cy="68579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There are three essentials for a kingdom: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A king — Christ is the king (Matthew 27:11; John 18:37; I Timothy 6:15)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A law – His will, the New Testament is the law of the kingdom of Christ                (II Peter 1:2-3; II John 9)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Subjects – The church is made up of people who recognize the Lordship of Christ (Ephesians 1:22-23; 5:23-24; Philippians 3:20; Colossians 1:18)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>
                <a:solidFill>
                  <a:schemeClr val="tx1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7037" y="6553200"/>
            <a:ext cx="4527394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Importance Of The Church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4523016" y="802571"/>
            <a:ext cx="7668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hangingPunct="1"/>
            <a:r>
              <a:rPr lang="en-US" altLang="en-US" sz="3200" dirty="0">
                <a:solidFill>
                  <a:schemeClr val="tx1"/>
                </a:solidFill>
              </a:rPr>
              <a:t>April 2</a:t>
            </a:r>
            <a:r>
              <a:rPr lang="en-US" altLang="en-US" sz="3200" baseline="30000" dirty="0">
                <a:solidFill>
                  <a:schemeClr val="tx1"/>
                </a:solidFill>
              </a:rPr>
              <a:t>nd</a:t>
            </a:r>
            <a:r>
              <a:rPr lang="en-US" altLang="en-US" sz="3200" dirty="0">
                <a:solidFill>
                  <a:schemeClr val="tx1"/>
                </a:solidFill>
              </a:rPr>
              <a:t>, 2012 </a:t>
            </a:r>
            <a:r>
              <a:rPr lang="en-US" altLang="en-US" sz="3200" i="1" u="sng" dirty="0">
                <a:solidFill>
                  <a:schemeClr val="tx1"/>
                </a:solidFill>
              </a:rPr>
              <a:t>Newsweek</a:t>
            </a:r>
            <a:r>
              <a:rPr lang="en-US" altLang="en-US" sz="3200" dirty="0">
                <a:solidFill>
                  <a:schemeClr val="tx1"/>
                </a:solidFill>
              </a:rPr>
              <a:t> Cover said, “Forget the Church, Follow Jesus!”!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A1F29E8-FBD2-B20D-1AB9-7291E635C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687" y="2372231"/>
            <a:ext cx="770164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71500" lvl="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</a:rPr>
              <a:t>The church is corrupt and bogged down with unimportant things.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</a:rPr>
              <a:t>Christianity is just about following Jesus’ words in the Sermon on the Mount.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</a:rPr>
              <a:t>Anything outside the Sermon on the Mount is (in the words of Thomas Jefferson), “Religious Manure.”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chemeClr val="tx1"/>
                </a:solidFill>
              </a:rPr>
              <a:t>The church is unimportant to Christianity!  </a:t>
            </a:r>
            <a:endParaRPr lang="en-US" altLang="en-US" sz="3600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A magazine cover with a person on the cover&#10;&#10;Description automatically generated">
            <a:extLst>
              <a:ext uri="{FF2B5EF4-FFF2-40B4-BE49-F238E27FC236}">
                <a16:creationId xmlns:a16="http://schemas.microsoft.com/office/drawing/2014/main" id="{F0883FAE-A9F4-D851-AC64-102D79C67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6096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6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732" y="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Kingdom of Christ &amp; God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516771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CA558-96E6-CB71-7527-535A89A3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5169436"/>
            <a:ext cx="1219200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are citizens of His eternal kingdom! </a:t>
            </a:r>
          </a:p>
          <a:p>
            <a:pPr lv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(Daniel 2:44; Philippians 3:20)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77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732" y="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Bride of Christ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516771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CA558-96E6-CB71-7527-535A89A3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1" y="3581400"/>
            <a:ext cx="12192000" cy="280076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bride of Christ </a:t>
            </a:r>
            <a:r>
              <a:rPr lang="en-US" sz="4000" b="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Ephesians 5:23-32; Revelation 19:7-9</a:t>
            </a: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endParaRPr lang="en-US" sz="2800" b="0" i="1" dirty="0">
              <a:solidFill>
                <a:srgbClr val="FFFFFF"/>
              </a:solidFill>
              <a:latin typeface="Tahom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1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forget the church is like saying, </a:t>
            </a:r>
            <a:endParaRPr lang="en-US" sz="2800" b="0" dirty="0">
              <a:latin typeface="Arial" panose="020B0604020202020204" pitchFamily="34" charset="0"/>
            </a:endParaRP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like you, but I hate your wife”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8" b="5938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74" y="6492865"/>
            <a:ext cx="60593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8623" y="0"/>
            <a:ext cx="6067929" cy="6096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Bride of Christ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7024" y="10"/>
            <a:ext cx="5934974" cy="68579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5:22-23: The Lord is the Head and the Savior of the body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5:22, 24: But as the church is subject to Christ, so also wives ought to be to their husbands in everything. </a:t>
            </a:r>
            <a:r>
              <a:rPr lang="en-US" sz="2800" i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(Understand through the marriage relationship – 5:32)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5:25: Husbands, love your wives, just as Christ also loved the church and gave Himself up for her… </a:t>
            </a:r>
          </a:p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5:26-27: Christ died that the church might exist (Bought it – Acts 20:28)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5:28: So husbands are to love their wives as their own bodies.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To love them as Christ loved the church and gave Himself up for her.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8" b="5938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74" y="6492865"/>
            <a:ext cx="60593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8623" y="0"/>
            <a:ext cx="6067929" cy="6096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Bride of Christ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7024" y="10"/>
            <a:ext cx="5934974" cy="68579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James 4:4: Unfaithfulness to Christ is spiritual adultery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This includes adding to or taking away from His word (Revelation 22:18-19)!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John 14:2-3: One day the Groom will come for His bride! (Revelation 19:7-9)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9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77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732" y="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Bride of Christ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516771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CA558-96E6-CB71-7527-535A89A3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" y="4884790"/>
            <a:ext cx="1219200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church will one day be reunited with her Savior; must be found holy and blameless!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609601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  <a:endParaRPr lang="en-US" b="1" i="1" u="sng" dirty="0">
              <a:solidFill>
                <a:srgbClr val="FFFF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7582"/>
            <a:ext cx="45720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Importance Of The Church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467" y="1078382"/>
            <a:ext cx="6172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Ephesians 3:5-6: </a:t>
            </a:r>
            <a:r>
              <a:rPr lang="en-US" sz="3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church breaks cultural &amp; ethnic barriers to welcome all in!</a:t>
            </a:r>
          </a:p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Ephesians 5:25: </a:t>
            </a:r>
            <a:r>
              <a:rPr lang="en-US" sz="3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church was important enough for Jesus to die for it</a:t>
            </a:r>
          </a:p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God used word-pictures to paint a portrait of the church for man to see its importance 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22736-9117-DB5F-24B7-4D0E2419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533" y="1324603"/>
            <a:ext cx="6096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Body of Christ</a:t>
            </a:r>
          </a:p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Household of God</a:t>
            </a:r>
          </a:p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Temple of God</a:t>
            </a:r>
          </a:p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Kingdom of Christ &amp; God</a:t>
            </a:r>
          </a:p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44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Bride of Christ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1" r="17312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74" y="6492865"/>
            <a:ext cx="60593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R="0" lvl="0" indent="0" algn="ctr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Importance Of The Church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57025" y="10"/>
            <a:ext cx="5934973" cy="7619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b="1" u="sng" dirty="0">
                <a:cs typeface="Times New Roman" pitchFamily="18" charset="0"/>
              </a:rPr>
              <a:t>Conclusion</a:t>
            </a:r>
            <a:endParaRPr lang="en-US" b="1" u="sng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7024" y="1083733"/>
            <a:ext cx="5934974" cy="57742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The church is important to God and to man!</a:t>
            </a:r>
          </a:p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endParaRPr lang="en-US" sz="36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cs typeface="+mn-cs"/>
            </a:endParaRPr>
          </a:p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endParaRPr lang="en-US" sz="36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cs typeface="+mn-cs"/>
            </a:endParaRPr>
          </a:p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defRPr/>
            </a:pP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One cannot follow Jesus and forget the church – they are inseparable!</a:t>
            </a:r>
          </a:p>
        </p:txBody>
      </p:sp>
    </p:spTree>
    <p:extLst>
      <p:ext uri="{BB962C8B-B14F-4D97-AF65-F5344CB8AC3E}">
        <p14:creationId xmlns:p14="http://schemas.microsoft.com/office/powerpoint/2010/main" val="26665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2024"/>
          </a:xfrm>
        </p:spPr>
        <p:txBody>
          <a:bodyPr>
            <a:no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Conclusion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98733"/>
            <a:ext cx="40386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Importance Of The Church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68337" y="1905505"/>
            <a:ext cx="7924800" cy="378565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is important and essential to salvation to be a member of the church Jesus built and died to save!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beach&#10;&#10;Description automatically generated">
            <a:extLst>
              <a:ext uri="{FF2B5EF4-FFF2-40B4-BE49-F238E27FC236}">
                <a16:creationId xmlns:a16="http://schemas.microsoft.com/office/drawing/2014/main" id="{065B49C5-561B-4436-86B4-425E830A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5686829-6E24-40BB-918C-C91292B9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" y="0"/>
            <a:ext cx="12191974" cy="990600"/>
          </a:xfrm>
          <a:solidFill>
            <a:srgbClr val="FFFF00"/>
          </a:solidFill>
        </p:spPr>
        <p:txBody>
          <a:bodyPr/>
          <a:lstStyle/>
          <a:p>
            <a:r>
              <a:rPr lang="en-US" sz="4600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32E3777-7DC2-4DAF-B259-846442E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1066800"/>
            <a:ext cx="121919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(John 5:24; Romans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(John 3:16-18; John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(Luke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(Matthew 10:32; Romans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(Mark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(John 8:31; Revelation 2:10)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A4ACFC-B694-4663-B94E-08EED209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5521895"/>
            <a:ext cx="12191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John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CBD791D-1CC1-4B60-AD84-C69BA18F67BA}"/>
              </a:ext>
            </a:extLst>
          </p:cNvPr>
          <p:cNvSpPr txBox="1">
            <a:spLocks noChangeArrowheads="1"/>
          </p:cNvSpPr>
          <p:nvPr/>
        </p:nvSpPr>
        <p:spPr>
          <a:xfrm>
            <a:off x="-21774" y="4721162"/>
            <a:ext cx="12213771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meretto"/>
                <a:ea typeface="+mj-ea"/>
                <a:cs typeface="+mj-cs"/>
              </a:rPr>
              <a:t>For The Erring Saint: </a:t>
            </a:r>
          </a:p>
        </p:txBody>
      </p:sp>
    </p:spTree>
    <p:extLst>
      <p:ext uri="{BB962C8B-B14F-4D97-AF65-F5344CB8AC3E}">
        <p14:creationId xmlns:p14="http://schemas.microsoft.com/office/powerpoint/2010/main" val="11085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38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Importance Of The Church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685800" y="736223"/>
            <a:ext cx="1089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lang="en-US" altLang="en-US" sz="3200" dirty="0">
                <a:solidFill>
                  <a:srgbClr val="000000"/>
                </a:solidFill>
              </a:rPr>
              <a:t>The Church and Christ cannot be separated – Christ is the Savior of the body (Ephesians 5:23)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0A1F29E8-FBD2-B20D-1AB9-7291E635C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67384"/>
            <a:ext cx="11620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71500" lvl="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The church is the “Called Out” (II Corinthians 6:14-18): Called out of the world! (Ephesians 2:1-3)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The church is bought by the blood of Christ! (Acts 20:28; I Peter 1:18-19)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The church is made up of sanctified and cleansed members! (Ephesians 5:23-27)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1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08"/>
            <a:ext cx="12191999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2024"/>
          </a:xfrm>
        </p:spPr>
        <p:txBody>
          <a:bodyPr>
            <a:no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Intro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98733"/>
            <a:ext cx="40386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Importance Of The Church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1904998"/>
            <a:ext cx="7924800" cy="30469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God’s word-pictures paint a portrait of the importance of the church!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092"/>
            <a:ext cx="12191999" cy="6400799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2024"/>
          </a:xfrm>
        </p:spPr>
        <p:txBody>
          <a:bodyPr>
            <a:no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Body of Christ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98733"/>
            <a:ext cx="40386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Importance Of The Church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1423221"/>
            <a:ext cx="5791200" cy="501675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body of Christ </a:t>
            </a:r>
            <a:r>
              <a:rPr lang="en-US" sz="4800" b="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Ephesians 1:22-23</a:t>
            </a:r>
            <a:endParaRPr lang="en-US" sz="3600" b="0" dirty="0">
              <a:latin typeface="Arial" panose="020B0604020202020204" pitchFamily="34" charset="0"/>
            </a:endParaRP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i="1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forget the church is like saying, </a:t>
            </a: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like you, but I can’t stand your body”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16889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74" y="6492865"/>
            <a:ext cx="60593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6059304" cy="7619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Body of Christ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7024" y="10"/>
            <a:ext cx="5934974" cy="70103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church is not: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physical body of Christ. (Romans 12:4-5)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glorified body in which He ascended to Heaven. (Acts 1:9)</a:t>
            </a:r>
          </a:p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The church is the “body of Christ,” which is made of saints (I Corinthians 1:2):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Romans 12:4-5: The body of Christ is made up of individual members with different functions                (I Corinthians 12:13-14)</a:t>
            </a:r>
          </a:p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16889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74" y="6492865"/>
            <a:ext cx="60593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The Importance Of The Church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pic>
        <p:nvPicPr>
          <p:cNvPr id="11272" name="Picture 112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6059304" cy="7619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Body of Christ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57024" y="10"/>
            <a:ext cx="5934974" cy="70103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Blessings in the body: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 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1:23: The “fullness of God!” (II Peter 1:2-3: Contains all we need for life!)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2:16: Reconciliation to God.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Colossians 1:18-23: The reconciled ones are those who live “holy and blameless” and “continue in the faith firmly established and steadfast.”</a:t>
            </a:r>
          </a:p>
          <a:p>
            <a:pPr marL="457200" lvl="0" indent="-457200" algn="l" defTabSz="457200" eaLnBrk="1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Ephesians 5:23: Salvation is in the body. “He Himself being the Savior of the body.”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092"/>
            <a:ext cx="12191999" cy="6400799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72024"/>
          </a:xfrm>
        </p:spPr>
        <p:txBody>
          <a:bodyPr>
            <a:noAutofit/>
          </a:bodyPr>
          <a:lstStyle/>
          <a:p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The Body of Christ</a:t>
            </a:r>
            <a:endParaRPr lang="en-US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98733"/>
            <a:ext cx="40386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Importance Of The Church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44" y="1960372"/>
            <a:ext cx="5791200" cy="452431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church is the body of Christ; must be a member to be saved (No other church can)!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BF0B3C-3326-02CC-24AA-FA484B9EE5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8" b="26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732" y="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cs typeface="Times New Roman" pitchFamily="18" charset="0"/>
              </a:rPr>
              <a:t>The Family of God</a:t>
            </a:r>
            <a:endParaRPr lang="en-US" b="1" u="sng" dirty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516771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R="0" lvl="0" indent="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Importance Of The Church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CA558-96E6-CB71-7527-535A89A3D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3407462"/>
            <a:ext cx="12192000" cy="26776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family of God </a:t>
            </a:r>
            <a:r>
              <a:rPr lang="en-US" sz="4800" b="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Ephesians 2:19</a:t>
            </a: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endParaRPr lang="en-US" sz="3600" b="0" dirty="0">
              <a:latin typeface="Arial" panose="020B0604020202020204" pitchFamily="34" charset="0"/>
            </a:endParaRP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i="1" dirty="0">
                <a:latin typeface="Arial" panose="020B0604020202020204" pitchFamily="34" charset="0"/>
              </a:rPr>
              <a:t>To forget the church is like saying, </a:t>
            </a:r>
            <a:endParaRPr lang="en-US" sz="3600" b="0" dirty="0">
              <a:latin typeface="Arial" panose="020B0604020202020204" pitchFamily="34" charset="0"/>
            </a:endParaRPr>
          </a:p>
          <a:p>
            <a:pPr algn="l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 like you, but I want to remain an orphan”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9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1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1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3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8846</TotalTime>
  <Words>1744</Words>
  <Application>Microsoft Office PowerPoint</Application>
  <PresentationFormat>Widescreen</PresentationFormat>
  <Paragraphs>203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28</vt:i4>
      </vt:variant>
    </vt:vector>
  </HeadingPairs>
  <TitlesOfParts>
    <vt:vector size="50" baseType="lpstr">
      <vt:lpstr>Ameretto</vt:lpstr>
      <vt:lpstr>Arial</vt:lpstr>
      <vt:lpstr>Bookman Old Style</vt:lpstr>
      <vt:lpstr>Gill Sans MT</vt:lpstr>
      <vt:lpstr>Rockwell</vt:lpstr>
      <vt:lpstr>Tahoma</vt:lpstr>
      <vt:lpstr>Times New Roman</vt:lpstr>
      <vt:lpstr>Wingdings</vt:lpstr>
      <vt:lpstr>Wingdings 2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Parcel</vt:lpstr>
      <vt:lpstr>Slate</vt:lpstr>
      <vt:lpstr>1_Damask</vt:lpstr>
      <vt:lpstr>1_Slate</vt:lpstr>
      <vt:lpstr>The Importance Of The Church</vt:lpstr>
      <vt:lpstr>Intro </vt:lpstr>
      <vt:lpstr>Intro </vt:lpstr>
      <vt:lpstr>Intro</vt:lpstr>
      <vt:lpstr>The Body of Christ</vt:lpstr>
      <vt:lpstr>The Body of Christ</vt:lpstr>
      <vt:lpstr>The Body of Christ</vt:lpstr>
      <vt:lpstr>The Body of Christ</vt:lpstr>
      <vt:lpstr>The Family of God</vt:lpstr>
      <vt:lpstr>The Family of God</vt:lpstr>
      <vt:lpstr>The Family of God</vt:lpstr>
      <vt:lpstr>The Family of God</vt:lpstr>
      <vt:lpstr>The Temple of God</vt:lpstr>
      <vt:lpstr>The Temple of God</vt:lpstr>
      <vt:lpstr>The Temple of God</vt:lpstr>
      <vt:lpstr>The Temple of God</vt:lpstr>
      <vt:lpstr>The Kingdom of Christ &amp; God</vt:lpstr>
      <vt:lpstr>The Kingdom of Christ &amp; God</vt:lpstr>
      <vt:lpstr>The Kingdom of Christ &amp; God</vt:lpstr>
      <vt:lpstr>The Kingdom of Christ &amp; God</vt:lpstr>
      <vt:lpstr>The Bride of Christ</vt:lpstr>
      <vt:lpstr>The Bride of Christ</vt:lpstr>
      <vt:lpstr>The Bride of Christ</vt:lpstr>
      <vt:lpstr>The Bride of Christ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The Church</dc:title>
  <dc:subject>02/11/2024</dc:subject>
  <dc:creator>DarkWolf</dc:creator>
  <dc:description>Response to April Newsweek article, "Christianity In Crisis" by Andrew Sullivan, 04/02/12. Tagline: "Forget the Church, Follow Jesus"</dc:description>
  <cp:lastModifiedBy>Nathan Morrison</cp:lastModifiedBy>
  <cp:revision>9</cp:revision>
  <cp:lastPrinted>2020-03-06T19:57:33Z</cp:lastPrinted>
  <dcterms:created xsi:type="dcterms:W3CDTF">2005-06-04T23:49:02Z</dcterms:created>
  <dcterms:modified xsi:type="dcterms:W3CDTF">2024-02-09T23:36:29Z</dcterms:modified>
</cp:coreProperties>
</file>