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55" r:id="rId2"/>
    <p:sldMasterId id="2147483905" r:id="rId3"/>
    <p:sldMasterId id="2147483930" r:id="rId4"/>
    <p:sldMasterId id="2147483966" r:id="rId5"/>
    <p:sldMasterId id="2147483979" r:id="rId6"/>
  </p:sldMasterIdLst>
  <p:notesMasterIdLst>
    <p:notesMasterId r:id="rId35"/>
  </p:notesMasterIdLst>
  <p:handoutMasterIdLst>
    <p:handoutMasterId r:id="rId36"/>
  </p:handoutMasterIdLst>
  <p:sldIdLst>
    <p:sldId id="256" r:id="rId7"/>
    <p:sldId id="730" r:id="rId8"/>
    <p:sldId id="382" r:id="rId9"/>
    <p:sldId id="732" r:id="rId10"/>
    <p:sldId id="734" r:id="rId11"/>
    <p:sldId id="740" r:id="rId12"/>
    <p:sldId id="1142" r:id="rId13"/>
    <p:sldId id="1144" r:id="rId14"/>
    <p:sldId id="1146" r:id="rId15"/>
    <p:sldId id="1148" r:id="rId16"/>
    <p:sldId id="738" r:id="rId17"/>
    <p:sldId id="1149" r:id="rId18"/>
    <p:sldId id="1151" r:id="rId19"/>
    <p:sldId id="1153" r:id="rId20"/>
    <p:sldId id="1155" r:id="rId21"/>
    <p:sldId id="1157" r:id="rId22"/>
    <p:sldId id="1159" r:id="rId23"/>
    <p:sldId id="1161" r:id="rId24"/>
    <p:sldId id="1163" r:id="rId25"/>
    <p:sldId id="1165" r:id="rId26"/>
    <p:sldId id="1167" r:id="rId27"/>
    <p:sldId id="1169" r:id="rId28"/>
    <p:sldId id="1172" r:id="rId29"/>
    <p:sldId id="1174" r:id="rId30"/>
    <p:sldId id="1176" r:id="rId31"/>
    <p:sldId id="1178" r:id="rId32"/>
    <p:sldId id="1180" r:id="rId33"/>
    <p:sldId id="1103" r:id="rId3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CCFF"/>
    <a:srgbClr val="66FFFF"/>
    <a:srgbClr val="006600"/>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45" autoAdjust="0"/>
    <p:restoredTop sz="86391" autoAdjust="0"/>
  </p:normalViewPr>
  <p:slideViewPr>
    <p:cSldViewPr snapToObjects="1">
      <p:cViewPr varScale="1">
        <p:scale>
          <a:sx n="84" d="100"/>
          <a:sy n="84" d="100"/>
        </p:scale>
        <p:origin x="75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8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693264C-7BA8-4702-BAC2-E6EBBC608269}" type="slidenum">
              <a:rPr lang="en-US" smtClean="0">
                <a:latin typeface="Times New Roman" pitchFamily="18" charset="0"/>
              </a:rPr>
              <a:pPr eaLnBrk="1" hangingPunct="1">
                <a:defRPr/>
              </a:pPr>
              <a:t>1</a:t>
            </a:fld>
            <a:endParaRPr lang="en-US">
              <a:latin typeface="Times New Roman" pitchFamily="18" charset="0"/>
            </a:endParaRPr>
          </a:p>
        </p:txBody>
      </p:sp>
      <p:sp>
        <p:nvSpPr>
          <p:cNvPr id="17413" name="Rectangle 2"/>
          <p:cNvSpPr>
            <a:spLocks noGrp="1" noRot="1" noChangeAspect="1" noChangeArrowheads="1" noTextEdit="1"/>
          </p:cNvSpPr>
          <p:nvPr>
            <p:ph type="sldImg"/>
          </p:nvPr>
        </p:nvSpPr>
        <p:spPr>
          <a:xfrm>
            <a:off x="381000" y="685800"/>
            <a:ext cx="6096000" cy="3429000"/>
          </a:xfrm>
          <a:ln/>
        </p:spPr>
      </p:sp>
      <p:sp>
        <p:nvSpPr>
          <p:cNvPr id="17414" name="Rectangle 3"/>
          <p:cNvSpPr>
            <a:spLocks noGrp="1" noChangeArrowheads="1"/>
          </p:cNvSpPr>
          <p:nvPr>
            <p:ph type="body" idx="1"/>
          </p:nvPr>
        </p:nvSpPr>
        <p:spPr>
          <a:noFill/>
        </p:spPr>
        <p:txBody>
          <a:bodyPr/>
          <a:lstStyle/>
          <a:p>
            <a:pPr eaLnBrk="1" hangingPunct="1"/>
            <a:r>
              <a:rPr lang="en-US" dirty="0"/>
              <a:t>By Nathan L Morrison for Sunday January 28, 2024</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Logo art provided by www.vecteezy.com</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8670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15678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76312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078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5077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5732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3936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35185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5582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9375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533964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59300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09/13/2023 in </a:t>
            </a:r>
            <a:r>
              <a:rPr lang="en-US" altLang="en-US" dirty="0" err="1"/>
              <a:t>Mbezi</a:t>
            </a:r>
            <a:r>
              <a:rPr lang="en-US" altLang="en-US" dirty="0"/>
              <a:t>, Tanzania. Nate talked to and studied the true church vs Lutheranism with </a:t>
            </a:r>
            <a:r>
              <a:rPr lang="en-US" altLang="en-US" dirty="0" err="1"/>
              <a:t>Elipendo</a:t>
            </a:r>
            <a:r>
              <a:rPr lang="en-US" altLang="en-US" dirty="0"/>
              <a:t> (Woman sitting under the tree). Her name means "God is Love.” </a:t>
            </a:r>
          </a:p>
        </p:txBody>
      </p:sp>
    </p:spTree>
    <p:extLst>
      <p:ext uri="{BB962C8B-B14F-4D97-AF65-F5344CB8AC3E}">
        <p14:creationId xmlns:p14="http://schemas.microsoft.com/office/powerpoint/2010/main" val="1867729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38797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22912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06432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879723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2246371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367176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427620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88841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A Specific Request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charset="0"/>
                <a:ea typeface="+mn-ea"/>
                <a:cs typeface="Arial"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54804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5443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424988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81575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xfrm>
            <a:off x="381000" y="685800"/>
            <a:ext cx="6096000" cy="3429000"/>
          </a:xfrm>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4118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9901" y="2895600"/>
            <a:ext cx="6096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12192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Teach The Good News!</a:t>
            </a:r>
          </a:p>
        </p:txBody>
      </p:sp>
      <p:sp>
        <p:nvSpPr>
          <p:cNvPr id="12" name="Title 11"/>
          <p:cNvSpPr>
            <a:spLocks noGrp="1"/>
          </p:cNvSpPr>
          <p:nvPr>
            <p:ph type="title"/>
          </p:nvPr>
        </p:nvSpPr>
        <p:spPr>
          <a:xfrm>
            <a:off x="469901" y="457201"/>
            <a:ext cx="1024128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Teach The Good News!</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Teach The Good News!</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Teach The Good News!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350658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Teach The Good News!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5433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Teach The Good News!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17191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Teach The Good News!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380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Teach The Good News!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0869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Teach The Good News!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9011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Teach The Good News!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7755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Teach The Good News!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3974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469901" y="1463040"/>
            <a:ext cx="1024128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Teach The Good News!</a:t>
            </a:r>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Teach The Good News!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3740623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Teach The Good News!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74886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Teach The Good News!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94260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Teach The Good News!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47620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Teach The Good News!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059091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Teach The Good News!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62354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Teach The Good News!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1480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Teach The Good News!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53818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Teach The Good News!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29145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59793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69901" y="4003302"/>
            <a:ext cx="6096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Teach The Good News!</a:t>
            </a:r>
          </a:p>
        </p:txBody>
      </p:sp>
      <p:sp>
        <p:nvSpPr>
          <p:cNvPr id="13" name="Rectangle 12"/>
          <p:cNvSpPr/>
          <p:nvPr/>
        </p:nvSpPr>
        <p:spPr>
          <a:xfrm>
            <a:off x="0" y="0"/>
            <a:ext cx="12192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919" y="182880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472488" y="1990078"/>
            <a:ext cx="11253216"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16200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587655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015691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854694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4287815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506300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78585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04337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990551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Teach The Good News!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153314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6534912"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469901"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Teach The Good News!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Teach The Good News!</a:t>
            </a:r>
          </a:p>
        </p:txBody>
      </p:sp>
      <p:sp>
        <p:nvSpPr>
          <p:cNvPr id="9" name="Slide Number Placeholder 8"/>
          <p:cNvSpPr>
            <a:spLocks noGrp="1"/>
          </p:cNvSpPr>
          <p:nvPr>
            <p:ph type="sldNum" sz="quarter" idx="12"/>
          </p:nvPr>
        </p:nvSpPr>
        <p:spPr/>
        <p:txBody>
          <a:bodyPr/>
          <a:lstStyle/>
          <a:p>
            <a:fld id="{1CFD2293-C915-42F2-A739-03872425F7BE}" type="slidenum">
              <a:rPr lang="en-US" altLang="en-US" smtClean="0"/>
              <a:pPr/>
              <a:t>‹#›</a:t>
            </a:fld>
            <a:endParaRPr lang="en-US" altLang="en-US"/>
          </a:p>
        </p:txBody>
      </p:sp>
    </p:spTree>
    <p:extLst>
      <p:ext uri="{BB962C8B-B14F-4D97-AF65-F5344CB8AC3E}">
        <p14:creationId xmlns:p14="http://schemas.microsoft.com/office/powerpoint/2010/main" val="4125745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Teach The Good News!</a:t>
            </a:r>
          </a:p>
        </p:txBody>
      </p:sp>
      <p:sp>
        <p:nvSpPr>
          <p:cNvPr id="6" name="Slide Number Placeholder 5"/>
          <p:cNvSpPr>
            <a:spLocks noGrp="1"/>
          </p:cNvSpPr>
          <p:nvPr>
            <p:ph type="sldNum" sz="quarter" idx="12"/>
          </p:nvPr>
        </p:nvSpPr>
        <p:spPr/>
        <p:txBody>
          <a:bodyPr/>
          <a:lstStyle/>
          <a:p>
            <a:fld id="{12CE5216-65E0-4DC6-8A7B-8511D2935E24}" type="slidenum">
              <a:rPr lang="en-US" altLang="en-US" smtClean="0"/>
              <a:pPr/>
              <a:t>‹#›</a:t>
            </a:fld>
            <a:endParaRPr lang="en-US" altLang="en-US"/>
          </a:p>
        </p:txBody>
      </p:sp>
    </p:spTree>
    <p:extLst>
      <p:ext uri="{BB962C8B-B14F-4D97-AF65-F5344CB8AC3E}">
        <p14:creationId xmlns:p14="http://schemas.microsoft.com/office/powerpoint/2010/main" val="3514641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Teach The Good News!</a:t>
            </a:r>
          </a:p>
        </p:txBody>
      </p:sp>
      <p:sp>
        <p:nvSpPr>
          <p:cNvPr id="6" name="Slide Number Placeholder 5"/>
          <p:cNvSpPr>
            <a:spLocks noGrp="1"/>
          </p:cNvSpPr>
          <p:nvPr>
            <p:ph type="sldNum" sz="quarter" idx="12"/>
          </p:nvPr>
        </p:nvSpPr>
        <p:spPr/>
        <p:txBody>
          <a:bodyPr/>
          <a:lstStyle/>
          <a:p>
            <a:fld id="{6793BAD5-CF39-4B13-9552-C8AF9199B288}" type="slidenum">
              <a:rPr lang="en-US" altLang="en-US" smtClean="0"/>
              <a:pPr/>
              <a:t>‹#›</a:t>
            </a:fld>
            <a:endParaRPr lang="en-US" altLang="en-US"/>
          </a:p>
        </p:txBody>
      </p:sp>
    </p:spTree>
    <p:extLst>
      <p:ext uri="{BB962C8B-B14F-4D97-AF65-F5344CB8AC3E}">
        <p14:creationId xmlns:p14="http://schemas.microsoft.com/office/powerpoint/2010/main" val="2357645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Teach The Good News!</a:t>
            </a:r>
          </a:p>
        </p:txBody>
      </p:sp>
      <p:sp>
        <p:nvSpPr>
          <p:cNvPr id="7" name="Slide Number Placeholder 6"/>
          <p:cNvSpPr>
            <a:spLocks noGrp="1"/>
          </p:cNvSpPr>
          <p:nvPr>
            <p:ph type="sldNum" sz="quarter" idx="12"/>
          </p:nvPr>
        </p:nvSpPr>
        <p:spPr/>
        <p:txBody>
          <a:bodyPr/>
          <a:lstStyle/>
          <a:p>
            <a:fld id="{E76E4C4C-48BD-4B60-90E8-A7C28B010AB0}" type="slidenum">
              <a:rPr lang="en-US" altLang="en-US" smtClean="0"/>
              <a:pPr/>
              <a:t>‹#›</a:t>
            </a:fld>
            <a:endParaRPr lang="en-US" altLang="en-US"/>
          </a:p>
        </p:txBody>
      </p:sp>
    </p:spTree>
    <p:extLst>
      <p:ext uri="{BB962C8B-B14F-4D97-AF65-F5344CB8AC3E}">
        <p14:creationId xmlns:p14="http://schemas.microsoft.com/office/powerpoint/2010/main" val="490452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Teach The Good News!</a:t>
            </a:r>
          </a:p>
        </p:txBody>
      </p:sp>
      <p:sp>
        <p:nvSpPr>
          <p:cNvPr id="9" name="Slide Number Placeholder 8"/>
          <p:cNvSpPr>
            <a:spLocks noGrp="1"/>
          </p:cNvSpPr>
          <p:nvPr>
            <p:ph type="sldNum" sz="quarter" idx="12"/>
          </p:nvPr>
        </p:nvSpPr>
        <p:spPr/>
        <p:txBody>
          <a:bodyPr/>
          <a:lstStyle/>
          <a:p>
            <a:fld id="{9835A5C3-19E9-4D95-B6C8-B19AFB0F6AA7}" type="slidenum">
              <a:rPr lang="en-US" altLang="en-US" smtClean="0"/>
              <a:pPr/>
              <a:t>‹#›</a:t>
            </a:fld>
            <a:endParaRPr lang="en-US" altLang="en-US"/>
          </a:p>
        </p:txBody>
      </p:sp>
    </p:spTree>
    <p:extLst>
      <p:ext uri="{BB962C8B-B14F-4D97-AF65-F5344CB8AC3E}">
        <p14:creationId xmlns:p14="http://schemas.microsoft.com/office/powerpoint/2010/main" val="240180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Teach The Good News!</a:t>
            </a:r>
          </a:p>
        </p:txBody>
      </p:sp>
      <p:sp>
        <p:nvSpPr>
          <p:cNvPr id="5" name="Slide Number Placeholder 4"/>
          <p:cNvSpPr>
            <a:spLocks noGrp="1"/>
          </p:cNvSpPr>
          <p:nvPr>
            <p:ph type="sldNum" sz="quarter" idx="12"/>
          </p:nvPr>
        </p:nvSpPr>
        <p:spPr/>
        <p:txBody>
          <a:bodyPr/>
          <a:lstStyle/>
          <a:p>
            <a:fld id="{7FAEA128-86A8-440D-AB36-1920E6C98928}" type="slidenum">
              <a:rPr lang="en-US" altLang="en-US" smtClean="0"/>
              <a:pPr/>
              <a:t>‹#›</a:t>
            </a:fld>
            <a:endParaRPr lang="en-US" altLang="en-US"/>
          </a:p>
        </p:txBody>
      </p:sp>
    </p:spTree>
    <p:extLst>
      <p:ext uri="{BB962C8B-B14F-4D97-AF65-F5344CB8AC3E}">
        <p14:creationId xmlns:p14="http://schemas.microsoft.com/office/powerpoint/2010/main" val="3372315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Teach The Good News!</a:t>
            </a:r>
          </a:p>
        </p:txBody>
      </p:sp>
      <p:sp>
        <p:nvSpPr>
          <p:cNvPr id="4" name="Slide Number Placeholder 3"/>
          <p:cNvSpPr>
            <a:spLocks noGrp="1"/>
          </p:cNvSpPr>
          <p:nvPr>
            <p:ph type="sldNum" sz="quarter" idx="12"/>
          </p:nvPr>
        </p:nvSpPr>
        <p:spPr/>
        <p:txBody>
          <a:bodyPr/>
          <a:lstStyle/>
          <a:p>
            <a:fld id="{5F995A1D-D85C-42D9-87C6-5335E0ECA6E3}" type="slidenum">
              <a:rPr lang="en-US" altLang="en-US" smtClean="0"/>
              <a:pPr/>
              <a:t>‹#›</a:t>
            </a:fld>
            <a:endParaRPr lang="en-US" altLang="en-US"/>
          </a:p>
        </p:txBody>
      </p:sp>
    </p:spTree>
    <p:extLst>
      <p:ext uri="{BB962C8B-B14F-4D97-AF65-F5344CB8AC3E}">
        <p14:creationId xmlns:p14="http://schemas.microsoft.com/office/powerpoint/2010/main" val="841701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Teach The Good News!</a:t>
            </a:r>
          </a:p>
        </p:txBody>
      </p:sp>
      <p:sp>
        <p:nvSpPr>
          <p:cNvPr id="7" name="Slide Number Placeholder 6"/>
          <p:cNvSpPr>
            <a:spLocks noGrp="1"/>
          </p:cNvSpPr>
          <p:nvPr>
            <p:ph type="sldNum" sz="quarter" idx="12"/>
          </p:nvPr>
        </p:nvSpPr>
        <p:spPr/>
        <p:txBody>
          <a:bodyPr/>
          <a:lstStyle/>
          <a:p>
            <a:fld id="{DE8DFEDB-F347-4B3A-9382-1B9B8D19EF70}" type="slidenum">
              <a:rPr lang="en-US" altLang="en-US" smtClean="0"/>
              <a:pPr/>
              <a:t>‹#›</a:t>
            </a:fld>
            <a:endParaRPr lang="en-US" altLang="en-US"/>
          </a:p>
        </p:txBody>
      </p:sp>
    </p:spTree>
    <p:extLst>
      <p:ext uri="{BB962C8B-B14F-4D97-AF65-F5344CB8AC3E}">
        <p14:creationId xmlns:p14="http://schemas.microsoft.com/office/powerpoint/2010/main" val="33519115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Teach The Good News!</a:t>
            </a:r>
          </a:p>
        </p:txBody>
      </p:sp>
      <p:sp>
        <p:nvSpPr>
          <p:cNvPr id="7" name="Slide Number Placeholder 6"/>
          <p:cNvSpPr>
            <a:spLocks noGrp="1"/>
          </p:cNvSpPr>
          <p:nvPr>
            <p:ph type="sldNum" sz="quarter" idx="12"/>
          </p:nvPr>
        </p:nvSpPr>
        <p:spPr/>
        <p:txBody>
          <a:bodyPr/>
          <a:lstStyle/>
          <a:p>
            <a:fld id="{7D580D8B-F966-421C-9DD0-FB307008ACFC}" type="slidenum">
              <a:rPr lang="en-US" altLang="en-US" smtClean="0"/>
              <a:pPr/>
              <a:t>‹#›</a:t>
            </a:fld>
            <a:endParaRPr lang="en-US" altLang="en-US"/>
          </a:p>
        </p:txBody>
      </p:sp>
    </p:spTree>
    <p:extLst>
      <p:ext uri="{BB962C8B-B14F-4D97-AF65-F5344CB8AC3E}">
        <p14:creationId xmlns:p14="http://schemas.microsoft.com/office/powerpoint/2010/main" val="99459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Teach The Good News!</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407455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469901" y="1463041"/>
            <a:ext cx="51816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6534151" y="1463041"/>
            <a:ext cx="51816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6534151" y="2011680"/>
            <a:ext cx="51816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469901" y="2011680"/>
            <a:ext cx="51816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Teach The Good News!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Teach The Good News!</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429073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Teach The Good News!</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77183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Teach The Good News!</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116253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Teach The Good News!</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4001527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Teach The Good News!</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233430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Teach The Good News!</a:t>
            </a:r>
          </a:p>
        </p:txBody>
      </p:sp>
      <p:sp>
        <p:nvSpPr>
          <p:cNvPr id="6" name="Slide Number Placeholder 5"/>
          <p:cNvSpPr>
            <a:spLocks noGrp="1"/>
          </p:cNvSpPr>
          <p:nvPr>
            <p:ph type="sldNum" sz="quarter" idx="12"/>
          </p:nvPr>
        </p:nvSpPr>
        <p:spPr/>
        <p:txBody>
          <a:bodyPr/>
          <a:lstStyle/>
          <a:p>
            <a:fld id="{54C03667-D430-436B-BCC3-14732EE8845D}" type="slidenum">
              <a:rPr lang="en-US" altLang="en-US" smtClean="0"/>
              <a:pPr/>
              <a:t>‹#›</a:t>
            </a:fld>
            <a:endParaRPr lang="en-US" altLang="en-US"/>
          </a:p>
        </p:txBody>
      </p:sp>
    </p:spTree>
    <p:extLst>
      <p:ext uri="{BB962C8B-B14F-4D97-AF65-F5344CB8AC3E}">
        <p14:creationId xmlns:p14="http://schemas.microsoft.com/office/powerpoint/2010/main" val="1210665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Teach The Good News!</a:t>
            </a:r>
          </a:p>
        </p:txBody>
      </p:sp>
      <p:sp>
        <p:nvSpPr>
          <p:cNvPr id="6" name="Slide Number Placeholder 5"/>
          <p:cNvSpPr>
            <a:spLocks noGrp="1"/>
          </p:cNvSpPr>
          <p:nvPr>
            <p:ph type="sldNum" sz="quarter" idx="12"/>
          </p:nvPr>
        </p:nvSpPr>
        <p:spPr/>
        <p:txBody>
          <a:bodyPr/>
          <a:lstStyle/>
          <a:p>
            <a:fld id="{9BF4A012-7991-4599-960D-499F5DCF5C7E}" type="slidenum">
              <a:rPr lang="en-US" altLang="en-US" smtClean="0"/>
              <a:pPr/>
              <a:t>‹#›</a:t>
            </a:fld>
            <a:endParaRPr lang="en-US" altLang="en-US"/>
          </a:p>
        </p:txBody>
      </p:sp>
    </p:spTree>
    <p:extLst>
      <p:ext uri="{BB962C8B-B14F-4D97-AF65-F5344CB8AC3E}">
        <p14:creationId xmlns:p14="http://schemas.microsoft.com/office/powerpoint/2010/main" val="404805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“Present Yourself Approved To God”</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4259329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286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385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Teach The Good News!</a:t>
            </a:r>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0900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4984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4759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4636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0340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8363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69275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29047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“Present Yourself Approved To God”</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88417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“Present Yourself Approved To God”</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153344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Teach The Good News!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“Present Yourself Approved To God”</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136727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“Present Yourself Approved To God”</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3544305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“Present Yourself Approved To God”</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482582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“Present Yourself Approved To God”</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6539522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“Present Yourself Approved To God”</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575905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“Present Yourself Approved To God”</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5234086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“Present Yourself Approved To God”</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18150168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“Present Yourself Approved To God”</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20724671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“Present Yourself Approved To God”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8115898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“Present Yourself Approved To God”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72790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12192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469902" y="1463040"/>
            <a:ext cx="4508500"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5473700" y="1463040"/>
            <a:ext cx="6242051"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Teach The Good News!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“Present Yourself Approved To God”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88404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“Present Yourself Approved To God”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5504697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“Present Yourself Approved To God”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58405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“Present Yourself Approved To God”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2223325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“Present Yourself Approved To God”</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1546851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“Present Yourself Approved To God”</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41685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972299" y="0"/>
            <a:ext cx="5219700"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469901" y="1600200"/>
            <a:ext cx="6096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12192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469900" y="275208"/>
            <a:ext cx="6096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Teach The Good News!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1" y="228600"/>
            <a:ext cx="1024128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69901" y="1463040"/>
            <a:ext cx="1024128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69901" y="6543676"/>
            <a:ext cx="195580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2412999" y="6543676"/>
            <a:ext cx="5448300"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Teach The Good News!</a:t>
            </a:r>
          </a:p>
        </p:txBody>
      </p:sp>
      <p:sp>
        <p:nvSpPr>
          <p:cNvPr id="6" name="Slide Number Placeholder 5"/>
          <p:cNvSpPr>
            <a:spLocks noGrp="1"/>
          </p:cNvSpPr>
          <p:nvPr>
            <p:ph type="sldNum" sz="quarter" idx="4"/>
          </p:nvPr>
        </p:nvSpPr>
        <p:spPr>
          <a:xfrm>
            <a:off x="10515600" y="6543676"/>
            <a:ext cx="11684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Teach The Good News!</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54466221"/>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Teach The Good News!</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815059882"/>
      </p:ext>
    </p:extLst>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en-US"/>
              <a:t>Teach The Good News!</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28815664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“Present Yourself Approved To God”</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80352115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“Present Yourself Approved To God”</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248459749"/>
      </p:ext>
    </p:extLst>
  </p:cSld>
  <p:clrMap bg1="dk1" tx1="lt1" bg2="dk2"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troop693.wikidot.com/adult-potluck-2014"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0.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sz="quarter" idx="14"/>
          </p:nvPr>
        </p:nvSpPr>
        <p:spPr>
          <a:xfrm>
            <a:off x="5762626" y="2001012"/>
            <a:ext cx="6429374" cy="3212592"/>
          </a:xfrm>
        </p:spPr>
        <p:txBody>
          <a:bodyPr rtlCol="0">
            <a:normAutofit/>
          </a:bodyPr>
          <a:lstStyle/>
          <a:p>
            <a:pPr algn="ctr">
              <a:buClr>
                <a:schemeClr val="accent6">
                  <a:lumMod val="75000"/>
                </a:schemeClr>
              </a:buClr>
              <a:defRPr/>
            </a:pPr>
            <a:endParaRPr lang="en-US" sz="3600" b="1" dirty="0">
              <a:solidFill>
                <a:srgbClr val="FFFF00"/>
              </a:solidFill>
              <a:latin typeface="Arial" pitchFamily="34" charset="0"/>
              <a:cs typeface="Arial" pitchFamily="34" charset="0"/>
            </a:endParaRPr>
          </a:p>
          <a:p>
            <a:pPr algn="ctr">
              <a:buClr>
                <a:schemeClr val="accent6">
                  <a:lumMod val="75000"/>
                </a:schemeClr>
              </a:buClr>
              <a:defRPr/>
            </a:pPr>
            <a:r>
              <a:rPr lang="en-US" sz="3600" b="1" dirty="0">
                <a:solidFill>
                  <a:srgbClr val="FFFF00"/>
                </a:solidFill>
                <a:latin typeface="Arial" pitchFamily="34" charset="0"/>
                <a:cs typeface="Arial" pitchFamily="34" charset="0"/>
              </a:rPr>
              <a:t>Text: </a:t>
            </a:r>
          </a:p>
          <a:p>
            <a:pPr algn="ctr">
              <a:buClr>
                <a:schemeClr val="accent6">
                  <a:lumMod val="75000"/>
                </a:schemeClr>
              </a:buClr>
              <a:defRPr/>
            </a:pPr>
            <a:r>
              <a:rPr lang="en-US" sz="5400" b="1" dirty="0">
                <a:solidFill>
                  <a:srgbClr val="FFFF00"/>
                </a:solidFill>
                <a:latin typeface="Arial" pitchFamily="34" charset="0"/>
                <a:cs typeface="Arial" pitchFamily="34" charset="0"/>
              </a:rPr>
              <a:t>II Timothy 2:24-26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594055" y="1644396"/>
            <a:ext cx="4668496" cy="4763772"/>
          </a:xfrm>
          <a:prstGeom prst="rect">
            <a:avLst/>
          </a:prstGeom>
          <a:noFill/>
        </p:spPr>
      </p:pic>
      <p:sp>
        <p:nvSpPr>
          <p:cNvPr id="2050" name="Rectangle 2"/>
          <p:cNvSpPr>
            <a:spLocks noGrp="1" noChangeArrowheads="1"/>
          </p:cNvSpPr>
          <p:nvPr>
            <p:ph type="title"/>
          </p:nvPr>
        </p:nvSpPr>
        <p:spPr>
          <a:xfrm>
            <a:off x="0" y="0"/>
            <a:ext cx="12192000" cy="1295400"/>
          </a:xfrm>
        </p:spPr>
        <p:txBody>
          <a:bodyPr anchor="b">
            <a:normAutofit/>
          </a:bodyPr>
          <a:lstStyle/>
          <a:p>
            <a:pPr marL="182880" algn="ctr">
              <a:buClr>
                <a:schemeClr val="accent6">
                  <a:lumMod val="75000"/>
                </a:schemeClr>
              </a:buClr>
              <a:defRPr/>
            </a:pPr>
            <a:r>
              <a:rPr lang="en-US" sz="6600" b="1" u="sng" dirty="0">
                <a:solidFill>
                  <a:srgbClr val="66FFFF"/>
                </a:solidFill>
                <a:latin typeface="Arial" pitchFamily="34" charset="0"/>
                <a:cs typeface="Arial" pitchFamily="34" charset="0"/>
              </a:rPr>
              <a:t>Teach The Good News!</a:t>
            </a:r>
            <a:endParaRPr lang="en-US" sz="6600" b="1" u="sng" dirty="0"/>
          </a:p>
        </p:txBody>
      </p:sp>
      <p:pic>
        <p:nvPicPr>
          <p:cNvPr id="4" name="Picture 3" descr="A logo with a cross and leaves&#10;&#10;Description automatically generated">
            <a:extLst>
              <a:ext uri="{FF2B5EF4-FFF2-40B4-BE49-F238E27FC236}">
                <a16:creationId xmlns:a16="http://schemas.microsoft.com/office/drawing/2014/main" id="{CD910D61-9B8A-DC34-A923-DE213D89DBF0}"/>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03453" y="5334000"/>
            <a:ext cx="2875847" cy="15181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marL="571500" indent="-571500" defTabSz="914400">
              <a:defRPr/>
            </a:pPr>
            <a:r>
              <a:rPr lang="en-US" sz="4000" b="1" dirty="0">
                <a:solidFill>
                  <a:srgbClr val="FFFF00"/>
                </a:solidFill>
              </a:rPr>
              <a:t>Teach the Gospel</a:t>
            </a:r>
            <a:endParaRPr lang="en-US" sz="4000" dirty="0">
              <a:gradFill flip="none" rotWithShape="1">
                <a:gsLst>
                  <a:gs pos="28000">
                    <a:srgbClr val="EDEDED"/>
                  </a:gs>
                  <a:gs pos="0">
                    <a:srgbClr val="BFBFBF"/>
                  </a:gs>
                  <a:gs pos="100000">
                    <a:srgbClr val="FFFFFF"/>
                  </a:gs>
                </a:gsLst>
                <a:lin ang="4800000" scaled="0"/>
                <a:tileRect/>
              </a:gradFill>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465517"/>
            <a:ext cx="4630807"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pic>
        <p:nvPicPr>
          <p:cNvPr id="2" name="Picture 1">
            <a:extLst>
              <a:ext uri="{FF2B5EF4-FFF2-40B4-BE49-F238E27FC236}">
                <a16:creationId xmlns:a16="http://schemas.microsoft.com/office/drawing/2014/main" id="{F5D27914-B6BC-8C83-5AD1-EB9FDC8DE1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0" y="3415663"/>
            <a:ext cx="4607564" cy="3071709"/>
          </a:xfrm>
          <a:prstGeom prst="rect">
            <a:avLst/>
          </a:prstGeom>
        </p:spPr>
      </p:pic>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40422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Peter 2:9</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II Timothy 2:15</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II Timothy 2:24-26</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 Peter 3:15</a:t>
            </a:r>
            <a:endParaRPr kumimoji="0" lang="en-US" sz="2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3" name="Text Box 7">
            <a:extLst>
              <a:ext uri="{FF2B5EF4-FFF2-40B4-BE49-F238E27FC236}">
                <a16:creationId xmlns:a16="http://schemas.microsoft.com/office/drawing/2014/main" id="{E53B6C68-0743-7DFB-A49F-EC57ADD1BF3F}"/>
              </a:ext>
            </a:extLst>
          </p:cNvPr>
          <p:cNvSpPr txBox="1">
            <a:spLocks noChangeArrowheads="1"/>
          </p:cNvSpPr>
          <p:nvPr/>
        </p:nvSpPr>
        <p:spPr bwMode="auto">
          <a:xfrm>
            <a:off x="4618104" y="4548380"/>
            <a:ext cx="7587104" cy="1938992"/>
          </a:xfrm>
          <a:prstGeom prst="rect">
            <a:avLst/>
          </a:prstGeom>
          <a:solidFill>
            <a:srgbClr val="0000FF"/>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4000" b="1" dirty="0">
                <a:solidFill>
                  <a:schemeClr val="bg1"/>
                </a:solidFill>
                <a:latin typeface="Tahoma" pitchFamily="34" charset="0"/>
                <a:cs typeface="Times New Roman" pitchFamily="18" charset="0"/>
              </a:rPr>
              <a:t>The church will only grow if all members are doing what they can to teach the gospel!</a:t>
            </a:r>
            <a:endParaRPr lang="en-US" sz="4400" b="1" dirty="0">
              <a:solidFill>
                <a:schemeClr val="bg1"/>
              </a:solidFill>
              <a:latin typeface="Tahoma" pitchFamily="34" charset="0"/>
              <a:cs typeface="Times New Roman" pitchFamily="18" charset="0"/>
            </a:endParaRPr>
          </a:p>
        </p:txBody>
      </p:sp>
    </p:spTree>
    <p:extLst>
      <p:ext uri="{BB962C8B-B14F-4D97-AF65-F5344CB8AC3E}">
        <p14:creationId xmlns:p14="http://schemas.microsoft.com/office/powerpoint/2010/main" val="3569691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marL="571500" indent="-571500" defTabSz="914400">
              <a:defRPr/>
            </a:pPr>
            <a:r>
              <a:rPr lang="en-US" sz="4000" b="1" dirty="0">
                <a:solidFill>
                  <a:srgbClr val="FFFF00"/>
                </a:solidFill>
              </a:rPr>
              <a:t>Daily Living</a:t>
            </a:r>
            <a:endParaRPr lang="en-US" sz="4000" dirty="0">
              <a:gradFill flip="none" rotWithShape="1">
                <a:gsLst>
                  <a:gs pos="28000">
                    <a:srgbClr val="EDEDED"/>
                  </a:gs>
                  <a:gs pos="0">
                    <a:srgbClr val="BFBFBF"/>
                  </a:gs>
                  <a:gs pos="100000">
                    <a:srgbClr val="FFFFFF"/>
                  </a:gs>
                </a:gsLst>
                <a:lin ang="4800000" scaled="0"/>
                <a:tileRect/>
              </a:gradFill>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465517"/>
            <a:ext cx="4630807"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mn-lt"/>
                <a:ea typeface="+mn-ea"/>
                <a:cs typeface="+mn-cs"/>
              </a:rPr>
              <a:t>Teach The Good News!</a:t>
            </a:r>
          </a:p>
        </p:txBody>
      </p:sp>
      <p:pic>
        <p:nvPicPr>
          <p:cNvPr id="2" name="Picture 1">
            <a:extLst>
              <a:ext uri="{FF2B5EF4-FFF2-40B4-BE49-F238E27FC236}">
                <a16:creationId xmlns:a16="http://schemas.microsoft.com/office/drawing/2014/main" id="{F5D27914-B6BC-8C83-5AD1-EB9FDC8DE1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40" y="3415663"/>
            <a:ext cx="4607564" cy="3071709"/>
          </a:xfrm>
          <a:prstGeom prst="rect">
            <a:avLst/>
          </a:prstGeom>
        </p:spPr>
      </p:pic>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5905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 an example of Christ’s teachings</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Matthew 5:13-16: Be salt and light, live in such a way as to bring glory to God!</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Others ought to observe your godly conduct!  </a:t>
            </a:r>
          </a:p>
        </p:txBody>
      </p:sp>
    </p:spTree>
    <p:extLst>
      <p:ext uri="{BB962C8B-B14F-4D97-AF65-F5344CB8AC3E}">
        <p14:creationId xmlns:p14="http://schemas.microsoft.com/office/powerpoint/2010/main" val="4074096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marL="571500" indent="-571500" defTabSz="914400">
              <a:defRPr/>
            </a:pPr>
            <a:r>
              <a:rPr lang="en-US" sz="4000" b="1" dirty="0">
                <a:solidFill>
                  <a:srgbClr val="FFFF00"/>
                </a:solidFill>
              </a:rPr>
              <a:t>Daily Living</a:t>
            </a:r>
            <a:endParaRPr lang="en-US" sz="4000" dirty="0">
              <a:gradFill flip="none" rotWithShape="1">
                <a:gsLst>
                  <a:gs pos="28000">
                    <a:srgbClr val="EDEDED"/>
                  </a:gs>
                  <a:gs pos="0">
                    <a:srgbClr val="BFBFBF"/>
                  </a:gs>
                  <a:gs pos="100000">
                    <a:srgbClr val="FFFFFF"/>
                  </a:gs>
                </a:gsLst>
                <a:lin ang="4800000" scaled="0"/>
                <a:tileRect/>
              </a:gradFill>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465517"/>
            <a:ext cx="4630807"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6834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Does your life, your marriage, your work ethic, and your parenting exemplify Christ’s word in your speech and conduct?</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Colossians 3:17: “Whatever you do in word or deed, do all in the name of the Lord Jesus, giving thanks through Him to God the Father.”</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As people ask you about your life’s choices, take those opportunities to teach the good news!</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An old adage: “Your life may be the only sermon someone hears. Make it a good one.”</a:t>
            </a:r>
            <a:r>
              <a:rPr kumimoji="0" lang="en-US" b="1" i="0" u="none" strike="noStrike" kern="1200" cap="none" spc="0" normalizeH="0" baseline="0" noProof="0" dirty="0">
                <a:ln>
                  <a:noFill/>
                </a:ln>
                <a:solidFill>
                  <a:prstClr val="black"/>
                </a:solidFill>
                <a:effectLst/>
                <a:uLnTx/>
                <a:uFillTx/>
                <a:latin typeface="Tahoma" pitchFamily="34" charset="0"/>
                <a:cs typeface="Times New Roman" pitchFamily="18" charset="0"/>
              </a:rPr>
              <a:t>  </a:t>
            </a:r>
          </a:p>
        </p:txBody>
      </p:sp>
      <p:pic>
        <p:nvPicPr>
          <p:cNvPr id="12" name="Picture 11">
            <a:extLst>
              <a:ext uri="{FF2B5EF4-FFF2-40B4-BE49-F238E27FC236}">
                <a16:creationId xmlns:a16="http://schemas.microsoft.com/office/drawing/2014/main" id="{07FCB3DF-C450-4942-B194-E4DE66FCC8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1" y="2981212"/>
            <a:ext cx="4607564" cy="3482348"/>
          </a:xfrm>
          <a:prstGeom prst="rect">
            <a:avLst/>
          </a:prstGeom>
        </p:spPr>
      </p:pic>
    </p:spTree>
    <p:extLst>
      <p:ext uri="{BB962C8B-B14F-4D97-AF65-F5344CB8AC3E}">
        <p14:creationId xmlns:p14="http://schemas.microsoft.com/office/powerpoint/2010/main" val="90203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marL="571500" indent="-571500" defTabSz="914400">
              <a:defRPr/>
            </a:pPr>
            <a:r>
              <a:rPr lang="en-US" sz="4000" b="1" dirty="0">
                <a:solidFill>
                  <a:srgbClr val="FFFF00"/>
                </a:solidFill>
              </a:rPr>
              <a:t>Daily Living</a:t>
            </a:r>
            <a:endParaRPr lang="en-US" sz="4000" dirty="0">
              <a:gradFill flip="none" rotWithShape="1">
                <a:gsLst>
                  <a:gs pos="28000">
                    <a:srgbClr val="EDEDED"/>
                  </a:gs>
                  <a:gs pos="0">
                    <a:srgbClr val="BFBFBF"/>
                  </a:gs>
                  <a:gs pos="100000">
                    <a:srgbClr val="FFFFFF"/>
                  </a:gs>
                </a:gsLst>
                <a:lin ang="4800000" scaled="0"/>
                <a:tileRect/>
              </a:gradFill>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465517"/>
            <a:ext cx="4630807"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4097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 an example of Christ’s teachings</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endPar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Does your life, your marriage, your work ethic, and your parenting exemplify Christ’s word in your speech and conduct?</a:t>
            </a:r>
          </a:p>
        </p:txBody>
      </p:sp>
      <p:pic>
        <p:nvPicPr>
          <p:cNvPr id="12" name="Picture 11">
            <a:extLst>
              <a:ext uri="{FF2B5EF4-FFF2-40B4-BE49-F238E27FC236}">
                <a16:creationId xmlns:a16="http://schemas.microsoft.com/office/drawing/2014/main" id="{07FCB3DF-C450-4942-B194-E4DE66FCC8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210" y="4187135"/>
            <a:ext cx="4607564" cy="2303782"/>
          </a:xfrm>
          <a:prstGeom prst="rect">
            <a:avLst/>
          </a:prstGeom>
        </p:spPr>
      </p:pic>
      <p:sp>
        <p:nvSpPr>
          <p:cNvPr id="2" name="Text Box 7">
            <a:extLst>
              <a:ext uri="{FF2B5EF4-FFF2-40B4-BE49-F238E27FC236}">
                <a16:creationId xmlns:a16="http://schemas.microsoft.com/office/drawing/2014/main" id="{20D4C269-D4B4-8B09-CD59-FE9483C39CF3}"/>
              </a:ext>
            </a:extLst>
          </p:cNvPr>
          <p:cNvSpPr txBox="1">
            <a:spLocks noChangeArrowheads="1"/>
          </p:cNvSpPr>
          <p:nvPr/>
        </p:nvSpPr>
        <p:spPr bwMode="auto">
          <a:xfrm>
            <a:off x="4618104" y="4093534"/>
            <a:ext cx="7573896" cy="2554545"/>
          </a:xfrm>
          <a:prstGeom prst="rect">
            <a:avLst/>
          </a:prstGeom>
          <a:solidFill>
            <a:srgbClr val="0000FF"/>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4000" b="1" dirty="0">
                <a:solidFill>
                  <a:schemeClr val="bg1"/>
                </a:solidFill>
                <a:latin typeface="Tahoma" pitchFamily="34" charset="0"/>
                <a:cs typeface="Times New Roman" pitchFamily="18" charset="0"/>
              </a:rPr>
              <a:t>In being godly servants of the Lord, we may use the opportunities in everyday living to teach the gospel!</a:t>
            </a:r>
            <a:endParaRPr lang="en-US" sz="4400" b="1" dirty="0">
              <a:solidFill>
                <a:schemeClr val="bg1"/>
              </a:solidFill>
              <a:latin typeface="Tahoma" pitchFamily="34" charset="0"/>
              <a:cs typeface="Times New Roman" pitchFamily="18" charset="0"/>
            </a:endParaRPr>
          </a:p>
        </p:txBody>
      </p:sp>
    </p:spTree>
    <p:extLst>
      <p:ext uri="{BB962C8B-B14F-4D97-AF65-F5344CB8AC3E}">
        <p14:creationId xmlns:p14="http://schemas.microsoft.com/office/powerpoint/2010/main" val="1514293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defTabSz="914400">
              <a:defRPr/>
            </a:pPr>
            <a:r>
              <a:rPr lang="en-US" sz="4000" b="1" dirty="0">
                <a:solidFill>
                  <a:srgbClr val="FFFF00"/>
                </a:solidFill>
              </a:rPr>
              <a:t>The Right Approaches</a:t>
            </a:r>
            <a:endParaRPr lang="en-US" sz="4000" dirty="0">
              <a:gradFill flip="none" rotWithShape="1">
                <a:gsLst>
                  <a:gs pos="28000">
                    <a:srgbClr val="EDEDED"/>
                  </a:gs>
                  <a:gs pos="0">
                    <a:srgbClr val="BFBFBF"/>
                  </a:gs>
                  <a:gs pos="100000">
                    <a:srgbClr val="FFFFFF"/>
                  </a:gs>
                </a:gsLst>
                <a:lin ang="4800000" scaled="0"/>
                <a:tileRect/>
              </a:gradFill>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6834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There is no “right way” to teach the good news – You must find the approach that suits you as well as the situation</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Some respond in obedience to the gospel out of fear, love, guilt, confrontation, reasoning and persuasion, a question, or by </a:t>
            </a:r>
            <a:r>
              <a:rPr lang="en-US" sz="2400" b="1" dirty="0" err="1">
                <a:solidFill>
                  <a:prstClr val="black"/>
                </a:solidFill>
                <a:latin typeface="Tahoma" pitchFamily="34" charset="0"/>
                <a:cs typeface="Times New Roman" pitchFamily="18" charset="0"/>
              </a:rPr>
              <a:t>exmple</a:t>
            </a:r>
            <a:r>
              <a:rPr lang="en-US" sz="2400" b="1" dirty="0">
                <a:solidFill>
                  <a:prstClr val="black"/>
                </a:solidFill>
                <a:latin typeface="Tahoma" pitchFamily="34" charset="0"/>
                <a:cs typeface="Times New Roman" pitchFamily="18" charset="0"/>
              </a:rPr>
              <a:t> and influence! (etc.)</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Be the example of godliness and righteousness in your life, and as you teach, be yourself that you might have the maximum spiritual effect!  </a:t>
            </a:r>
          </a:p>
        </p:txBody>
      </p:sp>
      <p:pic>
        <p:nvPicPr>
          <p:cNvPr id="2" name="Picture 1">
            <a:extLst>
              <a:ext uri="{FF2B5EF4-FFF2-40B4-BE49-F238E27FC236}">
                <a16:creationId xmlns:a16="http://schemas.microsoft.com/office/drawing/2014/main" id="{219105B6-385E-A428-DF17-20F3EF8809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1" y="1385361"/>
            <a:ext cx="4582164" cy="5199389"/>
          </a:xfrm>
          <a:prstGeom prst="rect">
            <a:avLst/>
          </a:prstGeom>
        </p:spPr>
      </p:pic>
    </p:spTree>
    <p:extLst>
      <p:ext uri="{BB962C8B-B14F-4D97-AF65-F5344CB8AC3E}">
        <p14:creationId xmlns:p14="http://schemas.microsoft.com/office/powerpoint/2010/main" val="2662255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fontScale="90000"/>
          </a:bodyPr>
          <a:lstStyle/>
          <a:p>
            <a:pPr defTabSz="914400">
              <a:defRPr/>
            </a:pPr>
            <a:r>
              <a:rPr lang="en-US" sz="4000" b="1" dirty="0">
                <a:solidFill>
                  <a:srgbClr val="FFFF00"/>
                </a:solidFill>
              </a:rPr>
              <a:t>Matthew’s Invitational Approach</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6834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nb-NO"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Luke 5:27-29, 30-32 (Mt. 9:9-13)</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Matthew (Levi) invited Jesus and His disciples to his house for “a big reception” and invited many of his tax collector friends.</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This was a great way for his friends to meet Jesus.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Tax collectors and sinners were eating with Jesus, which bothered the religious leaders (Luke 5:30-32), who complained to Jesus’ disciples.</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Jesus pointed out that the ones who need healing are the sick!</a:t>
            </a:r>
            <a:r>
              <a:rPr kumimoji="0" lang="en-US" sz="2400" b="1" i="0" u="none" strike="noStrike" kern="1200" cap="none" spc="0" normalizeH="0" baseline="0" noProof="0" dirty="0">
                <a:ln>
                  <a:noFill/>
                </a:ln>
                <a:solidFill>
                  <a:prstClr val="black"/>
                </a:solidFill>
                <a:effectLst/>
                <a:uLnTx/>
                <a:uFillTx/>
                <a:latin typeface="Tahoma" pitchFamily="34" charset="0"/>
                <a:cs typeface="Times New Roman" pitchFamily="18" charset="0"/>
              </a:rPr>
              <a:t>  </a:t>
            </a:r>
          </a:p>
        </p:txBody>
      </p:sp>
      <p:pic>
        <p:nvPicPr>
          <p:cNvPr id="3" name="Picture 2" descr="A group of people preparing food in a kitchen&#10;&#10;Description automatically generated">
            <a:extLst>
              <a:ext uri="{FF2B5EF4-FFF2-40B4-BE49-F238E27FC236}">
                <a16:creationId xmlns:a16="http://schemas.microsoft.com/office/drawing/2014/main" id="{A975104B-D50B-3808-A59A-5618BE12A72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 y="3492953"/>
            <a:ext cx="4607564" cy="3060247"/>
          </a:xfrm>
          <a:prstGeom prst="rect">
            <a:avLst/>
          </a:prstGeom>
        </p:spPr>
      </p:pic>
    </p:spTree>
    <p:extLst>
      <p:ext uri="{BB962C8B-B14F-4D97-AF65-F5344CB8AC3E}">
        <p14:creationId xmlns:p14="http://schemas.microsoft.com/office/powerpoint/2010/main" val="381955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fontScale="90000"/>
          </a:bodyPr>
          <a:lstStyle/>
          <a:p>
            <a:pPr defTabSz="914400">
              <a:defRPr/>
            </a:pPr>
            <a:r>
              <a:rPr lang="en-US" sz="4000" b="1" dirty="0">
                <a:solidFill>
                  <a:srgbClr val="FFFF00"/>
                </a:solidFill>
              </a:rPr>
              <a:t>Matthew’s Invitational Approach</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6834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Perhaps you have friends or family that you want them to meet godly influences and could invite them to Christian get-togethers! </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You can use our Invitation Cards to invite friends, family, and neighbors to Bible studies or services, or invite them to check out our website!</a:t>
            </a: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 </a:t>
            </a:r>
          </a:p>
        </p:txBody>
      </p:sp>
      <p:pic>
        <p:nvPicPr>
          <p:cNvPr id="3" name="Picture 2">
            <a:extLst>
              <a:ext uri="{FF2B5EF4-FFF2-40B4-BE49-F238E27FC236}">
                <a16:creationId xmlns:a16="http://schemas.microsoft.com/office/drawing/2014/main" id="{A975104B-D50B-3808-A59A-5618BE12A7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0684045">
            <a:off x="71571" y="1675356"/>
            <a:ext cx="3713302" cy="2528115"/>
          </a:xfrm>
          <a:prstGeom prst="rect">
            <a:avLst/>
          </a:prstGeom>
        </p:spPr>
      </p:pic>
      <p:pic>
        <p:nvPicPr>
          <p:cNvPr id="4" name="Picture 3" descr="A green screen with white text&#10;&#10;Description automatically generated">
            <a:extLst>
              <a:ext uri="{FF2B5EF4-FFF2-40B4-BE49-F238E27FC236}">
                <a16:creationId xmlns:a16="http://schemas.microsoft.com/office/drawing/2014/main" id="{290D1CBE-FC83-4E9A-82A1-E5E89714D2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00421">
            <a:off x="841723" y="4181211"/>
            <a:ext cx="3713301" cy="2162175"/>
          </a:xfrm>
          <a:prstGeom prst="rect">
            <a:avLst/>
          </a:prstGeom>
        </p:spPr>
      </p:pic>
    </p:spTree>
    <p:extLst>
      <p:ext uri="{BB962C8B-B14F-4D97-AF65-F5344CB8AC3E}">
        <p14:creationId xmlns:p14="http://schemas.microsoft.com/office/powerpoint/2010/main" val="3159819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fontScale="90000"/>
          </a:bodyPr>
          <a:lstStyle/>
          <a:p>
            <a:pPr defTabSz="914400">
              <a:defRPr/>
            </a:pPr>
            <a:r>
              <a:rPr lang="en-US" sz="4000" b="1" dirty="0">
                <a:solidFill>
                  <a:srgbClr val="FFFF00"/>
                </a:solidFill>
              </a:rPr>
              <a:t>Matthew’s Invitational Approach</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34326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Perhaps you have friends or family that you want them to meet godly influences and could invite them to Christian get-togethers! </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You can use our Invitation Cards to invite friends, family, and neighbors to Bible studies or services, or invite them to check out our website!</a:t>
            </a:r>
            <a:r>
              <a:rPr kumimoji="0" lang="en-US" sz="2000" b="1" i="0" u="none" strike="noStrike" kern="1200" cap="none" spc="0" normalizeH="0" baseline="0" noProof="0" dirty="0">
                <a:ln>
                  <a:noFill/>
                </a:ln>
                <a:solidFill>
                  <a:prstClr val="black"/>
                </a:solidFill>
                <a:effectLst/>
                <a:uLnTx/>
                <a:uFillTx/>
                <a:latin typeface="Tahoma" pitchFamily="34" charset="0"/>
                <a:cs typeface="Times New Roman" pitchFamily="18" charset="0"/>
              </a:rPr>
              <a:t> </a:t>
            </a:r>
          </a:p>
        </p:txBody>
      </p:sp>
      <p:pic>
        <p:nvPicPr>
          <p:cNvPr id="3" name="Picture 2">
            <a:extLst>
              <a:ext uri="{FF2B5EF4-FFF2-40B4-BE49-F238E27FC236}">
                <a16:creationId xmlns:a16="http://schemas.microsoft.com/office/drawing/2014/main" id="{A975104B-D50B-3808-A59A-5618BE12A7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0684045">
            <a:off x="71571" y="1675356"/>
            <a:ext cx="3713302" cy="2528115"/>
          </a:xfrm>
          <a:prstGeom prst="rect">
            <a:avLst/>
          </a:prstGeom>
        </p:spPr>
      </p:pic>
      <p:pic>
        <p:nvPicPr>
          <p:cNvPr id="4" name="Picture 3" descr="A green screen with white text&#10;&#10;Description automatically generated">
            <a:extLst>
              <a:ext uri="{FF2B5EF4-FFF2-40B4-BE49-F238E27FC236}">
                <a16:creationId xmlns:a16="http://schemas.microsoft.com/office/drawing/2014/main" id="{290D1CBE-FC83-4E9A-82A1-E5E89714D2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00421">
            <a:off x="841723" y="4181211"/>
            <a:ext cx="3713301" cy="2162175"/>
          </a:xfrm>
          <a:prstGeom prst="rect">
            <a:avLst/>
          </a:prstGeom>
        </p:spPr>
      </p:pic>
      <p:sp>
        <p:nvSpPr>
          <p:cNvPr id="2" name="Text Box 7">
            <a:extLst>
              <a:ext uri="{FF2B5EF4-FFF2-40B4-BE49-F238E27FC236}">
                <a16:creationId xmlns:a16="http://schemas.microsoft.com/office/drawing/2014/main" id="{65E62878-4B6A-E42E-3A0E-FD017F7B84E6}"/>
              </a:ext>
            </a:extLst>
          </p:cNvPr>
          <p:cNvSpPr txBox="1">
            <a:spLocks noChangeArrowheads="1"/>
          </p:cNvSpPr>
          <p:nvPr/>
        </p:nvSpPr>
        <p:spPr bwMode="auto">
          <a:xfrm>
            <a:off x="4618104" y="4093534"/>
            <a:ext cx="7587104" cy="2554545"/>
          </a:xfrm>
          <a:prstGeom prst="rect">
            <a:avLst/>
          </a:prstGeom>
          <a:solidFill>
            <a:srgbClr val="0000FF"/>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4000" b="1" dirty="0">
                <a:solidFill>
                  <a:schemeClr val="bg1"/>
                </a:solidFill>
                <a:latin typeface="Tahoma" pitchFamily="34" charset="0"/>
                <a:cs typeface="Times New Roman" pitchFamily="18" charset="0"/>
              </a:rPr>
              <a:t>Perhaps you have friends or relatives that need to meet Jesus and just need an invitation!</a:t>
            </a:r>
            <a:endParaRPr lang="en-US" sz="4400" b="1" dirty="0">
              <a:solidFill>
                <a:schemeClr val="bg1"/>
              </a:solidFill>
              <a:latin typeface="Tahoma" pitchFamily="34" charset="0"/>
              <a:cs typeface="Times New Roman" pitchFamily="18" charset="0"/>
            </a:endParaRPr>
          </a:p>
        </p:txBody>
      </p:sp>
    </p:spTree>
    <p:extLst>
      <p:ext uri="{BB962C8B-B14F-4D97-AF65-F5344CB8AC3E}">
        <p14:creationId xmlns:p14="http://schemas.microsoft.com/office/powerpoint/2010/main" val="1035439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defTabSz="914400">
              <a:defRPr/>
            </a:pPr>
            <a:r>
              <a:rPr lang="en-US" sz="4000" b="1" dirty="0">
                <a:solidFill>
                  <a:srgbClr val="FFFF00"/>
                </a:solidFill>
              </a:rPr>
              <a:t>Jesus’ Personal Approach</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6834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nb-NO"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Luke 19:1-10</a:t>
            </a:r>
            <a:endPar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Jesus stopped in the middle of a crowd that was following Him to look up into a tree and speak to Zacchaeus, a short tax collector who climbed into a Sycamore tree to see Jesus as He passed by, and told him to come down as Jesus desired to spend time with him!</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Jesus taking time to bring him from the curiosity stage by investing his personal attention to the man led the tax collector to change his life.</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Jesus said He came to “seek and save the lost” (Luke 19:10)</a:t>
            </a:r>
            <a:r>
              <a:rPr kumimoji="0" lang="en-US" sz="2400" b="1" i="0" u="none" strike="noStrike" kern="1200" cap="none" spc="0" normalizeH="0" baseline="0" noProof="0" dirty="0">
                <a:ln>
                  <a:noFill/>
                </a:ln>
                <a:solidFill>
                  <a:prstClr val="black"/>
                </a:solidFill>
                <a:effectLst/>
                <a:uLnTx/>
                <a:uFillTx/>
                <a:latin typeface="Tahoma" pitchFamily="34" charset="0"/>
                <a:cs typeface="Times New Roman" pitchFamily="18" charset="0"/>
              </a:rPr>
              <a:t>  </a:t>
            </a:r>
          </a:p>
        </p:txBody>
      </p:sp>
      <p:pic>
        <p:nvPicPr>
          <p:cNvPr id="28" name="Picture 27">
            <a:extLst>
              <a:ext uri="{FF2B5EF4-FFF2-40B4-BE49-F238E27FC236}">
                <a16:creationId xmlns:a16="http://schemas.microsoft.com/office/drawing/2014/main" id="{3567578A-D0F0-4E36-9853-05CAB15D6E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0" y="3505201"/>
            <a:ext cx="4616173" cy="3048000"/>
          </a:xfrm>
          <a:prstGeom prst="rect">
            <a:avLst/>
          </a:prstGeom>
        </p:spPr>
      </p:pic>
    </p:spTree>
    <p:extLst>
      <p:ext uri="{BB962C8B-B14F-4D97-AF65-F5344CB8AC3E}">
        <p14:creationId xmlns:p14="http://schemas.microsoft.com/office/powerpoint/2010/main" val="2186461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defTabSz="914400">
              <a:defRPr/>
            </a:pPr>
            <a:r>
              <a:rPr lang="en-US" sz="4000" b="1" dirty="0">
                <a:solidFill>
                  <a:srgbClr val="FFFF00"/>
                </a:solidFill>
              </a:rPr>
              <a:t>Jesus’ Personal Approach</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21372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Luke 19:1-10</a:t>
            </a:r>
          </a:p>
        </p:txBody>
      </p:sp>
      <p:pic>
        <p:nvPicPr>
          <p:cNvPr id="28" name="Picture 27">
            <a:extLst>
              <a:ext uri="{FF2B5EF4-FFF2-40B4-BE49-F238E27FC236}">
                <a16:creationId xmlns:a16="http://schemas.microsoft.com/office/drawing/2014/main" id="{3567578A-D0F0-4E36-9853-05CAB15D6E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0" y="3505201"/>
            <a:ext cx="4616173" cy="3048000"/>
          </a:xfrm>
          <a:prstGeom prst="rect">
            <a:avLst/>
          </a:prstGeom>
        </p:spPr>
      </p:pic>
      <p:sp>
        <p:nvSpPr>
          <p:cNvPr id="2" name="Text Box 7">
            <a:extLst>
              <a:ext uri="{FF2B5EF4-FFF2-40B4-BE49-F238E27FC236}">
                <a16:creationId xmlns:a16="http://schemas.microsoft.com/office/drawing/2014/main" id="{A837CF12-68DF-C6DC-FBF4-9B9CDE091804}"/>
              </a:ext>
            </a:extLst>
          </p:cNvPr>
          <p:cNvSpPr txBox="1">
            <a:spLocks noChangeArrowheads="1"/>
          </p:cNvSpPr>
          <p:nvPr/>
        </p:nvSpPr>
        <p:spPr bwMode="auto">
          <a:xfrm>
            <a:off x="4593988" y="2767549"/>
            <a:ext cx="7587104" cy="3785652"/>
          </a:xfrm>
          <a:prstGeom prst="rect">
            <a:avLst/>
          </a:prstGeom>
          <a:solidFill>
            <a:srgbClr val="0000FF"/>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4000" b="1" dirty="0">
                <a:solidFill>
                  <a:schemeClr val="bg1"/>
                </a:solidFill>
                <a:latin typeface="Tahoma" pitchFamily="34" charset="0"/>
                <a:cs typeface="Times New Roman" pitchFamily="18" charset="0"/>
              </a:rPr>
              <a:t>Perhaps you know someone interested in spiritual matters, and maybe they just need someone to give them personal attention so they might meet Jesus!</a:t>
            </a:r>
            <a:endParaRPr lang="en-US" sz="4400" b="1" dirty="0">
              <a:solidFill>
                <a:schemeClr val="bg1"/>
              </a:solidFill>
              <a:latin typeface="Tahoma" pitchFamily="34" charset="0"/>
              <a:cs typeface="Times New Roman" pitchFamily="18" charset="0"/>
            </a:endParaRPr>
          </a:p>
        </p:txBody>
      </p:sp>
    </p:spTree>
    <p:extLst>
      <p:ext uri="{BB962C8B-B14F-4D97-AF65-F5344CB8AC3E}">
        <p14:creationId xmlns:p14="http://schemas.microsoft.com/office/powerpoint/2010/main" val="3364549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26774" y="0"/>
            <a:ext cx="4398144" cy="2851463"/>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47302" y="-35285"/>
            <a:ext cx="4396092" cy="2922031"/>
          </a:xfrm>
          <a:prstGeom prst="rect">
            <a:avLst/>
          </a:prstGeom>
          <a:effectLst>
            <a:softEdge rad="19050"/>
          </a:effectLst>
        </p:spPr>
      </p:pic>
      <p:sp>
        <p:nvSpPr>
          <p:cNvPr id="103426" name="Rectangle 2"/>
          <p:cNvSpPr>
            <a:spLocks noGrp="1" noChangeArrowheads="1"/>
          </p:cNvSpPr>
          <p:nvPr>
            <p:ph type="title"/>
          </p:nvPr>
        </p:nvSpPr>
        <p:spPr>
          <a:xfrm>
            <a:off x="4398144" y="0"/>
            <a:ext cx="3449158" cy="914400"/>
          </a:xfrm>
          <a:solidFill>
            <a:srgbClr val="0000FF"/>
          </a:solidFill>
        </p:spPr>
        <p:txBody>
          <a:bodyPr vert="horz" wrap="none" lIns="68580" tIns="34290" rIns="68580" bIns="34290" rtlCol="0" anchor="t">
            <a:noAutofit/>
          </a:bodyPr>
          <a:lstStyle/>
          <a:p>
            <a:pPr algn="ctr"/>
            <a:r>
              <a:rPr lang="en-US" altLang="en-US"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 y="6594251"/>
            <a:ext cx="1752600"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rPr>
              <a:t>Teach The Good News!</a:t>
            </a:r>
          </a:p>
        </p:txBody>
      </p:sp>
      <p:sp>
        <p:nvSpPr>
          <p:cNvPr id="2" name="Text Box 7">
            <a:extLst>
              <a:ext uri="{FF2B5EF4-FFF2-40B4-BE49-F238E27FC236}">
                <a16:creationId xmlns:a16="http://schemas.microsoft.com/office/drawing/2014/main" id="{24290E2E-E22F-0C05-DB3F-514EBED4A30D}"/>
              </a:ext>
            </a:extLst>
          </p:cNvPr>
          <p:cNvSpPr txBox="1">
            <a:spLocks noChangeArrowheads="1"/>
          </p:cNvSpPr>
          <p:nvPr/>
        </p:nvSpPr>
        <p:spPr bwMode="auto">
          <a:xfrm>
            <a:off x="152400" y="3935970"/>
            <a:ext cx="11887200" cy="1754326"/>
          </a:xfrm>
          <a:prstGeom prst="rect">
            <a:avLst/>
          </a:prstGeom>
          <a:solidFill>
            <a:srgbClr val="FFFFCC"/>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5400" b="1" dirty="0">
                <a:solidFill>
                  <a:sysClr val="windowText" lastClr="000000"/>
                </a:solidFill>
                <a:latin typeface="Tahoma" pitchFamily="34" charset="0"/>
                <a:cs typeface="Times New Roman" pitchFamily="18" charset="0"/>
              </a:rPr>
              <a:t>What do you do when you hear good news?</a:t>
            </a:r>
            <a:endParaRPr lang="en-US" sz="6000" b="1" dirty="0">
              <a:solidFill>
                <a:sysClr val="windowText" lastClr="000000"/>
              </a:solidFill>
              <a:latin typeface="Tahoma" pitchFamily="34" charset="0"/>
              <a:cs typeface="Times New Roman" pitchFamily="18" charset="0"/>
            </a:endParaRPr>
          </a:p>
        </p:txBody>
      </p:sp>
    </p:spTree>
    <p:extLst>
      <p:ext uri="{BB962C8B-B14F-4D97-AF65-F5344CB8AC3E}">
        <p14:creationId xmlns:p14="http://schemas.microsoft.com/office/powerpoint/2010/main" val="13124505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fontScale="90000"/>
          </a:bodyPr>
          <a:lstStyle/>
          <a:p>
            <a:pPr defTabSz="914400">
              <a:defRPr/>
            </a:pPr>
            <a:r>
              <a:rPr lang="en-US" sz="4000" b="1" dirty="0">
                <a:solidFill>
                  <a:srgbClr val="FFFF00"/>
                </a:solidFill>
              </a:rPr>
              <a:t>Philip’s Conversational Approach</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6834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nb-NO"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8:26-40</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Sent by an angel, Philip overheard the Ethiopian Eunuch, Treasurer for the Queen of Ethiopia, reading from Isaiah 53 as his chariot passed by.</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He asked, “Do you understand what you are reading?”</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He was invited up into the chariot and starting where he was at (in Isaiah 53) he preached to him Jesus!</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This resulted in the man stopping the chariot to be baptized, and he went away rejoicing!</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b="1" dirty="0">
                <a:solidFill>
                  <a:prstClr val="black"/>
                </a:solidFill>
                <a:latin typeface="Tahoma" pitchFamily="34" charset="0"/>
                <a:cs typeface="Times New Roman" pitchFamily="18" charset="0"/>
              </a:rPr>
              <a:t>It started with a conversational question!</a:t>
            </a:r>
            <a:r>
              <a:rPr kumimoji="0" lang="en-US" sz="2400" b="1" i="0" u="none" strike="noStrike" kern="1200" cap="none" spc="0" normalizeH="0" baseline="0" noProof="0" dirty="0">
                <a:ln>
                  <a:noFill/>
                </a:ln>
                <a:solidFill>
                  <a:prstClr val="black"/>
                </a:solidFill>
                <a:effectLst/>
                <a:uLnTx/>
                <a:uFillTx/>
                <a:latin typeface="Tahoma" pitchFamily="34" charset="0"/>
                <a:cs typeface="Times New Roman" pitchFamily="18" charset="0"/>
              </a:rPr>
              <a:t>  </a:t>
            </a:r>
          </a:p>
        </p:txBody>
      </p:sp>
      <p:pic>
        <p:nvPicPr>
          <p:cNvPr id="2" name="Picture 1">
            <a:extLst>
              <a:ext uri="{FF2B5EF4-FFF2-40B4-BE49-F238E27FC236}">
                <a16:creationId xmlns:a16="http://schemas.microsoft.com/office/drawing/2014/main" id="{6D9CF199-D9A2-93AB-6866-38D7BA5C82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41" y="3052302"/>
            <a:ext cx="4607564" cy="3540496"/>
          </a:xfrm>
          <a:prstGeom prst="rect">
            <a:avLst/>
          </a:prstGeom>
        </p:spPr>
      </p:pic>
    </p:spTree>
    <p:extLst>
      <p:ext uri="{BB962C8B-B14F-4D97-AF65-F5344CB8AC3E}">
        <p14:creationId xmlns:p14="http://schemas.microsoft.com/office/powerpoint/2010/main" val="1466916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fontScale="90000"/>
          </a:bodyPr>
          <a:lstStyle/>
          <a:p>
            <a:pPr defTabSz="914400">
              <a:defRPr/>
            </a:pPr>
            <a:r>
              <a:rPr lang="en-US" sz="4000" b="1" dirty="0">
                <a:solidFill>
                  <a:srgbClr val="FFFF00"/>
                </a:solidFill>
              </a:rPr>
              <a:t>Philip’s Conversational Approach</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20610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Acts 8:26-40</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lang="nb-NO"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Encounter in Mbezi, TZ</a:t>
            </a:r>
            <a:endPar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6D9CF199-D9A2-93AB-6866-38D7BA5C82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41" y="3094464"/>
            <a:ext cx="4607564" cy="3456171"/>
          </a:xfrm>
          <a:prstGeom prst="rect">
            <a:avLst/>
          </a:prstGeom>
        </p:spPr>
      </p:pic>
      <p:sp>
        <p:nvSpPr>
          <p:cNvPr id="3" name="Text Box 7">
            <a:extLst>
              <a:ext uri="{FF2B5EF4-FFF2-40B4-BE49-F238E27FC236}">
                <a16:creationId xmlns:a16="http://schemas.microsoft.com/office/drawing/2014/main" id="{D4DCD6AC-3CD8-8026-2004-A2000B653C38}"/>
              </a:ext>
            </a:extLst>
          </p:cNvPr>
          <p:cNvSpPr txBox="1">
            <a:spLocks noChangeArrowheads="1"/>
          </p:cNvSpPr>
          <p:nvPr/>
        </p:nvSpPr>
        <p:spPr bwMode="auto">
          <a:xfrm>
            <a:off x="4604897" y="2564874"/>
            <a:ext cx="7587104" cy="3785652"/>
          </a:xfrm>
          <a:prstGeom prst="rect">
            <a:avLst/>
          </a:prstGeom>
          <a:solidFill>
            <a:srgbClr val="0000FF"/>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4000" b="1" dirty="0">
                <a:solidFill>
                  <a:schemeClr val="bg1"/>
                </a:solidFill>
                <a:latin typeface="Tahoma" pitchFamily="34" charset="0"/>
                <a:cs typeface="Times New Roman" pitchFamily="18" charset="0"/>
              </a:rPr>
              <a:t>Perhaps you could start a conversation with a simple question like Philip did, or start where they are at (their understanding) and preach to them Jesus!</a:t>
            </a:r>
            <a:endParaRPr lang="en-US" sz="4400" b="1" dirty="0">
              <a:solidFill>
                <a:schemeClr val="bg1"/>
              </a:solidFill>
              <a:latin typeface="Tahoma" pitchFamily="34" charset="0"/>
              <a:cs typeface="Times New Roman" pitchFamily="18" charset="0"/>
            </a:endParaRPr>
          </a:p>
        </p:txBody>
      </p:sp>
    </p:spTree>
    <p:extLst>
      <p:ext uri="{BB962C8B-B14F-4D97-AF65-F5344CB8AC3E}">
        <p14:creationId xmlns:p14="http://schemas.microsoft.com/office/powerpoint/2010/main" val="1664030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defTabSz="914400">
              <a:defRPr/>
            </a:pPr>
            <a:r>
              <a:rPr lang="en-US" sz="4000" b="1" dirty="0">
                <a:solidFill>
                  <a:srgbClr val="FFFF00"/>
                </a:solidFill>
              </a:rPr>
              <a:t>Tabitha’s Service Approach</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6834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nb-NO"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9:36-43</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dirty="0">
                <a:solidFill>
                  <a:prstClr val="black"/>
                </a:solidFill>
                <a:latin typeface="Tahoma" pitchFamily="34" charset="0"/>
                <a:cs typeface="Times New Roman" pitchFamily="18" charset="0"/>
              </a:rPr>
              <a:t>YLT: “…this woman was full of good works and kind acts that she was doing.” </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dirty="0">
                <a:solidFill>
                  <a:prstClr val="black"/>
                </a:solidFill>
                <a:latin typeface="Tahoma" pitchFamily="34" charset="0"/>
                <a:cs typeface="Times New Roman" pitchFamily="18" charset="0"/>
              </a:rPr>
              <a:t>NIV: “she was always doing good and helping the poor”</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dirty="0">
                <a:solidFill>
                  <a:prstClr val="black"/>
                </a:solidFill>
                <a:latin typeface="Tahoma" pitchFamily="34" charset="0"/>
                <a:cs typeface="Times New Roman" pitchFamily="18" charset="0"/>
              </a:rPr>
              <a:t>Tabitha (Dorcas in Greek) of Joppa died and the saints there sent for Peter in nearby Lydda.</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dirty="0">
                <a:solidFill>
                  <a:prstClr val="black"/>
                </a:solidFill>
                <a:latin typeface="Tahoma" pitchFamily="34" charset="0"/>
                <a:cs typeface="Times New Roman" pitchFamily="18" charset="0"/>
              </a:rPr>
              <a:t>When Peter came the widows that were gathered there were crying and showing him all the clothing Tabitha made for them while she was still alive! </a:t>
            </a:r>
          </a:p>
          <a:p>
            <a:pPr marL="914400" lvl="1" indent="-400050" fontAlgn="auto">
              <a:lnSpc>
                <a:spcPct val="120000"/>
              </a:lnSpc>
              <a:spcBef>
                <a:spcPct val="0"/>
              </a:spcBef>
              <a:spcAft>
                <a:spcPts val="600"/>
              </a:spcAft>
              <a:buClr>
                <a:srgbClr val="006600"/>
              </a:buClr>
              <a:buSzPct val="160000"/>
              <a:buFont typeface="Wingdings" panose="05000000000000000000" pitchFamily="2" charset="2"/>
              <a:buChar char="ü"/>
              <a:defRPr/>
            </a:pPr>
            <a:r>
              <a:rPr lang="en-US" sz="2400" dirty="0">
                <a:solidFill>
                  <a:prstClr val="black"/>
                </a:solidFill>
                <a:latin typeface="Tahoma" pitchFamily="34" charset="0"/>
                <a:cs typeface="Times New Roman" pitchFamily="18" charset="0"/>
              </a:rPr>
              <a:t>Acts of kindness can go a long way to demonstrate the love of Jesus! (James 2:15-17; I John 3:17-18)</a:t>
            </a: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  </a:t>
            </a:r>
          </a:p>
        </p:txBody>
      </p:sp>
      <p:pic>
        <p:nvPicPr>
          <p:cNvPr id="28" name="Picture 27">
            <a:extLst>
              <a:ext uri="{FF2B5EF4-FFF2-40B4-BE49-F238E27FC236}">
                <a16:creationId xmlns:a16="http://schemas.microsoft.com/office/drawing/2014/main" id="{3567578A-D0F0-4E36-9853-05CAB15D6E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0" y="2873038"/>
            <a:ext cx="4607563" cy="3680162"/>
          </a:xfrm>
          <a:prstGeom prst="rect">
            <a:avLst/>
          </a:prstGeom>
        </p:spPr>
      </p:pic>
    </p:spTree>
    <p:extLst>
      <p:ext uri="{BB962C8B-B14F-4D97-AF65-F5344CB8AC3E}">
        <p14:creationId xmlns:p14="http://schemas.microsoft.com/office/powerpoint/2010/main" val="2727113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defTabSz="914400">
              <a:defRPr/>
            </a:pPr>
            <a:r>
              <a:rPr lang="en-US" sz="4000" b="1" dirty="0">
                <a:solidFill>
                  <a:srgbClr val="FFFF00"/>
                </a:solidFill>
              </a:rPr>
              <a:t>Tabitha’s Service Approach</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25182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Acts 9:36-43</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lang="nb-NO"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Memorial Service for a Kind woman</a:t>
            </a:r>
          </a:p>
        </p:txBody>
      </p:sp>
      <p:pic>
        <p:nvPicPr>
          <p:cNvPr id="28" name="Picture 27">
            <a:extLst>
              <a:ext uri="{FF2B5EF4-FFF2-40B4-BE49-F238E27FC236}">
                <a16:creationId xmlns:a16="http://schemas.microsoft.com/office/drawing/2014/main" id="{3567578A-D0F0-4E36-9853-05CAB15D6E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0" y="2873038"/>
            <a:ext cx="4607563" cy="3680162"/>
          </a:xfrm>
          <a:prstGeom prst="rect">
            <a:avLst/>
          </a:prstGeom>
        </p:spPr>
      </p:pic>
      <p:sp>
        <p:nvSpPr>
          <p:cNvPr id="2" name="Text Box 7">
            <a:extLst>
              <a:ext uri="{FF2B5EF4-FFF2-40B4-BE49-F238E27FC236}">
                <a16:creationId xmlns:a16="http://schemas.microsoft.com/office/drawing/2014/main" id="{608531C2-0A91-E35A-D38D-9DA854A85FFF}"/>
              </a:ext>
            </a:extLst>
          </p:cNvPr>
          <p:cNvSpPr txBox="1">
            <a:spLocks noChangeArrowheads="1"/>
          </p:cNvSpPr>
          <p:nvPr/>
        </p:nvSpPr>
        <p:spPr bwMode="auto">
          <a:xfrm>
            <a:off x="4604897" y="3101250"/>
            <a:ext cx="7587104" cy="3170099"/>
          </a:xfrm>
          <a:prstGeom prst="rect">
            <a:avLst/>
          </a:prstGeom>
          <a:solidFill>
            <a:srgbClr val="0000FF"/>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4000" b="1" dirty="0">
                <a:solidFill>
                  <a:schemeClr val="bg1"/>
                </a:solidFill>
                <a:latin typeface="Tahoma" pitchFamily="34" charset="0"/>
                <a:cs typeface="Times New Roman" pitchFamily="18" charset="0"/>
              </a:rPr>
              <a:t>Perhaps there are people in your life you can serve in some way to show them the love of God and bring them to Jesus!</a:t>
            </a:r>
            <a:endParaRPr lang="en-US" sz="4400" b="1" dirty="0">
              <a:solidFill>
                <a:schemeClr val="bg1"/>
              </a:solidFill>
              <a:latin typeface="Tahoma" pitchFamily="34" charset="0"/>
              <a:cs typeface="Times New Roman" pitchFamily="18" charset="0"/>
            </a:endParaRPr>
          </a:p>
        </p:txBody>
      </p:sp>
    </p:spTree>
    <p:extLst>
      <p:ext uri="{BB962C8B-B14F-4D97-AF65-F5344CB8AC3E}">
        <p14:creationId xmlns:p14="http://schemas.microsoft.com/office/powerpoint/2010/main" val="55064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defTabSz="914400">
              <a:defRPr/>
            </a:pPr>
            <a:r>
              <a:rPr lang="en-US" sz="4000" b="1" dirty="0">
                <a:solidFill>
                  <a:srgbClr val="FFFF00"/>
                </a:solidFill>
              </a:rPr>
              <a:t>The Right Approaches</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553200"/>
            <a:ext cx="4630807" cy="27744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25182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Matthew’s Invitational Approach</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Jesus’ Personal Approach</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Philip’s Conversational Approach</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nb-NO"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Tabitha’s Service Approach</a:t>
            </a:r>
          </a:p>
        </p:txBody>
      </p:sp>
      <p:sp>
        <p:nvSpPr>
          <p:cNvPr id="2" name="Text Box 7">
            <a:extLst>
              <a:ext uri="{FF2B5EF4-FFF2-40B4-BE49-F238E27FC236}">
                <a16:creationId xmlns:a16="http://schemas.microsoft.com/office/drawing/2014/main" id="{608531C2-0A91-E35A-D38D-9DA854A85FFF}"/>
              </a:ext>
            </a:extLst>
          </p:cNvPr>
          <p:cNvSpPr txBox="1">
            <a:spLocks noChangeArrowheads="1"/>
          </p:cNvSpPr>
          <p:nvPr/>
        </p:nvSpPr>
        <p:spPr bwMode="auto">
          <a:xfrm>
            <a:off x="4594355" y="3751008"/>
            <a:ext cx="7587104" cy="2554545"/>
          </a:xfrm>
          <a:prstGeom prst="rect">
            <a:avLst/>
          </a:prstGeom>
          <a:solidFill>
            <a:srgbClr val="0000FF"/>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r>
              <a:rPr lang="en-US" sz="4000" b="1" dirty="0">
                <a:solidFill>
                  <a:prstClr val="white"/>
                </a:solidFill>
                <a:latin typeface="Tahoma" pitchFamily="34" charset="0"/>
                <a:cs typeface="Times New Roman" pitchFamily="18" charset="0"/>
              </a:rPr>
              <a:t>People respond in many ways, and you can find the approach to teaching that best suits you and the need</a:t>
            </a:r>
            <a:r>
              <a:rPr kumimoji="0" lang="en-US" sz="4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endParaRPr kumimoji="0" lang="en-US" sz="4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pic>
        <p:nvPicPr>
          <p:cNvPr id="3" name="Picture 2">
            <a:extLst>
              <a:ext uri="{FF2B5EF4-FFF2-40B4-BE49-F238E27FC236}">
                <a16:creationId xmlns:a16="http://schemas.microsoft.com/office/drawing/2014/main" id="{59576183-0BF4-4D1F-9C3A-E30E71C6D56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1" y="3505200"/>
            <a:ext cx="4563538" cy="3046163"/>
          </a:xfrm>
          <a:prstGeom prst="rect">
            <a:avLst/>
          </a:prstGeom>
        </p:spPr>
      </p:pic>
    </p:spTree>
    <p:extLst>
      <p:ext uri="{BB962C8B-B14F-4D97-AF65-F5344CB8AC3E}">
        <p14:creationId xmlns:p14="http://schemas.microsoft.com/office/powerpoint/2010/main" val="4012543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1770"/>
            <a:ext cx="4398144" cy="3298609"/>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08156" y="-1926"/>
            <a:ext cx="4396092" cy="3297070"/>
          </a:xfrm>
          <a:prstGeom prst="rect">
            <a:avLst/>
          </a:prstGeom>
          <a:effectLst>
            <a:softEdge rad="19050"/>
          </a:effectLst>
        </p:spPr>
      </p:pic>
      <p:sp>
        <p:nvSpPr>
          <p:cNvPr id="103426" name="Rectangle 2"/>
          <p:cNvSpPr>
            <a:spLocks noGrp="1" noChangeArrowheads="1"/>
          </p:cNvSpPr>
          <p:nvPr>
            <p:ph type="title"/>
          </p:nvPr>
        </p:nvSpPr>
        <p:spPr>
          <a:xfrm>
            <a:off x="4398144" y="0"/>
            <a:ext cx="3395714" cy="914400"/>
          </a:xfrm>
          <a:solidFill>
            <a:srgbClr val="0000FF"/>
          </a:solidFill>
        </p:spPr>
        <p:txBody>
          <a:bodyPr vert="horz" wrap="none" lIns="68580" tIns="34290" rIns="68580" bIns="34290" rtlCol="0" anchor="t">
            <a:noAutofit/>
          </a:bodyPr>
          <a:lstStyle/>
          <a:p>
            <a:pPr algn="ctr"/>
            <a:r>
              <a:rPr lang="en-US" altLang="en-US"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p:cNvSpPr>
            <a:spLocks noGrp="1"/>
          </p:cNvSpPr>
          <p:nvPr>
            <p:ph type="ftr" sz="quarter" idx="11"/>
          </p:nvPr>
        </p:nvSpPr>
        <p:spPr>
          <a:xfrm>
            <a:off x="1" y="6594251"/>
            <a:ext cx="1752600"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rPr>
              <a:t>Teach The Good News!</a:t>
            </a:r>
          </a:p>
        </p:txBody>
      </p:sp>
      <p:sp>
        <p:nvSpPr>
          <p:cNvPr id="12" name="Text Box 4">
            <a:extLst>
              <a:ext uri="{FF2B5EF4-FFF2-40B4-BE49-F238E27FC236}">
                <a16:creationId xmlns:a16="http://schemas.microsoft.com/office/drawing/2014/main" id="{6FB11BE5-F77A-4C52-93DC-7E1E884EC5D0}"/>
              </a:ext>
            </a:extLst>
          </p:cNvPr>
          <p:cNvSpPr txBox="1">
            <a:spLocks noChangeArrowheads="1"/>
          </p:cNvSpPr>
          <p:nvPr/>
        </p:nvSpPr>
        <p:spPr bwMode="auto">
          <a:xfrm>
            <a:off x="50351" y="3812160"/>
            <a:ext cx="1219199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lvl="0" indent="-457200" defTabSz="457200" fontAlgn="auto">
              <a:spcBef>
                <a:spcPts val="0"/>
              </a:spcBef>
              <a:spcAft>
                <a:spcPts val="0"/>
              </a:spcAft>
              <a:buClr>
                <a:srgbClr val="94D7E4"/>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We need to have the mindset that all people matter to God and are worthy of our time, love and concern! (II Timothy 2:24-26)</a:t>
            </a:r>
          </a:p>
          <a:p>
            <a:pPr marL="457200" lvl="0" indent="-457200" defTabSz="457200" fontAlgn="auto">
              <a:spcBef>
                <a:spcPts val="0"/>
              </a:spcBef>
              <a:spcAft>
                <a:spcPts val="0"/>
              </a:spcAft>
              <a:buClr>
                <a:srgbClr val="94D7E4"/>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With that mindset we ought not to “judge a book by its cover” in our approach to teaching people, and that we might do away with our own bias, prejudices, and false image that the church is for perfect people!</a:t>
            </a:r>
            <a:endParaRPr kumimoji="0" lang="en-US" altLang="en-US" sz="2800" b="0"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47048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1770"/>
            <a:ext cx="4398144" cy="3298609"/>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08156" y="-1926"/>
            <a:ext cx="4396092" cy="3297070"/>
          </a:xfrm>
          <a:prstGeom prst="rect">
            <a:avLst/>
          </a:prstGeom>
          <a:effectLst>
            <a:softEdge rad="19050"/>
          </a:effectLst>
        </p:spPr>
      </p:pic>
      <p:sp>
        <p:nvSpPr>
          <p:cNvPr id="103426" name="Rectangle 2"/>
          <p:cNvSpPr>
            <a:spLocks noGrp="1" noChangeArrowheads="1"/>
          </p:cNvSpPr>
          <p:nvPr>
            <p:ph type="title"/>
          </p:nvPr>
        </p:nvSpPr>
        <p:spPr>
          <a:xfrm>
            <a:off x="4398144" y="0"/>
            <a:ext cx="3395714" cy="914400"/>
          </a:xfrm>
          <a:solidFill>
            <a:srgbClr val="0000FF"/>
          </a:solidFill>
        </p:spPr>
        <p:txBody>
          <a:bodyPr vert="horz" wrap="none" lIns="68580" tIns="34290" rIns="68580" bIns="34290" rtlCol="0" anchor="t">
            <a:noAutofit/>
          </a:bodyPr>
          <a:lstStyle/>
          <a:p>
            <a:pPr algn="ctr"/>
            <a:r>
              <a:rPr lang="en-US" altLang="en-US"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p:cNvSpPr>
            <a:spLocks noGrp="1"/>
          </p:cNvSpPr>
          <p:nvPr>
            <p:ph type="ftr" sz="quarter" idx="11"/>
          </p:nvPr>
        </p:nvSpPr>
        <p:spPr>
          <a:xfrm>
            <a:off x="1" y="6594251"/>
            <a:ext cx="1752600"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rPr>
              <a:t>Teach The Good News!</a:t>
            </a:r>
          </a:p>
        </p:txBody>
      </p:sp>
      <p:sp>
        <p:nvSpPr>
          <p:cNvPr id="12" name="Text Box 4">
            <a:extLst>
              <a:ext uri="{FF2B5EF4-FFF2-40B4-BE49-F238E27FC236}">
                <a16:creationId xmlns:a16="http://schemas.microsoft.com/office/drawing/2014/main" id="{6FB11BE5-F77A-4C52-93DC-7E1E884EC5D0}"/>
              </a:ext>
            </a:extLst>
          </p:cNvPr>
          <p:cNvSpPr txBox="1">
            <a:spLocks noChangeArrowheads="1"/>
          </p:cNvSpPr>
          <p:nvPr/>
        </p:nvSpPr>
        <p:spPr bwMode="auto">
          <a:xfrm>
            <a:off x="3813" y="4243047"/>
            <a:ext cx="121919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lvl="0" indent="-457200" defTabSz="457200" fontAlgn="auto">
              <a:spcBef>
                <a:spcPts val="0"/>
              </a:spcBef>
              <a:spcAft>
                <a:spcPts val="0"/>
              </a:spcAft>
              <a:buClr>
                <a:srgbClr val="94D7E4"/>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Jesus said He came to heal the sick and save the lost (Luke 5:31; 19:10)</a:t>
            </a:r>
          </a:p>
          <a:p>
            <a:pPr marL="457200" lvl="0" indent="-457200" defTabSz="457200" fontAlgn="auto">
              <a:spcBef>
                <a:spcPts val="0"/>
              </a:spcBef>
              <a:spcAft>
                <a:spcPts val="0"/>
              </a:spcAft>
              <a:buClr>
                <a:srgbClr val="94D7E4"/>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blood of Jesus was shed to forgive the sins of a repentant sinner (Acts 10:34-35; Ephesians 1:7)</a:t>
            </a:r>
            <a:endParaRPr kumimoji="0" lang="en-US" altLang="en-US" sz="2800" b="0"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687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1770"/>
            <a:ext cx="4398144" cy="3298609"/>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08156" y="-1926"/>
            <a:ext cx="4396092" cy="3297070"/>
          </a:xfrm>
          <a:prstGeom prst="rect">
            <a:avLst/>
          </a:prstGeom>
          <a:effectLst>
            <a:softEdge rad="19050"/>
          </a:effectLst>
        </p:spPr>
      </p:pic>
      <p:sp>
        <p:nvSpPr>
          <p:cNvPr id="103426" name="Rectangle 2"/>
          <p:cNvSpPr>
            <a:spLocks noGrp="1" noChangeArrowheads="1"/>
          </p:cNvSpPr>
          <p:nvPr>
            <p:ph type="title"/>
          </p:nvPr>
        </p:nvSpPr>
        <p:spPr>
          <a:xfrm>
            <a:off x="4398144" y="0"/>
            <a:ext cx="3395714" cy="914400"/>
          </a:xfrm>
          <a:solidFill>
            <a:srgbClr val="0000FF"/>
          </a:solidFill>
        </p:spPr>
        <p:txBody>
          <a:bodyPr vert="horz" wrap="none" lIns="68580" tIns="34290" rIns="68580" bIns="34290" rtlCol="0" anchor="t">
            <a:noAutofit/>
          </a:bodyPr>
          <a:lstStyle/>
          <a:p>
            <a:pPr algn="ctr"/>
            <a:r>
              <a:rPr lang="en-US" altLang="en-US"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p:cNvSpPr>
            <a:spLocks noGrp="1"/>
          </p:cNvSpPr>
          <p:nvPr>
            <p:ph type="ftr" sz="quarter" idx="11"/>
          </p:nvPr>
        </p:nvSpPr>
        <p:spPr>
          <a:xfrm>
            <a:off x="1" y="6594251"/>
            <a:ext cx="1752600"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rPr>
              <a:t>Teach The Good News!</a:t>
            </a:r>
          </a:p>
        </p:txBody>
      </p:sp>
      <p:sp>
        <p:nvSpPr>
          <p:cNvPr id="9" name="Text Box 7">
            <a:extLst>
              <a:ext uri="{FF2B5EF4-FFF2-40B4-BE49-F238E27FC236}">
                <a16:creationId xmlns:a16="http://schemas.microsoft.com/office/drawing/2014/main" id="{0A51E376-2BCE-40F6-B8F4-92429B4AE0D8}"/>
              </a:ext>
            </a:extLst>
          </p:cNvPr>
          <p:cNvSpPr txBox="1">
            <a:spLocks noChangeArrowheads="1"/>
          </p:cNvSpPr>
          <p:nvPr/>
        </p:nvSpPr>
        <p:spPr bwMode="auto">
          <a:xfrm>
            <a:off x="152400" y="3810000"/>
            <a:ext cx="11887200" cy="2554545"/>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r>
              <a:rPr lang="en-US" sz="4000" b="1" dirty="0">
                <a:solidFill>
                  <a:prstClr val="white"/>
                </a:solidFill>
                <a:latin typeface="Tahoma" pitchFamily="34" charset="0"/>
                <a:cs typeface="Times New Roman" pitchFamily="18" charset="0"/>
              </a:rPr>
              <a:t>Hopefully, these approach styles will give us all ideas on how to be more effective in reaching the lost of the world, by starting on those in our own circle of influence</a:t>
            </a:r>
            <a:r>
              <a:rPr kumimoji="0" lang="en-US" sz="4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endParaRPr kumimoji="0" lang="en-US" sz="4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0335151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1770"/>
            <a:ext cx="4398144" cy="3298609"/>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08156" y="-1926"/>
            <a:ext cx="4396092" cy="3297070"/>
          </a:xfrm>
          <a:prstGeom prst="rect">
            <a:avLst/>
          </a:prstGeom>
          <a:effectLst>
            <a:softEdge rad="19050"/>
          </a:effectLst>
        </p:spPr>
      </p:pic>
      <p:sp>
        <p:nvSpPr>
          <p:cNvPr id="103426" name="Rectangle 2"/>
          <p:cNvSpPr>
            <a:spLocks noGrp="1" noChangeArrowheads="1"/>
          </p:cNvSpPr>
          <p:nvPr>
            <p:ph type="title"/>
          </p:nvPr>
        </p:nvSpPr>
        <p:spPr>
          <a:xfrm>
            <a:off x="4398144" y="0"/>
            <a:ext cx="3395714" cy="914400"/>
          </a:xfrm>
          <a:solidFill>
            <a:srgbClr val="0000FF"/>
          </a:solidFill>
        </p:spPr>
        <p:txBody>
          <a:bodyPr vert="horz" wrap="none" lIns="68580" tIns="34290" rIns="68580" bIns="34290" rtlCol="0" anchor="t">
            <a:noAutofit/>
          </a:bodyPr>
          <a:lstStyle/>
          <a:p>
            <a:pPr algn="ctr"/>
            <a:r>
              <a:rPr lang="en-US" altLang="en-US"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 y="6594251"/>
            <a:ext cx="1752600" cy="273844"/>
          </a:xfrm>
        </p:spPr>
        <p:txBody>
          <a:bodyPr vert="horz" lIns="68580" tIns="34290" rIns="68580" bIns="34290" rtlCol="0" anchor="ctr">
            <a:normAutofit/>
          </a:bodyPr>
          <a:lstStyle/>
          <a:p>
            <a:pPr defTabSz="685800" fontAlgn="auto">
              <a:spcBef>
                <a:spcPts val="0"/>
              </a:spcBef>
              <a:spcAft>
                <a:spcPts val="450"/>
              </a:spcAft>
              <a:defRPr/>
            </a:pPr>
            <a:r>
              <a:rPr lang="en-US"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ahoma"/>
                <a:cs typeface="+mn-cs"/>
              </a:rPr>
              <a:t>Teach The Good News!</a:t>
            </a:r>
          </a:p>
        </p:txBody>
      </p:sp>
      <p:sp>
        <p:nvSpPr>
          <p:cNvPr id="12" name="Text Box 4">
            <a:extLst>
              <a:ext uri="{FF2B5EF4-FFF2-40B4-BE49-F238E27FC236}">
                <a16:creationId xmlns:a16="http://schemas.microsoft.com/office/drawing/2014/main" id="{6FB11BE5-F77A-4C52-93DC-7E1E884EC5D0}"/>
              </a:ext>
            </a:extLst>
          </p:cNvPr>
          <p:cNvSpPr txBox="1">
            <a:spLocks noChangeArrowheads="1"/>
          </p:cNvSpPr>
          <p:nvPr/>
        </p:nvSpPr>
        <p:spPr bwMode="auto">
          <a:xfrm>
            <a:off x="12251" y="3781600"/>
            <a:ext cx="1219199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defTabSz="457200" fontAlgn="auto">
              <a:spcBef>
                <a:spcPts val="0"/>
              </a:spcBef>
              <a:spcAft>
                <a:spcPts val="0"/>
              </a:spcAft>
              <a:buClr>
                <a:schemeClr val="tx2"/>
              </a:buClr>
              <a:buSzPct val="115000"/>
              <a:buFont typeface="Wingdings" panose="05000000000000000000" pitchFamily="2" charset="2"/>
              <a:buChar char="v"/>
            </a:pPr>
            <a:r>
              <a:rPr lang="en-US" alt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The good news spreading from Jerusalem was that Jesus was alive (Luke 24:13-27)</a:t>
            </a:r>
          </a:p>
          <a:p>
            <a:pPr marL="457200" indent="-457200" defTabSz="457200" fontAlgn="auto">
              <a:spcBef>
                <a:spcPts val="0"/>
              </a:spcBef>
              <a:spcAft>
                <a:spcPts val="0"/>
              </a:spcAft>
              <a:buClr>
                <a:schemeClr val="tx2"/>
              </a:buClr>
              <a:buSzPct val="115000"/>
              <a:buFont typeface="Wingdings" panose="05000000000000000000" pitchFamily="2" charset="2"/>
              <a:buChar char="v"/>
            </a:pPr>
            <a:r>
              <a:rPr lang="en-US" alt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“He is not here, but He has risen. Remember how He spoke to you while He was still in Galilee” (Luke 24:6)</a:t>
            </a:r>
          </a:p>
          <a:p>
            <a:pPr marL="457200" indent="-457200" defTabSz="457200" fontAlgn="auto">
              <a:spcBef>
                <a:spcPts val="0"/>
              </a:spcBef>
              <a:spcAft>
                <a:spcPts val="0"/>
              </a:spcAft>
              <a:buClr>
                <a:schemeClr val="tx2"/>
              </a:buClr>
              <a:buSzPct val="115000"/>
              <a:buFont typeface="Wingdings" panose="05000000000000000000" pitchFamily="2" charset="2"/>
              <a:buChar char="v"/>
            </a:pPr>
            <a:r>
              <a:rPr lang="en-US" alt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Jesus sent His disciples into all the world to preach the good news (Mark 16:15-16)</a:t>
            </a:r>
          </a:p>
          <a:p>
            <a:pPr marL="457200" indent="-457200" defTabSz="457200" fontAlgn="auto">
              <a:spcBef>
                <a:spcPts val="0"/>
              </a:spcBef>
              <a:spcAft>
                <a:spcPts val="0"/>
              </a:spcAft>
              <a:buClr>
                <a:schemeClr val="tx2"/>
              </a:buClr>
              <a:buSzPct val="115000"/>
              <a:buFont typeface="Wingdings" panose="05000000000000000000" pitchFamily="2" charset="2"/>
              <a:buChar char="v"/>
            </a:pPr>
            <a:r>
              <a:rPr lang="en-US" alt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Paul said he preached the good news of Jesus’ death, burial, and resurrection to the Corinthian saints, and they were saved by the gospel (I Corinthians 15:1-11)</a:t>
            </a:r>
          </a:p>
        </p:txBody>
      </p:sp>
    </p:spTree>
    <p:extLst>
      <p:ext uri="{BB962C8B-B14F-4D97-AF65-F5344CB8AC3E}">
        <p14:creationId xmlns:p14="http://schemas.microsoft.com/office/powerpoint/2010/main" val="33031763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additive="base">
                                        <p:cTn id="17"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additive="base">
                                        <p:cTn id="22"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1770"/>
            <a:ext cx="4398144" cy="3298609"/>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08156" y="-1926"/>
            <a:ext cx="4396092" cy="3297070"/>
          </a:xfrm>
          <a:prstGeom prst="rect">
            <a:avLst/>
          </a:prstGeom>
          <a:effectLst>
            <a:softEdge rad="19050"/>
          </a:effectLst>
        </p:spPr>
      </p:pic>
      <p:sp>
        <p:nvSpPr>
          <p:cNvPr id="103426" name="Rectangle 2"/>
          <p:cNvSpPr>
            <a:spLocks noGrp="1" noChangeArrowheads="1"/>
          </p:cNvSpPr>
          <p:nvPr>
            <p:ph type="title"/>
          </p:nvPr>
        </p:nvSpPr>
        <p:spPr>
          <a:xfrm>
            <a:off x="4398144" y="0"/>
            <a:ext cx="3395714" cy="914400"/>
          </a:xfrm>
          <a:solidFill>
            <a:srgbClr val="0000FF"/>
          </a:solidFill>
        </p:spPr>
        <p:txBody>
          <a:bodyPr vert="horz" wrap="none" lIns="68580" tIns="34290" rIns="68580" bIns="34290" rtlCol="0" anchor="t">
            <a:noAutofit/>
          </a:bodyPr>
          <a:lstStyle/>
          <a:p>
            <a:pPr algn="ctr"/>
            <a:r>
              <a:rPr lang="en-US" altLang="en-US"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 y="6594251"/>
            <a:ext cx="1752600"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rPr>
              <a:t>Teach The Good News!</a:t>
            </a:r>
          </a:p>
        </p:txBody>
      </p:sp>
      <p:sp>
        <p:nvSpPr>
          <p:cNvPr id="2" name="Text Box 7">
            <a:extLst>
              <a:ext uri="{FF2B5EF4-FFF2-40B4-BE49-F238E27FC236}">
                <a16:creationId xmlns:a16="http://schemas.microsoft.com/office/drawing/2014/main" id="{8594D165-8AC7-EF43-4307-0CD0D8275425}"/>
              </a:ext>
            </a:extLst>
          </p:cNvPr>
          <p:cNvSpPr txBox="1">
            <a:spLocks noChangeArrowheads="1"/>
          </p:cNvSpPr>
          <p:nvPr/>
        </p:nvSpPr>
        <p:spPr bwMode="auto">
          <a:xfrm>
            <a:off x="152400" y="3581162"/>
            <a:ext cx="11887200" cy="2800767"/>
          </a:xfrm>
          <a:prstGeom prst="rect">
            <a:avLst/>
          </a:prstGeom>
          <a:solidFill>
            <a:srgbClr val="FFFFCC"/>
          </a:solidFill>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4400" b="1" dirty="0">
                <a:solidFill>
                  <a:sysClr val="windowText" lastClr="000000"/>
                </a:solidFill>
                <a:latin typeface="Tahoma" pitchFamily="34" charset="0"/>
                <a:cs typeface="Times New Roman" pitchFamily="18" charset="0"/>
              </a:rPr>
              <a:t>We need to share the good news that Jesus died for our sins and raised Himself from the dead and invites those who obey Him to live with Him forever!</a:t>
            </a:r>
            <a:endParaRPr lang="en-US" sz="4800" b="1" dirty="0">
              <a:solidFill>
                <a:sysClr val="windowText" lastClr="000000"/>
              </a:solidFill>
              <a:latin typeface="Tahoma" pitchFamily="34" charset="0"/>
              <a:cs typeface="Times New Roman" pitchFamily="18" charset="0"/>
            </a:endParaRPr>
          </a:p>
        </p:txBody>
      </p:sp>
    </p:spTree>
    <p:extLst>
      <p:ext uri="{BB962C8B-B14F-4D97-AF65-F5344CB8AC3E}">
        <p14:creationId xmlns:p14="http://schemas.microsoft.com/office/powerpoint/2010/main" val="3761555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1770"/>
            <a:ext cx="4398144" cy="3298609"/>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08156" y="-1926"/>
            <a:ext cx="4396092" cy="3297070"/>
          </a:xfrm>
          <a:prstGeom prst="rect">
            <a:avLst/>
          </a:prstGeom>
          <a:effectLst>
            <a:softEdge rad="19050"/>
          </a:effectLst>
        </p:spPr>
      </p:pic>
      <p:sp>
        <p:nvSpPr>
          <p:cNvPr id="103426" name="Rectangle 2"/>
          <p:cNvSpPr>
            <a:spLocks noGrp="1" noChangeArrowheads="1"/>
          </p:cNvSpPr>
          <p:nvPr>
            <p:ph type="title"/>
          </p:nvPr>
        </p:nvSpPr>
        <p:spPr>
          <a:xfrm>
            <a:off x="4398144" y="0"/>
            <a:ext cx="3395714" cy="914400"/>
          </a:xfrm>
          <a:solidFill>
            <a:srgbClr val="0000FF"/>
          </a:solidFill>
        </p:spPr>
        <p:txBody>
          <a:bodyPr vert="horz" wrap="none" lIns="68580" tIns="34290" rIns="68580" bIns="34290" rtlCol="0" anchor="t">
            <a:noAutofit/>
          </a:bodyPr>
          <a:lstStyle/>
          <a:p>
            <a:pPr algn="ctr"/>
            <a:r>
              <a:rPr lang="en-US" altLang="en-US"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 y="6594251"/>
            <a:ext cx="1752600" cy="273844"/>
          </a:xfrm>
        </p:spPr>
        <p:txBody>
          <a:bodyPr vert="horz" lIns="68580" tIns="34290" rIns="68580" bIns="34290" rtlCol="0" anchor="ct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alt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ahoma"/>
                <a:ea typeface="+mn-ea"/>
                <a:cs typeface="Arial" charset="0"/>
              </a:rPr>
              <a:t>Teach The Good News!</a:t>
            </a:r>
          </a:p>
        </p:txBody>
      </p:sp>
      <p:sp>
        <p:nvSpPr>
          <p:cNvPr id="9" name="Text Box 7">
            <a:extLst>
              <a:ext uri="{FF2B5EF4-FFF2-40B4-BE49-F238E27FC236}">
                <a16:creationId xmlns:a16="http://schemas.microsoft.com/office/drawing/2014/main" id="{0A51E376-2BCE-40F6-B8F4-92429B4AE0D8}"/>
              </a:ext>
            </a:extLst>
          </p:cNvPr>
          <p:cNvSpPr txBox="1">
            <a:spLocks noChangeArrowheads="1"/>
          </p:cNvSpPr>
          <p:nvPr/>
        </p:nvSpPr>
        <p:spPr bwMode="auto">
          <a:xfrm>
            <a:off x="175260" y="3966049"/>
            <a:ext cx="11887200" cy="1938992"/>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4000" b="1" dirty="0">
                <a:latin typeface="Tahoma" pitchFamily="34" charset="0"/>
                <a:cs typeface="Times New Roman" pitchFamily="18" charset="0"/>
              </a:rPr>
              <a:t>Saints are to teach the good news that brings salvation to all men, using approaches that suit the need or style of the teacher!</a:t>
            </a:r>
            <a:endParaRPr lang="en-US" sz="4400" b="1" dirty="0">
              <a:latin typeface="Tahoma" pitchFamily="34" charset="0"/>
              <a:cs typeface="Times New Roman" pitchFamily="18" charset="0"/>
            </a:endParaRPr>
          </a:p>
        </p:txBody>
      </p:sp>
    </p:spTree>
    <p:extLst>
      <p:ext uri="{BB962C8B-B14F-4D97-AF65-F5344CB8AC3E}">
        <p14:creationId xmlns:p14="http://schemas.microsoft.com/office/powerpoint/2010/main" val="1458127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marL="571500" indent="-571500" defTabSz="914400">
              <a:defRPr/>
            </a:pPr>
            <a:r>
              <a:rPr lang="en-US" sz="4000" b="1" dirty="0">
                <a:solidFill>
                  <a:srgbClr val="FFFF00"/>
                </a:solidFill>
              </a:rPr>
              <a:t>Teach the Gospel</a:t>
            </a:r>
            <a:endParaRPr lang="en-US" sz="4000" dirty="0">
              <a:gradFill flip="none" rotWithShape="1">
                <a:gsLst>
                  <a:gs pos="28000">
                    <a:srgbClr val="EDEDED"/>
                  </a:gs>
                  <a:gs pos="0">
                    <a:srgbClr val="BFBFBF"/>
                  </a:gs>
                  <a:gs pos="100000">
                    <a:srgbClr val="FFFFFF"/>
                  </a:gs>
                </a:gsLst>
                <a:lin ang="4800000" scaled="0"/>
                <a:tileRect/>
              </a:gradFill>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465517"/>
            <a:ext cx="4630807"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pic>
        <p:nvPicPr>
          <p:cNvPr id="2" name="Picture 1">
            <a:extLst>
              <a:ext uri="{FF2B5EF4-FFF2-40B4-BE49-F238E27FC236}">
                <a16:creationId xmlns:a16="http://schemas.microsoft.com/office/drawing/2014/main" id="{F5D27914-B6BC-8C83-5AD1-EB9FDC8DE1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0" y="3415663"/>
            <a:ext cx="4607564" cy="3071709"/>
          </a:xfrm>
          <a:prstGeom prst="rect">
            <a:avLst/>
          </a:prstGeom>
        </p:spPr>
      </p:pic>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5905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Peter 2:9</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endPar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sz="2400" b="1" dirty="0">
                <a:solidFill>
                  <a:prstClr val="black"/>
                </a:solidFill>
                <a:latin typeface="Tahoma" pitchFamily="34" charset="0"/>
                <a:cs typeface="Times New Roman" pitchFamily="18" charset="0"/>
              </a:rPr>
              <a:t>II Timothy 2:15</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endParaRPr lang="en-US" sz="2400" b="1" dirty="0">
              <a:solidFill>
                <a:prstClr val="black"/>
              </a:solidFill>
              <a:latin typeface="Tahoma" pitchFamily="34" charset="0"/>
              <a:cs typeface="Times New Roman" pitchFamily="18" charset="0"/>
            </a:endParaRP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sz="2400" b="1" dirty="0">
                <a:solidFill>
                  <a:prstClr val="black"/>
                </a:solidFill>
                <a:latin typeface="Tahoma" pitchFamily="34" charset="0"/>
                <a:cs typeface="Times New Roman" pitchFamily="18" charset="0"/>
              </a:rPr>
              <a:t>II Timothy 2:24-26</a:t>
            </a:r>
          </a:p>
        </p:txBody>
      </p:sp>
    </p:spTree>
    <p:extLst>
      <p:ext uri="{BB962C8B-B14F-4D97-AF65-F5344CB8AC3E}">
        <p14:creationId xmlns:p14="http://schemas.microsoft.com/office/powerpoint/2010/main" val="198791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2" y="1545461"/>
            <a:ext cx="12222145" cy="452431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24.  The Lord's bond-servant must not be quarrelsome, but be kind to all, able to teach, patient when wronged, </a:t>
            </a:r>
          </a:p>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25.  with gentleness correcting those who are in opposition, if perhaps God may grant them repentance leading to the knowledge of the truth, </a:t>
            </a:r>
          </a:p>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26.  and they may come to their senses and escape from the snare of the devil, having been held captive by him to do his will.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II Timothy 2:24-26</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Teach The Good News!</a:t>
            </a:r>
          </a:p>
        </p:txBody>
      </p:sp>
    </p:spTree>
    <p:extLst>
      <p:ext uri="{BB962C8B-B14F-4D97-AF65-F5344CB8AC3E}">
        <p14:creationId xmlns:p14="http://schemas.microsoft.com/office/powerpoint/2010/main" val="11596460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2" y="1690062"/>
            <a:ext cx="12222145" cy="347787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143000" marR="0" lvl="0" indent="-114300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15.  but sanctify Christ as Lord in your hearts, always being ready to make a defense to everyone who asks you to give an account for the hope that is in you, yet with gentleness and reverence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 Peter 3:15</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Teach The Good News!</a:t>
            </a:r>
          </a:p>
        </p:txBody>
      </p:sp>
    </p:spTree>
    <p:extLst>
      <p:ext uri="{BB962C8B-B14F-4D97-AF65-F5344CB8AC3E}">
        <p14:creationId xmlns:p14="http://schemas.microsoft.com/office/powerpoint/2010/main" val="1978864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62" name="Rectangle 20276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61" name="Rectangle 20276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10541" y="91347"/>
            <a:ext cx="4607564" cy="1325563"/>
          </a:xfrm>
        </p:spPr>
        <p:txBody>
          <a:bodyPr vert="horz" lIns="91440" tIns="45720" rIns="91440" bIns="45720" rtlCol="0" anchor="ctr">
            <a:normAutofit/>
          </a:bodyPr>
          <a:lstStyle/>
          <a:p>
            <a:pPr marL="571500" indent="-571500" defTabSz="914400">
              <a:defRPr/>
            </a:pPr>
            <a:r>
              <a:rPr lang="en-US" sz="4000" b="1" dirty="0">
                <a:solidFill>
                  <a:srgbClr val="FFFF00"/>
                </a:solidFill>
              </a:rPr>
              <a:t>Teach the Gospel</a:t>
            </a:r>
            <a:endParaRPr lang="en-US" sz="4000" dirty="0">
              <a:gradFill flip="none" rotWithShape="1">
                <a:gsLst>
                  <a:gs pos="28000">
                    <a:srgbClr val="EDEDED"/>
                  </a:gs>
                  <a:gs pos="0">
                    <a:srgbClr val="BFBFBF"/>
                  </a:gs>
                  <a:gs pos="100000">
                    <a:srgbClr val="FFFFFF"/>
                  </a:gs>
                </a:gsLst>
                <a:lin ang="4800000" scaled="0"/>
                <a:tileRect/>
              </a:gradFill>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2702" y="6465517"/>
            <a:ext cx="4630807"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gradFill flip="none" rotWithShape="1">
                  <a:gsLst>
                    <a:gs pos="28000">
                      <a:srgbClr val="EDEDED"/>
                    </a:gs>
                    <a:gs pos="0">
                      <a:srgbClr val="9E9E9E"/>
                    </a:gs>
                    <a:gs pos="100000">
                      <a:srgbClr val="FFFFFF"/>
                    </a:gs>
                  </a:gsLst>
                  <a:lin ang="5400000" scaled="1"/>
                  <a:tileRect/>
                </a:gradFill>
                <a:effectLst/>
                <a:uLnTx/>
                <a:uFillTx/>
                <a:latin typeface="Corbel" panose="020B0503020204020204"/>
                <a:ea typeface="+mn-ea"/>
                <a:cs typeface="Arial" charset="0"/>
              </a:rPr>
              <a:t>Teach The Good News!</a:t>
            </a:r>
          </a:p>
        </p:txBody>
      </p:sp>
      <p:pic>
        <p:nvPicPr>
          <p:cNvPr id="2" name="Picture 1">
            <a:extLst>
              <a:ext uri="{FF2B5EF4-FFF2-40B4-BE49-F238E27FC236}">
                <a16:creationId xmlns:a16="http://schemas.microsoft.com/office/drawing/2014/main" id="{F5D27914-B6BC-8C83-5AD1-EB9FDC8DE1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0" y="3415663"/>
            <a:ext cx="4607564" cy="3071709"/>
          </a:xfrm>
          <a:prstGeom prst="rect">
            <a:avLst/>
          </a:prstGeom>
        </p:spPr>
      </p:pic>
      <p:sp>
        <p:nvSpPr>
          <p:cNvPr id="6" name="Text Box 8">
            <a:extLst>
              <a:ext uri="{FF2B5EF4-FFF2-40B4-BE49-F238E27FC236}">
                <a16:creationId xmlns:a16="http://schemas.microsoft.com/office/drawing/2014/main" id="{6276B33A-F68B-67E2-E9E5-3F57B944B92D}"/>
              </a:ext>
            </a:extLst>
          </p:cNvPr>
          <p:cNvSpPr txBox="1">
            <a:spLocks noChangeArrowheads="1"/>
          </p:cNvSpPr>
          <p:nvPr/>
        </p:nvSpPr>
        <p:spPr bwMode="auto">
          <a:xfrm>
            <a:off x="4652395" y="-3674"/>
            <a:ext cx="7552813" cy="6834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Peter 2:9</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II Timothy 2:15</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II Timothy 2:24-26</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 Peter 3:15</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kumimoji="0" lang="en-US" sz="2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sz="2400" b="1" dirty="0">
                <a:solidFill>
                  <a:prstClr val="black"/>
                </a:solidFill>
                <a:latin typeface="Tahoma" pitchFamily="34" charset="0"/>
                <a:cs typeface="Times New Roman" pitchFamily="18" charset="0"/>
              </a:rPr>
              <a:t>Paul says all saints are to be “able to teach” and Peter says all saints are “always” to be ready to give a defense (that is an answer) for the hope within us</a:t>
            </a:r>
            <a:endParaRPr kumimoji="0" lang="en-US" sz="2400" b="1" i="0" u="none" strike="noStrike" kern="1200" cap="none" spc="0" normalizeH="0" baseline="0" noProof="0" dirty="0">
              <a:ln>
                <a:noFill/>
              </a:ln>
              <a:solidFill>
                <a:prstClr val="black"/>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3357884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wipe(left)">
                                      <p:cBhvr>
                                        <p:cTn id="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ustom 1">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1_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1884</Words>
  <Application>Microsoft Office PowerPoint</Application>
  <PresentationFormat>Widescreen</PresentationFormat>
  <Paragraphs>209</Paragraphs>
  <Slides>28</Slides>
  <Notes>28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28</vt:i4>
      </vt:variant>
    </vt:vector>
  </HeadingPairs>
  <TitlesOfParts>
    <vt:vector size="42" baseType="lpstr">
      <vt:lpstr>Ameretto</vt:lpstr>
      <vt:lpstr>Arial</vt:lpstr>
      <vt:lpstr>Bookman Old Style</vt:lpstr>
      <vt:lpstr>Corbel</vt:lpstr>
      <vt:lpstr>Rockwell</vt:lpstr>
      <vt:lpstr>Tahoma</vt:lpstr>
      <vt:lpstr>Times New Roman</vt:lpstr>
      <vt:lpstr>Wingdings</vt:lpstr>
      <vt:lpstr>Mylar</vt:lpstr>
      <vt:lpstr>Depth</vt:lpstr>
      <vt:lpstr>1_eye</vt:lpstr>
      <vt:lpstr>1_Depth</vt:lpstr>
      <vt:lpstr>1_Theme1</vt:lpstr>
      <vt:lpstr>1_Damask</vt:lpstr>
      <vt:lpstr>Teach The Good News!</vt:lpstr>
      <vt:lpstr>Intro</vt:lpstr>
      <vt:lpstr>Intro</vt:lpstr>
      <vt:lpstr>Intro</vt:lpstr>
      <vt:lpstr>Intro</vt:lpstr>
      <vt:lpstr>Teach the Gospel</vt:lpstr>
      <vt:lpstr>Intro</vt:lpstr>
      <vt:lpstr>Intro</vt:lpstr>
      <vt:lpstr>Teach the Gospel</vt:lpstr>
      <vt:lpstr>Teach the Gospel</vt:lpstr>
      <vt:lpstr>Daily Living</vt:lpstr>
      <vt:lpstr>Daily Living</vt:lpstr>
      <vt:lpstr>Daily Living</vt:lpstr>
      <vt:lpstr>The Right Approaches</vt:lpstr>
      <vt:lpstr>Matthew’s Invitational Approach</vt:lpstr>
      <vt:lpstr>Matthew’s Invitational Approach</vt:lpstr>
      <vt:lpstr>Matthew’s Invitational Approach</vt:lpstr>
      <vt:lpstr>Jesus’ Personal Approach</vt:lpstr>
      <vt:lpstr>Jesus’ Personal Approach</vt:lpstr>
      <vt:lpstr>Philip’s Conversational Approach</vt:lpstr>
      <vt:lpstr>Philip’s Conversational Approach</vt:lpstr>
      <vt:lpstr>Tabitha’s Service Approach</vt:lpstr>
      <vt:lpstr>Tabitha’s Service Approach</vt:lpstr>
      <vt:lpstr>The Right Approaches</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The Good News</dc:title>
  <dc:subject>01/28/2024</dc:subject>
  <dc:creator>DarkWolf</dc:creator>
  <cp:lastModifiedBy>Nathan Morrison</cp:lastModifiedBy>
  <cp:revision>15</cp:revision>
  <dcterms:created xsi:type="dcterms:W3CDTF">2020-05-21T20:46:34Z</dcterms:created>
  <dcterms:modified xsi:type="dcterms:W3CDTF">2024-01-26T20:39:26Z</dcterms:modified>
</cp:coreProperties>
</file>