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212" r:id="rId10"/>
    <p:sldMasterId id="2147484224" r:id="rId11"/>
    <p:sldMasterId id="2147484273" r:id="rId12"/>
  </p:sldMasterIdLst>
  <p:notesMasterIdLst>
    <p:notesMasterId r:id="rId38"/>
  </p:notesMasterIdLst>
  <p:handoutMasterIdLst>
    <p:handoutMasterId r:id="rId39"/>
  </p:handoutMasterIdLst>
  <p:sldIdLst>
    <p:sldId id="901" r:id="rId13"/>
    <p:sldId id="937" r:id="rId14"/>
    <p:sldId id="1105" r:id="rId15"/>
    <p:sldId id="1107" r:id="rId16"/>
    <p:sldId id="1140" r:id="rId17"/>
    <p:sldId id="1110" r:id="rId18"/>
    <p:sldId id="1112" r:id="rId19"/>
    <p:sldId id="1142" r:id="rId20"/>
    <p:sldId id="1144" r:id="rId21"/>
    <p:sldId id="1148" r:id="rId22"/>
    <p:sldId id="1149" r:id="rId23"/>
    <p:sldId id="1150" r:id="rId24"/>
    <p:sldId id="1155" r:id="rId25"/>
    <p:sldId id="1156" r:id="rId26"/>
    <p:sldId id="1157" r:id="rId27"/>
    <p:sldId id="1162" r:id="rId28"/>
    <p:sldId id="1163" r:id="rId29"/>
    <p:sldId id="1164" r:id="rId30"/>
    <p:sldId id="1165" r:id="rId31"/>
    <p:sldId id="1166" r:id="rId32"/>
    <p:sldId id="1171" r:id="rId33"/>
    <p:sldId id="1172" r:id="rId34"/>
    <p:sldId id="1173" r:id="rId35"/>
    <p:sldId id="1174" r:id="rId36"/>
    <p:sldId id="1103" r:id="rId37"/>
  </p:sldIdLst>
  <p:sldSz cx="12192000" cy="6858000"/>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C"/>
    <a:srgbClr val="66FFFF"/>
    <a:srgbClr val="FFFFFF"/>
    <a:srgbClr val="FFFF00"/>
    <a:srgbClr val="CCFF33"/>
    <a:srgbClr val="FF0066"/>
    <a:srgbClr val="FFC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51" autoAdjust="0"/>
    <p:restoredTop sz="86346" autoAdjust="0"/>
  </p:normalViewPr>
  <p:slideViewPr>
    <p:cSldViewPr snapToObjects="1">
      <p:cViewPr varScale="1">
        <p:scale>
          <a:sx n="85" d="100"/>
          <a:sy n="85" d="100"/>
        </p:scale>
        <p:origin x="192" y="96"/>
      </p:cViewPr>
      <p:guideLst>
        <p:guide orient="horz" pos="2160"/>
        <p:guide pos="384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lvationarmy.ca/about-us/mission-vision-and-valu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lvationarmy.org/doctrine/handbookdoctri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alvationarmy.org/doctrine/handbookdoctrin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alvationarmyusa.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alvationarmyusa.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ritannica.com/biography/Catherine-Boot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ritannica.com/biography/Catherine-Boot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1C665-5710-4130-9DD5-BF8B3269C2A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7653" name="Rectangle 2"/>
          <p:cNvSpPr>
            <a:spLocks noGrp="1" noRot="1" noChangeAspect="1" noChangeArrowheads="1" noTextEdit="1"/>
          </p:cNvSpPr>
          <p:nvPr>
            <p:ph type="sldImg"/>
          </p:nvPr>
        </p:nvSpPr>
        <p:spPr>
          <a:xfrm>
            <a:off x="325438" y="698500"/>
            <a:ext cx="6207125" cy="34925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 for Sunday December 3, 2023</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Adapted from an article by Marc W Gibson in </a:t>
            </a:r>
            <a:r>
              <a:rPr lang="en-US" i="1" u="sng" dirty="0"/>
              <a:t>Truth Magazine</a:t>
            </a:r>
            <a:r>
              <a:rPr lang="en-US" dirty="0"/>
              <a:t>, August 2008, </a:t>
            </a:r>
            <a:r>
              <a:rPr lang="en-US" i="1" dirty="0"/>
              <a:t>“Taking a Look at the Salvation Army”</a:t>
            </a:r>
          </a:p>
        </p:txBody>
      </p:sp>
    </p:spTree>
    <p:extLst>
      <p:ext uri="{BB962C8B-B14F-4D97-AF65-F5344CB8AC3E}">
        <p14:creationId xmlns:p14="http://schemas.microsoft.com/office/powerpoint/2010/main" val="30900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Salvation Army was started by William Booth.</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Charity? Church? Or, Both? Its own definition:</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Its own objectives: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t>
            </a:r>
            <a:r>
              <a:rPr lang="en-US" sz="1100" dirty="0">
                <a:solidFill>
                  <a:schemeClr val="tx1"/>
                </a:solidFill>
                <a:effectLst/>
                <a:latin typeface="Times New Roman" panose="02020603050405020304" pitchFamily="18" charset="0"/>
                <a:ea typeface="Times New Roman" panose="02020603050405020304" pitchFamily="18" charset="0"/>
              </a:rPr>
              <a:t>The advancement of the Christian religion promulgated in the religious doctrines, which are professed, believed &amp; taught by the Army &amp;, pursuant there to, the advancement of education, the relief of poverty &amp; other charitable objects beneficial to society or the community of mankind as a whole.” (This quote is from the Royal Charter of The Salvation Army, which was granted by Queen Victoria in 1878; </a:t>
            </a:r>
            <a:r>
              <a:rPr lang="en-US" sz="1100" u="sng" dirty="0">
                <a:solidFill>
                  <a:schemeClr val="tx1"/>
                </a:solidFill>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https://salvationarmy.ca/about-us/mission-vision-and-values/</a:t>
            </a:r>
            <a:r>
              <a:rPr lang="en-US" sz="1100" dirty="0">
                <a:solidFill>
                  <a:schemeClr val="tx1"/>
                </a:solidFill>
                <a:effectLst/>
                <a:latin typeface="Times New Roman" panose="02020603050405020304" pitchFamily="18" charset="0"/>
                <a:ea typeface="Times New Roman" panose="02020603050405020304" pitchFamily="18" charset="0"/>
              </a:rPr>
              <a:t>) </a:t>
            </a:r>
            <a:endParaRPr lang="en-US" sz="1200" dirty="0">
              <a:solidFill>
                <a:schemeClr val="tx1"/>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1513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Salvation Army was started by William Booth.</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Charity? Church? Or, Both? Its own definition:</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Its own objectives: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Problems: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Salvation Army is a religious denomination that happens to specialize in benevolent work.</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But it has the same problems other denominations have: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It was started by men (we know who founded it and the date).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It is organized by men.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It follows the doctrines and traditions of men.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It was founded more than 1800 years too late for it to be the church Jesus died to build and to save, which was established on the Day of Pentecost (Acts 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Salvation Army has no connection to the church that belongs to Jesus Christ!</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7027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5750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Beliefs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As a “denomination of denominations, they must have a belief system. The Salvation Army uses a “creed book” called “The Salvation Army Handbook of Doctrine.” (available as a free .pdf @ </a:t>
            </a:r>
            <a:r>
              <a:rPr lang="en-US" sz="1100" u="sng" dirty="0">
                <a:solidFill>
                  <a:srgbClr val="0000FF"/>
                </a:solidFill>
                <a:effectLst/>
                <a:latin typeface="Times New Roman" panose="02020603050405020304" pitchFamily="18" charset="0"/>
                <a:ea typeface="Times New Roman" panose="02020603050405020304" pitchFamily="18" charset="0"/>
                <a:hlinkClick r:id="rId3"/>
              </a:rPr>
              <a:t>https://www.salvationarmy.org/doctrine/handbookdoctrine</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 contains 11 “Articles of Faith”, which it says are “in accord with the truths contained in the ancient Christian creeds known as the Apostle’s Creed and the Nicene Creed.”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Their teaching, both private and public, is to “conform” to these Articles of Faith.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So, they have a human creed book based on other human creeds!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To be a member of the Salvation Army, you need something extra, something in addition to the Bible, because it is not found in the Bible!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Mixed Seed!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Two things commanded in the Bible not found in their “Articles of Faith.”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Baptism and the Lord’s Supper</a:t>
            </a:r>
            <a:r>
              <a:rPr lang="en-US" sz="1100" dirty="0">
                <a:effectLst/>
                <a:latin typeface="Times New Roman" panose="02020603050405020304" pitchFamily="18" charset="0"/>
                <a:ea typeface="Times New Roman" panose="02020603050405020304" pitchFamily="18" charset="0"/>
              </a:rPr>
              <a:t> (Communion).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Booths (William &amp; Catherine) </a:t>
            </a:r>
            <a:r>
              <a:rPr lang="en-US" sz="1200" dirty="0">
                <a:effectLst/>
                <a:latin typeface="Times New Roman" panose="02020603050405020304" pitchFamily="18" charset="0"/>
                <a:ea typeface="Times New Roman" panose="02020603050405020304" pitchFamily="18" charset="0"/>
              </a:rPr>
              <a:t>believed that many Christians had come to seek salvation through ritual rather than reliance on God.</a:t>
            </a: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Therefore, they did not include them in</a:t>
            </a:r>
            <a:r>
              <a:rPr lang="en-US" sz="1200" dirty="0">
                <a:effectLst/>
                <a:latin typeface="Times New Roman" panose="02020603050405020304" pitchFamily="18" charset="0"/>
                <a:ea typeface="Times New Roman" panose="02020603050405020304" pitchFamily="18" charset="0"/>
              </a:rPr>
              <a:t> the Army's form of worship.</a:t>
            </a: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baptism is administered they affirm it is not for salvation.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This contradicts Jesus in Mark 16:16.</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instituted the Lord’s Supper </a:t>
            </a:r>
            <a:r>
              <a:rPr lang="en-US" sz="1100" i="1" dirty="0">
                <a:effectLst/>
                <a:latin typeface="Times New Roman" panose="02020603050405020304" pitchFamily="18" charset="0"/>
                <a:ea typeface="Times New Roman" panose="02020603050405020304" pitchFamily="18" charset="0"/>
              </a:rPr>
              <a:t>(Matthew 26:26-29; I Corinthians 11:23-26).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don’t feel it is important and they don’t observe it. Therefore, they do not “proclaim the Lord's death until He comes” (I Corinthians 11:26).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their Article of Faith #5, it says, “…all men have become sinners, totally depraved and as such are justly exposed to the wrath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erroneous doctrine of “original sin”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Ezekiel 18:20: Scriptures teach the guilt of the father is not passed to the son.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 general benevolent society to the whole world: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Where is the Biblical authority?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Helping the poor of the world is a good work, but </a:t>
            </a:r>
            <a:r>
              <a:rPr lang="en-US" sz="1100" i="1" dirty="0">
                <a:effectLst/>
                <a:latin typeface="Times New Roman" panose="02020603050405020304" pitchFamily="18" charset="0"/>
                <a:ea typeface="Times New Roman" panose="02020603050405020304" pitchFamily="18" charset="0"/>
              </a:rPr>
              <a:t>not </a:t>
            </a:r>
            <a:r>
              <a:rPr lang="en-US" sz="1100" dirty="0">
                <a:effectLst/>
                <a:latin typeface="Times New Roman" panose="02020603050405020304" pitchFamily="18" charset="0"/>
                <a:ea typeface="Times New Roman" panose="02020603050405020304" pitchFamily="18" charset="0"/>
              </a:rPr>
              <a:t>a work God authorized as part of the work of His church.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Good works won’t get us into Heaven (Matthew 7:21-23).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individuals we are to do good to all men (Galatians 6:10), but the church is only to do what God authorizes it to do.</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Benevolence to the needy saints, not to the needy of the world! </a:t>
            </a:r>
            <a:r>
              <a:rPr lang="en-US" sz="1100" i="1" dirty="0">
                <a:effectLst/>
                <a:latin typeface="Times New Roman" panose="02020603050405020304" pitchFamily="18" charset="0"/>
                <a:ea typeface="Times New Roman" panose="02020603050405020304" pitchFamily="18" charset="0"/>
              </a:rPr>
              <a:t>(Acts 4:32-37; Romans 15:26-27; I Corinthians 16:1-2).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Benevolence to widows indeed </a:t>
            </a:r>
            <a:r>
              <a:rPr lang="en-US" sz="1100" i="1" dirty="0">
                <a:effectLst/>
                <a:latin typeface="Times New Roman" panose="02020603050405020304" pitchFamily="18" charset="0"/>
                <a:ea typeface="Times New Roman" panose="02020603050405020304" pitchFamily="18" charset="0"/>
              </a:rPr>
              <a:t>(I Timothy 5:16).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Other areas of false doctrine: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Direct operation of the Holy Spirit – </a:t>
            </a:r>
            <a:r>
              <a:rPr lang="en-US" sz="1100" i="1" dirty="0">
                <a:effectLst/>
                <a:latin typeface="Times New Roman" panose="02020603050405020304" pitchFamily="18" charset="0"/>
                <a:ea typeface="Times New Roman" panose="02020603050405020304" pitchFamily="18" charset="0"/>
              </a:rPr>
              <a:t>Ephesians 3:1-5; I Corinthians 2:7-16</a:t>
            </a:r>
            <a:r>
              <a:rPr lang="en-US" sz="1100" dirty="0">
                <a:effectLst/>
                <a:latin typeface="Times New Roman" panose="02020603050405020304" pitchFamily="18" charset="0"/>
                <a:ea typeface="Times New Roman" panose="02020603050405020304" pitchFamily="18" charset="0"/>
              </a:rPr>
              <a:t> (Word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Use of mechanical instruments (They have their own band) – </a:t>
            </a:r>
            <a:r>
              <a:rPr lang="en-US" sz="1100" i="1" dirty="0">
                <a:effectLst/>
                <a:latin typeface="Times New Roman" panose="02020603050405020304" pitchFamily="18" charset="0"/>
                <a:ea typeface="Times New Roman" panose="02020603050405020304" pitchFamily="18" charset="0"/>
              </a:rPr>
              <a:t>Ephesians 5:19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They appoint women preachers – </a:t>
            </a:r>
            <a:r>
              <a:rPr lang="en-US" sz="1100" i="1" dirty="0">
                <a:effectLst/>
                <a:latin typeface="Times New Roman" panose="02020603050405020304" pitchFamily="18" charset="0"/>
                <a:ea typeface="Times New Roman" panose="02020603050405020304" pitchFamily="18" charset="0"/>
              </a:rPr>
              <a:t>I Corinthians 14:34; I Timothy 2:12-14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They raise money by soliciting the general public – </a:t>
            </a:r>
            <a:r>
              <a:rPr lang="en-US" sz="1100" i="1" dirty="0">
                <a:effectLst/>
                <a:latin typeface="Times New Roman" panose="02020603050405020304" pitchFamily="18" charset="0"/>
                <a:ea typeface="Times New Roman" panose="02020603050405020304" pitchFamily="18" charset="0"/>
              </a:rPr>
              <a:t>I Corinthians 16:1-2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lack respect for God’s authority – we cannot do whatever we think is a “good work” and fund it with church money!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can do good in the way God authorized it to be done!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We need to respect God’s authority and reject the doctrines of men!</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3692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Beliefs</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As a “denomination of denominations, they must have a belief system. The Salvation Army uses a “creed book” called “The Salvation Army Handbook of Doctrine.” (available as a free .pdf @ </a:t>
            </a:r>
            <a:r>
              <a:rPr lang="en-US" sz="1100" u="sng" dirty="0">
                <a:solidFill>
                  <a:srgbClr val="0000FF"/>
                </a:solidFill>
                <a:effectLst/>
                <a:latin typeface="Times New Roman" panose="02020603050405020304" pitchFamily="18" charset="0"/>
                <a:ea typeface="Times New Roman" panose="02020603050405020304" pitchFamily="18" charset="0"/>
                <a:hlinkClick r:id="rId3"/>
              </a:rPr>
              <a:t>https://www.salvationarmy.org/doctrine/handbookdoctrine</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It contains 11 “Articles of Faith”, which it says are “in accord with the truths contained in the ancient Christian creeds known as the Apostle’s Creed and the Nicene Creed.”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Their teaching, both private and public, is to “conform” to these Articles of Faith.</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So, they have a human creed book based on other human creeds!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To be a member of the Salvation Army, you need something extra, something in addition to the Bible, because it is not found in the Bible!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Mixed Seed!</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Two things commanded in the Bible not found in their “Articles of Faith.”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i="1" dirty="0">
                <a:effectLst/>
                <a:latin typeface="Times New Roman" panose="02020603050405020304" pitchFamily="18" charset="0"/>
                <a:ea typeface="Times New Roman" panose="02020603050405020304" pitchFamily="18" charset="0"/>
              </a:rPr>
              <a:t>Baptism and the Lord’s Supper</a:t>
            </a:r>
            <a:r>
              <a:rPr lang="en-US" sz="1100" dirty="0">
                <a:effectLst/>
                <a:latin typeface="Times New Roman" panose="02020603050405020304" pitchFamily="18" charset="0"/>
                <a:ea typeface="Times New Roman" panose="02020603050405020304" pitchFamily="18" charset="0"/>
              </a:rPr>
              <a:t> (Communion).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Booths (William &amp; Catherine) </a:t>
            </a:r>
            <a:r>
              <a:rPr lang="en-US" sz="1200" dirty="0">
                <a:effectLst/>
                <a:latin typeface="Times New Roman" panose="02020603050405020304" pitchFamily="18" charset="0"/>
                <a:ea typeface="Times New Roman" panose="02020603050405020304" pitchFamily="18" charset="0"/>
              </a:rPr>
              <a:t>believed that many Christians had come to seek salvation through ritual rather than reliance on God.</a:t>
            </a: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Therefore, they did not include them in</a:t>
            </a:r>
            <a:r>
              <a:rPr lang="en-US" sz="1200" dirty="0">
                <a:effectLst/>
                <a:latin typeface="Times New Roman" panose="02020603050405020304" pitchFamily="18" charset="0"/>
                <a:ea typeface="Times New Roman" panose="02020603050405020304" pitchFamily="18" charset="0"/>
              </a:rPr>
              <a:t> the Army's form of worship.</a:t>
            </a: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When baptism is administered they affirm it is not for salvation.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This contradicts Jesus in Mark 16:16.</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instituted the Lord’s Supper </a:t>
            </a:r>
            <a:r>
              <a:rPr lang="en-US" sz="1100" i="1" dirty="0">
                <a:effectLst/>
                <a:latin typeface="Times New Roman" panose="02020603050405020304" pitchFamily="18" charset="0"/>
                <a:ea typeface="Times New Roman" panose="02020603050405020304" pitchFamily="18" charset="0"/>
              </a:rPr>
              <a:t>(Matthew 26:26-29; I Corinthians 11:23-26).</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don’t feel it is important and they don’t observe it. Therefore, they do not “proclaim the Lord's death until He comes” (I Corinthians 11:26).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In their Article of Faith #5, it says, “…all men have become sinners, totally depraved and as such are justly exposed to the wrath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erroneous doctrine of “original sin”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Ezekiel 18:20: Scriptures teach the guilt of the father is not passed to the son.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 general benevolent society to the whole world: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Where is the Biblical authority?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Helping the poor of the world is a good work, but </a:t>
            </a:r>
            <a:r>
              <a:rPr lang="en-US" sz="1100" i="1" dirty="0">
                <a:effectLst/>
                <a:latin typeface="Times New Roman" panose="02020603050405020304" pitchFamily="18" charset="0"/>
                <a:ea typeface="Times New Roman" panose="02020603050405020304" pitchFamily="18" charset="0"/>
              </a:rPr>
              <a:t>not </a:t>
            </a:r>
            <a:r>
              <a:rPr lang="en-US" sz="1100" dirty="0">
                <a:effectLst/>
                <a:latin typeface="Times New Roman" panose="02020603050405020304" pitchFamily="18" charset="0"/>
                <a:ea typeface="Times New Roman" panose="02020603050405020304" pitchFamily="18" charset="0"/>
              </a:rPr>
              <a:t>a work God authorized as part of the work of His church.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Good works won’t get us into Heaven (Matthew 7:21-23).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As individuals we are to do good to all men (Galatians 6:10), but the church is only to do what God authorizes it to do.</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Benevolence to the needy saints, not to the needy of the world! </a:t>
            </a:r>
            <a:r>
              <a:rPr lang="en-US" sz="1100" i="1" dirty="0">
                <a:effectLst/>
                <a:latin typeface="Times New Roman" panose="02020603050405020304" pitchFamily="18" charset="0"/>
                <a:ea typeface="Times New Roman" panose="02020603050405020304" pitchFamily="18" charset="0"/>
              </a:rPr>
              <a:t>(Acts 4:32-37; Romans 15:26-27; I Corinthians 16:1-2).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Benevolence to widows indeed </a:t>
            </a:r>
            <a:r>
              <a:rPr lang="en-US" sz="1100" i="1" dirty="0">
                <a:effectLst/>
                <a:latin typeface="Times New Roman" panose="02020603050405020304" pitchFamily="18" charset="0"/>
                <a:ea typeface="Times New Roman" panose="02020603050405020304" pitchFamily="18" charset="0"/>
              </a:rPr>
              <a:t>(I Timothy 5:16).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Other areas of false doctrine: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Direct operation of the Holy Spirit – </a:t>
            </a:r>
            <a:r>
              <a:rPr lang="en-US" sz="1100" i="1" dirty="0">
                <a:effectLst/>
                <a:latin typeface="Times New Roman" panose="02020603050405020304" pitchFamily="18" charset="0"/>
                <a:ea typeface="Times New Roman" panose="02020603050405020304" pitchFamily="18" charset="0"/>
              </a:rPr>
              <a:t>Ephesians 3:1-5; I Corinthians 2:7-16</a:t>
            </a:r>
            <a:r>
              <a:rPr lang="en-US" sz="1100" dirty="0">
                <a:effectLst/>
                <a:latin typeface="Times New Roman" panose="02020603050405020304" pitchFamily="18" charset="0"/>
                <a:ea typeface="Times New Roman" panose="02020603050405020304" pitchFamily="18" charset="0"/>
              </a:rPr>
              <a:t> (Word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Use of mechanical instruments (They have their own band) – </a:t>
            </a:r>
            <a:r>
              <a:rPr lang="en-US" sz="1100" i="1" dirty="0">
                <a:effectLst/>
                <a:latin typeface="Times New Roman" panose="02020603050405020304" pitchFamily="18" charset="0"/>
                <a:ea typeface="Times New Roman" panose="02020603050405020304" pitchFamily="18" charset="0"/>
              </a:rPr>
              <a:t>Ephesians 5:19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They appoint women preachers – </a:t>
            </a:r>
            <a:r>
              <a:rPr lang="en-US" sz="1100" i="1" dirty="0">
                <a:effectLst/>
                <a:latin typeface="Times New Roman" panose="02020603050405020304" pitchFamily="18" charset="0"/>
                <a:ea typeface="Times New Roman" panose="02020603050405020304" pitchFamily="18" charset="0"/>
              </a:rPr>
              <a:t>I Corinthians 14:34; I Timothy 2:12-14</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They raise money by soliciting the general public – </a:t>
            </a:r>
            <a:r>
              <a:rPr lang="en-US" sz="1100" i="1" dirty="0">
                <a:effectLst/>
                <a:latin typeface="Times New Roman" panose="02020603050405020304" pitchFamily="18" charset="0"/>
                <a:ea typeface="Times New Roman" panose="02020603050405020304" pitchFamily="18" charset="0"/>
              </a:rPr>
              <a:t>I Corinthians 16:1-2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lack respect for God’s authority – we cannot do whatever we think is a “good work” and fund it with church money!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We can do good in the way God authorized it to be done!</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We need to respect God’s authority and reject the doctrines of men!</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5800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28658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Beliefs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Organization</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Organization of the Salvation Army includes: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International General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Chief of Staff</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Captains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Majors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Lieutenants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Soldiers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Adherents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U.S. divided into 4 territories, each with its own Territorial Commander who </a:t>
            </a:r>
            <a:r>
              <a:rPr lang="en-US" sz="1200" dirty="0">
                <a:effectLst/>
                <a:latin typeface="Times New Roman" panose="02020603050405020304" pitchFamily="18" charset="0"/>
                <a:ea typeface="Times New Roman" panose="02020603050405020304" pitchFamily="18" charset="0"/>
              </a:rPr>
              <a:t>receives orders from the Salvation Army's International Headquarters in London.</a:t>
            </a: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Spouses share the same title – up to just a few years ago, officers in the church could only marry other officers.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General’s spouse is given the rank of “Commissioner.”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Soldiers &amp; officers wear a uniform tailored to the country they are in.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Soldiers: those who sign a document stating they will adhere to creed.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Adherents: attend regularly but have not signed the document and thus do not wear a uniform (also volunteers).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200" dirty="0">
                <a:effectLst/>
                <a:latin typeface="Times New Roman" panose="02020603050405020304" pitchFamily="18" charset="0"/>
                <a:ea typeface="Times New Roman" panose="02020603050405020304" pitchFamily="18" charset="0"/>
              </a:rPr>
              <a:t>Officers are given new “Marching Orders” every 2-5 years and reassigned to different posts, sometimes moving great distances.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Where is the Biblical authority? (I Peter 4:11: Speak as the utterances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Lord’s church is made up of:</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Elders – I Timothy 3:1-7; 5:17-18; Titus 1:5-9</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Deacons – I Timothy 3:8-13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Preachers (Evangelists) – Ephesians 4:11; II Timothy 4:5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Teachers – I Timothy 4:11; II Timothy 2:2; Hebrews 5:12-14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Members (Saints) – Romans 1:7; 12:4-5; I Corinthians 1:2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Members called “Soldiers” (II Timothy 2:3) &amp; our “uniform” is a spiritual one, made up of the full Armor of God (Ephesians 6:10-18).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 is that simple; no “officers” or “marching orders,” and no “uniforms!”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man rejects God’s authority, God will reject that man! </a:t>
            </a:r>
            <a:r>
              <a:rPr lang="en-US" sz="1100" i="1" dirty="0">
                <a:effectLst/>
                <a:latin typeface="Times New Roman" panose="02020603050405020304" pitchFamily="18" charset="0"/>
                <a:ea typeface="Times New Roman" panose="02020603050405020304" pitchFamily="18" charset="0"/>
              </a:rPr>
              <a:t>(Matthew 7:21-23)</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40926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Beliefs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Organization</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Organization of the Salvation Army includes: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International General</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Chief of Staff</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Captains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Majors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Lieutenants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Soldiers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Adherents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U.S. divided into 4 territories, each with its own Territorial Commander who </a:t>
            </a:r>
            <a:r>
              <a:rPr lang="en-US" sz="1200" dirty="0">
                <a:effectLst/>
                <a:latin typeface="Times New Roman" panose="02020603050405020304" pitchFamily="18" charset="0"/>
                <a:ea typeface="Times New Roman" panose="02020603050405020304" pitchFamily="18" charset="0"/>
              </a:rPr>
              <a:t>receives orders from the Salvation Army's International Headquarters in London.</a:t>
            </a: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Spouses share the same title – up to just a few years ago, officers in the church could only marry other officers.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 General’s spouse is given the rank of “Commissioner.”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Soldiers &amp; officers wear a uniform tailored to the country they are in.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Soldiers: those who sign a document stating they will adhere to creed.</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Adherents: attend regularly but have not signed the document and thus do not wear a uniform (also volunteers).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200" dirty="0">
                <a:effectLst/>
                <a:latin typeface="Times New Roman" panose="02020603050405020304" pitchFamily="18" charset="0"/>
                <a:ea typeface="Times New Roman" panose="02020603050405020304" pitchFamily="18" charset="0"/>
              </a:rPr>
              <a:t>Officers are given new “Marching Orders” every 2-5 years and reassigned to different posts, sometimes moving great distances. </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Where is the Biblical authority? (I Peter 4:11: Speak as the utterances of God!)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Lord’s church is made up of:</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Elders – I Timothy 3:1-7; 5:17-18; Titus 1:5-9</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Deacons – I Timothy 3:8-13</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Preachers (Evangelists) – Ephesians 4:11; II Timothy 4:5</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Teachers – I Timothy 4:11; II Timothy 2:2; Hebrews 5:12-14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Members (Saints) – Romans 1:7; 12:4-5; I Corinthians 1:2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Members called “Soldiers” (II Timothy 2:3) &amp; our “uniform” is a spiritual one, made up of the full Armor of God (Ephesians 6:10-18).</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 is that simple; no “officers” or “marching orders,” and no “uniforms!”</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When man rejects God’s authority, God will reject that man! </a:t>
            </a:r>
            <a:r>
              <a:rPr lang="en-US" sz="1100" i="1" dirty="0">
                <a:effectLst/>
                <a:latin typeface="Times New Roman" panose="02020603050405020304" pitchFamily="18" charset="0"/>
                <a:ea typeface="Times New Roman" panose="02020603050405020304" pitchFamily="18" charset="0"/>
              </a:rPr>
              <a:t>(Matthew 7:21-23)</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77472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15633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Beliefs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Organization</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Benevolence</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Alluded to earlier, but what most of the world recognizes The Salvation Army for is their charity work (I didn’t even know they were a church until 21 years ago!).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claim to spread Christianity in all their work, because they use the Bible in all their programs.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Disaster Relief</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Starting in 1900, they have been responding to disasters.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participate financially, and in supporting roles, including the 9-11 attacks, and even Hurricane Katrina.</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act as Chaplains, offer prayer services, and even hand out cold drinks, and food.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Thrift Shops and Donation Buckets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sell mostly donated items (100% profit).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Thrift stores provide 100% of the revenue to run the Adult Rehabilitation Centers known as ARCs. (</a:t>
            </a:r>
            <a:r>
              <a:rPr lang="en-US" sz="1100" u="sng" dirty="0">
                <a:solidFill>
                  <a:srgbClr val="0000FF"/>
                </a:solidFill>
                <a:effectLst/>
                <a:latin typeface="Times New Roman" panose="02020603050405020304" pitchFamily="18" charset="0"/>
                <a:ea typeface="Times New Roman" panose="02020603050405020304" pitchFamily="18" charset="0"/>
                <a:hlinkClick r:id="rId3"/>
              </a:rPr>
              <a:t>www.salvationarmyusa.org</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Website confirms thrift store provides: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Quality products at bargain prices.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Funds for ARCs and participants’ Work Therapy.</a:t>
            </a:r>
            <a:endParaRPr lang="en-US" sz="1200" dirty="0">
              <a:effectLst/>
              <a:latin typeface="Times New Roman" panose="02020603050405020304" pitchFamily="18" charset="0"/>
              <a:ea typeface="Times New Roman" panose="02020603050405020304" pitchFamily="18" charset="0"/>
            </a:endParaRPr>
          </a:p>
          <a:p>
            <a:pPr marL="2057400" marR="0" lvl="4" indent="-228600">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Plus, your purchase directly funds The Salvation Army ARCs. That means that the bargains you find for yourself also helps others by reclaiming lives and healing families.”</a:t>
            </a: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To buy from their thrift stores or to put money in their buckets is to support their church and does not fall into the category of “don’t ask for conscience’s sake.” </a:t>
            </a:r>
            <a:r>
              <a:rPr lang="en-US" sz="1100" i="1" dirty="0">
                <a:effectLst/>
                <a:latin typeface="Times New Roman" panose="02020603050405020304" pitchFamily="18" charset="0"/>
                <a:ea typeface="Times New Roman" panose="02020603050405020304" pitchFamily="18" charset="0"/>
              </a:rPr>
              <a:t>(Like giving money to “Sponsoring Church”)</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I Corinthians 10:25: Paul was saying to shop without asking where the meat came from (and thus who it supported).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We can apply this today in not wanting to know where companies spend their money in support of things.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Others apply this to The Salvation Army Thrift Stores – Can’t apply since their name on the door takes away all doubt!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Personal Story about the United Way:</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Worked for Key Bank long ago. They wanted 100% participation in supporting The United Way.</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Made it mandatory to listen to an hour long spiel by representatives.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They said you can donate and earmark your contribution to the charity of your choice.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They supported things I wanted no part in so that option was swaying me to donate and play along with the company directive.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Until…I noticed each charity they support had a monetary cap on it. Someone also noticed and asked what happens to the money they earmark but the cap has been met?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The Reps said then they redirect that money to where they feel it is needed best.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I wouldn’t donate because they couldn’t guarantee me that my donation would 100% go to where I wanted it to go.</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I was dragged into two different managers’ meetings with the Reps and they plead with me to just put a dime ($.010) in the envelope and it would count towards the company’s 100% directive.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When the Reps repeatedly could not 100% guarantee me that my dime wouldn’t support an organization that my conscience cannot support I wouldn’t donate. We lost the 100% compliance and I became a pariah to management.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But…“for conscience’ sake” I couldn’t do it.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Salvation Army website lists so many different social programs that they fund that they are too numerous to list.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Many of them are “good works” and belong in the charity work category.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But in all of these things they say their priority is to teach their version of the Scriptures, thus the “Salvation” part of their name is speaking spiritual as well as physical.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 “good work” outside of God’s authority becomes a detriment to one’s soul!</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961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9274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Beliefs</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Organization</a:t>
            </a:r>
          </a:p>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Benevolence</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Alluded to earlier, but what most of the world recognizes The Salvation Army for is their charity work (I didn’t even know they were a church until 21 years ago!).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They claim to spread Christianity in all their work, because they use the Bible in all their programs.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Disaster Relief</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Starting in 1900, they have been responding to disasters.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participate financially, and in supporting roles, including the 9-11 attacks, and even Hurricane Katrina.</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act as Chaplains, offer prayer services, and even hand out cold drinks, and food.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Thrift Shops and Donation Buckets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sell mostly donated items (100% profit).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Thrift stores provide 100% of the revenue to run the Adult Rehabilitation Centers known as ARCs. (</a:t>
            </a:r>
            <a:r>
              <a:rPr lang="en-US" sz="1100" u="sng" dirty="0">
                <a:solidFill>
                  <a:srgbClr val="0000FF"/>
                </a:solidFill>
                <a:effectLst/>
                <a:latin typeface="Times New Roman" panose="02020603050405020304" pitchFamily="18" charset="0"/>
                <a:ea typeface="Times New Roman" panose="02020603050405020304" pitchFamily="18" charset="0"/>
                <a:hlinkClick r:id="rId3"/>
              </a:rPr>
              <a:t>www.salvationarmyusa.org</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Website confirms thrift store provides: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Quality products at bargain prices.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Funds for ARCs and participants’ Work Therapy.</a:t>
            </a:r>
            <a:endParaRPr lang="en-US" sz="1200" dirty="0">
              <a:effectLst/>
              <a:latin typeface="Times New Roman" panose="02020603050405020304" pitchFamily="18" charset="0"/>
              <a:ea typeface="Times New Roman" panose="02020603050405020304" pitchFamily="18" charset="0"/>
            </a:endParaRPr>
          </a:p>
          <a:p>
            <a:pPr marL="2057400" marR="0" lvl="4" indent="-228600">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Plus, your purchase directly funds The Salvation Army ARCs. That means that the bargains you find for yourself also helps others by reclaiming lives and healing families.”</a:t>
            </a: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To buy from their thrift stores or to put money in their buckets is to support their church and does not fall into the category of “don’t ask for conscience’s sake.” </a:t>
            </a:r>
            <a:r>
              <a:rPr lang="en-US" sz="1100" i="1" dirty="0">
                <a:effectLst/>
                <a:latin typeface="Times New Roman" panose="02020603050405020304" pitchFamily="18" charset="0"/>
                <a:ea typeface="Times New Roman" panose="02020603050405020304" pitchFamily="18" charset="0"/>
              </a:rPr>
              <a:t>(Like giving money to “Sponsoring Church”)</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I Corinthians 10:25: Paul was saying to shop without asking where the meat came from (and thus who it supported).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We can apply this today in not wanting to know where companies spend their money in support of things.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286000" algn="l"/>
              </a:tabLst>
            </a:pPr>
            <a:r>
              <a:rPr lang="en-US" sz="1100" dirty="0">
                <a:effectLst/>
                <a:latin typeface="Times New Roman" panose="02020603050405020304" pitchFamily="18" charset="0"/>
                <a:ea typeface="Times New Roman" panose="02020603050405020304" pitchFamily="18" charset="0"/>
              </a:rPr>
              <a:t>Others apply this to The Salvation Army Thrift Stores – Can’t apply since their name on the door takes away all doubt!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Personal Story about the United Way:</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Worked for Key Bank long ago. They wanted 100% participation in supporting The United Way.</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Made it mandatory to listen to an hour long spiel by representatives.</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They said you can donate and earmark your contribution to the charity of your choice.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They supported things I wanted no part in so that option was swaying me to donate and play along with the company directive.</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Until…I noticed each charity they support had a monetary cap on it. Someone also noticed and asked what happens to the money they earmark but the cap has been met?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The Reps said then they redirect that money to where they feel it is needed best.</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I wouldn’t donate because they couldn’t guarantee me that my donation would 100% go to where I wanted it to go.</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I was dragged into two different managers’ meetings with the Reps and they plead with me to just put a dime ($.010) in the envelope and it would count towards the company’s 100% directive.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When the Reps repeatedly could not 100% guarantee me that my dime wouldn’t support an organization that my conscience cannot support I wouldn’t donate. We lost the 100% compliance and I became a pariah to management. </a:t>
            </a:r>
            <a:endParaRPr lang="en-US" sz="1200" dirty="0">
              <a:effectLst/>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mj-lt"/>
              <a:buAutoNum type="romanLcPeriod"/>
              <a:tabLst>
                <a:tab pos="2514600" algn="l"/>
              </a:tabLst>
            </a:pPr>
            <a:r>
              <a:rPr lang="en-US" sz="1100" dirty="0">
                <a:effectLst/>
                <a:latin typeface="Times New Roman" panose="02020603050405020304" pitchFamily="18" charset="0"/>
                <a:ea typeface="Times New Roman" panose="02020603050405020304" pitchFamily="18" charset="0"/>
              </a:rPr>
              <a:t>But…“for conscience’ sake” I couldn’t do it.</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Salvation Army website lists so many different social programs that they fund that they are too numerous to list.</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Many of them are “good works” and belong in the charity work category.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But in all of these things they say their priority is to teach their version of the Scriptures, thus the “Salvation” part of their name is speaking spiritual as well as physical.</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 “good work” outside of God’s authority becomes a detriment to one’s soul!</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3009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42834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27970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47436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46300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8038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8666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9410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4788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Salvation Army was started by William Booth.</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Born in Nottingham, England in 1829.</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Joined the Methodist Church and became a preacher in 1846.</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1862, he left to evangelize to the poor, and in 1865 started the East London Christian Mission.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1878 it was changed to “The Salvation Army.”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His wife Catherine became known as “The Mother of the Army.”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In 1880, its work was launched in the U.S. and now can be found in all fifty states.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Today it is found in over 112 countries, and operates many evangelical centers as well as social institutions all over the world.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A member is called a “Salvationist” and a “Soldier.”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Its headquarters are in London, England.</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4487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Salvation Army was started by William Booth.</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Charity? Church? Or, Both? Its own definition: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Salvation Army is both a charity and social services organization; and a denomination of the Christian religion.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didn’t know The Salvation Army was a denominational church until 2002.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 had shopped there and donated to the Bell Ringers.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Then I moved to Alaska in 2002.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 delivered medical supplies and was driving through a city called Homer when I saw a building with the familiar red shield emblem but it said, “The Salvation Army Chapel.”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When I went home I researched it and could no longer shop or give “for conscience’ sake.”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Catherine Booth (co-founder) was also a preacher and advocated for women to serve as preachers and leaders and said this in her 1859 pamphlet </a:t>
            </a:r>
            <a:r>
              <a:rPr lang="en-US" sz="1100" i="1" u="sng" dirty="0">
                <a:effectLst/>
                <a:latin typeface="Times New Roman" panose="02020603050405020304" pitchFamily="18" charset="0"/>
                <a:ea typeface="Times New Roman" panose="02020603050405020304" pitchFamily="18" charset="0"/>
              </a:rPr>
              <a:t>Female Ministry</a:t>
            </a:r>
            <a:r>
              <a:rPr lang="en-US" sz="1100" dirty="0">
                <a:effectLst/>
                <a:latin typeface="Times New Roman" panose="02020603050405020304" pitchFamily="18" charset="0"/>
                <a:ea typeface="Times New Roman" panose="02020603050405020304" pitchFamily="18" charset="0"/>
              </a:rPr>
              <a:t>, “Neither are we diverse from the Churches in the great fundamental doctrines of Christianity.” (</a:t>
            </a:r>
            <a:r>
              <a:rPr lang="en-US" sz="1100" u="sng" dirty="0">
                <a:solidFill>
                  <a:srgbClr val="0000FF"/>
                </a:solidFill>
                <a:effectLst/>
                <a:latin typeface="Times New Roman" panose="02020603050405020304" pitchFamily="18" charset="0"/>
                <a:ea typeface="Times New Roman" panose="02020603050405020304" pitchFamily="18" charset="0"/>
                <a:hlinkClick r:id="rId3"/>
              </a:rPr>
              <a:t>https://www.britannica.com/biography/Catherine-Booth</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General Clarence Wiseman (10</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General, 1974-1977) wrote in his 1978 book, </a:t>
            </a:r>
            <a:r>
              <a:rPr lang="en-US" sz="1100" i="1" u="sng" dirty="0">
                <a:effectLst/>
                <a:latin typeface="Times New Roman" panose="02020603050405020304" pitchFamily="18" charset="0"/>
                <a:ea typeface="Times New Roman" panose="02020603050405020304" pitchFamily="18" charset="0"/>
              </a:rPr>
              <a:t>The Salvation Army: A Church and a Denomination</a:t>
            </a:r>
            <a:r>
              <a:rPr lang="en-US" sz="1100" dirty="0">
                <a:effectLst/>
                <a:latin typeface="Times New Roman" panose="02020603050405020304" pitchFamily="18" charset="0"/>
                <a:ea typeface="Times New Roman" panose="02020603050405020304" pitchFamily="18" charset="0"/>
              </a:rPr>
              <a:t>, “The Army is a church and, in the sense that it is a distinct body of Christians, a denomination among denominations.” </a:t>
            </a:r>
            <a:r>
              <a:rPr lang="en-US" sz="1100" i="1" dirty="0">
                <a:effectLst/>
                <a:latin typeface="Times New Roman" panose="02020603050405020304" pitchFamily="18" charset="0"/>
                <a:ea typeface="Times New Roman" panose="02020603050405020304" pitchFamily="18" charset="0"/>
              </a:rPr>
              <a:t>(Wiseman, C. D. (1978). The Salvation Army: A Church and a Denomination. London: Hodder and Stoughton.)</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2881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tabLst>
                <a:tab pos="685800" algn="l"/>
                <a:tab pos="571500" algn="l"/>
              </a:tabLst>
            </a:pPr>
            <a:r>
              <a:rPr lang="en-US" sz="1400" b="1" dirty="0">
                <a:effectLst/>
                <a:latin typeface="Times New Roman" panose="02020603050405020304" pitchFamily="18" charset="0"/>
              </a:rPr>
              <a:t>The Salvation Army: Background</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The Salvation Army was started by William Booth.</a:t>
            </a:r>
          </a:p>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Charity? Church? Or, Both? Its own definition: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 Salvation Army is both a charity and social services organization; and a denomination of the Christian religion.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didn’t know The Salvation Army was a denominational church until 2002.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 had shopped there and donated to the Bell Ringers.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Then I moved to Alaska in 2002.</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 delivered medical supplies and was driving through a city called Homer when I saw a building with the familiar red shield emblem but it said, “The Salvation Army Chapel.”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When I went home I researched it and could no longer shop or give “for conscience’ sake.”</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Catherine Booth (co-founder) was also a preacher and advocated for women to serve as preachers and leaders and said this in her 1859 pamphlet </a:t>
            </a:r>
            <a:r>
              <a:rPr lang="en-US" sz="1100" i="1" u="sng" dirty="0">
                <a:effectLst/>
                <a:latin typeface="Times New Roman" panose="02020603050405020304" pitchFamily="18" charset="0"/>
                <a:ea typeface="Times New Roman" panose="02020603050405020304" pitchFamily="18" charset="0"/>
              </a:rPr>
              <a:t>Female Ministry</a:t>
            </a:r>
            <a:r>
              <a:rPr lang="en-US" sz="1100" dirty="0">
                <a:effectLst/>
                <a:latin typeface="Times New Roman" panose="02020603050405020304" pitchFamily="18" charset="0"/>
                <a:ea typeface="Times New Roman" panose="02020603050405020304" pitchFamily="18" charset="0"/>
              </a:rPr>
              <a:t>, “Neither are we diverse from the Churches in the great fundamental doctrines of Christianity.” (</a:t>
            </a:r>
            <a:r>
              <a:rPr lang="en-US" sz="1100" u="sng" dirty="0">
                <a:solidFill>
                  <a:srgbClr val="0000FF"/>
                </a:solidFill>
                <a:effectLst/>
                <a:latin typeface="Times New Roman" panose="02020603050405020304" pitchFamily="18" charset="0"/>
                <a:ea typeface="Times New Roman" panose="02020603050405020304" pitchFamily="18" charset="0"/>
                <a:hlinkClick r:id="rId3"/>
              </a:rPr>
              <a:t>https://www.britannica.com/biography/Catherine-Booth</a:t>
            </a:r>
            <a:r>
              <a:rPr lang="en-US" sz="11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General Clarence Wiseman (10</a:t>
            </a:r>
            <a:r>
              <a:rPr lang="en-US" sz="1100" baseline="30000" dirty="0">
                <a:effectLst/>
                <a:latin typeface="Times New Roman" panose="02020603050405020304" pitchFamily="18" charset="0"/>
                <a:ea typeface="Times New Roman" panose="02020603050405020304" pitchFamily="18" charset="0"/>
              </a:rPr>
              <a:t>th</a:t>
            </a:r>
            <a:r>
              <a:rPr lang="en-US" sz="1100" dirty="0">
                <a:effectLst/>
                <a:latin typeface="Times New Roman" panose="02020603050405020304" pitchFamily="18" charset="0"/>
                <a:ea typeface="Times New Roman" panose="02020603050405020304" pitchFamily="18" charset="0"/>
              </a:rPr>
              <a:t> General, 1974-1977) wrote in his 1978 book, </a:t>
            </a:r>
            <a:r>
              <a:rPr lang="en-US" sz="1100" i="1" u="sng" dirty="0">
                <a:effectLst/>
                <a:latin typeface="Times New Roman" panose="02020603050405020304" pitchFamily="18" charset="0"/>
                <a:ea typeface="Times New Roman" panose="02020603050405020304" pitchFamily="18" charset="0"/>
              </a:rPr>
              <a:t>The Salvation Army: A Church and a Denomination</a:t>
            </a:r>
            <a:r>
              <a:rPr lang="en-US" sz="1100" dirty="0">
                <a:effectLst/>
                <a:latin typeface="Times New Roman" panose="02020603050405020304" pitchFamily="18" charset="0"/>
                <a:ea typeface="Times New Roman" panose="02020603050405020304" pitchFamily="18" charset="0"/>
              </a:rPr>
              <a:t>, “The Army is a church and, in the sense that it is a distinct body of Christians, a denomination among denominations.” </a:t>
            </a:r>
            <a:r>
              <a:rPr lang="en-US" sz="1100" i="1" dirty="0">
                <a:effectLst/>
                <a:latin typeface="Times New Roman" panose="02020603050405020304" pitchFamily="18" charset="0"/>
                <a:ea typeface="Times New Roman" panose="02020603050405020304" pitchFamily="18" charset="0"/>
              </a:rPr>
              <a:t>(Wiseman, C. D. (1978). The Salvation Army: A Church and a Denomination. London: Hodder and Stoughton.)</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8089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For Conscience' Sake</a:t>
            </a:r>
          </a:p>
        </p:txBody>
      </p:sp>
      <p:sp>
        <p:nvSpPr>
          <p:cNvPr id="9" name="Slide Number Placeholder 8"/>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92584878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For Conscience' Sake</a:t>
            </a:r>
          </a:p>
        </p:txBody>
      </p:sp>
      <p:sp>
        <p:nvSpPr>
          <p:cNvPr id="9" name="Slide Number Placeholder 8"/>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718488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For Conscience' Sake</a:t>
            </a:r>
          </a:p>
        </p:txBody>
      </p:sp>
      <p:sp>
        <p:nvSpPr>
          <p:cNvPr id="9" name="Slide Number Placeholder 8"/>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08118280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For Conscience' Sake</a:t>
            </a:r>
          </a:p>
        </p:txBody>
      </p:sp>
      <p:sp>
        <p:nvSpPr>
          <p:cNvPr id="10" name="Slide Number Placeholder 9"/>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3949033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For Conscience' Sake</a:t>
            </a:r>
          </a:p>
        </p:txBody>
      </p:sp>
      <p:sp>
        <p:nvSpPr>
          <p:cNvPr id="9" name="Slide Number Placeholder 8"/>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69052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 Conscience' Sake</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576957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For Conscience' Sake</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87542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For Conscience' Sake</a:t>
            </a:r>
          </a:p>
        </p:txBody>
      </p:sp>
      <p:sp>
        <p:nvSpPr>
          <p:cNvPr id="11" name="Slide Number Placeholder 10"/>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409516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For Conscience' Sake</a:t>
            </a:r>
          </a:p>
        </p:txBody>
      </p:sp>
      <p:sp>
        <p:nvSpPr>
          <p:cNvPr id="10" name="Slide Number Placeholder 9"/>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179460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 Conscience' Sake</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400155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 Conscience' Sake</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193972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 Conscience' Sake</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5912162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 Conscience' Sake</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18818901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 Conscience' Sake</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7965589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 Conscience' Sake</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401047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For Conscience' Sake</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455873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 Conscience' Sake</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394291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For Conscience' Sake</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10782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 Conscience' Sake</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746064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 Conscience' Sake</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35014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 Conscience' Sake</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99974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 Conscience' Sake</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41074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 Conscience' Sake</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3083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 Conscience' Sake</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7536566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 Conscience' Sake</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162192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 Conscience' Sake</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2538453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 Conscience' Sake</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558796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 Conscience' Sake</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2005398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680445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3454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74773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504889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For Conscience' Sake</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1430293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For Conscience' Sake</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9814743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For Conscience' Sake</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109234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5299540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4707481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7424948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377095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167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For Conscience' Sake</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843352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For Conscience' Sake</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41450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For Conscience' Sake</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91269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456022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For Conscience' Sake</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920463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Conscience' Sake</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 Conscience' Sake</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For Conscience' Sake</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3558585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For Conscience' Sake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449901624"/>
      </p:ext>
    </p:extLst>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For Conscience' Sake</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16720144"/>
      </p:ext>
    </p:extLst>
  </p:cSld>
  <p:clrMap bg1="dk1" tx1="lt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 Conscience' Sake</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 Conscience' Sake</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 Conscience' Sake</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 Conscience' Sake</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 Conscience' Sake</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 Conscience' Sake</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 Conscience' Sake</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 Conscience' Sake</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12.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29.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Rectangle 10249">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ctrTitle"/>
          </p:nvPr>
        </p:nvSpPr>
        <p:spPr>
          <a:xfrm>
            <a:off x="8776" y="1105386"/>
            <a:ext cx="4663071" cy="2209800"/>
          </a:xfrm>
        </p:spPr>
        <p:txBody>
          <a:bodyPr>
            <a:normAutofit/>
          </a:bodyPr>
          <a:lstStyle/>
          <a:p>
            <a:pPr eaLnBrk="1" hangingPunct="1">
              <a:tabLst>
                <a:tab pos="4060825" algn="l"/>
              </a:tabLst>
            </a:pPr>
            <a:r>
              <a:rPr lang="en-US" sz="4000" b="1" u="sng" dirty="0">
                <a:cs typeface="Times New Roman" pitchFamily="18" charset="0"/>
              </a:rPr>
              <a:t>For Conscience' Sake</a:t>
            </a:r>
            <a:endParaRPr lang="en-US" sz="1400" b="1" i="1" dirty="0">
              <a:ln>
                <a:solidFill>
                  <a:srgbClr val="FF0000"/>
                </a:solidFill>
              </a:ln>
              <a:cs typeface="Times New Roman" pitchFamily="18" charset="0"/>
            </a:endParaRPr>
          </a:p>
        </p:txBody>
      </p:sp>
      <p:sp>
        <p:nvSpPr>
          <p:cNvPr id="10243" name="Rectangle 3"/>
          <p:cNvSpPr>
            <a:spLocks noGrp="1" noChangeArrowheads="1"/>
          </p:cNvSpPr>
          <p:nvPr>
            <p:ph type="subTitle" idx="1"/>
          </p:nvPr>
        </p:nvSpPr>
        <p:spPr>
          <a:xfrm>
            <a:off x="4811083" y="5752614"/>
            <a:ext cx="7224129" cy="1057854"/>
          </a:xfrm>
        </p:spPr>
        <p:txBody>
          <a:bodyPr>
            <a:normAutofit lnSpcReduction="10000"/>
          </a:bodyPr>
          <a:lstStyle/>
          <a:p>
            <a:pPr eaLnBrk="1" hangingPunct="1"/>
            <a:r>
              <a:rPr lang="en-US" sz="2400" b="1" dirty="0">
                <a:solidFill>
                  <a:schemeClr val="tx1"/>
                </a:solidFill>
              </a:rPr>
              <a:t>Text: </a:t>
            </a:r>
          </a:p>
          <a:p>
            <a:pPr eaLnBrk="1" hangingPunct="1"/>
            <a:r>
              <a:rPr lang="en-US" sz="3200" b="1" dirty="0">
                <a:solidFill>
                  <a:schemeClr val="tx1"/>
                </a:solidFill>
              </a:rPr>
              <a:t>I Corinthians 10:25-26</a:t>
            </a:r>
          </a:p>
        </p:txBody>
      </p:sp>
      <p:pic>
        <p:nvPicPr>
          <p:cNvPr id="2" name="Picture 15">
            <a:extLst>
              <a:ext uri="{FF2B5EF4-FFF2-40B4-BE49-F238E27FC236}">
                <a16:creationId xmlns:a16="http://schemas.microsoft.com/office/drawing/2014/main" id="{A7377E08-684D-8EEE-3220-A57CE29033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5471" y="1105386"/>
            <a:ext cx="7224129" cy="46472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BC095D-1188-F03D-F71B-5F60E11751FF}"/>
              </a:ext>
            </a:extLst>
          </p:cNvPr>
          <p:cNvSpPr txBox="1"/>
          <p:nvPr/>
        </p:nvSpPr>
        <p:spPr>
          <a:xfrm>
            <a:off x="17551" y="4921617"/>
            <a:ext cx="4654296" cy="830997"/>
          </a:xfrm>
          <a:prstGeom prst="rect">
            <a:avLst/>
          </a:prstGeom>
          <a:noFill/>
        </p:spPr>
        <p:txBody>
          <a:bodyPr wrap="square">
            <a:spAutoFit/>
          </a:bodyPr>
          <a:lstStyle/>
          <a:p>
            <a:r>
              <a:rPr kumimoji="0" lang="en-US" b="1" i="1" u="none" strike="noStrike" kern="1200" cap="all" spc="200" normalizeH="0" baseline="0" noProof="0" dirty="0">
                <a:ln>
                  <a:noFill/>
                </a:ln>
                <a:solidFill>
                  <a:srgbClr val="262626"/>
                </a:solidFill>
                <a:effectLst/>
                <a:uLnTx/>
                <a:uFillTx/>
                <a:latin typeface="Arial"/>
                <a:ea typeface="+mj-ea"/>
                <a:cs typeface="Times New Roman" pitchFamily="18" charset="0"/>
              </a:rPr>
              <a:t>Soldiers Of Christ or The Salvation Army?</a:t>
            </a:r>
            <a:endParaRPr lang="en-US" sz="4000" i="1" dirty="0"/>
          </a:p>
        </p:txBody>
      </p:sp>
    </p:spTree>
    <p:extLst>
      <p:ext uri="{BB962C8B-B14F-4D97-AF65-F5344CB8AC3E}">
        <p14:creationId xmlns:p14="http://schemas.microsoft.com/office/powerpoint/2010/main" val="160270440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Background</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304800" y="1585683"/>
            <a:ext cx="895613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0000FF"/>
                </a:solidFill>
                <a:latin typeface="Tahoma" pitchFamily="34" charset="0"/>
                <a:ea typeface="Tahoma" pitchFamily="34" charset="0"/>
                <a:cs typeface="Tahoma" pitchFamily="34" charset="0"/>
              </a:rPr>
              <a:t>The advancement of the Christian religion promulgated in the religious doctrines, which are professed, believed &amp; taught by the Army &amp;, pursuant there to, the advancement of education, the relief of poverty &amp; other charitable objects beneficial to society or the community of mankind as a whole.” </a:t>
            </a:r>
            <a:r>
              <a:rPr lang="en-US" sz="2000" i="1" dirty="0">
                <a:solidFill>
                  <a:srgbClr val="0000FF"/>
                </a:solidFill>
                <a:latin typeface="Tahoma" pitchFamily="34" charset="0"/>
                <a:ea typeface="Tahoma" pitchFamily="34" charset="0"/>
                <a:cs typeface="Tahoma" pitchFamily="34" charset="0"/>
              </a:rPr>
              <a:t>(Royal Charter of The Salvation Army, which was granted by Queen Victoria in 1878)</a:t>
            </a:r>
            <a:endParaRPr kumimoji="0" lang="en-US" sz="3200" b="1" i="1"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pic>
        <p:nvPicPr>
          <p:cNvPr id="4" name="Picture 3">
            <a:extLst>
              <a:ext uri="{FF2B5EF4-FFF2-40B4-BE49-F238E27FC236}">
                <a16:creationId xmlns:a16="http://schemas.microsoft.com/office/drawing/2014/main" id="{DD85D505-F06D-CD81-E7EB-079FAE000C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0936" y="1889887"/>
            <a:ext cx="2422968" cy="3230625"/>
          </a:xfrm>
          <a:prstGeom prst="rect">
            <a:avLst/>
          </a:prstGeom>
        </p:spPr>
      </p:pic>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919554"/>
            <a:ext cx="112378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Its own objectives:</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2228770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Background</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304800" y="1585683"/>
            <a:ext cx="895613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dirty="0">
                <a:solidFill>
                  <a:srgbClr val="0000FF"/>
                </a:solidFill>
                <a:latin typeface="Tahoma" pitchFamily="34" charset="0"/>
                <a:ea typeface="Tahoma" pitchFamily="34" charset="0"/>
                <a:cs typeface="Tahoma" pitchFamily="34" charset="0"/>
              </a:rPr>
              <a:t>The Salvation Army is a religious denomination that happens to specialize in benevolent work.</a:t>
            </a:r>
          </a:p>
          <a:p>
            <a:pPr marL="457200" lvl="0" indent="-457200" algn="l" eaLnBrk="1" hangingPunct="1">
              <a:spcAft>
                <a:spcPts val="0"/>
              </a:spcAft>
              <a:buFont typeface="Wingdings" panose="05000000000000000000" pitchFamily="2" charset="2"/>
              <a:buChar char="v"/>
              <a:defRPr/>
            </a:pPr>
            <a:r>
              <a:rPr lang="en-US" dirty="0">
                <a:solidFill>
                  <a:srgbClr val="0000FF"/>
                </a:solidFill>
                <a:latin typeface="Tahoma" pitchFamily="34" charset="0"/>
                <a:ea typeface="Tahoma" pitchFamily="34" charset="0"/>
                <a:cs typeface="Tahoma" pitchFamily="34" charset="0"/>
              </a:rPr>
              <a:t>But it has the same problems other denominations have:</a:t>
            </a:r>
          </a:p>
          <a:p>
            <a:pPr marL="1200150" lvl="1" indent="-457200" algn="l" eaLnBrk="1" hangingPunct="1">
              <a:spcAft>
                <a:spcPts val="0"/>
              </a:spcAft>
              <a:buFont typeface="Wingdings" panose="05000000000000000000" pitchFamily="2" charset="2"/>
              <a:buChar char="Ø"/>
              <a:defRPr/>
            </a:pPr>
            <a:r>
              <a:rPr lang="en-US" dirty="0">
                <a:solidFill>
                  <a:srgbClr val="0000FF"/>
                </a:solidFill>
                <a:latin typeface="Tahoma" pitchFamily="34" charset="0"/>
                <a:ea typeface="Tahoma" pitchFamily="34" charset="0"/>
                <a:cs typeface="Tahoma" pitchFamily="34" charset="0"/>
              </a:rPr>
              <a:t>It was started by men (we know who founded it and the date).</a:t>
            </a:r>
          </a:p>
          <a:p>
            <a:pPr marL="1200150" lvl="1" indent="-457200" algn="l" eaLnBrk="1" hangingPunct="1">
              <a:spcAft>
                <a:spcPts val="0"/>
              </a:spcAft>
              <a:buFont typeface="Wingdings" panose="05000000000000000000" pitchFamily="2" charset="2"/>
              <a:buChar char="Ø"/>
              <a:defRPr/>
            </a:pPr>
            <a:r>
              <a:rPr lang="en-US" dirty="0">
                <a:solidFill>
                  <a:srgbClr val="0000FF"/>
                </a:solidFill>
                <a:latin typeface="Tahoma" pitchFamily="34" charset="0"/>
                <a:ea typeface="Tahoma" pitchFamily="34" charset="0"/>
                <a:cs typeface="Tahoma" pitchFamily="34" charset="0"/>
              </a:rPr>
              <a:t>It is organized by men.</a:t>
            </a:r>
          </a:p>
          <a:p>
            <a:pPr marL="1200150" lvl="1" indent="-457200" algn="l" eaLnBrk="1" hangingPunct="1">
              <a:spcAft>
                <a:spcPts val="0"/>
              </a:spcAft>
              <a:buFont typeface="Wingdings" panose="05000000000000000000" pitchFamily="2" charset="2"/>
              <a:buChar char="Ø"/>
              <a:defRPr/>
            </a:pPr>
            <a:r>
              <a:rPr lang="en-US" dirty="0">
                <a:solidFill>
                  <a:srgbClr val="0000FF"/>
                </a:solidFill>
                <a:latin typeface="Tahoma" pitchFamily="34" charset="0"/>
                <a:ea typeface="Tahoma" pitchFamily="34" charset="0"/>
                <a:cs typeface="Tahoma" pitchFamily="34" charset="0"/>
              </a:rPr>
              <a:t>It follows the doctrines and traditions of men.</a:t>
            </a:r>
          </a:p>
          <a:p>
            <a:pPr marL="1200150" lvl="1" indent="-457200" algn="l" eaLnBrk="1" hangingPunct="1">
              <a:spcAft>
                <a:spcPts val="0"/>
              </a:spcAft>
              <a:buFont typeface="Wingdings" panose="05000000000000000000" pitchFamily="2" charset="2"/>
              <a:buChar char="Ø"/>
              <a:defRPr/>
            </a:pPr>
            <a:r>
              <a:rPr lang="en-US" dirty="0">
                <a:solidFill>
                  <a:srgbClr val="0000FF"/>
                </a:solidFill>
                <a:latin typeface="Tahoma" pitchFamily="34" charset="0"/>
                <a:ea typeface="Tahoma" pitchFamily="34" charset="0"/>
                <a:cs typeface="Tahoma" pitchFamily="34" charset="0"/>
              </a:rPr>
              <a:t>It was founded more than 1800 years too late for it to be the church Jesus died to build and to save, which was established on the Day of Pentecost (Acts 2)!</a:t>
            </a:r>
          </a:p>
          <a:p>
            <a:pPr marL="1200150" lvl="1" indent="-457200" algn="l" eaLnBrk="1" hangingPunct="1">
              <a:spcAft>
                <a:spcPts val="0"/>
              </a:spcAft>
              <a:buFont typeface="Wingdings" panose="05000000000000000000" pitchFamily="2" charset="2"/>
              <a:buChar char="Ø"/>
              <a:defRPr/>
            </a:pPr>
            <a:r>
              <a:rPr lang="en-US" dirty="0">
                <a:solidFill>
                  <a:srgbClr val="0000FF"/>
                </a:solidFill>
                <a:latin typeface="Tahoma" pitchFamily="34" charset="0"/>
                <a:ea typeface="Tahoma" pitchFamily="34" charset="0"/>
                <a:cs typeface="Tahoma" pitchFamily="34" charset="0"/>
              </a:rPr>
              <a:t>The Salvation Army has no connection to the church that belongs to Jesus Christ!</a:t>
            </a:r>
            <a:endParaRPr kumimoji="0" lang="en-US" b="1" i="1"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pic>
        <p:nvPicPr>
          <p:cNvPr id="4" name="Picture 3">
            <a:extLst>
              <a:ext uri="{FF2B5EF4-FFF2-40B4-BE49-F238E27FC236}">
                <a16:creationId xmlns:a16="http://schemas.microsoft.com/office/drawing/2014/main" id="{DD85D505-F06D-CD81-E7EB-079FAE000C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60936" y="1889887"/>
            <a:ext cx="2422968" cy="3230625"/>
          </a:xfrm>
          <a:prstGeom prst="rect">
            <a:avLst/>
          </a:prstGeom>
        </p:spPr>
      </p:pic>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919554"/>
            <a:ext cx="112378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Problems:</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682038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994" y="-76199"/>
            <a:ext cx="3356811" cy="3636546"/>
          </a:xfrm>
          <a:prstGeom prst="rect">
            <a:avLst/>
          </a:prstGeom>
        </p:spPr>
      </p:pic>
      <p:sp>
        <p:nvSpPr>
          <p:cNvPr id="11266" name="Rectangle 2"/>
          <p:cNvSpPr>
            <a:spLocks noGrp="1" noChangeArrowheads="1"/>
          </p:cNvSpPr>
          <p:nvPr>
            <p:ph type="title"/>
          </p:nvPr>
        </p:nvSpPr>
        <p:spPr>
          <a:xfrm>
            <a:off x="3810000" y="0"/>
            <a:ext cx="8382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The Salvation Army: Background</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962437" y="2122651"/>
            <a:ext cx="7036423" cy="31700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The Salvation Army is more than a charitable organization: it is a church and therefore needs to be examined</a:t>
            </a:r>
            <a:r>
              <a:rPr kumimoji="0" lang="en-US" sz="40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3" name="Picture 2" descr="A person holding a bell next to a red bucket&#10;&#10;Description automatically generated">
            <a:extLst>
              <a:ext uri="{FF2B5EF4-FFF2-40B4-BE49-F238E27FC236}">
                <a16:creationId xmlns:a16="http://schemas.microsoft.com/office/drawing/2014/main" id="{1C701586-D661-7E95-F6CF-398EC122C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40" y="3707701"/>
            <a:ext cx="4490519" cy="2888055"/>
          </a:xfrm>
          <a:prstGeom prst="rect">
            <a:avLst/>
          </a:prstGeom>
        </p:spPr>
      </p:pic>
    </p:spTree>
    <p:extLst>
      <p:ext uri="{BB962C8B-B14F-4D97-AF65-F5344CB8AC3E}">
        <p14:creationId xmlns:p14="http://schemas.microsoft.com/office/powerpoint/2010/main" val="41363563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Beliefs</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304800" y="2092008"/>
            <a:ext cx="11860901"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It contains 11 “Articles of Faith”, which it says are “in accord with the truths contained in the ancient Christian creeds known as the Apostle’s Creed and the Nicene Creed” (Mixed Seed!)</a:t>
            </a: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Two things commanded in the New Testament not found in their “Articles of Faith”:</a:t>
            </a:r>
          </a:p>
          <a:p>
            <a:pPr marL="1200150" lvl="1" indent="-457200" algn="l" eaLnBrk="1" hangingPunct="1">
              <a:spcAft>
                <a:spcPts val="0"/>
              </a:spcAft>
              <a:buFont typeface="Wingdings" panose="05000000000000000000" pitchFamily="2" charset="2"/>
              <a:buChar char="Ø"/>
              <a:defRPr/>
            </a:pPr>
            <a:r>
              <a:rPr lang="en-US" sz="2000" dirty="0">
                <a:solidFill>
                  <a:srgbClr val="0000FF"/>
                </a:solidFill>
                <a:latin typeface="Tahoma" pitchFamily="34" charset="0"/>
                <a:ea typeface="Tahoma" pitchFamily="34" charset="0"/>
                <a:cs typeface="Tahoma" pitchFamily="34" charset="0"/>
              </a:rPr>
              <a:t>Baptism (Mark 16:16) </a:t>
            </a:r>
          </a:p>
          <a:p>
            <a:pPr marL="1200150" lvl="1" indent="-457200" algn="l" eaLnBrk="1" hangingPunct="1">
              <a:spcAft>
                <a:spcPts val="0"/>
              </a:spcAft>
              <a:buFont typeface="Wingdings" panose="05000000000000000000" pitchFamily="2" charset="2"/>
              <a:buChar char="Ø"/>
              <a:defRPr/>
            </a:pPr>
            <a:r>
              <a:rPr lang="en-US" sz="2000" dirty="0">
                <a:solidFill>
                  <a:srgbClr val="0000FF"/>
                </a:solidFill>
                <a:latin typeface="Tahoma" pitchFamily="34" charset="0"/>
                <a:ea typeface="Tahoma" pitchFamily="34" charset="0"/>
                <a:cs typeface="Tahoma" pitchFamily="34" charset="0"/>
              </a:rPr>
              <a:t>The Lord’s Supper (Matthew 26:26-29; I Corinthians 11:23-26)</a:t>
            </a: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Article of Faith #5 affirms they believe in “Original Sin”</a:t>
            </a: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A general benevolent society to the whole world</a:t>
            </a:r>
          </a:p>
          <a:p>
            <a:pPr marL="1200150" lvl="1" indent="-457200" algn="l" eaLnBrk="1" hangingPunct="1">
              <a:spcAft>
                <a:spcPts val="0"/>
              </a:spcAft>
              <a:buFont typeface="Wingdings" panose="05000000000000000000" pitchFamily="2" charset="2"/>
              <a:buChar char="Ø"/>
              <a:defRPr/>
            </a:pPr>
            <a:r>
              <a:rPr lang="en-US" sz="2000" dirty="0">
                <a:solidFill>
                  <a:srgbClr val="0000FF"/>
                </a:solidFill>
                <a:latin typeface="Tahoma" pitchFamily="34" charset="0"/>
                <a:ea typeface="Tahoma" pitchFamily="34" charset="0"/>
                <a:cs typeface="Tahoma" pitchFamily="34" charset="0"/>
              </a:rPr>
              <a:t>Where is the Biblical authority?</a:t>
            </a:r>
          </a:p>
          <a:p>
            <a:pPr marL="1200150" lvl="1" indent="-457200" algn="l" eaLnBrk="1" hangingPunct="1">
              <a:spcAft>
                <a:spcPts val="0"/>
              </a:spcAft>
              <a:buFont typeface="Wingdings" panose="05000000000000000000" pitchFamily="2" charset="2"/>
              <a:buChar char="Ø"/>
              <a:defRPr/>
            </a:pPr>
            <a:r>
              <a:rPr lang="en-US" sz="2000" dirty="0">
                <a:solidFill>
                  <a:srgbClr val="0000FF"/>
                </a:solidFill>
                <a:latin typeface="Tahoma" pitchFamily="34" charset="0"/>
                <a:ea typeface="Tahoma" pitchFamily="34" charset="0"/>
                <a:cs typeface="Tahoma" pitchFamily="34" charset="0"/>
              </a:rPr>
              <a:t>As individuals we are to do good to all men (Galatians 6:10)</a:t>
            </a:r>
          </a:p>
          <a:p>
            <a:pPr marL="1200150" lvl="1" indent="-457200" algn="l" eaLnBrk="1" hangingPunct="1">
              <a:spcAft>
                <a:spcPts val="0"/>
              </a:spcAft>
              <a:buFont typeface="Wingdings" panose="05000000000000000000" pitchFamily="2" charset="2"/>
              <a:buChar char="Ø"/>
              <a:defRPr/>
            </a:pPr>
            <a:r>
              <a:rPr lang="en-US" sz="2000" dirty="0">
                <a:solidFill>
                  <a:srgbClr val="0000FF"/>
                </a:solidFill>
                <a:latin typeface="Tahoma" pitchFamily="34" charset="0"/>
                <a:ea typeface="Tahoma" pitchFamily="34" charset="0"/>
                <a:cs typeface="Tahoma" pitchFamily="34" charset="0"/>
              </a:rPr>
              <a:t>The church is authorized to give benevolence to the needy saints, not to the needy of the world! (Acts 4:32-37; Romans 15:26-27; I Corinthians 16:1-2).</a:t>
            </a:r>
          </a:p>
          <a:p>
            <a:pPr marL="1200150" lvl="1" indent="-457200" algn="l" eaLnBrk="1" hangingPunct="1">
              <a:spcAft>
                <a:spcPts val="0"/>
              </a:spcAft>
              <a:buFont typeface="Wingdings" panose="05000000000000000000" pitchFamily="2" charset="2"/>
              <a:buChar char="Ø"/>
              <a:defRPr/>
            </a:pPr>
            <a:r>
              <a:rPr lang="en-US" sz="2000" dirty="0">
                <a:solidFill>
                  <a:srgbClr val="0000FF"/>
                </a:solidFill>
                <a:latin typeface="Tahoma" pitchFamily="34" charset="0"/>
                <a:ea typeface="Tahoma" pitchFamily="34" charset="0"/>
                <a:cs typeface="Tahoma" pitchFamily="34" charset="0"/>
              </a:rPr>
              <a:t>The church can give benevolence to “widows indeed” (I Timothy 5:16).</a:t>
            </a: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859838"/>
            <a:ext cx="112378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a:t>
            </a:r>
            <a:r>
              <a:rPr lang="en-US" altLang="en-US" sz="3200" dirty="0">
                <a:solidFill>
                  <a:srgbClr val="000000"/>
                </a:solidFill>
              </a:rPr>
              <a:t>The Salvation Army uses a “creed book” called “The Salvation Army Handbook of Doctrine” </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3336618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additive="base">
                                        <p:cTn id="46"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2" presetClass="entr" presetSubtype="8" fill="hold" nodeType="after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additive="base">
                                        <p:cTn id="5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2" presetClass="entr" presetSubtype="8" fill="hold" nodeType="after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 calcmode="lin" valueType="num">
                                      <p:cBhvr additive="base">
                                        <p:cTn id="56"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Beliefs</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165549" y="1596957"/>
            <a:ext cx="1186090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Direct operation of the Holy Spirit – Ephesians 3:1-5;                      I Corinthians 2:7-16 (Word of God)</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Use of mechanical instruments (They have their own band) – Ephesians 5:19</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They appoint women preachers – I Corinthians 14:34;                     I Timothy 2:12-14</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They raise money by soliciting the general public –                          I  Corinthians 16:1-2</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They lack respect for God’s authority – we cannot do whatever we think is a “good work” and fund it with church money</a:t>
            </a:r>
            <a:endPar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859838"/>
            <a:ext cx="112378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Other areas of false doctrine: </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736706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barn(inVertical)">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994" y="-76199"/>
            <a:ext cx="3356811" cy="3636546"/>
          </a:xfrm>
          <a:prstGeom prst="rect">
            <a:avLst/>
          </a:prstGeom>
        </p:spPr>
      </p:pic>
      <p:sp>
        <p:nvSpPr>
          <p:cNvPr id="11266" name="Rectangle 2"/>
          <p:cNvSpPr>
            <a:spLocks noGrp="1" noChangeArrowheads="1"/>
          </p:cNvSpPr>
          <p:nvPr>
            <p:ph type="title"/>
          </p:nvPr>
        </p:nvSpPr>
        <p:spPr>
          <a:xfrm>
            <a:off x="3810000" y="0"/>
            <a:ext cx="8382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The Salvation Army: Beliefs</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962437" y="2459504"/>
            <a:ext cx="7036423" cy="19389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We need to respect God’s authority and reject the doctrines of men</a:t>
            </a:r>
            <a:r>
              <a:rPr kumimoji="0" lang="en-US" sz="40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3" name="Picture 2" descr="A person holding a bell next to a red bucket&#10;&#10;Description automatically generated">
            <a:extLst>
              <a:ext uri="{FF2B5EF4-FFF2-40B4-BE49-F238E27FC236}">
                <a16:creationId xmlns:a16="http://schemas.microsoft.com/office/drawing/2014/main" id="{1C701586-D661-7E95-F6CF-398EC122C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40" y="3707701"/>
            <a:ext cx="4490519" cy="2888055"/>
          </a:xfrm>
          <a:prstGeom prst="rect">
            <a:avLst/>
          </a:prstGeom>
        </p:spPr>
      </p:pic>
    </p:spTree>
    <p:extLst>
      <p:ext uri="{BB962C8B-B14F-4D97-AF65-F5344CB8AC3E}">
        <p14:creationId xmlns:p14="http://schemas.microsoft.com/office/powerpoint/2010/main" val="1586674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Organization</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304800" y="1716653"/>
            <a:ext cx="118609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600" dirty="0">
                <a:solidFill>
                  <a:srgbClr val="0000FF"/>
                </a:solidFill>
                <a:latin typeface="Tahoma" pitchFamily="34" charset="0"/>
                <a:ea typeface="Tahoma" pitchFamily="34" charset="0"/>
                <a:cs typeface="Tahoma" pitchFamily="34" charset="0"/>
              </a:rPr>
              <a:t>International General</a:t>
            </a:r>
          </a:p>
          <a:p>
            <a:pPr marL="457200" lvl="0" indent="-457200" algn="l" eaLnBrk="1" hangingPunct="1">
              <a:spcAft>
                <a:spcPts val="0"/>
              </a:spcAft>
              <a:buFont typeface="Wingdings" panose="05000000000000000000" pitchFamily="2" charset="2"/>
              <a:buChar char="v"/>
              <a:defRPr/>
            </a:pPr>
            <a:r>
              <a:rPr lang="en-US" sz="3600" dirty="0">
                <a:solidFill>
                  <a:srgbClr val="0000FF"/>
                </a:solidFill>
                <a:latin typeface="Tahoma" pitchFamily="34" charset="0"/>
                <a:ea typeface="Tahoma" pitchFamily="34" charset="0"/>
                <a:cs typeface="Tahoma" pitchFamily="34" charset="0"/>
              </a:rPr>
              <a:t>Chief of Staff</a:t>
            </a:r>
          </a:p>
          <a:p>
            <a:pPr marL="457200" lvl="0" indent="-457200" algn="l" eaLnBrk="1" hangingPunct="1">
              <a:spcAft>
                <a:spcPts val="0"/>
              </a:spcAft>
              <a:buFont typeface="Wingdings" panose="05000000000000000000" pitchFamily="2" charset="2"/>
              <a:buChar char="v"/>
              <a:defRPr/>
            </a:pPr>
            <a:r>
              <a:rPr lang="en-US" sz="3600" dirty="0">
                <a:solidFill>
                  <a:srgbClr val="0000FF"/>
                </a:solidFill>
                <a:latin typeface="Tahoma" pitchFamily="34" charset="0"/>
                <a:ea typeface="Tahoma" pitchFamily="34" charset="0"/>
                <a:cs typeface="Tahoma" pitchFamily="34" charset="0"/>
              </a:rPr>
              <a:t>Captains</a:t>
            </a:r>
          </a:p>
          <a:p>
            <a:pPr marL="457200" lvl="0" indent="-457200" algn="l" eaLnBrk="1" hangingPunct="1">
              <a:spcAft>
                <a:spcPts val="0"/>
              </a:spcAft>
              <a:buFont typeface="Wingdings" panose="05000000000000000000" pitchFamily="2" charset="2"/>
              <a:buChar char="v"/>
              <a:defRPr/>
            </a:pPr>
            <a:r>
              <a:rPr lang="en-US" sz="3600" dirty="0">
                <a:solidFill>
                  <a:srgbClr val="0000FF"/>
                </a:solidFill>
                <a:latin typeface="Tahoma" pitchFamily="34" charset="0"/>
                <a:ea typeface="Tahoma" pitchFamily="34" charset="0"/>
                <a:cs typeface="Tahoma" pitchFamily="34" charset="0"/>
              </a:rPr>
              <a:t>Majors</a:t>
            </a:r>
          </a:p>
          <a:p>
            <a:pPr marL="457200" lvl="0" indent="-457200" algn="l" eaLnBrk="1" hangingPunct="1">
              <a:spcAft>
                <a:spcPts val="0"/>
              </a:spcAft>
              <a:buFont typeface="Wingdings" panose="05000000000000000000" pitchFamily="2" charset="2"/>
              <a:buChar char="v"/>
              <a:defRPr/>
            </a:pPr>
            <a:r>
              <a:rPr lang="en-US" sz="3600" dirty="0">
                <a:solidFill>
                  <a:srgbClr val="0000FF"/>
                </a:solidFill>
                <a:latin typeface="Tahoma" pitchFamily="34" charset="0"/>
                <a:ea typeface="Tahoma" pitchFamily="34" charset="0"/>
                <a:cs typeface="Tahoma" pitchFamily="34" charset="0"/>
              </a:rPr>
              <a:t>Lieutenants</a:t>
            </a:r>
          </a:p>
          <a:p>
            <a:pPr marL="457200" lvl="0" indent="-457200" algn="l" eaLnBrk="1" hangingPunct="1">
              <a:spcAft>
                <a:spcPts val="0"/>
              </a:spcAft>
              <a:buFont typeface="Wingdings" panose="05000000000000000000" pitchFamily="2" charset="2"/>
              <a:buChar char="v"/>
              <a:defRPr/>
            </a:pPr>
            <a:r>
              <a:rPr lang="en-US" sz="3600" dirty="0">
                <a:solidFill>
                  <a:srgbClr val="0000FF"/>
                </a:solidFill>
                <a:latin typeface="Tahoma" pitchFamily="34" charset="0"/>
                <a:ea typeface="Tahoma" pitchFamily="34" charset="0"/>
                <a:cs typeface="Tahoma" pitchFamily="34" charset="0"/>
              </a:rPr>
              <a:t>Soldiers</a:t>
            </a:r>
          </a:p>
          <a:p>
            <a:pPr marL="457200" lvl="0" indent="-457200" algn="l" eaLnBrk="1" hangingPunct="1">
              <a:spcAft>
                <a:spcPts val="0"/>
              </a:spcAft>
              <a:buFont typeface="Wingdings" panose="05000000000000000000" pitchFamily="2" charset="2"/>
              <a:buChar char="v"/>
              <a:defRPr/>
            </a:pPr>
            <a:r>
              <a:rPr lang="en-US" sz="3600" dirty="0">
                <a:solidFill>
                  <a:srgbClr val="0000FF"/>
                </a:solidFill>
                <a:latin typeface="Tahoma" pitchFamily="34" charset="0"/>
                <a:ea typeface="Tahoma" pitchFamily="34" charset="0"/>
                <a:cs typeface="Tahoma" pitchFamily="34" charset="0"/>
              </a:rPr>
              <a:t>Adherents</a:t>
            </a:r>
            <a:endParaRPr kumimoji="0" lang="en-US" sz="2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859838"/>
            <a:ext cx="112378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Organization of the Salvation Army includes: </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7408891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arn(inVertical)">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Organization</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304800" y="1958694"/>
            <a:ext cx="1186090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The Lord’s church is made up of:</a:t>
            </a:r>
          </a:p>
          <a:p>
            <a:pPr marL="1200150" lvl="1" indent="-457200" algn="l" eaLnBrk="1" hangingPunct="1">
              <a:spcAft>
                <a:spcPts val="0"/>
              </a:spcAft>
              <a:buFont typeface="Wingdings" panose="05000000000000000000" pitchFamily="2" charset="2"/>
              <a:buChar char="ü"/>
              <a:defRPr/>
            </a:pPr>
            <a:r>
              <a:rPr lang="en-US" sz="2800" dirty="0">
                <a:solidFill>
                  <a:srgbClr val="0000FF"/>
                </a:solidFill>
                <a:latin typeface="Tahoma" pitchFamily="34" charset="0"/>
                <a:ea typeface="Tahoma" pitchFamily="34" charset="0"/>
                <a:cs typeface="Tahoma" pitchFamily="34" charset="0"/>
              </a:rPr>
              <a:t>Elders – I Timothy 3:1-7; 5:17-18; Titus 1:5-9</a:t>
            </a:r>
          </a:p>
          <a:p>
            <a:pPr marL="1200150" lvl="1" indent="-457200" algn="l" eaLnBrk="1" hangingPunct="1">
              <a:spcAft>
                <a:spcPts val="0"/>
              </a:spcAft>
              <a:buFont typeface="Wingdings" panose="05000000000000000000" pitchFamily="2" charset="2"/>
              <a:buChar char="ü"/>
              <a:defRPr/>
            </a:pPr>
            <a:r>
              <a:rPr lang="en-US" sz="2800" dirty="0">
                <a:solidFill>
                  <a:srgbClr val="0000FF"/>
                </a:solidFill>
                <a:latin typeface="Tahoma" pitchFamily="34" charset="0"/>
                <a:ea typeface="Tahoma" pitchFamily="34" charset="0"/>
                <a:cs typeface="Tahoma" pitchFamily="34" charset="0"/>
              </a:rPr>
              <a:t>Deacons – I Timothy 3:8-13</a:t>
            </a:r>
          </a:p>
          <a:p>
            <a:pPr marL="1200150" lvl="1" indent="-457200" algn="l" eaLnBrk="1" hangingPunct="1">
              <a:spcAft>
                <a:spcPts val="0"/>
              </a:spcAft>
              <a:buFont typeface="Wingdings" panose="05000000000000000000" pitchFamily="2" charset="2"/>
              <a:buChar char="ü"/>
              <a:defRPr/>
            </a:pPr>
            <a:r>
              <a:rPr lang="en-US" sz="2800" dirty="0">
                <a:solidFill>
                  <a:srgbClr val="0000FF"/>
                </a:solidFill>
                <a:latin typeface="Tahoma" pitchFamily="34" charset="0"/>
                <a:ea typeface="Tahoma" pitchFamily="34" charset="0"/>
                <a:cs typeface="Tahoma" pitchFamily="34" charset="0"/>
              </a:rPr>
              <a:t>Preachers (Evangelists) – Ephesians 4:11; II Timothy 4:5</a:t>
            </a:r>
          </a:p>
          <a:p>
            <a:pPr marL="1200150" lvl="1" indent="-457200" algn="l" eaLnBrk="1" hangingPunct="1">
              <a:spcAft>
                <a:spcPts val="0"/>
              </a:spcAft>
              <a:buFont typeface="Wingdings" panose="05000000000000000000" pitchFamily="2" charset="2"/>
              <a:buChar char="ü"/>
              <a:defRPr/>
            </a:pPr>
            <a:r>
              <a:rPr lang="en-US" sz="2800" dirty="0">
                <a:solidFill>
                  <a:srgbClr val="0000FF"/>
                </a:solidFill>
                <a:latin typeface="Tahoma" pitchFamily="34" charset="0"/>
                <a:ea typeface="Tahoma" pitchFamily="34" charset="0"/>
                <a:cs typeface="Tahoma" pitchFamily="34" charset="0"/>
              </a:rPr>
              <a:t>Teachers – I Timothy 4:11; II Timothy 2:2; Hebrews 5:12-14         </a:t>
            </a:r>
          </a:p>
          <a:p>
            <a:pPr marL="1200150" lvl="1" indent="-457200" algn="l" eaLnBrk="1" hangingPunct="1">
              <a:spcAft>
                <a:spcPts val="0"/>
              </a:spcAft>
              <a:buFont typeface="Wingdings" panose="05000000000000000000" pitchFamily="2" charset="2"/>
              <a:buChar char="ü"/>
              <a:defRPr/>
            </a:pPr>
            <a:r>
              <a:rPr lang="en-US" sz="2800" dirty="0">
                <a:solidFill>
                  <a:srgbClr val="0000FF"/>
                </a:solidFill>
                <a:latin typeface="Tahoma" pitchFamily="34" charset="0"/>
                <a:ea typeface="Tahoma" pitchFamily="34" charset="0"/>
                <a:cs typeface="Tahoma" pitchFamily="34" charset="0"/>
              </a:rPr>
              <a:t>Members (Saints) – Romans 1:7; 12:4-5; I Corinthians 1:2</a:t>
            </a:r>
          </a:p>
          <a:p>
            <a:pPr marL="1200150" lvl="1" indent="-457200" algn="l" eaLnBrk="1" hangingPunct="1">
              <a:spcAft>
                <a:spcPts val="0"/>
              </a:spcAft>
              <a:buFont typeface="Wingdings" panose="05000000000000000000" pitchFamily="2" charset="2"/>
              <a:buChar char="ü"/>
              <a:defRPr/>
            </a:pPr>
            <a:r>
              <a:rPr lang="en-US" sz="2800" dirty="0">
                <a:solidFill>
                  <a:srgbClr val="0000FF"/>
                </a:solidFill>
                <a:latin typeface="Tahoma" pitchFamily="34" charset="0"/>
                <a:ea typeface="Tahoma" pitchFamily="34" charset="0"/>
                <a:cs typeface="Tahoma" pitchFamily="34" charset="0"/>
              </a:rPr>
              <a:t>Members called “Soldiers” (II Timothy 2:3) &amp; our “uniform” is a spiritual one, made up of the full Armor of God (Ephesians 6:10-18)</a:t>
            </a: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859838"/>
            <a:ext cx="112378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Where is the Biblical authority? </a:t>
            </a:r>
          </a:p>
          <a:p>
            <a:pPr lvl="0" eaLnBrk="1" hangingPunct="1"/>
            <a:r>
              <a:rPr lang="en-US" altLang="en-US" sz="3200" dirty="0">
                <a:solidFill>
                  <a:srgbClr val="000000"/>
                </a:solidFill>
              </a:rPr>
              <a:t>(I Peter 4:11: Speak as the utterances of God!) </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6762693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994" y="-76199"/>
            <a:ext cx="3356811" cy="3636546"/>
          </a:xfrm>
          <a:prstGeom prst="rect">
            <a:avLst/>
          </a:prstGeom>
        </p:spPr>
      </p:pic>
      <p:sp>
        <p:nvSpPr>
          <p:cNvPr id="11266" name="Rectangle 2"/>
          <p:cNvSpPr>
            <a:spLocks noGrp="1" noChangeArrowheads="1"/>
          </p:cNvSpPr>
          <p:nvPr>
            <p:ph type="title"/>
          </p:nvPr>
        </p:nvSpPr>
        <p:spPr>
          <a:xfrm>
            <a:off x="3810000" y="0"/>
            <a:ext cx="8382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The Salvation Army: Beliefs</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962437" y="2283074"/>
            <a:ext cx="7036423" cy="25545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When man rejects God’s authority, God will reject that man! </a:t>
            </a:r>
          </a:p>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(Matthew 7:21-23)</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3" name="Picture 2" descr="A person holding a bell next to a red bucket&#10;&#10;Description automatically generated">
            <a:extLst>
              <a:ext uri="{FF2B5EF4-FFF2-40B4-BE49-F238E27FC236}">
                <a16:creationId xmlns:a16="http://schemas.microsoft.com/office/drawing/2014/main" id="{1C701586-D661-7E95-F6CF-398EC122C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40" y="3707701"/>
            <a:ext cx="4490519" cy="2888055"/>
          </a:xfrm>
          <a:prstGeom prst="rect">
            <a:avLst/>
          </a:prstGeom>
        </p:spPr>
      </p:pic>
    </p:spTree>
    <p:extLst>
      <p:ext uri="{BB962C8B-B14F-4D97-AF65-F5344CB8AC3E}">
        <p14:creationId xmlns:p14="http://schemas.microsoft.com/office/powerpoint/2010/main" val="9811906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Benevolence</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165549" y="1958694"/>
            <a:ext cx="118609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Disaster Relief</a:t>
            </a:r>
            <a:endPar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Thrift Shops and Donation Buckets</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Adult Rehabilitation Centers (ARCs) &amp; Work Therapy</a:t>
            </a:r>
            <a:endPar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Their website confirms thrift store provides:</a:t>
            </a:r>
          </a:p>
          <a:p>
            <a:pPr marL="1200150" lvl="1" indent="-457200" algn="l" eaLnBrk="1" hangingPunct="1">
              <a:spcAft>
                <a:spcPts val="0"/>
              </a:spcAft>
              <a:buFont typeface="Wingdings" panose="05000000000000000000" pitchFamily="2" charset="2"/>
              <a:buChar char="Ø"/>
              <a:defRPr/>
            </a:pPr>
            <a:r>
              <a:rPr lang="en-US" sz="2800" dirty="0">
                <a:solidFill>
                  <a:srgbClr val="0000FF"/>
                </a:solidFill>
                <a:latin typeface="Tahoma" pitchFamily="34" charset="0"/>
                <a:ea typeface="Tahoma" pitchFamily="34" charset="0"/>
                <a:cs typeface="Tahoma" pitchFamily="34" charset="0"/>
              </a:rPr>
              <a:t>Quality products at bargain prices.</a:t>
            </a:r>
          </a:p>
          <a:p>
            <a:pPr marL="1200150" lvl="1" indent="-457200" algn="l" eaLnBrk="1" hangingPunct="1">
              <a:spcAft>
                <a:spcPts val="0"/>
              </a:spcAft>
              <a:buFont typeface="Wingdings" panose="05000000000000000000" pitchFamily="2" charset="2"/>
              <a:buChar char="Ø"/>
              <a:defRPr/>
            </a:pPr>
            <a:r>
              <a:rPr lang="en-US" sz="2800" dirty="0">
                <a:solidFill>
                  <a:srgbClr val="0000FF"/>
                </a:solidFill>
                <a:latin typeface="Tahoma" pitchFamily="34" charset="0"/>
                <a:ea typeface="Tahoma" pitchFamily="34" charset="0"/>
                <a:cs typeface="Tahoma" pitchFamily="34" charset="0"/>
              </a:rPr>
              <a:t>Funds for ARCs and participants’ Work Therapy</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To buy from their thrift stores or to put money in their buckets is to support their church and does not fall into the category of “don’t ask for conscience’s sake.” </a:t>
            </a:r>
            <a:endPar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859838"/>
            <a:ext cx="112378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Most of the world recognizes The Salvation Army for  their charity work: </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2762998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barn(inVertical)">
                                      <p:cBhvr>
                                        <p:cTn id="3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85800" y="736223"/>
            <a:ext cx="744582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3200" dirty="0">
                <a:solidFill>
                  <a:srgbClr val="000000"/>
                </a:solidFill>
              </a:rPr>
              <a:t>It’s that time of year where the familiar sights and sounds around department stores include Salvation Army Bell Ringers and donation buckets!</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402771" y="3644711"/>
            <a:ext cx="7772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pPr>
            <a:r>
              <a:rPr lang="en-US" altLang="en-US" sz="3200" dirty="0">
                <a:solidFill>
                  <a:srgbClr val="000000"/>
                </a:solidFill>
              </a:rPr>
              <a:t>Do you give or walk away?</a:t>
            </a:r>
          </a:p>
          <a:p>
            <a:pPr marL="571500" lvl="0" indent="-571500" algn="l" eaLnBrk="1" hangingPunct="1">
              <a:buFont typeface="Arial" panose="020B0604020202020204" pitchFamily="34" charset="0"/>
              <a:buChar char="•"/>
            </a:pPr>
            <a:r>
              <a:rPr lang="en-US" altLang="en-US" sz="3200" dirty="0">
                <a:solidFill>
                  <a:srgbClr val="000000"/>
                </a:solidFill>
              </a:rPr>
              <a:t>Appear concerned for the needy, or appear cold?</a:t>
            </a:r>
          </a:p>
          <a:p>
            <a:pPr marL="571500" lvl="0" indent="-571500" algn="l" eaLnBrk="1" hangingPunct="1">
              <a:buFont typeface="Arial" panose="020B0604020202020204" pitchFamily="34" charset="0"/>
              <a:buChar char="•"/>
            </a:pPr>
            <a:r>
              <a:rPr lang="en-US" altLang="en-US" sz="3200" dirty="0">
                <a:solidFill>
                  <a:srgbClr val="000000"/>
                </a:solidFill>
              </a:rPr>
              <a:t>Do you give a little, a lot, do you feel guilty afterward?</a:t>
            </a:r>
            <a:endParaRPr lang="en-US" altLang="en-US" sz="3200" b="0" dirty="0">
              <a:solidFill>
                <a:srgbClr val="000000"/>
              </a:solidFill>
            </a:endParaRPr>
          </a:p>
        </p:txBody>
      </p:sp>
      <p:pic>
        <p:nvPicPr>
          <p:cNvPr id="4" name="Picture 3" descr="A person holding a sign and a bucket&#10;&#10;Description automatically generated">
            <a:extLst>
              <a:ext uri="{FF2B5EF4-FFF2-40B4-BE49-F238E27FC236}">
                <a16:creationId xmlns:a16="http://schemas.microsoft.com/office/drawing/2014/main" id="{1337A8F8-5E81-9867-AEF0-8877DD6D5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128369"/>
            <a:ext cx="3584448" cy="4601261"/>
          </a:xfrm>
          <a:prstGeom prst="rect">
            <a:avLst/>
          </a:prstGeom>
        </p:spPr>
      </p:pic>
    </p:spTree>
    <p:extLst>
      <p:ext uri="{BB962C8B-B14F-4D97-AF65-F5344CB8AC3E}">
        <p14:creationId xmlns:p14="http://schemas.microsoft.com/office/powerpoint/2010/main" val="1925469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Benevolence</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165549" y="1958694"/>
            <a:ext cx="1186090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Disaster Relief</a:t>
            </a: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Thrift Shops and Donation Buckets</a:t>
            </a: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r>
              <a:rPr lang="en-US" sz="2800" dirty="0">
                <a:solidFill>
                  <a:srgbClr val="0000FF"/>
                </a:solidFill>
                <a:latin typeface="Tahoma" pitchFamily="34" charset="0"/>
                <a:ea typeface="Tahoma" pitchFamily="34" charset="0"/>
                <a:cs typeface="Tahoma" pitchFamily="34" charset="0"/>
              </a:rPr>
              <a:t>ARCs</a:t>
            </a:r>
          </a:p>
          <a:p>
            <a:pPr marL="457200" marR="0" lvl="0" indent="-457200" algn="l" defTabSz="914400" rtl="0" eaLnBrk="1" fontAlgn="base" latinLnBrk="0" hangingPunct="1">
              <a:lnSpc>
                <a:spcPct val="100000"/>
              </a:lnSpc>
              <a:spcBef>
                <a:spcPct val="0"/>
              </a:spcBef>
              <a:spcAft>
                <a:spcPts val="0"/>
              </a:spcAft>
              <a:buClrTx/>
              <a:buSzTx/>
              <a:buFont typeface="Wingdings" panose="05000000000000000000" pitchFamily="2" charset="2"/>
              <a:buChar char="v"/>
              <a:tabLst/>
              <a:defRPr/>
            </a:pPr>
            <a:r>
              <a:rPr lang="en-US" sz="2800" dirty="0">
                <a:solidFill>
                  <a:srgbClr val="0000FF"/>
                </a:solidFill>
                <a:latin typeface="Tahoma" pitchFamily="34" charset="0"/>
                <a:ea typeface="Tahoma" pitchFamily="34" charset="0"/>
                <a:cs typeface="Tahoma" pitchFamily="34" charset="0"/>
              </a:rPr>
              <a:t>Work Therapy</a:t>
            </a:r>
            <a:endPar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In all of these things they say their priority is to teach their version of the Scriptures, thus the “Salvation” part of their name is speaking spiritual as well as physical</a:t>
            </a:r>
            <a:endPar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859838"/>
            <a:ext cx="112378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Most of the world recognizes The Salvation Army for  their charity work: </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80103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994" y="-76199"/>
            <a:ext cx="3356811" cy="3636546"/>
          </a:xfrm>
          <a:prstGeom prst="rect">
            <a:avLst/>
          </a:prstGeom>
        </p:spPr>
      </p:pic>
      <p:sp>
        <p:nvSpPr>
          <p:cNvPr id="11266" name="Rectangle 2"/>
          <p:cNvSpPr>
            <a:spLocks noGrp="1" noChangeArrowheads="1"/>
          </p:cNvSpPr>
          <p:nvPr>
            <p:ph type="title"/>
          </p:nvPr>
        </p:nvSpPr>
        <p:spPr>
          <a:xfrm>
            <a:off x="3810000" y="0"/>
            <a:ext cx="8382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The Salvation Army: Beliefs</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953144" y="2459504"/>
            <a:ext cx="7036423" cy="19389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A “good work” outside of God’s authority becomes a detriment to one’s soul!</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3" name="Picture 2" descr="A person holding a bell next to a red bucket&#10;&#10;Description automatically generated">
            <a:extLst>
              <a:ext uri="{FF2B5EF4-FFF2-40B4-BE49-F238E27FC236}">
                <a16:creationId xmlns:a16="http://schemas.microsoft.com/office/drawing/2014/main" id="{1C701586-D661-7E95-F6CF-398EC122C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40" y="3707701"/>
            <a:ext cx="4490519" cy="2888055"/>
          </a:xfrm>
          <a:prstGeom prst="rect">
            <a:avLst/>
          </a:prstGeom>
        </p:spPr>
      </p:pic>
    </p:spTree>
    <p:extLst>
      <p:ext uri="{BB962C8B-B14F-4D97-AF65-F5344CB8AC3E}">
        <p14:creationId xmlns:p14="http://schemas.microsoft.com/office/powerpoint/2010/main" val="34908639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t>C</a:t>
            </a:r>
            <a:r>
              <a:rPr lang="en-US" sz="4000" b="1" u="sng" dirty="0">
                <a:latin typeface="+mj-lt"/>
                <a:ea typeface="+mj-ea"/>
                <a:cs typeface="+mj-cs"/>
              </a:rPr>
              <a:t>ONCLUSION</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914400" y="2819400"/>
            <a:ext cx="79370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Many private and public services are available that Christians can individually give to so that they can participate in that work.</a:t>
            </a:r>
          </a:p>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There are many that we can give to that are not affiliated with a church or religious organization </a:t>
            </a:r>
            <a:r>
              <a:rPr lang="en-US" sz="2800" i="1" dirty="0">
                <a:solidFill>
                  <a:srgbClr val="0000FF"/>
                </a:solidFill>
                <a:latin typeface="Tahoma" pitchFamily="34" charset="0"/>
                <a:ea typeface="Tahoma" pitchFamily="34" charset="0"/>
                <a:cs typeface="Tahoma" pitchFamily="34" charset="0"/>
              </a:rPr>
              <a:t>(such as Goodwill, which also uses funds for Work Therapy and Work Training Programs).</a:t>
            </a:r>
            <a:r>
              <a:rPr kumimoji="0" lang="en-US" sz="2800" b="1" i="1"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 </a:t>
            </a: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873347"/>
            <a:ext cx="837421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3200" dirty="0">
                <a:solidFill>
                  <a:srgbClr val="000000"/>
                </a:solidFill>
              </a:rPr>
              <a:t>While reaching out to the poor and needy is a good work, we need not create a human religious denomination to accomplish the task</a:t>
            </a: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pic>
        <p:nvPicPr>
          <p:cNvPr id="4" name="Picture 3" descr="A finger touching a book&#10;&#10;Description automatically generated">
            <a:extLst>
              <a:ext uri="{FF2B5EF4-FFF2-40B4-BE49-F238E27FC236}">
                <a16:creationId xmlns:a16="http://schemas.microsoft.com/office/drawing/2014/main" id="{C52BD493-3AF0-A80B-DC3A-D3F31B5B8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1450" y="1904399"/>
            <a:ext cx="3175000" cy="2540000"/>
          </a:xfrm>
          <a:prstGeom prst="rect">
            <a:avLst/>
          </a:prstGeom>
        </p:spPr>
      </p:pic>
    </p:spTree>
    <p:extLst>
      <p:ext uri="{BB962C8B-B14F-4D97-AF65-F5344CB8AC3E}">
        <p14:creationId xmlns:p14="http://schemas.microsoft.com/office/powerpoint/2010/main" val="510100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t>C</a:t>
            </a:r>
            <a:r>
              <a:rPr lang="en-US" sz="4000" b="1" u="sng" dirty="0">
                <a:latin typeface="+mj-lt"/>
                <a:ea typeface="+mj-ea"/>
                <a:cs typeface="+mj-cs"/>
              </a:rPr>
              <a:t>ONCLUSION</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2822" y="4190919"/>
            <a:ext cx="121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800" dirty="0">
                <a:solidFill>
                  <a:srgbClr val="0000FF"/>
                </a:solidFill>
                <a:latin typeface="Tahoma" pitchFamily="34" charset="0"/>
                <a:ea typeface="Tahoma" pitchFamily="34" charset="0"/>
                <a:cs typeface="Tahoma" pitchFamily="34" charset="0"/>
              </a:rPr>
              <a:t>The end of helping the poor does not justify the unauthorized support of the human religious denomination known as          The Salvation Army!</a:t>
            </a:r>
            <a:endParaRPr kumimoji="0" lang="en-US" sz="28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304800" y="922873"/>
            <a:ext cx="837421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3200" dirty="0">
                <a:solidFill>
                  <a:srgbClr val="000000"/>
                </a:solidFill>
              </a:rPr>
              <a:t>We cannot, and must not, support any organization that would teach and uphold false doctrines that will cause men to lose their souls (in all they do, they evangelize – false doctrines, the creeds of men!)</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pic>
        <p:nvPicPr>
          <p:cNvPr id="4" name="Picture 3" descr="A finger touching a book&#10;&#10;Description automatically generated">
            <a:extLst>
              <a:ext uri="{FF2B5EF4-FFF2-40B4-BE49-F238E27FC236}">
                <a16:creationId xmlns:a16="http://schemas.microsoft.com/office/drawing/2014/main" id="{C52BD493-3AF0-A80B-DC3A-D3F31B5B8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088" y="1143931"/>
            <a:ext cx="3175000" cy="2540000"/>
          </a:xfrm>
          <a:prstGeom prst="rect">
            <a:avLst/>
          </a:prstGeom>
        </p:spPr>
      </p:pic>
    </p:spTree>
    <p:extLst>
      <p:ext uri="{BB962C8B-B14F-4D97-AF65-F5344CB8AC3E}">
        <p14:creationId xmlns:p14="http://schemas.microsoft.com/office/powerpoint/2010/main" val="30038649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994" y="-76199"/>
            <a:ext cx="3356811" cy="3636546"/>
          </a:xfrm>
          <a:prstGeom prst="rect">
            <a:avLst/>
          </a:prstGeom>
        </p:spPr>
      </p:pic>
      <p:sp>
        <p:nvSpPr>
          <p:cNvPr id="11266" name="Rectangle 2"/>
          <p:cNvSpPr>
            <a:spLocks noGrp="1" noChangeArrowheads="1"/>
          </p:cNvSpPr>
          <p:nvPr>
            <p:ph type="title"/>
          </p:nvPr>
        </p:nvSpPr>
        <p:spPr>
          <a:xfrm>
            <a:off x="3810000" y="0"/>
            <a:ext cx="8382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CONCLUSION</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953144" y="2459504"/>
            <a:ext cx="7036423" cy="37856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“For conscience’ sake,” both for ours and those who observe us, let us be careful in who, what,  and how we support the needy</a:t>
            </a:r>
            <a:r>
              <a:rPr kumimoji="0" lang="en-US" sz="40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3" name="Picture 2" descr="A person holding a bell next to a red bucket&#10;&#10;Description automatically generated">
            <a:extLst>
              <a:ext uri="{FF2B5EF4-FFF2-40B4-BE49-F238E27FC236}">
                <a16:creationId xmlns:a16="http://schemas.microsoft.com/office/drawing/2014/main" id="{1C701586-D661-7E95-F6CF-398EC122C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40" y="3707701"/>
            <a:ext cx="4490519" cy="2888055"/>
          </a:xfrm>
          <a:prstGeom prst="rect">
            <a:avLst/>
          </a:prstGeom>
        </p:spPr>
      </p:pic>
    </p:spTree>
    <p:extLst>
      <p:ext uri="{BB962C8B-B14F-4D97-AF65-F5344CB8AC3E}">
        <p14:creationId xmlns:p14="http://schemas.microsoft.com/office/powerpoint/2010/main" val="681527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533400" y="764894"/>
            <a:ext cx="744476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defRPr/>
            </a:pPr>
            <a:r>
              <a:rPr lang="en-US" altLang="en-US" sz="4000" dirty="0">
                <a:solidFill>
                  <a:srgbClr val="000000"/>
                </a:solidFill>
              </a:rPr>
              <a:t>Is it just another charity or is it much more?</a:t>
            </a:r>
          </a:p>
          <a:p>
            <a:pPr marL="571500" lvl="0" indent="-571500" algn="l" eaLnBrk="1" hangingPunct="1">
              <a:buFont typeface="Arial" panose="020B0604020202020204" pitchFamily="34" charset="0"/>
              <a:buChar char="•"/>
              <a:defRPr/>
            </a:pPr>
            <a:r>
              <a:rPr lang="en-US" altLang="en-US" sz="4000" dirty="0">
                <a:solidFill>
                  <a:srgbClr val="000000"/>
                </a:solidFill>
              </a:rPr>
              <a:t>Some are asking, “Should I support The Salvation Army by putting money in their buckets to help the needy?”</a:t>
            </a:r>
            <a:endParaRPr kumimoji="0" lang="en-US" altLang="en-US" sz="4000" i="0" u="none" strike="noStrike" kern="1200" cap="none" spc="0" normalizeH="0" baseline="0" noProof="0" dirty="0">
              <a:ln>
                <a:noFill/>
              </a:ln>
              <a:solidFill>
                <a:srgbClr val="000000"/>
              </a:solidFill>
              <a:effectLst/>
              <a:uLnTx/>
              <a:uFillTx/>
            </a:endParaRPr>
          </a:p>
        </p:txBody>
      </p:sp>
      <p:pic>
        <p:nvPicPr>
          <p:cNvPr id="7" name="Picture 6" descr="A red shield with white text&#10;&#10;Description automatically generated">
            <a:extLst>
              <a:ext uri="{FF2B5EF4-FFF2-40B4-BE49-F238E27FC236}">
                <a16:creationId xmlns:a16="http://schemas.microsoft.com/office/drawing/2014/main" id="{216CABBE-0504-C950-3F8F-AA047CE70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104899"/>
            <a:ext cx="4572000" cy="4953002"/>
          </a:xfrm>
          <a:prstGeom prst="rect">
            <a:avLst/>
          </a:prstGeom>
        </p:spPr>
      </p:pic>
      <p:sp>
        <p:nvSpPr>
          <p:cNvPr id="8" name="Text Box 13">
            <a:extLst>
              <a:ext uri="{FF2B5EF4-FFF2-40B4-BE49-F238E27FC236}">
                <a16:creationId xmlns:a16="http://schemas.microsoft.com/office/drawing/2014/main" id="{9B0F88FF-C6E8-88B0-A7C5-4F854D865E94}"/>
              </a:ext>
            </a:extLst>
          </p:cNvPr>
          <p:cNvSpPr txBox="1">
            <a:spLocks noChangeArrowheads="1"/>
          </p:cNvSpPr>
          <p:nvPr/>
        </p:nvSpPr>
        <p:spPr bwMode="auto">
          <a:xfrm>
            <a:off x="685800" y="53206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defRPr/>
            </a:pPr>
            <a:r>
              <a:rPr lang="en-US" altLang="en-US" sz="3200" i="1" dirty="0">
                <a:solidFill>
                  <a:srgbClr val="000000"/>
                </a:solidFill>
              </a:rPr>
              <a:t>Be careful about asking questions that you may not want the answer to!</a:t>
            </a:r>
            <a:endParaRPr kumimoji="0" lang="en-US" altLang="en-US" sz="3600" b="1" i="1"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7380020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47700" y="679484"/>
            <a:ext cx="1089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defRPr/>
            </a:pPr>
            <a:r>
              <a:rPr lang="en-US" altLang="en-US" sz="3200" dirty="0">
                <a:solidFill>
                  <a:srgbClr val="000000"/>
                </a:solidFill>
              </a:rPr>
              <a:t>I Corinthians 10:25-32: Meats sacrificed to idols</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323850" y="1400350"/>
            <a:ext cx="116205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pPr>
            <a:r>
              <a:rPr lang="en-US" altLang="en-US" sz="3200" dirty="0">
                <a:solidFill>
                  <a:srgbClr val="0000FF"/>
                </a:solidFill>
              </a:rPr>
              <a:t>Buy meats in the market and eat it, just don’t ask where it is from for “for conscience’ sake”</a:t>
            </a:r>
            <a:endParaRPr kumimoji="0" lang="en-US" altLang="en-US" sz="3200" b="1" i="0" u="none" strike="noStrike" kern="1200" cap="none" spc="0" normalizeH="0" baseline="0" noProof="0" dirty="0">
              <a:ln>
                <a:noFill/>
              </a:ln>
              <a:solidFill>
                <a:srgbClr val="0000FF"/>
              </a:solidFill>
              <a:effectLst/>
              <a:uLnTx/>
              <a:uFillTx/>
            </a:endParaRPr>
          </a:p>
          <a:p>
            <a:pPr marL="571500" lvl="0" indent="-571500" algn="l" eaLnBrk="1" hangingPunct="1">
              <a:buFont typeface="Arial" panose="020B0604020202020204" pitchFamily="34" charset="0"/>
              <a:buChar char="•"/>
            </a:pPr>
            <a:r>
              <a:rPr lang="en-US" altLang="en-US" sz="3200" dirty="0">
                <a:solidFill>
                  <a:srgbClr val="0000FF"/>
                </a:solidFill>
              </a:rPr>
              <a:t>You get invited to eat dinner at a friend’s house who is an unbeliever. They serve meat. Eat it. Don’t ask where it came from “for conscience’ sake”</a:t>
            </a:r>
            <a:endParaRPr kumimoji="0" lang="en-US" altLang="en-US" sz="3200" b="1" i="0" u="none" strike="noStrike" kern="1200" cap="none" spc="0" normalizeH="0" baseline="0" noProof="0" dirty="0">
              <a:ln>
                <a:noFill/>
              </a:ln>
              <a:solidFill>
                <a:srgbClr val="0000FF"/>
              </a:solidFill>
              <a:effectLst/>
              <a:uLnTx/>
              <a:uFillTx/>
            </a:endParaRPr>
          </a:p>
          <a:p>
            <a:pPr marL="571500" lvl="0" indent="-571500" algn="l" eaLnBrk="1" hangingPunct="1">
              <a:buFont typeface="Arial" panose="020B0604020202020204" pitchFamily="34" charset="0"/>
              <a:buChar char="•"/>
            </a:pPr>
            <a:r>
              <a:rPr kumimoji="0" lang="en-US" altLang="en-US" sz="32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But…they tell you it is meat sacrificed </a:t>
            </a:r>
            <a:r>
              <a:rPr lang="en-US" altLang="en-US" sz="3200" dirty="0">
                <a:solidFill>
                  <a:srgbClr val="0000FF"/>
                </a:solidFill>
              </a:rPr>
              <a:t>to idols…Paul says for that person’s conscience don’t eat it.</a:t>
            </a:r>
            <a:endParaRPr kumimoji="0" lang="en-US" altLang="en-US" sz="3200" b="1" i="0" u="none" strike="noStrike" kern="1200" cap="none" spc="0" normalizeH="0" baseline="0" noProof="0" dirty="0">
              <a:ln>
                <a:noFill/>
              </a:ln>
              <a:solidFill>
                <a:srgbClr val="0000FF"/>
              </a:solidFill>
              <a:effectLst/>
              <a:uLnTx/>
              <a:uFillTx/>
            </a:endParaRPr>
          </a:p>
          <a:p>
            <a:pPr marL="571500" lvl="0" indent="-571500" algn="l" eaLnBrk="1" hangingPunct="1">
              <a:buFont typeface="Arial" panose="020B0604020202020204" pitchFamily="34" charset="0"/>
              <a:buChar char="•"/>
            </a:pPr>
            <a:r>
              <a:rPr lang="en-US" altLang="en-US" sz="3200" dirty="0">
                <a:solidFill>
                  <a:srgbClr val="0000FF"/>
                </a:solidFill>
              </a:rPr>
              <a:t>For conscience’ sake we are to be careful. Don’t ask questions, but if we know, we have to make a judgment call!</a:t>
            </a:r>
            <a:endParaRPr kumimoji="0" lang="en-US" altLang="en-US" sz="3200" b="1" i="0" u="none" strike="noStrike" kern="120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31843831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47700" y="679484"/>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defRPr/>
            </a:pPr>
            <a:r>
              <a:rPr lang="en-US" altLang="en-US" sz="3200" dirty="0">
                <a:solidFill>
                  <a:srgbClr val="000000"/>
                </a:solidFill>
              </a:rPr>
              <a:t>A good conscience comes from doing the right things, which have been learned</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285750" y="1879678"/>
            <a:ext cx="116205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pPr>
            <a:r>
              <a:rPr lang="en-US" altLang="en-US" sz="2800" dirty="0">
                <a:solidFill>
                  <a:srgbClr val="0000FF"/>
                </a:solidFill>
              </a:rPr>
              <a:t>James 4:17: Therefore, to one who knows the right thing to do and does not do it, to him it is sin.</a:t>
            </a:r>
            <a:endParaRPr kumimoji="0" lang="en-US" altLang="en-US" sz="2800" b="1" i="0" u="none" strike="noStrike" kern="1200" cap="none" spc="0" normalizeH="0" baseline="0" noProof="0" dirty="0">
              <a:ln>
                <a:noFill/>
              </a:ln>
              <a:solidFill>
                <a:srgbClr val="0000FF"/>
              </a:solidFill>
              <a:effectLst/>
              <a:uLnTx/>
              <a:uFillTx/>
            </a:endParaRPr>
          </a:p>
          <a:p>
            <a:pPr marL="571500" lvl="0" indent="-571500" algn="l" eaLnBrk="1" hangingPunct="1">
              <a:buFont typeface="Arial" panose="020B0604020202020204" pitchFamily="34" charset="0"/>
              <a:buChar char="•"/>
            </a:pPr>
            <a:r>
              <a:rPr lang="en-US" altLang="en-US" sz="2800" dirty="0">
                <a:solidFill>
                  <a:srgbClr val="0000FF"/>
                </a:solidFill>
              </a:rPr>
              <a:t>I Timothy 1:5: Paul commanded Timothy to teach the Ephesians to love from a pure heart, to have a good conscience, and a sincere faith.</a:t>
            </a:r>
            <a:endParaRPr kumimoji="0" lang="en-US" altLang="en-US" sz="2800" b="1" i="0" u="none" strike="noStrike" kern="1200" cap="none" spc="0" normalizeH="0" baseline="0" noProof="0" dirty="0">
              <a:ln>
                <a:noFill/>
              </a:ln>
              <a:solidFill>
                <a:srgbClr val="0000FF"/>
              </a:solidFill>
              <a:effectLst/>
              <a:uLnTx/>
              <a:uFillTx/>
            </a:endParaRPr>
          </a:p>
          <a:p>
            <a:pPr marL="571500" marR="0" lvl="0" indent="-5715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srgbClr val="0000FF"/>
                </a:solidFill>
                <a:effectLst/>
                <a:uLnTx/>
                <a:uFillTx/>
              </a:rPr>
              <a:t>When shopping, we have to make judgment calls “for conscience’ sake.”</a:t>
            </a:r>
          </a:p>
          <a:p>
            <a:pPr marL="571500" lvl="0" indent="-571500" algn="l" eaLnBrk="1" hangingPunct="1">
              <a:buFont typeface="Arial" panose="020B0604020202020204" pitchFamily="34" charset="0"/>
              <a:buChar char="•"/>
            </a:pPr>
            <a:r>
              <a:rPr lang="en-US" altLang="en-US" sz="2800" dirty="0">
                <a:solidFill>
                  <a:srgbClr val="0000FF"/>
                </a:solidFill>
              </a:rPr>
              <a:t>I John 4:1: Beloved, do not believe every spirit, but test the spirits to see whether they are from God, because many false prophets have gone out into the world</a:t>
            </a:r>
            <a:endParaRPr kumimoji="0" lang="en-US" altLang="en-US" sz="2800" b="1" i="0" u="none" strike="noStrike" kern="120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26736161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left)">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9994" y="-76199"/>
            <a:ext cx="3356811" cy="3636546"/>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Intro</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24384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4962437" y="1359744"/>
            <a:ext cx="7036423" cy="44012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000" dirty="0">
                <a:solidFill>
                  <a:srgbClr val="FFFFFF"/>
                </a:solidFill>
                <a:latin typeface="Tahoma" pitchFamily="34" charset="0"/>
                <a:ea typeface="Tahoma" pitchFamily="34" charset="0"/>
                <a:cs typeface="Tahoma" pitchFamily="34" charset="0"/>
              </a:rPr>
              <a:t>Examining The Salvation Army does not mean we should not care or want to help the needy, but to understand the proper way to do it as the church, and as individuals</a:t>
            </a:r>
            <a:r>
              <a:rPr kumimoji="0" lang="en-US" sz="40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t>
            </a:r>
            <a:endParaRPr kumimoji="0" lang="en-US" sz="36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3" name="Picture 2" descr="A person holding a bell next to a red bucket&#10;&#10;Description automatically generated">
            <a:extLst>
              <a:ext uri="{FF2B5EF4-FFF2-40B4-BE49-F238E27FC236}">
                <a16:creationId xmlns:a16="http://schemas.microsoft.com/office/drawing/2014/main" id="{1C701586-D661-7E95-F6CF-398EC122C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40" y="3707701"/>
            <a:ext cx="4490519" cy="2888055"/>
          </a:xfrm>
          <a:prstGeom prst="rect">
            <a:avLst/>
          </a:prstGeom>
        </p:spPr>
      </p:pic>
    </p:spTree>
    <p:extLst>
      <p:ext uri="{BB962C8B-B14F-4D97-AF65-F5344CB8AC3E}">
        <p14:creationId xmlns:p14="http://schemas.microsoft.com/office/powerpoint/2010/main" val="2230272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Background</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477235" y="1763018"/>
            <a:ext cx="751777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Born in Nottingham, England in 1829.</a:t>
            </a:r>
          </a:p>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Joined the Methodist Church and became a preacher in 1846.</a:t>
            </a:r>
          </a:p>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In 1862, he left and in 1865 started the East London Christian Mission.</a:t>
            </a:r>
          </a:p>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In 1878 it was changed to “The Salvation Army” &amp; he became its 1</a:t>
            </a:r>
            <a:r>
              <a:rPr lang="en-US" sz="2000" baseline="30000" dirty="0">
                <a:solidFill>
                  <a:srgbClr val="0000FF"/>
                </a:solidFill>
                <a:latin typeface="Tahoma" pitchFamily="34" charset="0"/>
                <a:ea typeface="Tahoma" pitchFamily="34" charset="0"/>
                <a:cs typeface="Tahoma" pitchFamily="34" charset="0"/>
              </a:rPr>
              <a:t>st</a:t>
            </a:r>
            <a:r>
              <a:rPr lang="en-US" sz="2000" dirty="0">
                <a:solidFill>
                  <a:srgbClr val="0000FF"/>
                </a:solidFill>
                <a:latin typeface="Tahoma" pitchFamily="34" charset="0"/>
                <a:ea typeface="Tahoma" pitchFamily="34" charset="0"/>
                <a:cs typeface="Tahoma" pitchFamily="34" charset="0"/>
              </a:rPr>
              <a:t> General, Headquartered in London, UK.</a:t>
            </a:r>
          </a:p>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His wife Catherine became known as “The Mother of the Army.”</a:t>
            </a:r>
          </a:p>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In 1880, its work was launched in the U.S. and now can be found in all fifty states.</a:t>
            </a:r>
          </a:p>
          <a:p>
            <a:pPr marL="457200" lvl="0"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Today it is found in over 112 countries, and operates many evangelical centers as well as social institutions all over the world.</a:t>
            </a:r>
          </a:p>
          <a:p>
            <a:pPr marL="1200150" lvl="1" indent="-457200" algn="l" eaLnBrk="1" hangingPunct="1">
              <a:spcAft>
                <a:spcPts val="0"/>
              </a:spcAft>
              <a:buFont typeface="Wingdings" panose="05000000000000000000" pitchFamily="2" charset="2"/>
              <a:buChar char="v"/>
              <a:defRPr/>
            </a:pPr>
            <a:r>
              <a:rPr lang="en-US" sz="2000" dirty="0">
                <a:solidFill>
                  <a:srgbClr val="0000FF"/>
                </a:solidFill>
                <a:latin typeface="Tahoma" pitchFamily="34" charset="0"/>
                <a:ea typeface="Tahoma" pitchFamily="34" charset="0"/>
                <a:cs typeface="Tahoma" pitchFamily="34" charset="0"/>
              </a:rPr>
              <a:t>Members are called “Salvationist” and “Soldier.”</a:t>
            </a:r>
          </a:p>
        </p:txBody>
      </p:sp>
      <p:pic>
        <p:nvPicPr>
          <p:cNvPr id="4" name="Picture 3">
            <a:extLst>
              <a:ext uri="{FF2B5EF4-FFF2-40B4-BE49-F238E27FC236}">
                <a16:creationId xmlns:a16="http://schemas.microsoft.com/office/drawing/2014/main" id="{DD85D505-F06D-CD81-E7EB-079FAE000C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95015" y="838200"/>
            <a:ext cx="3427469" cy="5334000"/>
          </a:xfrm>
          <a:prstGeom prst="rect">
            <a:avLst/>
          </a:prstGeom>
        </p:spPr>
      </p:pic>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685800"/>
            <a:ext cx="71929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rgbClr val="000000"/>
                </a:solidFill>
              </a:rPr>
              <a:t>	The Salvation Army was started by William Booth</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0926611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barn(inVertical)">
                                      <p:cBhvr>
                                        <p:cTn id="31" dur="500"/>
                                        <p:tgtEl>
                                          <p:spTgt spid="2">
                                            <p:txEl>
                                              <p:pRg st="5" end="5"/>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arn(inVertical)">
                                      <p:cBhvr>
                                        <p:cTn id="35" dur="500"/>
                                        <p:tgtEl>
                                          <p:spTgt spid="2">
                                            <p:txEl>
                                              <p:pRg st="6" end="6"/>
                                            </p:txEl>
                                          </p:spTgt>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barn(inVertical)">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Background</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473518" y="2120480"/>
            <a:ext cx="80659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0000FF"/>
                </a:solidFill>
                <a:latin typeface="Tahoma" pitchFamily="34" charset="0"/>
                <a:ea typeface="Tahoma" pitchFamily="34" charset="0"/>
                <a:cs typeface="Tahoma" pitchFamily="34" charset="0"/>
              </a:rPr>
              <a:t>Catherine Booth (co-founder) was also a preacher and advocated for women to serve as preachers and leaders and said this in her 1859 pamphlet </a:t>
            </a:r>
            <a:r>
              <a:rPr lang="en-US" sz="3200" i="1" u="sng" dirty="0">
                <a:solidFill>
                  <a:srgbClr val="0000FF"/>
                </a:solidFill>
                <a:latin typeface="Tahoma" pitchFamily="34" charset="0"/>
                <a:ea typeface="Tahoma" pitchFamily="34" charset="0"/>
                <a:cs typeface="Tahoma" pitchFamily="34" charset="0"/>
              </a:rPr>
              <a:t>Female Ministry</a:t>
            </a:r>
            <a:r>
              <a:rPr lang="en-US" sz="3200" dirty="0">
                <a:solidFill>
                  <a:srgbClr val="0000FF"/>
                </a:solidFill>
                <a:latin typeface="Tahoma" pitchFamily="34" charset="0"/>
                <a:ea typeface="Tahoma" pitchFamily="34" charset="0"/>
                <a:cs typeface="Tahoma" pitchFamily="34" charset="0"/>
              </a:rPr>
              <a:t>, </a:t>
            </a:r>
          </a:p>
          <a:p>
            <a:pPr lvl="1" indent="0" algn="l" eaLnBrk="1" hangingPunct="1">
              <a:spcAft>
                <a:spcPts val="0"/>
              </a:spcAft>
              <a:defRPr/>
            </a:pPr>
            <a:r>
              <a:rPr lang="en-US" sz="3200" i="1" dirty="0">
                <a:solidFill>
                  <a:srgbClr val="0000FF"/>
                </a:solidFill>
                <a:latin typeface="Tahoma" pitchFamily="34" charset="0"/>
                <a:ea typeface="Tahoma" pitchFamily="34" charset="0"/>
                <a:cs typeface="Tahoma" pitchFamily="34" charset="0"/>
              </a:rPr>
              <a:t>“Neither are we diverse from the Churches in the great fundamental doctrines of Christianity.”</a:t>
            </a:r>
            <a:endParaRPr kumimoji="0" lang="en-US" sz="3200" b="1" i="1"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pic>
        <p:nvPicPr>
          <p:cNvPr id="4" name="Picture 3">
            <a:extLst>
              <a:ext uri="{FF2B5EF4-FFF2-40B4-BE49-F238E27FC236}">
                <a16:creationId xmlns:a16="http://schemas.microsoft.com/office/drawing/2014/main" id="{DD85D505-F06D-CD81-E7EB-079FAE000C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43197" y="838200"/>
            <a:ext cx="2809240" cy="5334000"/>
          </a:xfrm>
          <a:prstGeom prst="rect">
            <a:avLst/>
          </a:prstGeom>
        </p:spPr>
      </p:pic>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633421" y="940731"/>
            <a:ext cx="896777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a:t>
            </a:r>
            <a:r>
              <a:rPr lang="en-US" altLang="en-US" sz="3200" dirty="0">
                <a:solidFill>
                  <a:srgbClr val="000000"/>
                </a:solidFill>
              </a:rPr>
              <a:t>Charity? Church? Or, Both? </a:t>
            </a:r>
          </a:p>
          <a:p>
            <a:pPr lvl="0" eaLnBrk="1" hangingPunct="1"/>
            <a:r>
              <a:rPr lang="en-US" altLang="en-US" sz="3200" dirty="0">
                <a:solidFill>
                  <a:srgbClr val="000000"/>
                </a:solidFill>
              </a:rPr>
              <a:t>Its own definition:</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1965428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0"/>
            <a:ext cx="12192000" cy="838200"/>
          </a:xfrm>
        </p:spPr>
        <p:txBody>
          <a:bodyPr vert="horz" wrap="square" lIns="91440" tIns="45720" rIns="91440" bIns="45720" numCol="1" anchor="ctr" anchorCtr="0" compatLnSpc="1">
            <a:prstTxWarp prst="textNoShape">
              <a:avLst/>
            </a:prstTxWarp>
            <a:normAutofit/>
          </a:bodyPr>
          <a:lstStyle/>
          <a:p>
            <a:pPr>
              <a:lnSpc>
                <a:spcPct val="90000"/>
              </a:lnSpc>
              <a:defRPr/>
            </a:pPr>
            <a:r>
              <a:rPr lang="en-US" sz="4000" b="1" u="sng" dirty="0">
                <a:latin typeface="+mj-lt"/>
                <a:ea typeface="+mj-ea"/>
                <a:cs typeface="+mj-cs"/>
              </a:rPr>
              <a:t>The Salvation Army: Background</a:t>
            </a:r>
          </a:p>
        </p:txBody>
      </p:sp>
      <p:sp>
        <p:nvSpPr>
          <p:cNvPr id="6" name="Footer Placeholder 4"/>
          <p:cNvSpPr>
            <a:spLocks noGrp="1"/>
          </p:cNvSpPr>
          <p:nvPr>
            <p:ph type="ftr" sz="quarter" idx="11"/>
          </p:nvPr>
        </p:nvSpPr>
        <p:spPr>
          <a:xfrm>
            <a:off x="7854244" y="6529662"/>
            <a:ext cx="3860800" cy="328338"/>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For Conscience' Sake</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2" name="TextBox 1">
            <a:extLst>
              <a:ext uri="{FF2B5EF4-FFF2-40B4-BE49-F238E27FC236}">
                <a16:creationId xmlns:a16="http://schemas.microsoft.com/office/drawing/2014/main" id="{776F7576-BF4E-E356-D97F-AB5EF3FB2C82}"/>
              </a:ext>
            </a:extLst>
          </p:cNvPr>
          <p:cNvSpPr txBox="1">
            <a:spLocks noChangeArrowheads="1"/>
          </p:cNvSpPr>
          <p:nvPr/>
        </p:nvSpPr>
        <p:spPr bwMode="auto">
          <a:xfrm>
            <a:off x="473518" y="2120480"/>
            <a:ext cx="859428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0000FF"/>
                </a:solidFill>
                <a:latin typeface="Tahoma" pitchFamily="34" charset="0"/>
                <a:ea typeface="Tahoma" pitchFamily="34" charset="0"/>
                <a:cs typeface="Tahoma" pitchFamily="34" charset="0"/>
              </a:rPr>
              <a:t>General Clarence Wiseman (10</a:t>
            </a:r>
            <a:r>
              <a:rPr lang="en-US" sz="3200" baseline="30000" dirty="0">
                <a:solidFill>
                  <a:srgbClr val="0000FF"/>
                </a:solidFill>
                <a:latin typeface="Tahoma" pitchFamily="34" charset="0"/>
                <a:ea typeface="Tahoma" pitchFamily="34" charset="0"/>
                <a:cs typeface="Tahoma" pitchFamily="34" charset="0"/>
              </a:rPr>
              <a:t>th</a:t>
            </a:r>
            <a:r>
              <a:rPr lang="en-US" sz="3200" dirty="0">
                <a:solidFill>
                  <a:srgbClr val="0000FF"/>
                </a:solidFill>
                <a:latin typeface="Tahoma" pitchFamily="34" charset="0"/>
                <a:ea typeface="Tahoma" pitchFamily="34" charset="0"/>
                <a:cs typeface="Tahoma" pitchFamily="34" charset="0"/>
              </a:rPr>
              <a:t>  General, 1974-1977) wrote in his 1978 book, </a:t>
            </a:r>
            <a:r>
              <a:rPr lang="en-US" sz="3200" i="1" u="sng" dirty="0">
                <a:solidFill>
                  <a:srgbClr val="0000FF"/>
                </a:solidFill>
                <a:latin typeface="Tahoma" pitchFamily="34" charset="0"/>
                <a:ea typeface="Tahoma" pitchFamily="34" charset="0"/>
                <a:cs typeface="Tahoma" pitchFamily="34" charset="0"/>
              </a:rPr>
              <a:t>The Salvation Army: A Church and a Denomination</a:t>
            </a:r>
            <a:r>
              <a:rPr lang="en-US" sz="3200" dirty="0">
                <a:solidFill>
                  <a:srgbClr val="0000FF"/>
                </a:solidFill>
                <a:latin typeface="Tahoma" pitchFamily="34" charset="0"/>
                <a:ea typeface="Tahoma" pitchFamily="34" charset="0"/>
                <a:cs typeface="Tahoma" pitchFamily="34" charset="0"/>
              </a:rPr>
              <a:t>, </a:t>
            </a:r>
          </a:p>
          <a:p>
            <a:pPr lvl="1" indent="0" algn="l" eaLnBrk="1" hangingPunct="1">
              <a:spcAft>
                <a:spcPts val="0"/>
              </a:spcAft>
              <a:defRPr/>
            </a:pPr>
            <a:r>
              <a:rPr lang="en-US" sz="3200" i="1" dirty="0">
                <a:solidFill>
                  <a:srgbClr val="0000FF"/>
                </a:solidFill>
                <a:latin typeface="Tahoma" pitchFamily="34" charset="0"/>
                <a:ea typeface="Tahoma" pitchFamily="34" charset="0"/>
                <a:cs typeface="Tahoma" pitchFamily="34" charset="0"/>
              </a:rPr>
              <a:t>“The Army is a church and, in the sense that it is a distinct body of Christians, a denomination among denominations.”</a:t>
            </a:r>
            <a:endParaRPr kumimoji="0" lang="en-US" sz="3200" b="1" i="1"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pic>
        <p:nvPicPr>
          <p:cNvPr id="4" name="Picture 3">
            <a:extLst>
              <a:ext uri="{FF2B5EF4-FFF2-40B4-BE49-F238E27FC236}">
                <a16:creationId xmlns:a16="http://schemas.microsoft.com/office/drawing/2014/main" id="{DD85D505-F06D-CD81-E7EB-079FAE000C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800" y="1889887"/>
            <a:ext cx="2809240" cy="3230625"/>
          </a:xfrm>
          <a:prstGeom prst="rect">
            <a:avLst/>
          </a:prstGeom>
        </p:spPr>
      </p:pic>
      <p:sp>
        <p:nvSpPr>
          <p:cNvPr id="5" name="Text Box 13">
            <a:extLst>
              <a:ext uri="{FF2B5EF4-FFF2-40B4-BE49-F238E27FC236}">
                <a16:creationId xmlns:a16="http://schemas.microsoft.com/office/drawing/2014/main" id="{60325CDE-8E58-FB13-F9AA-0DE759CFFCAE}"/>
              </a:ext>
            </a:extLst>
          </p:cNvPr>
          <p:cNvSpPr txBox="1">
            <a:spLocks noChangeArrowheads="1"/>
          </p:cNvSpPr>
          <p:nvPr/>
        </p:nvSpPr>
        <p:spPr bwMode="auto">
          <a:xfrm>
            <a:off x="477235" y="919554"/>
            <a:ext cx="112378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Charity? Church? Or, Both? Its own definition:</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754429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Favorite Font Theme">
      <a:majorFont>
        <a:latin typeface="Arial"/>
        <a:ea typeface=""/>
        <a:cs typeface=""/>
      </a:majorFont>
      <a:minorFont>
        <a:latin typeface="Tahom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8917</TotalTime>
  <Words>5950</Words>
  <Application>Microsoft Office PowerPoint</Application>
  <PresentationFormat>Widescreen</PresentationFormat>
  <Paragraphs>440</Paragraphs>
  <Slides>25</Slides>
  <Notes>25</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25</vt:i4>
      </vt:variant>
    </vt:vector>
  </HeadingPairs>
  <TitlesOfParts>
    <vt:vector size="45" baseType="lpstr">
      <vt:lpstr>Ameretto</vt:lpstr>
      <vt:lpstr>Arial</vt:lpstr>
      <vt:lpstr>Bookman Old Style</vt:lpstr>
      <vt:lpstr>Rockwell</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Parcel</vt:lpstr>
      <vt:lpstr>Slate</vt:lpstr>
      <vt:lpstr>1_Damask</vt:lpstr>
      <vt:lpstr>For Conscience' Sake</vt:lpstr>
      <vt:lpstr>Intro </vt:lpstr>
      <vt:lpstr>Intro </vt:lpstr>
      <vt:lpstr>Intro </vt:lpstr>
      <vt:lpstr>Intro </vt:lpstr>
      <vt:lpstr>Intro</vt:lpstr>
      <vt:lpstr>The Salvation Army: Background</vt:lpstr>
      <vt:lpstr>The Salvation Army: Background</vt:lpstr>
      <vt:lpstr>The Salvation Army: Background</vt:lpstr>
      <vt:lpstr>The Salvation Army: Background</vt:lpstr>
      <vt:lpstr>The Salvation Army: Background</vt:lpstr>
      <vt:lpstr>The Salvation Army: Background</vt:lpstr>
      <vt:lpstr>The Salvation Army: Beliefs</vt:lpstr>
      <vt:lpstr>The Salvation Army: Beliefs</vt:lpstr>
      <vt:lpstr>The Salvation Army: Beliefs</vt:lpstr>
      <vt:lpstr>The Salvation Army: Organization</vt:lpstr>
      <vt:lpstr>The Salvation Army: Organization</vt:lpstr>
      <vt:lpstr>The Salvation Army: Beliefs</vt:lpstr>
      <vt:lpstr>The Salvation Army: Benevolence</vt:lpstr>
      <vt:lpstr>The Salvation Army: Benevolence</vt:lpstr>
      <vt:lpstr>The Salvation Army: Beliefs</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Conscience' Sake: Soldiers of Christ or The Salvation Army?</dc:title>
  <dc:subject>12/03/2023</dc:subject>
  <dc:creator>DarkWolf</dc:creator>
  <dc:description>Adapted from an article by Marc W Gibson in Truth Magazine, August 2008, “Taking a Look at the Salvation Army”</dc:description>
  <cp:lastModifiedBy>Nathan Morrison</cp:lastModifiedBy>
  <cp:revision>22</cp:revision>
  <cp:lastPrinted>2020-03-06T19:57:33Z</cp:lastPrinted>
  <dcterms:created xsi:type="dcterms:W3CDTF">2005-06-04T23:49:02Z</dcterms:created>
  <dcterms:modified xsi:type="dcterms:W3CDTF">2023-12-01T22:41:54Z</dcterms:modified>
</cp:coreProperties>
</file>