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4212" r:id="rId10"/>
    <p:sldMasterId id="2147484224" r:id="rId11"/>
    <p:sldMasterId id="2147484273" r:id="rId12"/>
  </p:sldMasterIdLst>
  <p:notesMasterIdLst>
    <p:notesMasterId r:id="rId36"/>
  </p:notesMasterIdLst>
  <p:handoutMasterIdLst>
    <p:handoutMasterId r:id="rId37"/>
  </p:handoutMasterIdLst>
  <p:sldIdLst>
    <p:sldId id="901" r:id="rId13"/>
    <p:sldId id="937" r:id="rId14"/>
    <p:sldId id="1105" r:id="rId15"/>
    <p:sldId id="1107" r:id="rId16"/>
    <p:sldId id="1110" r:id="rId17"/>
    <p:sldId id="1112" r:id="rId18"/>
    <p:sldId id="1114" r:id="rId19"/>
    <p:sldId id="738" r:id="rId20"/>
    <p:sldId id="1120" r:id="rId21"/>
    <p:sldId id="1121" r:id="rId22"/>
    <p:sldId id="1122" r:id="rId23"/>
    <p:sldId id="1123" r:id="rId24"/>
    <p:sldId id="1124" r:id="rId25"/>
    <p:sldId id="1131" r:id="rId26"/>
    <p:sldId id="1132" r:id="rId27"/>
    <p:sldId id="1133" r:id="rId28"/>
    <p:sldId id="1134" r:id="rId29"/>
    <p:sldId id="993" r:id="rId30"/>
    <p:sldId id="1137" r:id="rId31"/>
    <p:sldId id="1138" r:id="rId32"/>
    <p:sldId id="934" r:id="rId33"/>
    <p:sldId id="935" r:id="rId34"/>
    <p:sldId id="1103" r:id="rId35"/>
  </p:sldIdLst>
  <p:sldSz cx="12192000" cy="6858000"/>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C"/>
    <a:srgbClr val="0000FF"/>
    <a:srgbClr val="66FFFF"/>
    <a:srgbClr val="FFFFFF"/>
    <a:srgbClr val="FFFF00"/>
    <a:srgbClr val="CCFF33"/>
    <a:srgbClr val="FF0066"/>
    <a:srgbClr val="FFCC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51" autoAdjust="0"/>
    <p:restoredTop sz="86346" autoAdjust="0"/>
  </p:normalViewPr>
  <p:slideViewPr>
    <p:cSldViewPr snapToObjects="1">
      <p:cViewPr varScale="1">
        <p:scale>
          <a:sx n="85" d="100"/>
          <a:sy n="85" d="100"/>
        </p:scale>
        <p:origin x="192" y="96"/>
      </p:cViewPr>
      <p:guideLst>
        <p:guide orient="horz" pos="2160"/>
        <p:guide pos="3840"/>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4008" y="11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glishhistory.net/poets/elizabeth-barrett-brown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A1C665-5710-4130-9DD5-BF8B3269C2A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7653" name="Rectangle 2"/>
          <p:cNvSpPr>
            <a:spLocks noGrp="1" noRot="1" noChangeAspect="1" noChangeArrowheads="1" noTextEdit="1"/>
          </p:cNvSpPr>
          <p:nvPr>
            <p:ph type="sldImg"/>
          </p:nvPr>
        </p:nvSpPr>
        <p:spPr>
          <a:xfrm>
            <a:off x="325438" y="698500"/>
            <a:ext cx="6207125" cy="3492500"/>
          </a:xfrm>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Nathan L Morrison for Sunday November 26, 2023</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Adapted from a lesson by Alan Smith</a:t>
            </a:r>
          </a:p>
        </p:txBody>
      </p:sp>
    </p:spTree>
    <p:extLst>
      <p:ext uri="{BB962C8B-B14F-4D97-AF65-F5344CB8AC3E}">
        <p14:creationId xmlns:p14="http://schemas.microsoft.com/office/powerpoint/2010/main" val="309000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723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read in I Kings 3-11 about King Solomon, the richest man in all the world.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Solomon had an annual income of about $530 million dollars a year.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hear that and we think, “Wouldn’t that be nice! I wish I had what Solomon did.”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But, for all the gold Solomon collected, he never had electricity in his home, or running water.</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didn’t own an air conditioner.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never used a flushing toilet or took a hot shower (without someone constantly refreshing and pouring over him).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never drove in an automobile, nor traveled across the world in an airplane.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He may have never tasted a banana or a home-baked chocolate chip cookie.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When Solomon got a cold, he couldn’t run down to the store and pick up a bottle of Nyquil to help him sleep better.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In almost every way I can think of, I have more luxuries surrounding me, things which I consider very ordinary, than Solomon the richest man in the world ever even dreamed of having!</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Jesus said of Solomon’s splendor and clothing, “And why are you worried about clothing? Observe how the lilies of the field grow; they do not toil nor do they spin, yet I say to you that not even Solomon in all his glory clothed himself like one of these” (Matthew 6:28-29).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5954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73016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3896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Harriet Martineau (1802-1876) was a self-proclaimed atheist who rejected the idea of a personal God, but she also acknowledged the existence of a natural order and a moral law that governed the universe.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James Freeman Clarke was a Unitarian minister and friend of Martineau, who wrote a biography of her in 1877, a year after her death. In his book,</a:t>
            </a:r>
            <a:r>
              <a:rPr lang="en-US" sz="1200" dirty="0">
                <a:effectLst/>
                <a:latin typeface="Times New Roman" panose="02020603050405020304" pitchFamily="18" charset="0"/>
                <a:ea typeface="Times New Roman" panose="02020603050405020304" pitchFamily="18" charset="0"/>
              </a:rPr>
              <a:t> </a:t>
            </a:r>
            <a:r>
              <a:rPr lang="en-US" sz="1100" i="1" u="sng" dirty="0">
                <a:effectLst/>
                <a:latin typeface="Times New Roman" panose="02020603050405020304" pitchFamily="18" charset="0"/>
                <a:ea typeface="Times New Roman" panose="02020603050405020304" pitchFamily="18" charset="0"/>
              </a:rPr>
              <a:t>Nineteenth Century Questions</a:t>
            </a:r>
            <a:r>
              <a:rPr lang="en-US" sz="1100" dirty="0">
                <a:effectLst/>
                <a:latin typeface="Times New Roman" panose="02020603050405020304" pitchFamily="18" charset="0"/>
                <a:ea typeface="Times New Roman" panose="02020603050405020304" pitchFamily="18" charset="0"/>
              </a:rPr>
              <a:t> (1897), he recounts a conversation he had with Martineau in 1855, when they were both visiting Niagara Falls. He writes: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were standing together on the bridge which crosses the rapids above the Falls. It was a bright October morning. The sun shone on the brilliant foliage of the trees, and on the swift current of the river. The air was full of life and exhilaration. I said to her, “This is a glorious day.” She replied, “Yes, it is a day to make one grateful.” I said, “To whom are you grateful?” She answered, “To the Power which has caused this beauty and this joy.” p. 282.</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3930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38772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79560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88575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16235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8118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9274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5923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40627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8038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8666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4788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Psalmist Counts the Ways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Psalm 116 begins with the words “I love the Lord because…”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the 19</a:t>
            </a:r>
            <a:r>
              <a:rPr lang="en-US" sz="1100" baseline="30000" dirty="0">
                <a:effectLst/>
                <a:latin typeface="Times New Roman" panose="02020603050405020304" pitchFamily="18" charset="0"/>
                <a:ea typeface="Times New Roman" panose="02020603050405020304" pitchFamily="18" charset="0"/>
              </a:rPr>
              <a:t>th</a:t>
            </a:r>
            <a:r>
              <a:rPr lang="en-US" sz="1100" dirty="0">
                <a:effectLst/>
                <a:latin typeface="Times New Roman" panose="02020603050405020304" pitchFamily="18" charset="0"/>
                <a:ea typeface="Times New Roman" panose="02020603050405020304" pitchFamily="18" charset="0"/>
              </a:rPr>
              <a:t> century, there was a young English girl, Elizabeth Barrett (1806-1861), who suffered a spinal injury at the age of 15 which left her a semi-invalid for many years afterward.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There was a man whom she loved very deeply and eventually married — Robert Browning.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Her love for him was beautifully expressed in her work </a:t>
            </a:r>
            <a:r>
              <a:rPr lang="en-US" sz="1100" i="1" u="sng" dirty="0">
                <a:effectLst/>
                <a:latin typeface="Times New Roman" panose="02020603050405020304" pitchFamily="18" charset="0"/>
                <a:ea typeface="Times New Roman" panose="02020603050405020304" pitchFamily="18" charset="0"/>
              </a:rPr>
              <a:t>“Sonnets From the Portuguese”</a:t>
            </a:r>
            <a:r>
              <a:rPr lang="en-US" sz="1100" dirty="0">
                <a:effectLst/>
                <a:latin typeface="Times New Roman" panose="02020603050405020304" pitchFamily="18" charset="0"/>
                <a:ea typeface="Times New Roman" panose="02020603050405020304" pitchFamily="18" charset="0"/>
              </a:rPr>
              <a:t> (1845)</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Now, that title may not sound familiar to you, but I think that the words which she wrote will sound familiar, “How do I love thee? Let me count the ways…”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Then she went on to describe the depth of her love for her husband. </a:t>
            </a:r>
            <a:r>
              <a:rPr lang="en-US" sz="1100" u="sng" dirty="0">
                <a:solidFill>
                  <a:srgbClr val="0000FF"/>
                </a:solidFill>
                <a:effectLst/>
                <a:latin typeface="Times New Roman" panose="02020603050405020304" pitchFamily="18" charset="0"/>
                <a:ea typeface="Times New Roman" panose="02020603050405020304" pitchFamily="18" charset="0"/>
                <a:hlinkClick r:id="rId3"/>
              </a:rPr>
              <a:t>https://englishhistory.net/poets/elizabeth-barrett-browning/</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That’s what the Psalmist does here. Why does he love the Lord? Let him (and us) count the ways!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4487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2119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7099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26166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I Love The Lord</a:t>
            </a:r>
          </a:p>
        </p:txBody>
      </p:sp>
      <p:sp>
        <p:nvSpPr>
          <p:cNvPr id="9" name="Slide Number Placeholder 8"/>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925848780"/>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I Love The Lord</a:t>
            </a:r>
          </a:p>
        </p:txBody>
      </p:sp>
      <p:sp>
        <p:nvSpPr>
          <p:cNvPr id="9" name="Slide Number Placeholder 8"/>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7184887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I Love The Lord</a:t>
            </a:r>
          </a:p>
        </p:txBody>
      </p:sp>
      <p:sp>
        <p:nvSpPr>
          <p:cNvPr id="9" name="Slide Number Placeholder 8"/>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08118280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I Love The Lord</a:t>
            </a:r>
          </a:p>
        </p:txBody>
      </p:sp>
      <p:sp>
        <p:nvSpPr>
          <p:cNvPr id="10" name="Slide Number Placeholder 9"/>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13949033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I Love The Lord</a:t>
            </a:r>
          </a:p>
        </p:txBody>
      </p:sp>
      <p:sp>
        <p:nvSpPr>
          <p:cNvPr id="9" name="Slide Number Placeholder 8"/>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69052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I Love The Lord</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5769575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I Love The Lord</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87542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I Love The Lord</a:t>
            </a:r>
          </a:p>
        </p:txBody>
      </p:sp>
      <p:sp>
        <p:nvSpPr>
          <p:cNvPr id="11" name="Slide Number Placeholder 10"/>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409516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I Love The Lord</a:t>
            </a:r>
          </a:p>
        </p:txBody>
      </p:sp>
      <p:sp>
        <p:nvSpPr>
          <p:cNvPr id="10" name="Slide Number Placeholder 9"/>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11794603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 Love The Lord</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400155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 Love The Lord</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1939726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 Love The Lord</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5912162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 Love The Lord</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18818901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 Love The Lord</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7965589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 Love The Lord</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2401047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I Love The Lord</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24558735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I Love The Lord</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394291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I Love The Lord</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107827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 Love The Lord</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7460642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 Love The Lord</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235014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 Love The Lord</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9999744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 Love The Lord</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41074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 Love The Lord</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3083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 Love The Lord</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7536566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I Love The Lord</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1621923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I Love The Lord</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2538453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 Love The Lord</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558796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 Love The Lord</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2005398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 Love The Lord</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6804457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 Love The Lord</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3454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 Love The Lord</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747735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 Love The Lord</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33504889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I Love The Lord</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1430293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I Love The Lord</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9814743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I Love The Lord</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2109234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 Love The Lord</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5299540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 Love The Lord</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4707481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 Love The Lord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7424948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 Love The Lord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377095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 Love The Lord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1675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 Love The Lord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843352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I Love The Lord</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41450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I Love The Lord</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91269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 Love The Lord</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0456022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 Love The Lord</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920463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Love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Love The Lord</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I Love The Lord</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35585856"/>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I Love The Lord</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449901624"/>
      </p:ext>
    </p:extLst>
  </p:cSld>
  <p:clrMap bg1="dk1" tx1="lt1" bg2="dk2" tx2="lt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 id="2147484241"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I Love The Lord</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016720144"/>
      </p:ext>
    </p:extLst>
  </p:cSld>
  <p:clrMap bg1="dk1" tx1="lt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Love The Lord</a:t>
            </a: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Love The Lord</a:t>
            </a: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Love The Lord</a:t>
            </a: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Love The Lord</a:t>
            </a:r>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Love The Lord</a:t>
            </a:r>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Love The Lord</a:t>
            </a: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Love The Lord</a:t>
            </a:r>
          </a:p>
        </p:txBody>
      </p:sp>
      <p:sp>
        <p:nvSpPr>
          <p:cNvPr id="143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Love The Lord</a:t>
            </a:r>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29.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5542" r="5542"/>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ctrTitle"/>
          </p:nvPr>
        </p:nvSpPr>
        <p:spPr>
          <a:xfrm>
            <a:off x="1948543" y="475626"/>
            <a:ext cx="8229600" cy="2127664"/>
          </a:xfrm>
          <a:solidFill>
            <a:schemeClr val="bg1">
              <a:alpha val="60000"/>
            </a:schemeClr>
          </a:solidFill>
          <a:ln w="38100" cap="sq">
            <a:solidFill>
              <a:schemeClr val="tx1"/>
            </a:solidFill>
            <a:miter lim="800000"/>
          </a:ln>
        </p:spPr>
        <p:txBody>
          <a:bodyPr anchor="ctr">
            <a:normAutofit/>
          </a:bodyPr>
          <a:lstStyle/>
          <a:p>
            <a:pPr eaLnBrk="1" hangingPunct="1"/>
            <a:r>
              <a:rPr lang="en-US" sz="6000" b="1" u="sng" dirty="0">
                <a:solidFill>
                  <a:schemeClr val="tx1"/>
                </a:solidFill>
                <a:cs typeface="Times New Roman" pitchFamily="18" charset="0"/>
              </a:rPr>
              <a:t>I Love The Lord</a:t>
            </a:r>
            <a:endParaRPr lang="en-US" sz="6000" b="1" i="1" u="sng" dirty="0">
              <a:ln>
                <a:solidFill>
                  <a:srgbClr val="FF0000"/>
                </a:solidFill>
              </a:ln>
              <a:solidFill>
                <a:schemeClr val="tx1"/>
              </a:solidFill>
              <a:cs typeface="Times New Roman" pitchFamily="18" charset="0"/>
            </a:endParaRPr>
          </a:p>
        </p:txBody>
      </p:sp>
      <p:sp>
        <p:nvSpPr>
          <p:cNvPr id="10243" name="Rectangle 3"/>
          <p:cNvSpPr>
            <a:spLocks noGrp="1" noChangeArrowheads="1"/>
          </p:cNvSpPr>
          <p:nvPr>
            <p:ph type="subTitle" idx="1"/>
          </p:nvPr>
        </p:nvSpPr>
        <p:spPr>
          <a:xfrm>
            <a:off x="1524001" y="4497404"/>
            <a:ext cx="9143980" cy="1895856"/>
          </a:xfrm>
        </p:spPr>
        <p:txBody>
          <a:bodyPr>
            <a:normAutofit/>
          </a:bodyPr>
          <a:lstStyle/>
          <a:p>
            <a:pPr eaLnBrk="1" hangingPunct="1"/>
            <a:r>
              <a:rPr lang="en-US" sz="3600" b="1" dirty="0">
                <a:solidFill>
                  <a:srgbClr val="FFFFFF"/>
                </a:solidFill>
              </a:rPr>
              <a:t>Text: </a:t>
            </a:r>
          </a:p>
          <a:p>
            <a:pPr eaLnBrk="1" hangingPunct="1"/>
            <a:r>
              <a:rPr lang="en-US" sz="5400" b="1" dirty="0">
                <a:solidFill>
                  <a:srgbClr val="FFFFFF"/>
                </a:solidFill>
              </a:rPr>
              <a:t>Psalm 116</a:t>
            </a:r>
          </a:p>
        </p:txBody>
      </p:sp>
    </p:spTree>
    <p:extLst>
      <p:ext uri="{BB962C8B-B14F-4D97-AF65-F5344CB8AC3E}">
        <p14:creationId xmlns:p14="http://schemas.microsoft.com/office/powerpoint/2010/main" val="160270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685801"/>
          </a:xfrm>
        </p:spPr>
        <p:txBody>
          <a:bodyPr>
            <a:noAutofit/>
          </a:bodyPr>
          <a:lstStyle/>
          <a:p>
            <a:r>
              <a:rPr lang="en-US" sz="3600" b="1" u="sng" dirty="0">
                <a:solidFill>
                  <a:srgbClr val="66FFFF"/>
                </a:solidFill>
                <a:cs typeface="Times New Roman" pitchFamily="18" charset="0"/>
              </a:rPr>
              <a:t>I Love The Lord, Because…</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0" y="859065"/>
            <a:ext cx="61722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Because God had richly blessed him (Psalm 116:7)</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 </a:t>
            </a:r>
            <a:r>
              <a:rPr lang="en-US" sz="2800" b="0" dirty="0">
                <a:solidFill>
                  <a:srgbClr val="FFFFFF"/>
                </a:solidFill>
                <a:latin typeface="Tahoma" pitchFamily="34" charset="0"/>
                <a:ea typeface="Tahoma" pitchFamily="34" charset="0"/>
                <a:cs typeface="Tahoma" pitchFamily="34" charset="0"/>
              </a:rPr>
              <a:t>“Return to your rest, O my soul, For the LORD has dealt bountifully with you.”</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859065"/>
            <a:ext cx="6096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 has “dealt bountifully.” The idea is that God has piled gift after gift upon us.</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Ephesians 3:20: “Far more abundantly.” </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I Kings 3-11: King Solomon, the richest man in all the world ($530 million per year)</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436761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I Love The Lord, Because…</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152399" y="1533465"/>
            <a:ext cx="1168833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b="0" dirty="0">
                <a:solidFill>
                  <a:srgbClr val="0000FF"/>
                </a:solidFill>
                <a:latin typeface="Tahoma" pitchFamily="34" charset="0"/>
                <a:ea typeface="Tahoma" pitchFamily="34" charset="0"/>
                <a:cs typeface="Tahoma" pitchFamily="34" charset="0"/>
              </a:rPr>
              <a:t>He never had electricity in his home, or running water.</a:t>
            </a:r>
          </a:p>
          <a:p>
            <a:pPr marL="457200" lvl="0" indent="-457200" algn="l" eaLnBrk="1" hangingPunct="1">
              <a:spcAft>
                <a:spcPts val="0"/>
              </a:spcAft>
              <a:buFont typeface="Wingdings" panose="05000000000000000000" pitchFamily="2" charset="2"/>
              <a:buChar char="v"/>
              <a:defRPr/>
            </a:pPr>
            <a:r>
              <a:rPr lang="en-US" b="0" dirty="0">
                <a:solidFill>
                  <a:srgbClr val="0000FF"/>
                </a:solidFill>
                <a:latin typeface="Tahoma" pitchFamily="34" charset="0"/>
                <a:ea typeface="Tahoma" pitchFamily="34" charset="0"/>
                <a:cs typeface="Tahoma" pitchFamily="34" charset="0"/>
              </a:rPr>
              <a:t>He didn’t own an air conditioner.  </a:t>
            </a:r>
          </a:p>
          <a:p>
            <a:pPr marL="457200" lvl="0" indent="-457200" algn="l" eaLnBrk="1" hangingPunct="1">
              <a:spcAft>
                <a:spcPts val="0"/>
              </a:spcAft>
              <a:buFont typeface="Wingdings" panose="05000000000000000000" pitchFamily="2" charset="2"/>
              <a:buChar char="v"/>
              <a:defRPr/>
            </a:pPr>
            <a:r>
              <a:rPr lang="en-US" b="0" dirty="0">
                <a:solidFill>
                  <a:srgbClr val="0000FF"/>
                </a:solidFill>
                <a:latin typeface="Tahoma" pitchFamily="34" charset="0"/>
                <a:ea typeface="Tahoma" pitchFamily="34" charset="0"/>
                <a:cs typeface="Tahoma" pitchFamily="34" charset="0"/>
              </a:rPr>
              <a:t>He never used a flushing toilet or took a hot shower (without someone constantly refreshing and pouring over him).  </a:t>
            </a:r>
          </a:p>
          <a:p>
            <a:pPr marL="457200" lvl="0" indent="-457200" algn="l" eaLnBrk="1" hangingPunct="1">
              <a:spcAft>
                <a:spcPts val="0"/>
              </a:spcAft>
              <a:buFont typeface="Wingdings" panose="05000000000000000000" pitchFamily="2" charset="2"/>
              <a:buChar char="v"/>
              <a:defRPr/>
            </a:pPr>
            <a:r>
              <a:rPr lang="en-US" b="0" dirty="0">
                <a:solidFill>
                  <a:srgbClr val="0000FF"/>
                </a:solidFill>
                <a:latin typeface="Tahoma" pitchFamily="34" charset="0"/>
                <a:ea typeface="Tahoma" pitchFamily="34" charset="0"/>
                <a:cs typeface="Tahoma" pitchFamily="34" charset="0"/>
              </a:rPr>
              <a:t>He never drove in an automobile, nor traveled across the world in an airplane.  </a:t>
            </a:r>
          </a:p>
          <a:p>
            <a:pPr marL="457200" lvl="0" indent="-457200" algn="l" eaLnBrk="1" hangingPunct="1">
              <a:spcAft>
                <a:spcPts val="0"/>
              </a:spcAft>
              <a:buFont typeface="Wingdings" panose="05000000000000000000" pitchFamily="2" charset="2"/>
              <a:buChar char="v"/>
              <a:defRPr/>
            </a:pPr>
            <a:r>
              <a:rPr lang="en-US" b="0" dirty="0">
                <a:solidFill>
                  <a:srgbClr val="0000FF"/>
                </a:solidFill>
                <a:latin typeface="Tahoma" pitchFamily="34" charset="0"/>
                <a:ea typeface="Tahoma" pitchFamily="34" charset="0"/>
                <a:cs typeface="Tahoma" pitchFamily="34" charset="0"/>
              </a:rPr>
              <a:t>He may have never tasted a banana or a home-baked chocolate chip cookie.  </a:t>
            </a:r>
          </a:p>
          <a:p>
            <a:pPr marL="457200" lvl="0" indent="-457200" algn="l" eaLnBrk="1" hangingPunct="1">
              <a:spcAft>
                <a:spcPts val="0"/>
              </a:spcAft>
              <a:buFont typeface="Wingdings" panose="05000000000000000000" pitchFamily="2" charset="2"/>
              <a:buChar char="v"/>
              <a:defRPr/>
            </a:pPr>
            <a:r>
              <a:rPr lang="en-US" b="0" dirty="0">
                <a:solidFill>
                  <a:srgbClr val="0000FF"/>
                </a:solidFill>
                <a:latin typeface="Tahoma" pitchFamily="34" charset="0"/>
                <a:ea typeface="Tahoma" pitchFamily="34" charset="0"/>
                <a:cs typeface="Tahoma" pitchFamily="34" charset="0"/>
              </a:rPr>
              <a:t>When Solomon got a cold, he couldn’t run down to the store and pick up a bottle of Nyquil to help him sleep better.  </a:t>
            </a:r>
          </a:p>
          <a:p>
            <a:pPr marL="457200" lvl="0" indent="-457200" algn="l" eaLnBrk="1" hangingPunct="1">
              <a:spcAft>
                <a:spcPts val="0"/>
              </a:spcAft>
              <a:buFont typeface="Wingdings" panose="05000000000000000000" pitchFamily="2" charset="2"/>
              <a:buChar char="v"/>
              <a:defRPr/>
            </a:pPr>
            <a:r>
              <a:rPr lang="en-US" b="0" dirty="0">
                <a:solidFill>
                  <a:srgbClr val="0000FF"/>
                </a:solidFill>
                <a:latin typeface="Tahoma" pitchFamily="34" charset="0"/>
                <a:ea typeface="Tahoma" pitchFamily="34" charset="0"/>
                <a:cs typeface="Tahoma" pitchFamily="34" charset="0"/>
              </a:rPr>
              <a:t>Jesus said of Solomon’s splendor and clothing, </a:t>
            </a:r>
            <a:r>
              <a:rPr lang="en-US" dirty="0">
                <a:solidFill>
                  <a:srgbClr val="0000FF"/>
                </a:solidFill>
                <a:latin typeface="Tahoma" pitchFamily="34" charset="0"/>
                <a:ea typeface="Tahoma" pitchFamily="34" charset="0"/>
                <a:cs typeface="Tahoma" pitchFamily="34" charset="0"/>
              </a:rPr>
              <a:t>“And why are you worried about clothing? Observe how the lilies of the field grow; they do not toil nor do they spin, yet I say to you that not even Solomon in all his glory clothed himself like one of these” (Matthew 6:28-29).</a:t>
            </a:r>
            <a:endParaRPr kumimoji="0" lang="en-US" sz="3200"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97679" y="893445"/>
            <a:ext cx="112173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More blessed than King Solomon…</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448297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arn(inVertical)">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barn(inVertical)">
                                      <p:cBhvr>
                                        <p:cTn id="3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sky, sunset, sun&#10;&#10;Description automatically generated">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1266" name="Rectangle 2"/>
          <p:cNvSpPr>
            <a:spLocks noGrp="1" noChangeArrowheads="1"/>
          </p:cNvSpPr>
          <p:nvPr>
            <p:ph type="title"/>
          </p:nvPr>
        </p:nvSpPr>
        <p:spPr>
          <a:xfrm>
            <a:off x="1524000" y="0"/>
            <a:ext cx="9144000" cy="772024"/>
          </a:xfrm>
        </p:spPr>
        <p:txBody>
          <a:bodyPr>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The Psalmist Counts the Ways</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4072054" y="1536173"/>
            <a:ext cx="7924800" cy="37856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000" dirty="0">
                <a:solidFill>
                  <a:srgbClr val="FFFFFF"/>
                </a:solidFill>
                <a:latin typeface="Tahoma" pitchFamily="34" charset="0"/>
                <a:ea typeface="Tahoma" pitchFamily="34" charset="0"/>
                <a:cs typeface="Tahoma" pitchFamily="34" charset="0"/>
              </a:rPr>
              <a:t>When we consider the many blessings that we have, we should be driven to our knees in thanksgiving: “Count your many blessings, name them one by one!”</a:t>
            </a:r>
            <a:endParaRPr kumimoji="0" lang="en-US" sz="3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865186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685801"/>
          </a:xfrm>
        </p:spPr>
        <p:txBody>
          <a:bodyPr>
            <a:noAutofit/>
          </a:bodyPr>
          <a:lstStyle/>
          <a:p>
            <a:r>
              <a:rPr lang="en-US" sz="3600" b="1" u="sng" dirty="0">
                <a:solidFill>
                  <a:srgbClr val="66FFFF"/>
                </a:solidFill>
                <a:cs typeface="Times New Roman" pitchFamily="18" charset="0"/>
              </a:rPr>
              <a:t>The Psalmist’s Response to God </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0" y="990600"/>
            <a:ext cx="6172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Expressing thanks (Psalm 116:12-13, 17)</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 </a:t>
            </a:r>
            <a:r>
              <a:rPr lang="en-US" sz="2800" b="0" dirty="0">
                <a:solidFill>
                  <a:srgbClr val="FFFFFF"/>
                </a:solidFill>
                <a:latin typeface="Tahoma" pitchFamily="34" charset="0"/>
                <a:ea typeface="Tahoma" pitchFamily="34" charset="0"/>
                <a:cs typeface="Tahoma" pitchFamily="34" charset="0"/>
              </a:rPr>
              <a:t>“What shall I render to the LORD For all His benefits toward me? I shall lift up the cup of salvation And call upon the name of the LORD… To You I shall offer a sacrifice of thanksgiving, And call upon the name of the LORD.”</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986739"/>
            <a:ext cx="6096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 Psalmist simply can’t contain his desire to express his thanks to God. </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729933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5D505-F06D-CD81-E7EB-079FAE000C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39266" y="1426280"/>
            <a:ext cx="3028113" cy="4005439"/>
          </a:xfrm>
          <a:prstGeom prst="rect">
            <a:avLst/>
          </a:prstGeom>
        </p:spPr>
      </p:pic>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Psalmist’s Response to God </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I Love The Lord</a:t>
            </a:r>
          </a:p>
        </p:txBody>
      </p:sp>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97679" y="893445"/>
            <a:ext cx="71929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3200" dirty="0">
                <a:solidFill>
                  <a:srgbClr val="000000"/>
                </a:solidFill>
              </a:rPr>
              <a:t>Harriet Martineau (1802-1876) was a self-proclaimed atheist</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324621" y="2058103"/>
            <a:ext cx="851464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i="1" u="sng" dirty="0">
                <a:solidFill>
                  <a:srgbClr val="0000FF"/>
                </a:solidFill>
                <a:latin typeface="Tahoma" pitchFamily="34" charset="0"/>
                <a:ea typeface="Tahoma" pitchFamily="34" charset="0"/>
                <a:cs typeface="Tahoma" pitchFamily="34" charset="0"/>
              </a:rPr>
              <a:t>Nineteenth Century Questions </a:t>
            </a:r>
            <a:r>
              <a:rPr lang="en-US" dirty="0">
                <a:solidFill>
                  <a:srgbClr val="0000FF"/>
                </a:solidFill>
                <a:latin typeface="Tahoma" pitchFamily="34" charset="0"/>
                <a:ea typeface="Tahoma" pitchFamily="34" charset="0"/>
                <a:cs typeface="Tahoma" pitchFamily="34" charset="0"/>
              </a:rPr>
              <a:t>(1897) by James Freeman Clarke, a minister and friend of Harriet, recounts a conversation he had with Martineau in 1855, when they were both visiting Niagara Falls. He writes...  </a:t>
            </a:r>
            <a:endParaRPr kumimoji="0" lang="en-US"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000" b="0" dirty="0">
                <a:solidFill>
                  <a:srgbClr val="0000FF"/>
                </a:solidFill>
                <a:latin typeface="Tahoma" pitchFamily="34" charset="0"/>
                <a:ea typeface="Tahoma" pitchFamily="34" charset="0"/>
                <a:cs typeface="Tahoma" pitchFamily="34" charset="0"/>
              </a:rPr>
              <a:t>We were standing together on the bridge which crosses the rapids above the Falls. It was a bright October morning. The sun shone on the brilliant foliage of the trees, and on the swift current of the river. The air was full of life and exhilaration. I said to her, “This is a glorious day.” She replied, “Yes, it is a day to make one grateful.” I said, “To whom are you grateful?” She answered, “To the Power which has caused this beauty and this joy.” </a:t>
            </a:r>
            <a:endParaRPr kumimoji="0" lang="en-US" sz="2000" b="0"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973853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685801"/>
          </a:xfrm>
        </p:spPr>
        <p:txBody>
          <a:bodyPr>
            <a:noAutofit/>
          </a:bodyPr>
          <a:lstStyle/>
          <a:p>
            <a:r>
              <a:rPr lang="en-US" sz="3600" b="1" u="sng" dirty="0">
                <a:solidFill>
                  <a:srgbClr val="66FFFF"/>
                </a:solidFill>
                <a:cs typeface="Times New Roman" pitchFamily="18" charset="0"/>
              </a:rPr>
              <a:t>The Psalmist’s Response to God </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0" y="746850"/>
            <a:ext cx="6172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Expressing thanks (Psalm 116:12-13, 17)</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 </a:t>
            </a:r>
            <a:r>
              <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“What shall I render to the LORD For all His benefits toward me? I shall lift up the cup of salvation And call upon the name of the LORD… To You I shall offer a sacrifice of thanksgiving, And call upon the name of the LORD.”</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746850"/>
            <a:ext cx="6096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The Psalmist simply can’t contain his desire to express his thanks to God. </a:t>
            </a: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People who give a vague “Thanks” remind us of the ten lepers who were healed (Luke 17:11-19)</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Ephesians 5:20: </a:t>
            </a:r>
            <a:r>
              <a:rPr lang="en-US" sz="2800" b="0" dirty="0">
                <a:solidFill>
                  <a:srgbClr val="FFFFFF"/>
                </a:solidFill>
                <a:latin typeface="Tahoma" pitchFamily="34" charset="0"/>
                <a:ea typeface="Tahoma" pitchFamily="34" charset="0"/>
                <a:cs typeface="Tahoma" pitchFamily="34" charset="0"/>
              </a:rPr>
              <a:t>“always giving thanks for all things in the name of our Lord Jesus Christ to God, even the Father.” </a:t>
            </a: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As we mature in our faith, we learn to thank God for the good and the bad!</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783819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685801"/>
          </a:xfrm>
        </p:spPr>
        <p:txBody>
          <a:bodyPr>
            <a:noAutofit/>
          </a:bodyPr>
          <a:lstStyle/>
          <a:p>
            <a:r>
              <a:rPr lang="en-US" sz="3600" b="1" u="sng" dirty="0">
                <a:solidFill>
                  <a:srgbClr val="66FFFF"/>
                </a:solidFill>
                <a:cs typeface="Times New Roman" pitchFamily="18" charset="0"/>
              </a:rPr>
              <a:t>The Psalmist’s Response to God </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76200" y="685800"/>
            <a:ext cx="6172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Dedicating his life to God (Psalms 116:14, 18-19)</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 </a:t>
            </a:r>
            <a:r>
              <a:rPr lang="en-US" sz="2800" b="0" dirty="0">
                <a:solidFill>
                  <a:srgbClr val="FFFFFF"/>
                </a:solidFill>
                <a:latin typeface="Tahoma" pitchFamily="34" charset="0"/>
                <a:ea typeface="Tahoma" pitchFamily="34" charset="0"/>
                <a:cs typeface="Tahoma" pitchFamily="34" charset="0"/>
              </a:rPr>
              <a:t>“I shall pay my vows to the LORD, Oh may it be in the presence of all His people... I shall pay my vows to the LORD, Oh may it be in the presence of all His people, In the courts of the LORD'S house, In the midst of you, O Jerusalem. Praise the LORD!”</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39556" y="685800"/>
            <a:ext cx="6096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Thanksgiving requires a person to fulfill his responsibility to God.</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Mark 12:30: Give to God Heart, Mind, Soul, and Strength!</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“Attitude of Gratitude”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I Corinthians 6:19-20: “You are not your own…” “you were bought with a price…” “Glorify God in your body!”</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Thanksgiving isn’t complete unless it leads to “</a:t>
            </a:r>
            <a:r>
              <a:rPr lang="en-US" sz="2800" dirty="0" err="1">
                <a:solidFill>
                  <a:srgbClr val="FFFFFF"/>
                </a:solidFill>
                <a:latin typeface="Tahoma" pitchFamily="34" charset="0"/>
                <a:ea typeface="Tahoma" pitchFamily="34" charset="0"/>
                <a:cs typeface="Tahoma" pitchFamily="34" charset="0"/>
              </a:rPr>
              <a:t>thanksLIVING</a:t>
            </a:r>
            <a:r>
              <a:rPr lang="en-US" sz="2800" dirty="0">
                <a:solidFill>
                  <a:srgbClr val="FFFFFF"/>
                </a:solidFill>
                <a:latin typeface="Tahoma" pitchFamily="34" charset="0"/>
                <a:ea typeface="Tahoma" pitchFamily="34" charset="0"/>
                <a:cs typeface="Tahoma" pitchFamily="34" charset="0"/>
              </a:rPr>
              <a:t>!”</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902070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sky, sunset, sun&#10;&#10;Description automatically generated">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1266" name="Rectangle 2"/>
          <p:cNvSpPr>
            <a:spLocks noGrp="1" noChangeArrowheads="1"/>
          </p:cNvSpPr>
          <p:nvPr>
            <p:ph type="title"/>
          </p:nvPr>
        </p:nvSpPr>
        <p:spPr>
          <a:xfrm>
            <a:off x="1524000" y="0"/>
            <a:ext cx="9144000" cy="772024"/>
          </a:xfrm>
        </p:spPr>
        <p:txBody>
          <a:bodyPr>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The Psalmist’s Response to God </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4072054" y="2151726"/>
            <a:ext cx="7924800" cy="25545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000" dirty="0">
                <a:solidFill>
                  <a:srgbClr val="FFFFFF"/>
                </a:solidFill>
                <a:latin typeface="Tahoma" pitchFamily="34" charset="0"/>
                <a:ea typeface="Tahoma" pitchFamily="34" charset="0"/>
                <a:cs typeface="Tahoma" pitchFamily="34" charset="0"/>
              </a:rPr>
              <a:t>It’s not enough to merely offer the praise of our lips – there ought to also be the praise of our lives!</a:t>
            </a:r>
            <a:endParaRPr kumimoji="0" lang="en-US" sz="3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09204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Conclusion</a:t>
            </a:r>
          </a:p>
        </p:txBody>
      </p:sp>
      <p:sp>
        <p:nvSpPr>
          <p:cNvPr id="130063" name="Text Box 15"/>
          <p:cNvSpPr txBox="1">
            <a:spLocks noChangeArrowheads="1"/>
          </p:cNvSpPr>
          <p:nvPr/>
        </p:nvSpPr>
        <p:spPr bwMode="auto">
          <a:xfrm>
            <a:off x="6318956" y="2134644"/>
            <a:ext cx="5771444" cy="2588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a:spcBef>
                <a:spcPct val="20000"/>
              </a:spcBef>
            </a:pPr>
            <a:r>
              <a:rPr lang="en-US" altLang="en-US" sz="3200" dirty="0">
                <a:solidFill>
                  <a:srgbClr val="000000"/>
                </a:solidFill>
                <a:latin typeface="Tahoma"/>
              </a:rPr>
              <a:t>Philippians 2:14: </a:t>
            </a:r>
          </a:p>
          <a:p>
            <a:pPr marL="0" lvl="0" indent="0">
              <a:spcBef>
                <a:spcPct val="20000"/>
              </a:spcBef>
            </a:pPr>
            <a:r>
              <a:rPr lang="en-US" altLang="en-US" sz="4000" dirty="0">
                <a:solidFill>
                  <a:srgbClr val="000000"/>
                </a:solidFill>
                <a:latin typeface="Tahoma"/>
              </a:rPr>
              <a:t>“Do all things without grumbling or disputing”</a:t>
            </a:r>
            <a:endParaRPr kumimoji="0" lang="en-US" altLang="en-US" sz="2000" b="1" i="0" u="none" strike="noStrike" kern="1200" cap="none" spc="0" normalizeH="0" baseline="0" noProof="0" dirty="0">
              <a:ln>
                <a:noFill/>
              </a:ln>
              <a:solidFill>
                <a:srgbClr val="000000"/>
              </a:solidFill>
              <a:effectLst/>
              <a:uLnTx/>
              <a:uFillTx/>
              <a:latin typeface="Tahoma"/>
            </a:endParaRPr>
          </a:p>
        </p:txBody>
      </p:sp>
      <p:sp>
        <p:nvSpPr>
          <p:cNvPr id="6" name="Footer Placeholder 4"/>
          <p:cNvSpPr>
            <a:spLocks noGrp="1"/>
          </p:cNvSpPr>
          <p:nvPr>
            <p:ph type="ftr" sz="quarter" idx="11"/>
          </p:nvPr>
        </p:nvSpPr>
        <p:spPr>
          <a:xfrm>
            <a:off x="1676400" y="6525484"/>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547512" y="1295400"/>
            <a:ext cx="577144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When things are going good it is easy to forget to be thankful to God, and easy to think we did that.</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When things are going bad it is easy to forget to be thankful to God, because we are focused on ourselves!</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It is hard to give thanks if we are focused on “Self” and given over to grumbling and complaining</a:t>
            </a:r>
            <a:endParaRPr kumimoji="0" lang="en-US" sz="2400" b="0"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824404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arn(inVertical)">
                                      <p:cBhvr>
                                        <p:cTn id="16" dur="500"/>
                                        <p:tgtEl>
                                          <p:spTgt spid="2">
                                            <p:txEl>
                                              <p:pRg st="2" end="2"/>
                                            </p:txEl>
                                          </p:spTgt>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30063"/>
                                        </p:tgtEl>
                                        <p:attrNameLst>
                                          <p:attrName>style.visibility</p:attrName>
                                        </p:attrNameLst>
                                      </p:cBhvr>
                                      <p:to>
                                        <p:strVal val="visible"/>
                                      </p:to>
                                    </p:set>
                                    <p:anim calcmode="lin" valueType="num">
                                      <p:cBhvr>
                                        <p:cTn id="20" dur="500" fill="hold"/>
                                        <p:tgtEl>
                                          <p:spTgt spid="130063"/>
                                        </p:tgtEl>
                                        <p:attrNameLst>
                                          <p:attrName>ppt_w</p:attrName>
                                        </p:attrNameLst>
                                      </p:cBhvr>
                                      <p:tavLst>
                                        <p:tav tm="0">
                                          <p:val>
                                            <p:fltVal val="0"/>
                                          </p:val>
                                        </p:tav>
                                        <p:tav tm="100000">
                                          <p:val>
                                            <p:strVal val="#ppt_w"/>
                                          </p:val>
                                        </p:tav>
                                      </p:tavLst>
                                    </p:anim>
                                    <p:anim calcmode="lin" valueType="num">
                                      <p:cBhvr>
                                        <p:cTn id="21" dur="500" fill="hold"/>
                                        <p:tgtEl>
                                          <p:spTgt spid="130063"/>
                                        </p:tgtEl>
                                        <p:attrNameLst>
                                          <p:attrName>ppt_h</p:attrName>
                                        </p:attrNameLst>
                                      </p:cBhvr>
                                      <p:tavLst>
                                        <p:tav tm="0">
                                          <p:val>
                                            <p:fltVal val="0"/>
                                          </p:val>
                                        </p:tav>
                                        <p:tav tm="100000">
                                          <p:val>
                                            <p:strVal val="#ppt_h"/>
                                          </p:val>
                                        </p:tav>
                                      </p:tavLst>
                                    </p:anim>
                                    <p:animEffect transition="in" filter="fade">
                                      <p:cBhvr>
                                        <p:cTn id="22" dur="500"/>
                                        <p:tgtEl>
                                          <p:spTgt spid="130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Conclusion</a:t>
            </a:r>
          </a:p>
        </p:txBody>
      </p:sp>
      <p:sp>
        <p:nvSpPr>
          <p:cNvPr id="130063" name="Text Box 15"/>
          <p:cNvSpPr txBox="1">
            <a:spLocks noChangeArrowheads="1"/>
          </p:cNvSpPr>
          <p:nvPr/>
        </p:nvSpPr>
        <p:spPr bwMode="auto">
          <a:xfrm>
            <a:off x="6318956" y="2134644"/>
            <a:ext cx="5771444" cy="2588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a:spcBef>
                <a:spcPct val="20000"/>
              </a:spcBef>
            </a:pPr>
            <a:r>
              <a:rPr lang="en-US" altLang="en-US" sz="5400" dirty="0">
                <a:solidFill>
                  <a:srgbClr val="000000"/>
                </a:solidFill>
                <a:latin typeface="Tahoma"/>
              </a:rPr>
              <a:t>Week-long NO Complaining Challenge</a:t>
            </a:r>
            <a:endParaRPr kumimoji="0" lang="en-US" altLang="en-US" sz="4000" b="1" i="0" u="none" strike="noStrike" kern="1200" cap="none" spc="0" normalizeH="0" baseline="0" noProof="0" dirty="0">
              <a:ln>
                <a:noFill/>
              </a:ln>
              <a:solidFill>
                <a:srgbClr val="000000"/>
              </a:solidFill>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1676400" y="6525484"/>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547512" y="1295400"/>
            <a:ext cx="577144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This week, whenever you feel tempted to complain or grumble about something, instead of complaining, thank God.  </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Find something positive about that situation or day and praise God and give Him thanks. </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It will change your life!</a:t>
            </a:r>
            <a:endParaRPr kumimoji="0" lang="en-US" sz="2400" b="0"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603351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0063"/>
                                        </p:tgtEl>
                                        <p:attrNameLst>
                                          <p:attrName>style.visibility</p:attrName>
                                        </p:attrNameLst>
                                      </p:cBhvr>
                                      <p:to>
                                        <p:strVal val="visible"/>
                                      </p:to>
                                    </p:set>
                                    <p:anim calcmode="lin" valueType="num">
                                      <p:cBhvr>
                                        <p:cTn id="7" dur="500" fill="hold"/>
                                        <p:tgtEl>
                                          <p:spTgt spid="130063"/>
                                        </p:tgtEl>
                                        <p:attrNameLst>
                                          <p:attrName>ppt_w</p:attrName>
                                        </p:attrNameLst>
                                      </p:cBhvr>
                                      <p:tavLst>
                                        <p:tav tm="0">
                                          <p:val>
                                            <p:fltVal val="0"/>
                                          </p:val>
                                        </p:tav>
                                        <p:tav tm="100000">
                                          <p:val>
                                            <p:strVal val="#ppt_w"/>
                                          </p:val>
                                        </p:tav>
                                      </p:tavLst>
                                    </p:anim>
                                    <p:anim calcmode="lin" valueType="num">
                                      <p:cBhvr>
                                        <p:cTn id="8" dur="500" fill="hold"/>
                                        <p:tgtEl>
                                          <p:spTgt spid="130063"/>
                                        </p:tgtEl>
                                        <p:attrNameLst>
                                          <p:attrName>ppt_h</p:attrName>
                                        </p:attrNameLst>
                                      </p:cBhvr>
                                      <p:tavLst>
                                        <p:tav tm="0">
                                          <p:val>
                                            <p:fltVal val="0"/>
                                          </p:val>
                                        </p:tav>
                                        <p:tav tm="100000">
                                          <p:val>
                                            <p:strVal val="#ppt_h"/>
                                          </p:val>
                                        </p:tav>
                                      </p:tavLst>
                                    </p:anim>
                                    <p:animEffect transition="in" filter="fade">
                                      <p:cBhvr>
                                        <p:cTn id="9" dur="500"/>
                                        <p:tgtEl>
                                          <p:spTgt spid="130063"/>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I Love The Lord</a:t>
            </a:r>
          </a:p>
        </p:txBody>
      </p:sp>
      <p:sp>
        <p:nvSpPr>
          <p:cNvPr id="130061" name="Text Box 13"/>
          <p:cNvSpPr txBox="1">
            <a:spLocks noChangeArrowheads="1"/>
          </p:cNvSpPr>
          <p:nvPr/>
        </p:nvSpPr>
        <p:spPr bwMode="auto">
          <a:xfrm>
            <a:off x="685800" y="736223"/>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3200" dirty="0">
                <a:solidFill>
                  <a:srgbClr val="000000"/>
                </a:solidFill>
              </a:rPr>
              <a:t>Saints are to give thanks to God for all things at all times!</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381000" y="1813441"/>
            <a:ext cx="116205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pPr>
            <a:r>
              <a:rPr lang="en-US" altLang="en-US" sz="3200" dirty="0">
                <a:solidFill>
                  <a:srgbClr val="000000"/>
                </a:solidFill>
              </a:rPr>
              <a:t>I Thessalonians 5:18: </a:t>
            </a:r>
            <a:r>
              <a:rPr lang="en-US" altLang="en-US" sz="3200" b="0" dirty="0">
                <a:solidFill>
                  <a:srgbClr val="000000"/>
                </a:solidFill>
              </a:rPr>
              <a:t>“…in everything give thanks; for this is God's will for you in Christ Jesus.”</a:t>
            </a:r>
          </a:p>
          <a:p>
            <a:pPr marL="571500" lvl="0" indent="-571500" algn="l" eaLnBrk="1" hangingPunct="1">
              <a:buFont typeface="Arial" panose="020B0604020202020204" pitchFamily="34" charset="0"/>
              <a:buChar char="•"/>
            </a:pPr>
            <a:r>
              <a:rPr lang="en-US" altLang="en-US" sz="3200" dirty="0">
                <a:solidFill>
                  <a:srgbClr val="000000"/>
                </a:solidFill>
              </a:rPr>
              <a:t>Ephesians 5:18-21: </a:t>
            </a:r>
            <a:r>
              <a:rPr lang="en-US" altLang="en-US" sz="3200" b="0" dirty="0">
                <a:solidFill>
                  <a:srgbClr val="000000"/>
                </a:solidFill>
              </a:rPr>
              <a:t>“And do not get drunk with wine, for that is dissipation, but be filled with the Spirit, speaking to one another in psalms and hymns and spiritual songs, singing and making melody with your heart to the Lord; </a:t>
            </a:r>
            <a:r>
              <a:rPr lang="en-US" altLang="en-US" sz="3200" dirty="0">
                <a:solidFill>
                  <a:srgbClr val="000000"/>
                </a:solidFill>
              </a:rPr>
              <a:t>always giving thanks for all things in the name of our Lord Jesus Christ to God, even the Father;</a:t>
            </a:r>
            <a:r>
              <a:rPr lang="en-US" altLang="en-US" sz="3200" b="0" dirty="0">
                <a:solidFill>
                  <a:srgbClr val="000000"/>
                </a:solidFill>
              </a:rPr>
              <a:t> and be subject to one another in the fear of Christ.”</a:t>
            </a:r>
            <a:endParaRPr kumimoji="0" lang="en-US" altLang="en-US" sz="3200" b="0" i="0"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925469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Conclusion</a:t>
            </a:r>
          </a:p>
        </p:txBody>
      </p:sp>
      <p:sp>
        <p:nvSpPr>
          <p:cNvPr id="130063" name="Text Box 15"/>
          <p:cNvSpPr txBox="1">
            <a:spLocks noChangeArrowheads="1"/>
          </p:cNvSpPr>
          <p:nvPr/>
        </p:nvSpPr>
        <p:spPr bwMode="auto">
          <a:xfrm>
            <a:off x="6318956" y="1524522"/>
            <a:ext cx="5771444" cy="38089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ahoma"/>
                <a:ea typeface="+mn-ea"/>
                <a:cs typeface="Times New Roman" pitchFamily="18" charset="0"/>
              </a:rPr>
              <a:t>Ephesians 5:20: </a:t>
            </a:r>
          </a:p>
          <a:p>
            <a:pPr marL="0" lvl="0" indent="0">
              <a:spcBef>
                <a:spcPct val="20000"/>
              </a:spcBef>
            </a:pPr>
            <a:r>
              <a:rPr lang="en-US" altLang="en-US" sz="4000" dirty="0">
                <a:solidFill>
                  <a:srgbClr val="000000"/>
                </a:solidFill>
                <a:latin typeface="Tahoma"/>
              </a:rPr>
              <a:t>“always giving thanks for all things in the name of our Lord Jesus Christ to God, even the Father</a:t>
            </a:r>
            <a:r>
              <a:rPr kumimoji="0" lang="en-US" altLang="en-US" sz="4000" b="1" i="0" u="none" strike="noStrike" kern="1200" cap="none" spc="0" normalizeH="0" baseline="0" noProof="0" dirty="0">
                <a:ln>
                  <a:noFill/>
                </a:ln>
                <a:solidFill>
                  <a:srgbClr val="000000"/>
                </a:solidFill>
                <a:effectLst/>
                <a:uLnTx/>
                <a:uFillTx/>
                <a:latin typeface="Tahoma"/>
                <a:ea typeface="+mn-ea"/>
                <a:cs typeface="Times New Roman" pitchFamily="18" charset="0"/>
              </a:rPr>
              <a:t>”</a:t>
            </a:r>
            <a:endParaRPr kumimoji="0" lang="en-US" altLang="en-US" sz="2000" b="1" i="0" u="none" strike="noStrike" kern="1200" cap="none" spc="0" normalizeH="0" baseline="0" noProof="0" dirty="0">
              <a:ln>
                <a:noFill/>
              </a:ln>
              <a:solidFill>
                <a:srgbClr val="000000"/>
              </a:solidFill>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1676400" y="6525484"/>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228600" y="1166842"/>
            <a:ext cx="577144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0000FF"/>
                </a:solidFill>
                <a:latin typeface="Tahoma" pitchFamily="34" charset="0"/>
                <a:ea typeface="Tahoma" pitchFamily="34" charset="0"/>
                <a:cs typeface="Tahoma" pitchFamily="34" charset="0"/>
              </a:rPr>
              <a:t>The key word there is “always” </a:t>
            </a:r>
          </a:p>
          <a:p>
            <a:pPr marL="457200" lvl="0" indent="-457200" algn="l" eaLnBrk="1" hangingPunct="1">
              <a:spcAft>
                <a:spcPts val="0"/>
              </a:spcAft>
              <a:buFont typeface="Wingdings" panose="05000000000000000000" pitchFamily="2" charset="2"/>
              <a:buChar char="v"/>
              <a:defRPr/>
            </a:pPr>
            <a:r>
              <a:rPr lang="en-US" sz="3200" dirty="0">
                <a:solidFill>
                  <a:srgbClr val="0000FF"/>
                </a:solidFill>
                <a:latin typeface="Tahoma" pitchFamily="34" charset="0"/>
                <a:ea typeface="Tahoma" pitchFamily="34" charset="0"/>
                <a:cs typeface="Tahoma" pitchFamily="34" charset="0"/>
              </a:rPr>
              <a:t>Not just on Thanksgiving Not just on Sundays</a:t>
            </a:r>
          </a:p>
          <a:p>
            <a:pPr marL="457200" lvl="0" indent="-457200" algn="l" eaLnBrk="1" hangingPunct="1">
              <a:spcAft>
                <a:spcPts val="0"/>
              </a:spcAft>
              <a:buFont typeface="Wingdings" panose="05000000000000000000" pitchFamily="2" charset="2"/>
              <a:buChar char="v"/>
              <a:defRPr/>
            </a:pPr>
            <a:r>
              <a:rPr lang="en-US" sz="3200" dirty="0">
                <a:solidFill>
                  <a:srgbClr val="0000FF"/>
                </a:solidFill>
                <a:latin typeface="Tahoma" pitchFamily="34" charset="0"/>
                <a:ea typeface="Tahoma" pitchFamily="34" charset="0"/>
                <a:cs typeface="Tahoma" pitchFamily="34" charset="0"/>
              </a:rPr>
              <a:t>Every day</a:t>
            </a:r>
          </a:p>
          <a:p>
            <a:pPr marL="457200" lvl="0" indent="-457200" algn="l" eaLnBrk="1" hangingPunct="1">
              <a:spcAft>
                <a:spcPts val="0"/>
              </a:spcAft>
              <a:buFont typeface="Wingdings" panose="05000000000000000000" pitchFamily="2" charset="2"/>
              <a:buChar char="v"/>
              <a:defRPr/>
            </a:pPr>
            <a:r>
              <a:rPr lang="en-US" sz="3200" dirty="0">
                <a:solidFill>
                  <a:srgbClr val="0000FF"/>
                </a:solidFill>
                <a:latin typeface="Tahoma" pitchFamily="34" charset="0"/>
                <a:ea typeface="Tahoma" pitchFamily="34" charset="0"/>
                <a:cs typeface="Tahoma" pitchFamily="34" charset="0"/>
              </a:rPr>
              <a:t>God is good (All the time)</a:t>
            </a:r>
          </a:p>
          <a:p>
            <a:pPr marL="457200" lvl="0" indent="-457200" algn="l" eaLnBrk="1" hangingPunct="1">
              <a:spcAft>
                <a:spcPts val="0"/>
              </a:spcAft>
              <a:buFont typeface="Wingdings" panose="05000000000000000000" pitchFamily="2" charset="2"/>
              <a:buChar char="v"/>
              <a:defRPr/>
            </a:pPr>
            <a:r>
              <a:rPr lang="en-US" sz="3200" dirty="0">
                <a:solidFill>
                  <a:srgbClr val="0000FF"/>
                </a:solidFill>
                <a:latin typeface="Tahoma" pitchFamily="34" charset="0"/>
                <a:ea typeface="Tahoma" pitchFamily="34" charset="0"/>
                <a:cs typeface="Tahoma" pitchFamily="34" charset="0"/>
              </a:rPr>
              <a:t>All the time (God is good)</a:t>
            </a:r>
            <a:endParaRPr kumimoji="0" lang="en-US" sz="2800" b="0"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870335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0063"/>
                                        </p:tgtEl>
                                        <p:attrNameLst>
                                          <p:attrName>style.visibility</p:attrName>
                                        </p:attrNameLst>
                                      </p:cBhvr>
                                      <p:to>
                                        <p:strVal val="visible"/>
                                      </p:to>
                                    </p:set>
                                    <p:anim calcmode="lin" valueType="num">
                                      <p:cBhvr>
                                        <p:cTn id="7" dur="500" fill="hold"/>
                                        <p:tgtEl>
                                          <p:spTgt spid="130063"/>
                                        </p:tgtEl>
                                        <p:attrNameLst>
                                          <p:attrName>ppt_w</p:attrName>
                                        </p:attrNameLst>
                                      </p:cBhvr>
                                      <p:tavLst>
                                        <p:tav tm="0">
                                          <p:val>
                                            <p:fltVal val="0"/>
                                          </p:val>
                                        </p:tav>
                                        <p:tav tm="100000">
                                          <p:val>
                                            <p:strVal val="#ppt_w"/>
                                          </p:val>
                                        </p:tav>
                                      </p:tavLst>
                                    </p:anim>
                                    <p:anim calcmode="lin" valueType="num">
                                      <p:cBhvr>
                                        <p:cTn id="8" dur="500" fill="hold"/>
                                        <p:tgtEl>
                                          <p:spTgt spid="130063"/>
                                        </p:tgtEl>
                                        <p:attrNameLst>
                                          <p:attrName>ppt_h</p:attrName>
                                        </p:attrNameLst>
                                      </p:cBhvr>
                                      <p:tavLst>
                                        <p:tav tm="0">
                                          <p:val>
                                            <p:fltVal val="0"/>
                                          </p:val>
                                        </p:tav>
                                        <p:tav tm="100000">
                                          <p:val>
                                            <p:strVal val="#ppt_h"/>
                                          </p:val>
                                        </p:tav>
                                      </p:tavLst>
                                    </p:anim>
                                    <p:animEffect transition="in" filter="fade">
                                      <p:cBhvr>
                                        <p:cTn id="9" dur="500"/>
                                        <p:tgtEl>
                                          <p:spTgt spid="130063"/>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sky, sunset, sun&#10;&#10;Description automatically generated">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1266" name="Rectangle 2"/>
          <p:cNvSpPr>
            <a:spLocks noGrp="1" noChangeArrowheads="1"/>
          </p:cNvSpPr>
          <p:nvPr>
            <p:ph type="title"/>
          </p:nvPr>
        </p:nvSpPr>
        <p:spPr>
          <a:xfrm>
            <a:off x="1524000" y="0"/>
            <a:ext cx="9144000" cy="772024"/>
          </a:xfrm>
        </p:spPr>
        <p:txBody>
          <a:bodyPr>
            <a:noAutofit/>
          </a:bodyPr>
          <a:lstStyle/>
          <a:p>
            <a:r>
              <a:rPr lang="en-US" b="1" u="sng" dirty="0">
                <a:ln>
                  <a:solidFill>
                    <a:sysClr val="windowText" lastClr="000000">
                      <a:alpha val="10000"/>
                    </a:sysClr>
                  </a:solidFill>
                </a:ln>
                <a:solidFill>
                  <a:srgbClr val="66FFFF"/>
                </a:solidFill>
                <a:cs typeface="Times New Roman" pitchFamily="18" charset="0"/>
              </a:rPr>
              <a:t>Conclusion</a:t>
            </a:r>
            <a:endParaRPr lang="en-US" b="1" u="sng" dirty="0">
              <a:ln>
                <a:solidFill>
                  <a:sysClr val="windowText" lastClr="000000">
                    <a:alpha val="10000"/>
                  </a:sysClr>
                </a:solidFill>
              </a:ln>
              <a:solidFill>
                <a:srgbClr val="66FFFF"/>
              </a:solidFill>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ctr" eaLnBrk="1" hangingPunct="1">
              <a:defRPr/>
            </a:pPr>
            <a:r>
              <a:rPr lang="en-US" sz="1400" b="0">
                <a:solidFill>
                  <a:srgbClr val="FFFFFF"/>
                </a:solidFill>
                <a:effectLst/>
              </a:rPr>
              <a:t>I Love The Lord</a:t>
            </a:r>
            <a:endParaRPr lang="en-US" sz="1400" b="0" dirty="0">
              <a:solidFill>
                <a:srgbClr val="FFFFFF"/>
              </a:solidFill>
              <a:effectLst/>
            </a:endParaRPr>
          </a:p>
        </p:txBody>
      </p:sp>
      <p:sp>
        <p:nvSpPr>
          <p:cNvPr id="19" name="TextBox 18"/>
          <p:cNvSpPr txBox="1">
            <a:spLocks noChangeArrowheads="1"/>
          </p:cNvSpPr>
          <p:nvPr/>
        </p:nvSpPr>
        <p:spPr bwMode="auto">
          <a:xfrm>
            <a:off x="4038600" y="1898230"/>
            <a:ext cx="7924800" cy="13849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0"/>
              </a:spcAft>
              <a:defRPr/>
            </a:pPr>
            <a:r>
              <a:rPr lang="en-US" sz="2800" dirty="0">
                <a:solidFill>
                  <a:srgbClr val="FFFFFF"/>
                </a:solidFill>
                <a:latin typeface="Tahoma" pitchFamily="34" charset="0"/>
                <a:ea typeface="Tahoma" pitchFamily="34" charset="0"/>
                <a:cs typeface="Tahoma" pitchFamily="34" charset="0"/>
              </a:rPr>
              <a:t>Psalm 116 reminds us of the fact that thanksgiving to God is important for each and every one of us!</a:t>
            </a:r>
            <a:endParaRPr lang="en-US" b="0" dirty="0">
              <a:solidFill>
                <a:srgbClr val="FFFF00"/>
              </a:solidFill>
              <a:latin typeface="Tahoma" pitchFamily="34" charset="0"/>
              <a:ea typeface="Tahoma" pitchFamily="34" charset="0"/>
              <a:cs typeface="Tahoma" pitchFamily="34" charset="0"/>
            </a:endParaRPr>
          </a:p>
        </p:txBody>
      </p:sp>
      <p:sp>
        <p:nvSpPr>
          <p:cNvPr id="7" name="Text Box 8">
            <a:extLst>
              <a:ext uri="{FF2B5EF4-FFF2-40B4-BE49-F238E27FC236}">
                <a16:creationId xmlns:a16="http://schemas.microsoft.com/office/drawing/2014/main" id="{E3F74760-C441-A9AD-1175-47FFB542F74B}"/>
              </a:ext>
            </a:extLst>
          </p:cNvPr>
          <p:cNvSpPr txBox="1">
            <a:spLocks noChangeArrowheads="1"/>
          </p:cNvSpPr>
          <p:nvPr/>
        </p:nvSpPr>
        <p:spPr bwMode="auto">
          <a:xfrm>
            <a:off x="0" y="4426059"/>
            <a:ext cx="12191999" cy="1815882"/>
          </a:xfrm>
          <a:prstGeom prst="rect">
            <a:avLst/>
          </a:prstGeom>
          <a:solidFill>
            <a:srgbClr val="00000C"/>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FFFFFF"/>
                </a:solidFill>
              </a:rPr>
              <a:t>	Day by day, may we remember how richly God has blessed each of us, and may we daily express our thanks to Him for His goodness, and may we in response dedicate our lives to the One who gave His all for us!</a:t>
            </a:r>
            <a:endParaRPr lang="en-US" sz="4000" b="0" i="1" dirty="0">
              <a:solidFill>
                <a:srgbClr val="FFFFFF"/>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0699224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E49C907-D4E7-0DB3-9402-A051457AB5ED}"/>
              </a:ext>
            </a:extLst>
          </p:cNvPr>
          <p:cNvPicPr>
            <a:picLocks noChangeAspect="1"/>
          </p:cNvPicPr>
          <p:nvPr/>
        </p:nvPicPr>
        <p:blipFill>
          <a:blip r:embed="rId2">
            <a:extLst>
              <a:ext uri="{28A0092B-C50C-407E-A947-70E740481C1C}">
                <a14:useLocalDpi xmlns:a14="http://schemas.microsoft.com/office/drawing/2010/main" val="0"/>
              </a:ext>
            </a:extLst>
          </a:blip>
          <a:srcRect l="5377" r="5377"/>
          <a:stretch/>
        </p:blipFill>
        <p:spPr>
          <a:xfrm>
            <a:off x="0" y="-26262"/>
            <a:ext cx="12192000" cy="6858005"/>
          </a:xfrm>
          <a:prstGeom prst="rect">
            <a:avLst/>
          </a:prstGeom>
        </p:spPr>
      </p:pic>
      <p:sp>
        <p:nvSpPr>
          <p:cNvPr id="2" name="Title 1">
            <a:extLst>
              <a:ext uri="{FF2B5EF4-FFF2-40B4-BE49-F238E27FC236}">
                <a16:creationId xmlns:a16="http://schemas.microsoft.com/office/drawing/2014/main" id="{A2A81B46-249E-AB36-734E-6E63F9FBCA01}"/>
              </a:ext>
            </a:extLst>
          </p:cNvPr>
          <p:cNvSpPr>
            <a:spLocks noGrp="1"/>
          </p:cNvSpPr>
          <p:nvPr>
            <p:ph type="title"/>
          </p:nvPr>
        </p:nvSpPr>
        <p:spPr>
          <a:xfrm>
            <a:off x="6019800" y="1631"/>
            <a:ext cx="6172200" cy="970450"/>
          </a:xfrm>
        </p:spPr>
        <p:txBody>
          <a:bodyPr>
            <a:normAutofit/>
          </a:bodyPr>
          <a:lstStyle/>
          <a:p>
            <a:r>
              <a:rPr lang="en-US" b="1" dirty="0">
                <a:ln>
                  <a:solidFill>
                    <a:schemeClr val="bg1">
                      <a:alpha val="10000"/>
                    </a:schemeClr>
                  </a:solidFill>
                </a:ln>
              </a:rPr>
              <a:t>Conclusion</a:t>
            </a:r>
          </a:p>
        </p:txBody>
      </p:sp>
      <p:sp>
        <p:nvSpPr>
          <p:cNvPr id="9" name="Content Placeholder 9">
            <a:extLst>
              <a:ext uri="{FF2B5EF4-FFF2-40B4-BE49-F238E27FC236}">
                <a16:creationId xmlns:a16="http://schemas.microsoft.com/office/drawing/2014/main" id="{488C7235-8DEA-09F3-AA13-CC07B43C4ECA}"/>
              </a:ext>
            </a:extLst>
          </p:cNvPr>
          <p:cNvSpPr>
            <a:spLocks noGrp="1"/>
          </p:cNvSpPr>
          <p:nvPr>
            <p:ph idx="1"/>
          </p:nvPr>
        </p:nvSpPr>
        <p:spPr>
          <a:xfrm>
            <a:off x="5791200" y="1399625"/>
            <a:ext cx="6400800" cy="4058751"/>
          </a:xfrm>
          <a:effectLst/>
        </p:spPr>
        <p:txBody>
          <a:bodyPr anchor="ctr">
            <a:normAutofit/>
          </a:bodyPr>
          <a:lstStyle/>
          <a:p>
            <a:pPr marL="36900" indent="0" algn="ctr">
              <a:buNone/>
            </a:pPr>
            <a:r>
              <a:rPr lang="en-US" sz="4800" b="1" dirty="0">
                <a:solidFill>
                  <a:srgbClr val="0000FF"/>
                </a:solidFill>
              </a:rPr>
              <a:t>Let us, like the Psalmist, say,        “I love the Lord. Let me count the ways!”</a:t>
            </a:r>
          </a:p>
        </p:txBody>
      </p:sp>
      <p:sp>
        <p:nvSpPr>
          <p:cNvPr id="4" name="Footer Placeholder 3">
            <a:extLst>
              <a:ext uri="{FF2B5EF4-FFF2-40B4-BE49-F238E27FC236}">
                <a16:creationId xmlns:a16="http://schemas.microsoft.com/office/drawing/2014/main" id="{33F260BB-7874-9185-262F-C3B23B10F6F5}"/>
              </a:ext>
            </a:extLst>
          </p:cNvPr>
          <p:cNvSpPr>
            <a:spLocks noGrp="1"/>
          </p:cNvSpPr>
          <p:nvPr>
            <p:ph type="ftr" sz="quarter" idx="11"/>
          </p:nvPr>
        </p:nvSpPr>
        <p:spPr>
          <a:xfrm>
            <a:off x="0" y="6506892"/>
            <a:ext cx="5004649" cy="365125"/>
          </a:xfrm>
        </p:spPr>
        <p:txBody>
          <a:bodyPr>
            <a:normAutofit/>
          </a:bodyPr>
          <a:lstStyle/>
          <a:p>
            <a:pPr>
              <a:spcAft>
                <a:spcPts val="600"/>
              </a:spcAft>
              <a:defRPr/>
            </a:pPr>
            <a:r>
              <a:rPr lang="en-US"/>
              <a:t>I Love The Lord</a:t>
            </a:r>
            <a:endParaRPr lang="en-US" dirty="0"/>
          </a:p>
        </p:txBody>
      </p:sp>
    </p:spTree>
    <p:extLst>
      <p:ext uri="{BB962C8B-B14F-4D97-AF65-F5344CB8AC3E}">
        <p14:creationId xmlns:p14="http://schemas.microsoft.com/office/powerpoint/2010/main" val="5723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685800" y="736223"/>
            <a:ext cx="1089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3200" dirty="0">
                <a:solidFill>
                  <a:srgbClr val="000000"/>
                </a:solidFill>
              </a:rPr>
              <a:t>This gratitude that we are to feel for all things at all times is not an attitude of “What can I get out of it?” but of genuine thanks to God!</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323850" y="2906047"/>
            <a:ext cx="116205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Pagans: </a:t>
            </a:r>
            <a:r>
              <a:rPr kumimoji="0" lang="en-US" altLang="en-US" sz="3200"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Appeasement (“What can I get out of it?”)</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Christianity: Gratitude (“Thank you</a:t>
            </a:r>
            <a:r>
              <a:rPr kumimoji="0" lang="en-US" altLang="en-US" sz="3200" b="1" i="0" u="none" strike="noStrike" kern="1200" cap="none" spc="0" normalizeH="0" noProof="0" dirty="0">
                <a:ln>
                  <a:noFill/>
                </a:ln>
                <a:solidFill>
                  <a:srgbClr val="000000"/>
                </a:solidFill>
                <a:effectLst/>
                <a:uLnTx/>
                <a:uFillTx/>
                <a:latin typeface="Tahoma" pitchFamily="34" charset="0"/>
                <a:ea typeface="+mn-ea"/>
                <a:cs typeface="Times New Roman" pitchFamily="18" charset="0"/>
              </a:rPr>
              <a:t> for what I have”)</a:t>
            </a:r>
          </a:p>
          <a:p>
            <a:pPr marL="571500" lvl="0" indent="-571500" algn="l" eaLnBrk="1" hangingPunct="1">
              <a:buFont typeface="Arial" panose="020B0604020202020204" pitchFamily="34" charset="0"/>
              <a:buChar char="•"/>
            </a:pPr>
            <a:r>
              <a:rPr lang="en-US" altLang="en-US" sz="3200" dirty="0">
                <a:solidFill>
                  <a:srgbClr val="000000"/>
                </a:solidFill>
              </a:rPr>
              <a:t>Appeasement looks forward to what I may get in the future – Is self-centered</a:t>
            </a:r>
          </a:p>
          <a:p>
            <a:pPr marL="571500" lvl="0" indent="-571500" algn="l" eaLnBrk="1" hangingPunct="1">
              <a:buFont typeface="Arial" panose="020B0604020202020204" pitchFamily="34" charset="0"/>
              <a:buChar char="•"/>
            </a:pPr>
            <a:r>
              <a:rPr lang="en-US" altLang="en-US" sz="3200" dirty="0">
                <a:solidFill>
                  <a:srgbClr val="000000"/>
                </a:solidFill>
              </a:rPr>
              <a:t>Gratitude says Thanks for what I have been given – Is God-centered </a:t>
            </a:r>
            <a:endParaRPr kumimoji="0" lang="en-US" altLang="en-US" sz="3200"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7380020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647700" y="679484"/>
            <a:ext cx="1089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Psalm 116</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323850" y="1400350"/>
            <a:ext cx="116205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pPr>
            <a:r>
              <a:rPr lang="en-US" altLang="en-US" sz="3200" dirty="0">
                <a:solidFill>
                  <a:srgbClr val="000000"/>
                </a:solidFill>
              </a:rPr>
              <a:t>Psalm 116 was one of six psalms that the Jews sang every year at the Passover meal (Still do today)</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a:p>
            <a:pPr marL="571500" lvl="0" indent="-571500" algn="l" eaLnBrk="1" hangingPunct="1">
              <a:buFont typeface="Arial" panose="020B0604020202020204" pitchFamily="34" charset="0"/>
              <a:buChar char="•"/>
            </a:pPr>
            <a:r>
              <a:rPr lang="en-US" altLang="en-US" sz="3200" dirty="0">
                <a:solidFill>
                  <a:srgbClr val="000000"/>
                </a:solidFill>
              </a:rPr>
              <a:t>First, they sing Psalms 113, 114, and 115. Then they eat!</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a:p>
            <a:pPr marL="571500" lvl="0" indent="-571500" algn="l" eaLnBrk="1" hangingPunct="1">
              <a:buFont typeface="Arial" panose="020B0604020202020204" pitchFamily="34" charset="0"/>
              <a:buChar char="•"/>
            </a:pP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They remember what God has done </a:t>
            </a:r>
            <a:r>
              <a:rPr lang="en-US" altLang="en-US" sz="3200" dirty="0">
                <a:solidFill>
                  <a:srgbClr val="000000"/>
                </a:solidFill>
              </a:rPr>
              <a:t>for them then they then sing Psalm 116: “I love the Lord.”</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a:p>
            <a:pPr marL="571500" lvl="0" indent="-571500" algn="l" eaLnBrk="1" hangingPunct="1">
              <a:buFont typeface="Arial" panose="020B0604020202020204" pitchFamily="34" charset="0"/>
              <a:buChar char="•"/>
            </a:pPr>
            <a:r>
              <a:rPr lang="en-US" altLang="en-US" sz="3200" dirty="0">
                <a:solidFill>
                  <a:srgbClr val="000000"/>
                </a:solidFill>
              </a:rPr>
              <a:t>Psalm 116 actually has two parts: 1</a:t>
            </a:r>
            <a:r>
              <a:rPr lang="en-US" altLang="en-US" sz="3200" baseline="30000" dirty="0">
                <a:solidFill>
                  <a:srgbClr val="000000"/>
                </a:solidFill>
              </a:rPr>
              <a:t>st</a:t>
            </a:r>
            <a:r>
              <a:rPr lang="en-US" altLang="en-US" sz="3200" dirty="0">
                <a:solidFill>
                  <a:srgbClr val="000000"/>
                </a:solidFill>
              </a:rPr>
              <a:t> Part tells of the Psalmists love for God because of His blessings; 2</a:t>
            </a:r>
            <a:r>
              <a:rPr lang="en-US" altLang="en-US" sz="3200" baseline="30000" dirty="0">
                <a:solidFill>
                  <a:srgbClr val="000000"/>
                </a:solidFill>
              </a:rPr>
              <a:t>nd</a:t>
            </a:r>
            <a:r>
              <a:rPr lang="en-US" altLang="en-US" sz="3200" dirty="0">
                <a:solidFill>
                  <a:srgbClr val="000000"/>
                </a:solidFill>
              </a:rPr>
              <a:t> Part says how the Psalmists responds to God’s blessings. </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1843831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sky, sunset, sun&#10;&#10;Description automatically generated">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1266" name="Rectangle 2"/>
          <p:cNvSpPr>
            <a:spLocks noGrp="1" noChangeArrowheads="1"/>
          </p:cNvSpPr>
          <p:nvPr>
            <p:ph type="title"/>
          </p:nvPr>
        </p:nvSpPr>
        <p:spPr>
          <a:xfrm>
            <a:off x="1524000" y="0"/>
            <a:ext cx="9144000" cy="772024"/>
          </a:xfrm>
        </p:spPr>
        <p:txBody>
          <a:bodyPr>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Intro</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4038600" y="2151726"/>
            <a:ext cx="7924800" cy="25545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000" dirty="0">
                <a:solidFill>
                  <a:srgbClr val="FFFFFF"/>
                </a:solidFill>
                <a:latin typeface="Tahoma" pitchFamily="34" charset="0"/>
                <a:ea typeface="Tahoma" pitchFamily="34" charset="0"/>
                <a:cs typeface="Tahoma" pitchFamily="34" charset="0"/>
              </a:rPr>
              <a:t>Let the Psalmist remind us to “give thanks” to the Lord and recount the reasons we love Him</a:t>
            </a:r>
            <a:r>
              <a:rPr kumimoji="0" lang="en-US" sz="40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t>
            </a:r>
            <a:endParaRPr kumimoji="0" lang="en-US" sz="3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302723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Psalmist Counts the Ways</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914400" y="2025908"/>
            <a:ext cx="693984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Elizabeth Barrett (1806-1861), suffered a spinal injury at the age of 15 which left her a semi-invalid.  </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There was a man whom she loved very deeply and eventually married — Robert Browning.  </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Her love for him was beautifully expressed in her work </a:t>
            </a:r>
            <a:r>
              <a:rPr lang="en-US" sz="2800" i="1" u="sng" dirty="0">
                <a:solidFill>
                  <a:srgbClr val="0000FF"/>
                </a:solidFill>
                <a:latin typeface="Tahoma" pitchFamily="34" charset="0"/>
                <a:ea typeface="Tahoma" pitchFamily="34" charset="0"/>
                <a:cs typeface="Tahoma" pitchFamily="34" charset="0"/>
              </a:rPr>
              <a:t>“Sonnets From the Portuguese”</a:t>
            </a:r>
            <a:r>
              <a:rPr lang="en-US" sz="2800" dirty="0">
                <a:solidFill>
                  <a:srgbClr val="0000FF"/>
                </a:solidFill>
                <a:latin typeface="Tahoma" pitchFamily="34" charset="0"/>
                <a:ea typeface="Tahoma" pitchFamily="34" charset="0"/>
                <a:cs typeface="Tahoma" pitchFamily="34" charset="0"/>
              </a:rPr>
              <a:t> (1845)</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“How do I love thee? Let me count the ways…”</a:t>
            </a:r>
            <a:endParaRPr kumimoji="0" lang="en-US" sz="28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pic>
        <p:nvPicPr>
          <p:cNvPr id="4" name="Picture 3" descr="A person sitting in a chair holding a paper&#10;&#10;Description automatically generated">
            <a:extLst>
              <a:ext uri="{FF2B5EF4-FFF2-40B4-BE49-F238E27FC236}">
                <a16:creationId xmlns:a16="http://schemas.microsoft.com/office/drawing/2014/main" id="{DD85D505-F06D-CD81-E7EB-079FAE000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829002"/>
            <a:ext cx="3701796" cy="5334000"/>
          </a:xfrm>
          <a:prstGeom prst="rect">
            <a:avLst/>
          </a:prstGeom>
        </p:spPr>
      </p:pic>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97679" y="893445"/>
            <a:ext cx="71929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3200" dirty="0">
                <a:solidFill>
                  <a:srgbClr val="000000"/>
                </a:solidFill>
              </a:rPr>
              <a:t>Psalm 116 begins with the words “I love the Lord because…”</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0926611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arn(inVertical)">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sky, sunset, sun&#10;&#10;Description automatically generated">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1266" name="Rectangle 2"/>
          <p:cNvSpPr>
            <a:spLocks noGrp="1" noChangeArrowheads="1"/>
          </p:cNvSpPr>
          <p:nvPr>
            <p:ph type="title"/>
          </p:nvPr>
        </p:nvSpPr>
        <p:spPr>
          <a:xfrm>
            <a:off x="1524000" y="0"/>
            <a:ext cx="9144000" cy="772024"/>
          </a:xfrm>
        </p:spPr>
        <p:txBody>
          <a:bodyPr>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The Psalmist Counts the Ways</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4072054" y="1536173"/>
            <a:ext cx="7924800" cy="37856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000" dirty="0">
                <a:solidFill>
                  <a:srgbClr val="FFFFFF"/>
                </a:solidFill>
                <a:latin typeface="Tahoma" pitchFamily="34" charset="0"/>
                <a:ea typeface="Tahoma" pitchFamily="34" charset="0"/>
                <a:cs typeface="Tahoma" pitchFamily="34" charset="0"/>
              </a:rPr>
              <a:t>That’s what the Psalmist does here. </a:t>
            </a:r>
          </a:p>
          <a:p>
            <a:pPr lvl="0" eaLnBrk="1" hangingPunct="1">
              <a:spcAft>
                <a:spcPts val="0"/>
              </a:spcAft>
              <a:defRPr/>
            </a:pPr>
            <a:endParaRPr lang="en-US" sz="4000" dirty="0">
              <a:solidFill>
                <a:srgbClr val="FFFFFF"/>
              </a:solidFill>
              <a:latin typeface="Tahoma" pitchFamily="34" charset="0"/>
              <a:ea typeface="Tahoma" pitchFamily="34" charset="0"/>
              <a:cs typeface="Tahoma" pitchFamily="34" charset="0"/>
            </a:endParaRPr>
          </a:p>
          <a:p>
            <a:pPr lvl="0" eaLnBrk="1" hangingPunct="1">
              <a:spcAft>
                <a:spcPts val="0"/>
              </a:spcAft>
              <a:defRPr/>
            </a:pPr>
            <a:r>
              <a:rPr lang="en-US" sz="4000" dirty="0">
                <a:solidFill>
                  <a:srgbClr val="FFFFFF"/>
                </a:solidFill>
                <a:latin typeface="Tahoma" pitchFamily="34" charset="0"/>
                <a:ea typeface="Tahoma" pitchFamily="34" charset="0"/>
                <a:cs typeface="Tahoma" pitchFamily="34" charset="0"/>
              </a:rPr>
              <a:t>Why does he love the Lord? Let him (and us) count the ways</a:t>
            </a:r>
            <a:r>
              <a:rPr kumimoji="0" lang="en-US" sz="40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t>
            </a:r>
            <a:endParaRPr kumimoji="0" lang="en-US" sz="3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249888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685801"/>
          </a:xfrm>
        </p:spPr>
        <p:txBody>
          <a:bodyPr>
            <a:noAutofit/>
          </a:bodyPr>
          <a:lstStyle/>
          <a:p>
            <a:r>
              <a:rPr lang="en-US" sz="3600" b="1" u="sng" dirty="0">
                <a:solidFill>
                  <a:srgbClr val="66FFFF"/>
                </a:solidFill>
                <a:cs typeface="Times New Roman" pitchFamily="18" charset="0"/>
              </a:rPr>
              <a:t>I Love The Lord, Because…</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ctr" eaLnBrk="1" hangingPunct="1">
              <a:defRPr/>
            </a:pPr>
            <a:r>
              <a:rPr lang="en-US" sz="1400" b="0">
                <a:solidFill>
                  <a:srgbClr val="FFFFFF"/>
                </a:solidFill>
                <a:effectLst/>
              </a:rPr>
              <a:t>I Love The Lord</a:t>
            </a:r>
            <a:endParaRPr lang="en-US" sz="1400" b="0" dirty="0">
              <a:solidFill>
                <a:srgbClr val="FFFFFF"/>
              </a:solidFill>
              <a:effectLst/>
            </a:endParaRPr>
          </a:p>
        </p:txBody>
      </p:sp>
      <p:sp>
        <p:nvSpPr>
          <p:cNvPr id="19" name="TextBox 18"/>
          <p:cNvSpPr txBox="1">
            <a:spLocks noChangeArrowheads="1"/>
          </p:cNvSpPr>
          <p:nvPr/>
        </p:nvSpPr>
        <p:spPr bwMode="auto">
          <a:xfrm>
            <a:off x="0" y="1393372"/>
            <a:ext cx="61722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Because God heard him (Psalm 116:1-2)</a:t>
            </a:r>
            <a:r>
              <a:rPr lang="en-US" sz="2800" dirty="0">
                <a:solidFill>
                  <a:srgbClr val="FFFFFF"/>
                </a:solidFill>
                <a:latin typeface="Tahoma" pitchFamily="34" charset="0"/>
                <a:ea typeface="Tahoma" pitchFamily="34" charset="0"/>
                <a:cs typeface="Tahoma" pitchFamily="34" charset="0"/>
              </a:rPr>
              <a:t> -- </a:t>
            </a:r>
            <a:r>
              <a:rPr lang="en-US" sz="2800" b="0" dirty="0">
                <a:solidFill>
                  <a:srgbClr val="FFFFFF"/>
                </a:solidFill>
                <a:latin typeface="Tahoma" pitchFamily="34" charset="0"/>
                <a:ea typeface="Tahoma" pitchFamily="34" charset="0"/>
                <a:cs typeface="Tahoma" pitchFamily="34" charset="0"/>
              </a:rPr>
              <a:t>“I love the LORD, because He hears My voice and my supplications. Because He has inclined His ear to me, Therefore I shall call upon Him as long as I live.”</a:t>
            </a:r>
            <a:endParaRPr lang="en-US" b="0" dirty="0">
              <a:solidFill>
                <a:srgbClr val="FFFF00"/>
              </a:solidFill>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1395961"/>
            <a:ext cx="6096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He’s saying, “When I speak, God listens. God pays attention to what I have to say.” </a:t>
            </a:r>
          </a:p>
          <a:p>
            <a:pPr marL="45720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 He hears our voice. He inclines His ear to our prayers (I Peter 3:12; I John 5:14-15)</a:t>
            </a:r>
          </a:p>
          <a:p>
            <a:pPr marL="45720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Giving thanks to God should begin with the realization that God has heard our many prayers, and God has answered those prayers!</a:t>
            </a:r>
            <a:endParaRPr lang="en-US" b="0" dirty="0">
              <a:solidFill>
                <a:srgbClr val="FFFF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358282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685801"/>
          </a:xfrm>
        </p:spPr>
        <p:txBody>
          <a:bodyPr>
            <a:noAutofit/>
          </a:bodyPr>
          <a:lstStyle/>
          <a:p>
            <a:r>
              <a:rPr lang="en-US" sz="3600" b="1" u="sng" dirty="0">
                <a:solidFill>
                  <a:srgbClr val="66FFFF"/>
                </a:solidFill>
                <a:cs typeface="Times New Roman" pitchFamily="18" charset="0"/>
              </a:rPr>
              <a:t>I Love The Lord, Because…</a:t>
            </a:r>
            <a:endParaRPr lang="en-US" sz="3600" b="1" u="sng" dirty="0">
              <a:solidFill>
                <a:srgbClr val="66FFFF"/>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I Love The Lord</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0" y="859065"/>
            <a:ext cx="61722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Because God rescued him (Psalm 116:3-6, 8)</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 </a:t>
            </a:r>
            <a:r>
              <a:rPr lang="en-US" b="0" dirty="0">
                <a:solidFill>
                  <a:srgbClr val="FFFFFF"/>
                </a:solidFill>
                <a:latin typeface="Tahoma" pitchFamily="34" charset="0"/>
                <a:ea typeface="Tahoma" pitchFamily="34" charset="0"/>
                <a:cs typeface="Tahoma" pitchFamily="34" charset="0"/>
              </a:rPr>
              <a:t>“The cords of death encompassed me And the terrors of </a:t>
            </a:r>
            <a:r>
              <a:rPr lang="en-US" b="0" dirty="0" err="1">
                <a:solidFill>
                  <a:srgbClr val="FFFFFF"/>
                </a:solidFill>
                <a:latin typeface="Tahoma" pitchFamily="34" charset="0"/>
                <a:ea typeface="Tahoma" pitchFamily="34" charset="0"/>
                <a:cs typeface="Tahoma" pitchFamily="34" charset="0"/>
              </a:rPr>
              <a:t>Sheol</a:t>
            </a:r>
            <a:r>
              <a:rPr lang="en-US" b="0" dirty="0">
                <a:solidFill>
                  <a:srgbClr val="FFFFFF"/>
                </a:solidFill>
                <a:latin typeface="Tahoma" pitchFamily="34" charset="0"/>
                <a:ea typeface="Tahoma" pitchFamily="34" charset="0"/>
                <a:cs typeface="Tahoma" pitchFamily="34" charset="0"/>
              </a:rPr>
              <a:t> came upon me; I found distress and sorrow. Then I called upon the name of the LORD: ‘O LORD, I beseech You, save my life!’ Gracious is the LORD, and righteous; Yes, our God is compassionate. The LORD preserves the simple; I was brought low, and He saved me.…. For You have rescued my soul from death, My eyes from tears, My feet from stumbling.”</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859065"/>
            <a:ext cx="6096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Whoever the Psalmist is, he remembers the problems that he’s had in the past.</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He did what most of us would do under similar circumstances — he prayed to God.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 delivered him. Just like He did the Israelites in Egypt (Exodus 3:7-8)</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 Psalmist realizes that God did the same thing for him.</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85252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1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8529</TotalTime>
  <Words>2730</Words>
  <Application>Microsoft Office PowerPoint</Application>
  <PresentationFormat>Widescreen</PresentationFormat>
  <Paragraphs>185</Paragraphs>
  <Slides>23</Slides>
  <Notes>22</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23</vt:i4>
      </vt:variant>
    </vt:vector>
  </HeadingPairs>
  <TitlesOfParts>
    <vt:vector size="44" baseType="lpstr">
      <vt:lpstr>Ameretto</vt:lpstr>
      <vt:lpstr>Arial</vt:lpstr>
      <vt:lpstr>Bookman Old Style</vt:lpstr>
      <vt:lpstr>Gill Sans MT</vt:lpstr>
      <vt:lpstr>Rockwell</vt:lpstr>
      <vt:lpstr>Tahoma</vt:lpstr>
      <vt:lpstr>Times New Roman</vt:lpstr>
      <vt:lpstr>Wingdings</vt:lpstr>
      <vt:lpstr>Wingdings 2</vt:lpstr>
      <vt:lpstr>eye</vt:lpstr>
      <vt:lpstr>1_colormaster</vt:lpstr>
      <vt:lpstr>2_colormaster</vt:lpstr>
      <vt:lpstr>3_colormaster</vt:lpstr>
      <vt:lpstr>4_colormaster</vt:lpstr>
      <vt:lpstr>5_colormaster</vt:lpstr>
      <vt:lpstr>6_colormaster</vt:lpstr>
      <vt:lpstr>7_colormaster</vt:lpstr>
      <vt:lpstr>8_colormaster</vt:lpstr>
      <vt:lpstr>Parcel</vt:lpstr>
      <vt:lpstr>Slate</vt:lpstr>
      <vt:lpstr>1_Damask</vt:lpstr>
      <vt:lpstr>I Love The Lord</vt:lpstr>
      <vt:lpstr>Intro </vt:lpstr>
      <vt:lpstr>Intro </vt:lpstr>
      <vt:lpstr>Intro </vt:lpstr>
      <vt:lpstr>Intro</vt:lpstr>
      <vt:lpstr>The Psalmist Counts the Ways</vt:lpstr>
      <vt:lpstr>The Psalmist Counts the Ways</vt:lpstr>
      <vt:lpstr>I Love The Lord, Because…</vt:lpstr>
      <vt:lpstr>I Love The Lord, Because…</vt:lpstr>
      <vt:lpstr>I Love The Lord, Because…</vt:lpstr>
      <vt:lpstr>I Love The Lord, Because…</vt:lpstr>
      <vt:lpstr>The Psalmist Counts the Ways</vt:lpstr>
      <vt:lpstr>The Psalmist’s Response to God </vt:lpstr>
      <vt:lpstr>The Psalmist’s Response to God </vt:lpstr>
      <vt:lpstr>The Psalmist’s Response to God </vt:lpstr>
      <vt:lpstr>The Psalmist’s Response to God </vt:lpstr>
      <vt:lpstr>The Psalmist’s Response to God </vt:lpstr>
      <vt:lpstr>Conclusion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116: I Love The Lord</dc:title>
  <dc:subject>11/26/2023</dc:subject>
  <dc:creator>DarkWolf</dc:creator>
  <dc:description>Adapted from a lesson by Alan Smith</dc:description>
  <cp:lastModifiedBy>Nathan Morrison</cp:lastModifiedBy>
  <cp:revision>8</cp:revision>
  <cp:lastPrinted>2020-03-06T19:57:33Z</cp:lastPrinted>
  <dcterms:created xsi:type="dcterms:W3CDTF">2005-06-04T23:49:02Z</dcterms:created>
  <dcterms:modified xsi:type="dcterms:W3CDTF">2023-11-25T20:14:45Z</dcterms:modified>
</cp:coreProperties>
</file>