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81" r:id="rId2"/>
    <p:sldMasterId id="2147483793" r:id="rId3"/>
    <p:sldMasterId id="2147483805" r:id="rId4"/>
    <p:sldMasterId id="2147483817" r:id="rId5"/>
    <p:sldMasterId id="2147483829" r:id="rId6"/>
    <p:sldMasterId id="2147483841" r:id="rId7"/>
    <p:sldMasterId id="2147483853" r:id="rId8"/>
    <p:sldMasterId id="2147483865" r:id="rId9"/>
    <p:sldMasterId id="2147483965" r:id="rId10"/>
    <p:sldMasterId id="2147483983" r:id="rId11"/>
    <p:sldMasterId id="2147484001" r:id="rId12"/>
  </p:sldMasterIdLst>
  <p:notesMasterIdLst>
    <p:notesMasterId r:id="rId29"/>
  </p:notesMasterIdLst>
  <p:handoutMasterIdLst>
    <p:handoutMasterId r:id="rId30"/>
  </p:handoutMasterIdLst>
  <p:sldIdLst>
    <p:sldId id="256" r:id="rId13"/>
    <p:sldId id="533" r:id="rId14"/>
    <p:sldId id="1205" r:id="rId15"/>
    <p:sldId id="1207" r:id="rId16"/>
    <p:sldId id="515" r:id="rId17"/>
    <p:sldId id="528" r:id="rId18"/>
    <p:sldId id="529" r:id="rId19"/>
    <p:sldId id="555" r:id="rId20"/>
    <p:sldId id="542" r:id="rId21"/>
    <p:sldId id="562" r:id="rId22"/>
    <p:sldId id="551" r:id="rId23"/>
    <p:sldId id="494" r:id="rId24"/>
    <p:sldId id="557" r:id="rId25"/>
    <p:sldId id="559" r:id="rId26"/>
    <p:sldId id="1209" r:id="rId27"/>
    <p:sldId id="728" r:id="rId28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CCFF"/>
    <a:srgbClr val="686868"/>
    <a:srgbClr val="7B7B7B"/>
    <a:srgbClr val="969696"/>
    <a:srgbClr val="717171"/>
    <a:srgbClr val="696969"/>
    <a:srgbClr val="606060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346" autoAdjust="0"/>
  </p:normalViewPr>
  <p:slideViewPr>
    <p:cSldViewPr snapToObjects="1">
      <p:cViewPr varScale="1">
        <p:scale>
          <a:sx n="84" d="100"/>
          <a:sy n="84" d="100"/>
        </p:scale>
        <p:origin x="9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6E1D2F9-EBC0-4DA0-A7E1-CC00D5E19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37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3016846-4634-43EF-ACEC-2D17B4E8C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707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t>A Specific Request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7BA1C665-5710-4130-9DD5-BF8B3269C2A7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By Nathan L Morrison</a:t>
            </a:r>
          </a:p>
          <a:p>
            <a:r>
              <a:rPr lang="en-US" dirty="0"/>
              <a:t>All Scripture given is from NASB unless otherwise stated</a:t>
            </a:r>
          </a:p>
          <a:p>
            <a:endParaRPr lang="en-US" dirty="0"/>
          </a:p>
          <a:p>
            <a:r>
              <a:rPr lang="en-US" dirty="0"/>
              <a:t>For further study, or if questions, please Call: 804-277-1983 or Visit: www.courthousechurchofchrist.com</a:t>
            </a:r>
          </a:p>
          <a:p>
            <a:endParaRPr lang="en-US" dirty="0"/>
          </a:p>
          <a:p>
            <a:r>
              <a:rPr lang="en-US" dirty="0"/>
              <a:t>Adapted from a lesson by Ron Halbrook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</a:t>
            </a:r>
            <a:r>
              <a:rPr lang="en-US" baseline="0" dirty="0"/>
              <a:t> Tim Curry as Darkness (aka Satan) from the movie ‘Legend.’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73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354BE-CA62-4BE3-94F8-F4E4D2085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549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18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12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7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1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6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488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0F48D-CA39-4A30-899D-CCDCF0AB1A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337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BEB07-E1CC-484F-9BBE-EA7D902740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074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A8525-0A72-4C05-B223-7EDA2B48B2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344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1AFF3-16D9-4048-963C-74B13CD744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569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C8994-46C1-46C4-BBC7-F13DDF24DE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23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6B4CC-5D46-473D-ABCA-5FF63C6E6F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936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90D3B-95B3-4CAC-81D8-800069D7D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974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8A0E2-5A4F-4F36-BA79-F3AA56B017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538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8912B-0483-491E-ABB6-A3E9449F61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969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9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036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255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45164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580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057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556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A611F-4085-4BBC-A244-5346EB145D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936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5183C-689C-4A71-B8A9-6BB94A09FE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009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Know Your Enemy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3469"/>
      </p:ext>
    </p:extLst>
  </p:cSld>
  <p:clrMapOvr>
    <a:masterClrMapping/>
  </p:clrMapOvr>
  <p:transition spd="slow">
    <p:split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Know Your Enemy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62890"/>
      </p:ext>
    </p:extLst>
  </p:cSld>
  <p:clrMapOvr>
    <a:masterClrMapping/>
  </p:clrMapOvr>
  <p:transition spd="slow">
    <p:split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Know Your Enemy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98355"/>
      </p:ext>
    </p:extLst>
  </p:cSld>
  <p:clrMapOvr>
    <a:masterClrMapping/>
  </p:clrMapOvr>
  <p:transition spd="slow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E53D-3509-453C-A08C-60D27CDEA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981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Know Your Enemy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54948"/>
      </p:ext>
    </p:extLst>
  </p:cSld>
  <p:clrMapOvr>
    <a:masterClrMapping/>
  </p:clrMapOvr>
  <p:transition spd="slow">
    <p:split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Know Your Enemy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93490"/>
      </p:ext>
    </p:extLst>
  </p:cSld>
  <p:clrMapOvr>
    <a:masterClrMapping/>
  </p:clrMapOvr>
  <p:transition spd="slow">
    <p:split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Know Your Enemy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28162"/>
      </p:ext>
    </p:extLst>
  </p:cSld>
  <p:clrMapOvr>
    <a:masterClrMapping/>
  </p:clrMapOvr>
  <p:transition spd="slow">
    <p:split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Know Your Enemy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85181"/>
      </p:ext>
    </p:extLst>
  </p:cSld>
  <p:clrMapOvr>
    <a:masterClrMapping/>
  </p:clrMapOvr>
  <p:transition spd="slow">
    <p:split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Know Your Enemy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77671"/>
      </p:ext>
    </p:extLst>
  </p:cSld>
  <p:clrMapOvr>
    <a:masterClrMapping/>
  </p:clrMapOvr>
  <p:transition spd="slow">
    <p:split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Know Your Enemy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34934"/>
      </p:ext>
    </p:extLst>
  </p:cSld>
  <p:clrMapOvr>
    <a:masterClrMapping/>
  </p:clrMapOvr>
  <p:transition spd="slow">
    <p:split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Know Your Enemy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673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Know Your Enemy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968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Know Your Enemy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49162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Know Your Enemy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43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21DC-1A71-42D8-87C4-7FE5DB8F1B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217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Know Your Enemy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185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Know Your Enemy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59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Know Your Enemy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58620"/>
      </p:ext>
    </p:extLst>
  </p:cSld>
  <p:clrMapOvr>
    <a:masterClrMapping/>
  </p:clrMapOvr>
  <p:transition spd="slow">
    <p:split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Know Your Enemy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57742"/>
      </p:ext>
    </p:extLst>
  </p:cSld>
  <p:clrMapOvr>
    <a:masterClrMapping/>
  </p:clrMapOvr>
  <p:transition spd="slow">
    <p:split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E7ED5-CF95-4C13-AA55-619F184D4D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462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38222-18C8-4BAC-B2B4-59B8227B86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761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893ED-A361-4345-A651-BFEB03FD9B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091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7328D-E705-4ACB-BB38-D7CEF2B081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859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D60BD-94C3-40A1-929B-47B4994C57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550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9F118-CCD4-471B-B7B3-6D87ACD5D2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1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E30AB-6FC8-4CD4-AF5E-F366032CB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525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AF8C1-3D1F-4D9C-AAE9-20E0A3A7B1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3036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B9AC9-BDE0-4F09-B9B7-760F90D327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683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C81D4-8897-4F76-A834-5FC55F8FE2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749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6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4503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16765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062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215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62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BDD13-BA7F-4309-9165-8140AFAE10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50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547FF-4825-4414-8D2B-34D53E01B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92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Know Your Enemy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B9779-47DD-4952-B7D3-D942BF905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43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0F2D-B070-4C4E-A78A-E426D9EF4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44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10D8-B33B-4295-AFCE-FD0DB378B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9FBDA-DEA2-459B-9954-3CF30E7A3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81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1659-0AA3-4650-A689-510C58BC40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6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8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B4F6-AFEC-4D90-B920-2304C3AE2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69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1880-5455-45A5-8064-05F9C12BB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72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A637F-B98D-4157-B4FB-B819FEBD6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28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6D5DB-412D-45DE-8DE7-B71ECA54B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64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12CB-910F-4575-9C81-48C3985A1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00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F132-A8C7-44AF-A998-8B0A73C67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37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4017D-60A3-4073-BCCE-BA45B4EC5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79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26ECE-22CC-4A40-99C6-877862130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37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2A94A-89DA-40FD-8A75-EDF2135B5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00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9955-2462-4CF9-B200-8BD3EDEA1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9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5202-8924-40C7-ABD4-985737036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67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0316-5363-4BF4-9CF9-AF9A42365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26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2D748-EB44-4250-9FB1-18610B3A3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97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19201"/>
            <a:ext cx="27432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19201"/>
            <a:ext cx="80264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E99A-6E87-46E3-BF38-65316CC01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34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87E7-E2EE-4726-AA6A-9B8E859FC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12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03F7-8D69-4E7A-BA8E-0452DA26E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5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591A5-14B7-4CF1-9788-7B2149918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89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5ADB-6073-4F6B-9C1E-791CCC9704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59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140E2-F6CE-4A02-954D-C1D0551B6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80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9A48-815E-43ED-8097-484BFEA1C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73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B1EC6-579A-4C6B-9933-9380DFA28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86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683D-D25A-44B4-875B-37BBF5541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46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BCC2-FA55-4FE4-8EE4-5AE363960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22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4F2D2-73EB-4ECF-8730-DBE993968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95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FE1D-780C-4CAB-9C8A-02DAA2A93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2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21E7-84F9-4EB9-8E8A-D2A47F187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71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6A75-0D5A-4190-9A20-AA9DB84C0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38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5ECFE-EE96-4BE6-BEBF-C52F6CA7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31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FFD5-B075-4CF9-9CA6-1B048309F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42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C92C-CCF0-4E2F-A933-26305919B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3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75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7DA6-55B7-4163-A939-13ADAB324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45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0E50-1471-4051-A4D6-E0E59A41D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50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0743F-9DF2-4003-8AC4-7D99EC969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84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831A-302D-408C-8EAE-4201699A6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94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0CB4-5FE1-4B1F-9A9A-F5A61FE98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20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B078-E4E5-4711-B1EB-E314BD83D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0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2208-C23B-4B03-B1F2-EF97A5FA36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41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5E23-8E96-42C1-84C4-15836EE8D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2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9505-59BC-4875-A217-47650C466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0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D75E-4B2A-4A8F-BBD3-5B8DA0940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7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40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1EA4-C9EE-464F-B7C4-12F8A2A00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48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869C-2927-4CBF-8E56-51EC68CB8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922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A1B5-F67A-4EFE-9997-A1639ACE8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03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B901-E75B-4158-B47E-44CB33F287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69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A4336-2764-46EE-9E82-304E457CF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85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D6373-21E9-42DB-8DA0-53DE1DE76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9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19201"/>
            <a:ext cx="27432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19201"/>
            <a:ext cx="80264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28C8-EF04-4EDF-9FAA-422D32C0C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04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A5B59-17B4-4642-892B-D38A9DFAE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80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1971F-3D8A-4FD2-8F58-1517A77E8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6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DF3C-0430-4327-89A5-2AE7CE673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7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40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943D-C69D-4D21-8058-36E75DB79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579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AB6D-B133-4FB2-8198-1335F98F1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61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957E-BA85-4D4F-9A29-9EAAD88B52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3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5F94-C485-4AF6-8763-05CDC0520C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40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A24C-6BD0-4592-883D-CCBBEDF8C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08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631B-F05E-4C56-A37A-2C921E4593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87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5CF8-AD1E-4E63-BA5F-58733D573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881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214D-EDE6-4F13-8F28-AFDAEBD09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53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9EDCB-7AB1-4DBB-B08F-D4CF33A8A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70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CD990-4C2B-42A0-9E5C-BE53D44EC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0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285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6406-E161-4845-8415-9589DFA4F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297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63703-4CA1-4870-B468-2371A0F88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081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F5BA9-D0B3-45A4-96C6-84ACB10F5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041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1EFE-8498-4863-9222-E0BCBAF52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296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EAB7-5DB9-4FFA-850E-59DA13B4A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435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20430-EF63-4AE7-B7A0-0C9B1AEB0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717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A361A-4931-442A-95D4-B3A5B6D62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15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171C7-BCEB-4E4D-BE52-8834A7626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45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1A32-5EEC-4587-844E-696508CC9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94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E7CC-A340-40FD-A364-6F7ECEFC9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4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230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D8FD-6A39-4468-971C-CCF3C6477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066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62D1D-C7A5-4F2C-9D11-9F9C72649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994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F0905-BA23-44DB-B96A-383EA7758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24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5198-1D56-43EF-8997-1D02D872C2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45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1E414-3982-43FF-A555-BF38A4BE8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760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A70FA-5E0A-437A-972F-6A949FE3D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294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6AA6A-2922-4FD2-8E1E-AB2F185F3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671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A2B4-1795-4E40-832A-56C2B8C46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409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AAAB-5F8D-4FA5-87D5-654C463AB8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747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19201"/>
            <a:ext cx="27432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19201"/>
            <a:ext cx="80264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F21F9-7F33-4256-85B2-F1F492A1E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87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Know Your Enemy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8184AEC-35CB-4654-8739-2C0AB522234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0214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  <p:sldLayoutId id="2147484000" r:id="rId17"/>
  </p:sldLayoutIdLst>
  <p:transition spd="slow">
    <p:split/>
  </p:transition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Know Your Enemy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49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  <p:sldLayoutId id="2147484015" r:id="rId14"/>
    <p:sldLayoutId id="2147484016" r:id="rId15"/>
    <p:sldLayoutId id="2147484017" r:id="rId16"/>
    <p:sldLayoutId id="2147484018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E6E797-7EA4-4BE0-B64C-8FE640348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192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514601"/>
            <a:ext cx="109728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6C8CD2-BBB0-4F0E-A0CE-35F15146F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DD745C-AD9C-4F37-ADEC-69EB112F5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E35BC-B84D-490E-B6C0-A7A96EEF8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192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514601"/>
            <a:ext cx="109728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194804-5AB9-4CC4-A152-111BCAB41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ED3193-CE87-43DB-9A63-14470DE8D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F803EA-E8A2-4367-A417-A189CCC1C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192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514601"/>
            <a:ext cx="109728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Know Your Enemy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B7FE20-B6FD-4C62-BB81-2D6BF2AA3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4654296" cy="433493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80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itchFamily="18" charset="0"/>
              </a:rPr>
              <a:t>Know Your Enemy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927599"/>
            <a:ext cx="4654296" cy="1930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solidFill>
                  <a:srgbClr val="FFFF00"/>
                </a:solidFill>
              </a:rPr>
              <a:t>Text: </a:t>
            </a:r>
          </a:p>
          <a:p>
            <a:pPr eaLnBrk="1" hangingPunct="1"/>
            <a:r>
              <a:rPr lang="en-US" sz="5400" b="1" dirty="0">
                <a:solidFill>
                  <a:srgbClr val="FFFF00"/>
                </a:solidFill>
              </a:rPr>
              <a:t>John 8:44</a:t>
            </a:r>
          </a:p>
          <a:p>
            <a:pPr algn="l" eaLnBrk="1" hangingPunct="1"/>
            <a:endParaRPr lang="en-US" b="1" dirty="0">
              <a:solidFill>
                <a:srgbClr val="FFA522"/>
              </a:solidFill>
            </a:endParaRPr>
          </a:p>
        </p:txBody>
      </p:sp>
      <p:pic>
        <p:nvPicPr>
          <p:cNvPr id="10248" name="Picture 10247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10250" name="Picture 10249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5569E-3590-4DB5-985B-0BE0607075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4" r="-1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pic>
        <p:nvPicPr>
          <p:cNvPr id="2" name="Picture 1" descr="A picture containing circle, art, design&#10;&#10;Description automatically generated">
            <a:extLst>
              <a:ext uri="{FF2B5EF4-FFF2-40B4-BE49-F238E27FC236}">
                <a16:creationId xmlns:a16="http://schemas.microsoft.com/office/drawing/2014/main" id="{ACF83FD7-4BB0-8BEF-02C1-6EC54EC403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693" y="0"/>
            <a:ext cx="1990308" cy="10506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1999" cy="108988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Contrast Satan and His Children to </a:t>
            </a:r>
            <a:b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</a:br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God and His Children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621021"/>
            <a:ext cx="4098590" cy="236979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2"/>
                </a:solidFill>
              </a:rPr>
              <a:t>Know Your Enemy</a:t>
            </a:r>
            <a:endParaRPr lang="en-US" b="0" dirty="0">
              <a:solidFill>
                <a:schemeClr val="bg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415660"/>
              </p:ext>
            </p:extLst>
          </p:nvPr>
        </p:nvGraphicFramePr>
        <p:xfrm>
          <a:off x="-9834" y="1172769"/>
          <a:ext cx="12192000" cy="565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Father Satan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Satan’s 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Father God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God’s Children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24582" y="1920826"/>
            <a:ext cx="207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Love Darkness &amp; Sin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2817" y="2100423"/>
            <a:ext cx="207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Col. 1:13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8769" y="1967194"/>
            <a:ext cx="2025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Jn. 3:19-21; Rom. 1:29-32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6333" y="1946535"/>
            <a:ext cx="198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Love Light &amp; Obedience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73064" y="2019129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Js. 1:17; Phil. 2:8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39516" y="2100423"/>
            <a:ext cx="2042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dirty="0">
                <a:solidFill>
                  <a:srgbClr val="0000FF"/>
                </a:solidFill>
              </a:rPr>
              <a:t>Jn. 3:21; Mt. 5:16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9832" y="3007696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Hate, Bitterness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72149" y="3064009"/>
            <a:ext cx="1956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0" dirty="0">
                <a:solidFill>
                  <a:srgbClr val="0000FF"/>
                </a:solidFill>
              </a:rPr>
              <a:t>Jn. 8:44;          I Pet. 5:8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50888" y="2878328"/>
            <a:ext cx="1981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dirty="0">
                <a:solidFill>
                  <a:srgbClr val="0000FF"/>
                </a:solidFill>
              </a:rPr>
              <a:t>Rom. 1:30; Gal. 5:19-21; Col. 3:8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8989" y="2903774"/>
            <a:ext cx="2000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Love, Forgiveness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43567" y="3001443"/>
            <a:ext cx="194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0" dirty="0">
                <a:solidFill>
                  <a:srgbClr val="0000FF"/>
                </a:solidFill>
              </a:rPr>
              <a:t>Jn. 3:16;         I Jn. 1:9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54264" y="2982857"/>
            <a:ext cx="204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dirty="0">
                <a:solidFill>
                  <a:srgbClr val="0000FF"/>
                </a:solidFill>
              </a:rPr>
              <a:t>Jn. 13:35; Eph. 4:32; Col. 3:13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4582" y="4344717"/>
            <a:ext cx="205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False Religion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47568" y="423843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II Cor. 11:14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28767" y="4201767"/>
            <a:ext cx="2075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II Cor. 11:13-15; Eph. 4:14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03372" y="4089448"/>
            <a:ext cx="2040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Sound Doctrine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00551" y="4228600"/>
            <a:ext cx="1992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Jn. 17:17;         I Thess. 1:9-10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24765" y="4201767"/>
            <a:ext cx="2057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0" dirty="0">
                <a:solidFill>
                  <a:srgbClr val="0000FF"/>
                </a:solidFill>
              </a:rPr>
              <a:t>Eph. 4:14-16;    I Tim. 4:6; Titus 2:1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9833" y="5373962"/>
            <a:ext cx="204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Bound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47567" y="5295901"/>
            <a:ext cx="1981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Rev. 1:18; 20:1-2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50888" y="5295901"/>
            <a:ext cx="198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II Pet. 2:9, 19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14434" y="5314623"/>
            <a:ext cx="1943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Free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28813" y="5281708"/>
            <a:ext cx="1963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Acts 17:31; </a:t>
            </a:r>
          </a:p>
          <a:p>
            <a:r>
              <a:rPr lang="en-US" sz="2000" b="0" dirty="0">
                <a:solidFill>
                  <a:srgbClr val="0000FF"/>
                </a:solidFill>
              </a:rPr>
              <a:t>I Pet. 4:4-6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54264" y="5281708"/>
            <a:ext cx="202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dirty="0">
                <a:solidFill>
                  <a:srgbClr val="0000FF"/>
                </a:solidFill>
              </a:rPr>
              <a:t>Jn. 8:31;</a:t>
            </a:r>
          </a:p>
          <a:p>
            <a:r>
              <a:rPr lang="pt-BR" sz="2000" b="0" dirty="0">
                <a:solidFill>
                  <a:srgbClr val="0000FF"/>
                </a:solidFill>
              </a:rPr>
              <a:t>Gal. 5:1, 13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98" y="6082676"/>
            <a:ext cx="2027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Defeated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32817" y="6003787"/>
            <a:ext cx="199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Rev. 1:18; 20:10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28768" y="598959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Mt. 25:41; Rev. 21:8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03373" y="5943427"/>
            <a:ext cx="194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Exalted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158313" y="5916761"/>
            <a:ext cx="194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Ps. 57:5; Is. 57:15; Js. 1:17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24765" y="5916761"/>
            <a:ext cx="2042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0" dirty="0">
                <a:solidFill>
                  <a:srgbClr val="0000FF"/>
                </a:solidFill>
              </a:rPr>
              <a:t>Mt. 25:34; Js. 4:10;</a:t>
            </a:r>
          </a:p>
          <a:p>
            <a:r>
              <a:rPr lang="nn-NO" sz="2000" b="0" dirty="0">
                <a:solidFill>
                  <a:srgbClr val="0000FF"/>
                </a:solidFill>
              </a:rPr>
              <a:t>I Pet. 5:6</a:t>
            </a:r>
            <a:endParaRPr lang="en-US" sz="20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780"/>
            <a:ext cx="12192000" cy="8309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u="sng" dirty="0">
                <a:solidFill>
                  <a:srgbClr val="FFC000"/>
                </a:solidFill>
                <a:cs typeface="Times New Roman" pitchFamily="18" charset="0"/>
              </a:rPr>
              <a:t>Conclusion</a:t>
            </a:r>
            <a:endParaRPr lang="en-US" b="1" u="sng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553200"/>
            <a:ext cx="4098590" cy="3048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2"/>
                </a:solidFill>
              </a:rPr>
              <a:t>Know Your Enemy</a:t>
            </a:r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-3810" y="885776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If one lives in sin then Satan, NOT God, is their father!</a:t>
            </a:r>
            <a:endParaRPr lang="en-US" altLang="en-US" sz="4000" i="1" dirty="0">
              <a:solidFill>
                <a:schemeClr val="tx1"/>
              </a:solidFill>
            </a:endParaRPr>
          </a:p>
        </p:txBody>
      </p:sp>
      <p:pic>
        <p:nvPicPr>
          <p:cNvPr id="19" name="Picture 2" descr="http://wp.patheos.com.s3.amazonaws.com/blogs/nadiabolzweber/files/2013/01/Dev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7349"/>
            <a:ext cx="3542364" cy="4640651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/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634740" y="2217349"/>
            <a:ext cx="8534400" cy="458587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rgbClr val="7030A0"/>
                </a:solidFill>
              </a:rPr>
              <a:t>I John 3:4-10 (3:4, 7-8, 10)</a:t>
            </a:r>
            <a:endParaRPr lang="en-US" sz="2800" i="1" dirty="0">
              <a:solidFill>
                <a:srgbClr val="7030A0"/>
              </a:solidFill>
            </a:endParaRPr>
          </a:p>
          <a:p>
            <a:pPr algn="l" eaLnBrk="1" hangingPunct="1"/>
            <a:r>
              <a:rPr lang="en-US" b="0" dirty="0">
                <a:solidFill>
                  <a:srgbClr val="002060"/>
                </a:solidFill>
              </a:rPr>
              <a:t>4.  Everyone who practices sin also practices lawlessness; and sin is lawlessness.</a:t>
            </a:r>
          </a:p>
          <a:p>
            <a:pPr algn="l" eaLnBrk="1" hangingPunct="1"/>
            <a:r>
              <a:rPr lang="en-US" b="0" dirty="0">
                <a:solidFill>
                  <a:srgbClr val="002060"/>
                </a:solidFill>
              </a:rPr>
              <a:t>7.  Little children, make sure no one deceives you; the one who practices righteousness is righteous, just as He is righteous;</a:t>
            </a:r>
          </a:p>
          <a:p>
            <a:pPr algn="l" eaLnBrk="1" hangingPunct="1"/>
            <a:r>
              <a:rPr lang="en-US" b="0" dirty="0">
                <a:solidFill>
                  <a:srgbClr val="002060"/>
                </a:solidFill>
              </a:rPr>
              <a:t>8.  the one who practices sin is of the devil; for the devil has sinned from the beginning. The Son of God appeared for this purpose, to destroy the works of the devil.</a:t>
            </a:r>
          </a:p>
          <a:p>
            <a:pPr algn="l" eaLnBrk="1" hangingPunct="1"/>
            <a:r>
              <a:rPr lang="en-US" b="0" dirty="0">
                <a:solidFill>
                  <a:srgbClr val="002060"/>
                </a:solidFill>
              </a:rPr>
              <a:t>10.  By this the children of God and the children of the devil are obvious: anyone who does not practice righteousness is not of God, nor the one who does not love his brother.</a:t>
            </a:r>
          </a:p>
        </p:txBody>
      </p:sp>
    </p:spTree>
    <p:extLst>
      <p:ext uri="{BB962C8B-B14F-4D97-AF65-F5344CB8AC3E}">
        <p14:creationId xmlns:p14="http://schemas.microsoft.com/office/powerpoint/2010/main" val="12090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99060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u="sng" dirty="0">
                <a:solidFill>
                  <a:srgbClr val="FFC000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bg2"/>
                </a:solidFill>
              </a:rPr>
              <a:t>Know Your Enemy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267200" y="1198036"/>
            <a:ext cx="4953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3200" dirty="0">
                <a:solidFill>
                  <a:schemeClr val="tx1"/>
                </a:solidFill>
              </a:rPr>
              <a:t>If one obeys the gospel they change their father from Satan to God!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62250" y="3597862"/>
            <a:ext cx="7962900" cy="126188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rgbClr val="7030A0"/>
                </a:solidFill>
              </a:rPr>
              <a:t>Colossians 1:13</a:t>
            </a:r>
            <a:endParaRPr lang="en-US" sz="2800" i="1" dirty="0">
              <a:solidFill>
                <a:srgbClr val="7030A0"/>
              </a:solidFill>
            </a:endParaRPr>
          </a:p>
          <a:p>
            <a:pPr algn="l" eaLnBrk="1" hangingPunct="1"/>
            <a:r>
              <a:rPr lang="en-US" b="0" dirty="0">
                <a:solidFill>
                  <a:srgbClr val="002060"/>
                </a:solidFill>
              </a:rPr>
              <a:t>13.  For He rescued us from the domain of darkness, and transferred us to the kingdom of His beloved Son,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" y="1028938"/>
            <a:ext cx="42672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200" y="1"/>
            <a:ext cx="2734800" cy="3429238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5C5FEA4F-6D2C-B3BC-5026-1B9168BA7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5314771"/>
            <a:ext cx="8286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FFFF00"/>
                </a:solidFill>
              </a:rPr>
              <a:t>Satan has already lost his power (Luke 10 17-18).</a:t>
            </a: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FFFF00"/>
                </a:solidFill>
              </a:rPr>
              <a:t>Jesus defeated Satan’s grip over man, the fear of death (Hebrews 2:14-15).</a:t>
            </a:r>
          </a:p>
        </p:txBody>
      </p:sp>
    </p:spTree>
    <p:extLst>
      <p:ext uri="{BB962C8B-B14F-4D97-AF65-F5344CB8AC3E}">
        <p14:creationId xmlns:p14="http://schemas.microsoft.com/office/powerpoint/2010/main" val="16633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9067800" cy="1066800"/>
          </a:xfrm>
        </p:spPr>
        <p:txBody>
          <a:bodyPr>
            <a:normAutofit/>
          </a:bodyPr>
          <a:lstStyle/>
          <a:p>
            <a:r>
              <a:rPr lang="en-US" altLang="en-US" b="1" u="sng" dirty="0">
                <a:solidFill>
                  <a:srgbClr val="FFFF00"/>
                </a:solidFill>
              </a:rPr>
              <a:t>Conclusion</a:t>
            </a:r>
          </a:p>
        </p:txBody>
      </p:sp>
      <p:graphicFrame>
        <p:nvGraphicFramePr>
          <p:cNvPr id="19661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286500" y="914400"/>
          <a:ext cx="4000500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(32-bit)" r:id="rId2" imgW="5553000" imgH="5143680" progId="MetafileCompanion32.Picture.1">
                  <p:embed/>
                </p:oleObj>
              </mc:Choice>
              <mc:Fallback>
                <p:oleObj name="Picture (32-bit)" r:id="rId2" imgW="5553000" imgH="514368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914400"/>
                        <a:ext cx="4000500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828800" y="914400"/>
          <a:ext cx="4000500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(32-bit)" r:id="rId4" imgW="5553000" imgH="5143680" progId="MetafileCompanion32.Picture.1">
                  <p:embed/>
                </p:oleObj>
              </mc:Choice>
              <mc:Fallback>
                <p:oleObj name="Picture (32-bit)" r:id="rId4" imgW="5553000" imgH="514368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14400"/>
                        <a:ext cx="4000500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540060"/>
            <a:ext cx="4419600" cy="317941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bg2"/>
                </a:solidFill>
              </a:rPr>
              <a:t>Know Your Enemy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2133600" y="1919288"/>
            <a:ext cx="3505200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ln>
                  <a:solidFill>
                    <a:schemeClr val="tx1"/>
                  </a:solidFill>
                </a:ln>
                <a:solidFill>
                  <a:srgbClr val="CC0000"/>
                </a:solidFill>
                <a:latin typeface="Souvenir Lt BT" pitchFamily="18" charset="0"/>
              </a:rPr>
              <a:t>Child of Satan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6553200" y="1919288"/>
            <a:ext cx="3505200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CC0000"/>
                </a:solidFill>
                <a:latin typeface="Souvenir Lt BT" pitchFamily="18" charset="0"/>
              </a:rPr>
              <a:t>Child of God</a:t>
            </a: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2514600" y="2438400"/>
            <a:ext cx="2667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Matthew 25:41, 46</a:t>
            </a: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7010400" y="2438400"/>
            <a:ext cx="2667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Matthew 25:34, 46</a:t>
            </a:r>
          </a:p>
        </p:txBody>
      </p:sp>
      <p:sp>
        <p:nvSpPr>
          <p:cNvPr id="196619" name="AutoShape 11"/>
          <p:cNvSpPr>
            <a:spLocks noChangeArrowheads="1"/>
          </p:cNvSpPr>
          <p:nvPr/>
        </p:nvSpPr>
        <p:spPr bwMode="auto">
          <a:xfrm>
            <a:off x="2057400" y="4683125"/>
            <a:ext cx="8077200" cy="1856934"/>
          </a:xfrm>
          <a:prstGeom prst="flowChartTerminator">
            <a:avLst/>
          </a:prstGeom>
          <a:solidFill>
            <a:srgbClr val="500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23" name="Text Box 15"/>
          <p:cNvSpPr txBox="1">
            <a:spLocks noChangeArrowheads="1"/>
          </p:cNvSpPr>
          <p:nvPr/>
        </p:nvSpPr>
        <p:spPr bwMode="auto">
          <a:xfrm>
            <a:off x="2590800" y="4822993"/>
            <a:ext cx="7010400" cy="15696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child of Satan will inherit an eternal fire, which is eternal punishment (Mt. 25:41, 46), but the child of God inherits eternal rest (Mt. 25:34, 46)!</a:t>
            </a:r>
          </a:p>
        </p:txBody>
      </p:sp>
    </p:spTree>
    <p:extLst>
      <p:ext uri="{BB962C8B-B14F-4D97-AF65-F5344CB8AC3E}">
        <p14:creationId xmlns:p14="http://schemas.microsoft.com/office/powerpoint/2010/main" val="41969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5" grpId="0"/>
      <p:bldP spid="196616" grpId="0"/>
      <p:bldP spid="196619" grpId="0" animBg="1"/>
      <p:bldP spid="1966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-1"/>
            <a:ext cx="9067800" cy="1029373"/>
          </a:xfrm>
        </p:spPr>
        <p:txBody>
          <a:bodyPr>
            <a:normAutofit/>
          </a:bodyPr>
          <a:lstStyle/>
          <a:p>
            <a:r>
              <a:rPr lang="en-US" altLang="en-US" b="1" u="sng" dirty="0">
                <a:solidFill>
                  <a:srgbClr val="FFFF00"/>
                </a:solidFill>
              </a:rPr>
              <a:t>Conclusion</a:t>
            </a:r>
          </a:p>
        </p:txBody>
      </p:sp>
      <p:graphicFrame>
        <p:nvGraphicFramePr>
          <p:cNvPr id="198659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4918951"/>
              </p:ext>
            </p:extLst>
          </p:nvPr>
        </p:nvGraphicFramePr>
        <p:xfrm>
          <a:off x="5829300" y="2261393"/>
          <a:ext cx="4383087" cy="405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(32-bit)" r:id="rId2" imgW="5553000" imgH="5143680" progId="MetafileCompanion32.Picture.1">
                  <p:embed/>
                </p:oleObj>
              </mc:Choice>
              <mc:Fallback>
                <p:oleObj name="Picture (32-bit)" r:id="rId2" imgW="5553000" imgH="514368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2261393"/>
                        <a:ext cx="4383087" cy="405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2786708"/>
              </p:ext>
            </p:extLst>
          </p:nvPr>
        </p:nvGraphicFramePr>
        <p:xfrm>
          <a:off x="1733550" y="2156098"/>
          <a:ext cx="4305300" cy="3987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(32-bit)" r:id="rId4" imgW="5553000" imgH="5143680" progId="MetafileCompanion32.Picture.1">
                  <p:embed/>
                </p:oleObj>
              </mc:Choice>
              <mc:Fallback>
                <p:oleObj name="Picture (32-bit)" r:id="rId4" imgW="5553000" imgH="514368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2156098"/>
                        <a:ext cx="4305300" cy="3987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540060"/>
            <a:ext cx="4419600" cy="317941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bg2"/>
                </a:solidFill>
              </a:rPr>
              <a:t>Know Your Enemy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2133600" y="3276601"/>
            <a:ext cx="3505200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ln>
                  <a:solidFill>
                    <a:schemeClr val="tx1"/>
                  </a:solidFill>
                </a:ln>
                <a:solidFill>
                  <a:srgbClr val="CC0000"/>
                </a:solidFill>
                <a:latin typeface="Souvenir Lt BT" pitchFamily="18" charset="0"/>
              </a:rPr>
              <a:t>Child of Satan</a:t>
            </a: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6324600" y="3276601"/>
            <a:ext cx="3505200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CC0000"/>
                </a:solidFill>
                <a:latin typeface="Souvenir Lt BT" pitchFamily="18" charset="0"/>
              </a:rPr>
              <a:t>Child of God</a:t>
            </a: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2521665" y="3912281"/>
            <a:ext cx="2667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Matthew 25:41, 46</a:t>
            </a:r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6781800" y="3906463"/>
            <a:ext cx="2667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Matthew 25:34, 46</a:t>
            </a:r>
          </a:p>
        </p:txBody>
      </p:sp>
      <p:sp>
        <p:nvSpPr>
          <p:cNvPr id="198669" name="Text Box 13"/>
          <p:cNvSpPr txBox="1">
            <a:spLocks noChangeArrowheads="1"/>
          </p:cNvSpPr>
          <p:nvPr/>
        </p:nvSpPr>
        <p:spPr bwMode="auto">
          <a:xfrm>
            <a:off x="1733550" y="1292942"/>
            <a:ext cx="8934450" cy="57943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00FF"/>
                </a:solidFill>
                <a:latin typeface="Tahoma" pitchFamily="34" charset="0"/>
              </a:rPr>
              <a:t>Are you a child of Satan OR a child of God? 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4047331" y="5093396"/>
            <a:ext cx="4268788" cy="917079"/>
          </a:xfrm>
          <a:prstGeom prst="rightArrow">
            <a:avLst>
              <a:gd name="adj1" fmla="val 50000"/>
              <a:gd name="adj2" fmla="val 124031"/>
            </a:avLst>
          </a:prstGeom>
          <a:solidFill>
            <a:schemeClr val="bg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latin typeface="Tahoma" pitchFamily="34" charset="0"/>
              </a:rPr>
              <a:t>Obedience!</a:t>
            </a:r>
          </a:p>
        </p:txBody>
      </p:sp>
    </p:spTree>
    <p:extLst>
      <p:ext uri="{BB962C8B-B14F-4D97-AF65-F5344CB8AC3E}">
        <p14:creationId xmlns:p14="http://schemas.microsoft.com/office/powerpoint/2010/main" val="13894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u="sng" dirty="0">
                <a:solidFill>
                  <a:srgbClr val="FFC000"/>
                </a:solidFill>
                <a:cs typeface="Times New Roman" pitchFamily="18" charset="0"/>
              </a:rPr>
              <a:t>Conclusion</a:t>
            </a:r>
            <a:endParaRPr lang="en-US" b="1" u="sng" dirty="0">
              <a:solidFill>
                <a:srgbClr val="FFC000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515100"/>
            <a:ext cx="44196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12123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Know Your Enemy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12123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811" y="1690062"/>
            <a:ext cx="6930389" cy="3477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hangingPunct="1"/>
            <a:r>
              <a:rPr lang="en-US" altLang="en-US" sz="4400" dirty="0">
                <a:solidFill>
                  <a:srgbClr val="FF0000"/>
                </a:solidFill>
              </a:rPr>
              <a:t>To be sober and alert we need to know we have an enemy and know our enemy!   </a:t>
            </a:r>
          </a:p>
          <a:p>
            <a:pPr lvl="0" eaLnBrk="1" hangingPunct="1"/>
            <a:r>
              <a:rPr lang="en-US" altLang="en-US" sz="4400" dirty="0">
                <a:solidFill>
                  <a:srgbClr val="FF0000"/>
                </a:solidFill>
              </a:rPr>
              <a:t>(I Peter 5:8)</a:t>
            </a: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919ED7-42D2-A3CE-0D30-C2FD2E820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4200" y="-14528"/>
            <a:ext cx="5241289" cy="683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beach&#10;&#10;Description automatically generated">
            <a:extLst>
              <a:ext uri="{FF2B5EF4-FFF2-40B4-BE49-F238E27FC236}">
                <a16:creationId xmlns:a16="http://schemas.microsoft.com/office/drawing/2014/main" id="{065B49C5-561B-4436-86B4-425E830A54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B5686829-6E24-40BB-918C-C91292B97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" y="0"/>
            <a:ext cx="12191974" cy="990600"/>
          </a:xfrm>
          <a:solidFill>
            <a:srgbClr val="FFFF00"/>
          </a:solidFill>
        </p:spPr>
        <p:txBody>
          <a:bodyPr/>
          <a:lstStyle/>
          <a:p>
            <a:r>
              <a:rPr lang="en-US" sz="4600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32E3777-7DC2-4DAF-B259-846442EC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" y="1066800"/>
            <a:ext cx="121919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0A4ACFC-B694-4663-B94E-08EED2097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" y="5521895"/>
            <a:ext cx="121919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CBD791D-1CC1-4B60-AD84-C69BA18F67BA}"/>
              </a:ext>
            </a:extLst>
          </p:cNvPr>
          <p:cNvSpPr txBox="1">
            <a:spLocks noChangeArrowheads="1"/>
          </p:cNvSpPr>
          <p:nvPr/>
        </p:nvSpPr>
        <p:spPr>
          <a:xfrm>
            <a:off x="23" y="4803437"/>
            <a:ext cx="12191974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all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Ameretto"/>
                <a:ea typeface="+mj-ea"/>
                <a:cs typeface="+mj-cs"/>
              </a:rPr>
              <a:t>For The Erring Saint: </a:t>
            </a:r>
          </a:p>
        </p:txBody>
      </p:sp>
    </p:spTree>
    <p:extLst>
      <p:ext uri="{BB962C8B-B14F-4D97-AF65-F5344CB8AC3E}">
        <p14:creationId xmlns:p14="http://schemas.microsoft.com/office/powerpoint/2010/main" val="110852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2" y="6553200"/>
            <a:ext cx="12168608" cy="304800"/>
          </a:xfrm>
        </p:spPr>
        <p:txBody>
          <a:bodyPr/>
          <a:lstStyle/>
          <a:p>
            <a:pPr algn="ctr">
              <a:defRPr/>
            </a:pPr>
            <a:r>
              <a:rPr lang="en-US" b="0">
                <a:solidFill>
                  <a:schemeClr val="bg2"/>
                </a:solidFill>
              </a:rPr>
              <a:t>Know Your Enemy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268200" cy="712434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b="1" u="sng" dirty="0">
                <a:solidFill>
                  <a:srgbClr val="FFFF00"/>
                </a:solidFill>
                <a:cs typeface="Times New Roman" pitchFamily="18" charset="0"/>
              </a:rPr>
              <a:t>Intro</a:t>
            </a:r>
            <a:r>
              <a:rPr lang="en-US" b="1" u="sng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-1" y="1647624"/>
            <a:ext cx="12215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The Scriptures tell us we have an enemy: Satan!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72390" y="3875071"/>
            <a:ext cx="1219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Many in the world look at their enemy as a myth, legend,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a made-up entity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" y="2303117"/>
            <a:ext cx="12192000" cy="150810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rgbClr val="7030A0"/>
                </a:solidFill>
              </a:rPr>
              <a:t>I Peter 5:8 </a:t>
            </a:r>
            <a:r>
              <a:rPr lang="en-US" sz="2800" i="1" dirty="0">
                <a:solidFill>
                  <a:srgbClr val="7030A0"/>
                </a:solidFill>
              </a:rPr>
              <a:t>(John 8:44)</a:t>
            </a:r>
          </a:p>
          <a:p>
            <a:pPr algn="l" eaLnBrk="1" hangingPunct="1"/>
            <a:r>
              <a:rPr lang="en-US" sz="3200" b="0" dirty="0">
                <a:solidFill>
                  <a:srgbClr val="002060"/>
                </a:solidFill>
              </a:rPr>
              <a:t>8.  Be of sober spirit, be on the alert. Your adversary, the devil, prowls around like a roaring lion, seeking someone to devour.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7801"/>
            <a:ext cx="3500284" cy="2450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399" y="4397406"/>
            <a:ext cx="2537991" cy="2460594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507372" y="5228403"/>
            <a:ext cx="61771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“The biggest trick by Satan is </a:t>
            </a: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convincing the world he doesn’t exist!”</a:t>
            </a:r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B2910707-3E27-3A7E-33B8-BB195E5C5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5030"/>
            <a:ext cx="72771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“The wise warrior knows the enemy as well as they know themselves”    (J.R.R. Tolkien)!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4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1" grpId="0"/>
      <p:bldP spid="130063" grpId="0"/>
      <p:bldP spid="7" grpId="0" animBg="1"/>
      <p:bldP spid="1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19801-B626-494A-4B6C-E98E8F399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0" r="25630"/>
          <a:stretch/>
        </p:blipFill>
        <p:spPr>
          <a:xfrm>
            <a:off x="0" y="0"/>
            <a:ext cx="4571980" cy="685799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EE34ECA-984F-AFE9-DC72-BF480BC4F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546" y="10886"/>
            <a:ext cx="4534368" cy="979714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defRPr/>
            </a:pPr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Intro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5FD864-6C83-DFAC-D6FC-45E71BDC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4" y="6450240"/>
            <a:ext cx="45719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6BA9DA"/>
              </a:buClr>
              <a:buSzPct val="1150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Know Your Enemy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58A8A522-9A08-16DA-1FEE-DA9B79AC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80" y="10887"/>
            <a:ext cx="7620020" cy="6847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Is Satan “The Morning Star?” (Lucifer)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347663" lvl="0" indent="-347663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Some say Satan can be found in the pages of Isaiah 14 and Ezekiel 28 described as a fallen angel called the morning star, translated in the KJV as “Lucifer”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347663" lvl="0" indent="-347663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In Isaiah 14:3-23, the passage is a prophecy against the King of Babylon (14:3-4).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347663" lvl="0" indent="-347663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In Ezekiel 28:12-19, the passage speaks of the lamentation against the King of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Tyre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 (28:12) after prophesying doom for the “Leader of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Tyre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,” also called a “Prince” (NKJV) in 28:2.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347663" lvl="0" indent="-347663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A careful examination of the context reveals that these passages primarily address earthly kings and their downfall rather than Satan specifically!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0051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u="sng" dirty="0">
                <a:solidFill>
                  <a:srgbClr val="FFC000"/>
                </a:solidFill>
                <a:cs typeface="Times New Roman" pitchFamily="18" charset="0"/>
              </a:rPr>
              <a:t>Intro</a:t>
            </a:r>
            <a:endParaRPr lang="en-US" b="1" u="sng" dirty="0">
              <a:solidFill>
                <a:srgbClr val="FFC000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515100"/>
            <a:ext cx="44196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12123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Know Your Enemy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12123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811" y="1152942"/>
            <a:ext cx="12192000" cy="21236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hangingPunct="1"/>
            <a:r>
              <a:rPr lang="en-US" altLang="en-US" sz="4400" dirty="0">
                <a:solidFill>
                  <a:srgbClr val="FF0000"/>
                </a:solidFill>
              </a:rPr>
              <a:t>It is clear that whoever he is and wherever he came from, Satan is our archenemy!</a:t>
            </a: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919ED7-42D2-A3CE-0D30-C2FD2E820F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3581401"/>
            <a:ext cx="4914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>
            <a:normAutofit/>
          </a:bodyPr>
          <a:lstStyle/>
          <a:p>
            <a:pPr algn="l"/>
            <a:r>
              <a:rPr lang="en-US" b="1" u="sng" dirty="0">
                <a:solidFill>
                  <a:srgbClr val="FFC000"/>
                </a:solidFill>
                <a:cs typeface="Times New Roman" pitchFamily="18" charset="0"/>
              </a:rPr>
              <a:t>Who is Satan from the Scriptures?</a:t>
            </a:r>
            <a:endParaRPr lang="en-US" b="1" u="sng" dirty="0">
              <a:solidFill>
                <a:srgbClr val="FFC000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515100"/>
            <a:ext cx="44196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bg2"/>
                </a:solidFill>
              </a:rPr>
              <a:t>Know Your Enemy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52916" y="2521059"/>
            <a:ext cx="9139084" cy="181588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rgbClr val="7030A0"/>
                </a:solidFill>
              </a:rPr>
              <a:t>Matthew 25:41</a:t>
            </a:r>
            <a:endParaRPr lang="en-US" sz="2800" i="1" dirty="0">
              <a:solidFill>
                <a:srgbClr val="7030A0"/>
              </a:solidFill>
            </a:endParaRPr>
          </a:p>
          <a:p>
            <a:pPr marL="685800" indent="-685800" algn="l" eaLnBrk="1" hangingPunct="1"/>
            <a:r>
              <a:rPr lang="en-US" sz="2800" b="0" dirty="0">
                <a:solidFill>
                  <a:srgbClr val="002060"/>
                </a:solidFill>
              </a:rPr>
              <a:t>41.  "Then He will also say to those on His left, 'Depart from Me, accursed ones, into the eternal fire which has been prepared for the devil and his angels;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52916" y="4953001"/>
            <a:ext cx="9139084" cy="181588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rgbClr val="7030A0"/>
                </a:solidFill>
              </a:rPr>
              <a:t>II Peter 2:4</a:t>
            </a:r>
            <a:endParaRPr lang="en-US" sz="2800" i="1" dirty="0">
              <a:solidFill>
                <a:srgbClr val="7030A0"/>
              </a:solidFill>
            </a:endParaRPr>
          </a:p>
          <a:p>
            <a:pPr marL="514350" indent="-514350" algn="l" eaLnBrk="1" hangingPunct="1"/>
            <a:r>
              <a:rPr lang="en-US" sz="2800" b="0" dirty="0">
                <a:solidFill>
                  <a:srgbClr val="002060"/>
                </a:solidFill>
              </a:rPr>
              <a:t>4.  For if God did not spare angels when they sinned, but cast them into hell and committed them to pits of darkness, reserved for judgment;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48001"/>
            <a:ext cx="2908300" cy="3810000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52916" y="1320224"/>
            <a:ext cx="9139084" cy="584775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</a:rPr>
              <a:t>Leader of angels who sinned!</a:t>
            </a:r>
            <a:endParaRPr lang="en-US" altLang="en-US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669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u="sng" dirty="0">
                <a:solidFill>
                  <a:srgbClr val="FFC000"/>
                </a:solidFill>
                <a:cs typeface="Times New Roman" pitchFamily="18" charset="0"/>
              </a:rPr>
              <a:t>Who is Satan from the Scriptures?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1000" y="6553200"/>
            <a:ext cx="3962400" cy="299884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2"/>
                </a:solidFill>
              </a:rPr>
              <a:t>Know Your Enemy</a:t>
            </a:r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766916"/>
            <a:ext cx="1067291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Satan’s character: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Author of Sin – Gen. 3:1-6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Satan, Adversary, Enemy – Rev. 12:9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Devil, Accuser, Slanderer – Rev. 12:9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Beelzebub, Prince of Demons – Mt. 12:24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Prince of the Powers of the Air – Eph. 2:2; 6:12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Great Dragon – Rev. 12:9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That Old Serpent – Rev. 12:9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Father of Lies – Jn. 8:44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Murderer – Jn. 8:44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Wicked One – Mt. 13:38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Belial: Extremely Wicked, Stubborn, Destined for Ruin – II Cor. 6:15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god of This World – II Cor. 4:4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Ruler or Prince Over This World’s Sin &amp; Darkness – Jn. 12:31; Eph. 6:12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Deceives the Whole World – Rev. 12:9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Tempter – I Thess. 3:5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Enemy – Mt. 13:39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Roaring Lion – I Pet. 5:8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Disguised as an “angel of light” – II Cor. 11:13-15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3601" y="3501167"/>
            <a:ext cx="2438400" cy="3369533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0C5C4D7E-7270-AE61-DDC5-332BE77B2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071" y="760575"/>
            <a:ext cx="5181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FFFF00"/>
                </a:solidFill>
              </a:rPr>
              <a:t>These passages, among others, offer clearer and direct references to Satan's existence and character.</a:t>
            </a: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FFFF00"/>
                </a:solidFill>
              </a:rPr>
              <a:t>Satan wants your soul and your company with him for eternity (Matthew 25:41).</a:t>
            </a:r>
          </a:p>
        </p:txBody>
      </p:sp>
    </p:spTree>
    <p:extLst>
      <p:ext uri="{BB962C8B-B14F-4D97-AF65-F5344CB8AC3E}">
        <p14:creationId xmlns:p14="http://schemas.microsoft.com/office/powerpoint/2010/main" val="178045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1"/>
            <a:ext cx="12192000" cy="100399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u="sng" dirty="0">
                <a:solidFill>
                  <a:srgbClr val="FFC000"/>
                </a:solidFill>
                <a:cs typeface="Times New Roman" pitchFamily="18" charset="0"/>
              </a:rPr>
              <a:t>Who is Satan from the Scriptures?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553200"/>
            <a:ext cx="4098590" cy="3048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2"/>
                </a:solidFill>
              </a:rPr>
              <a:t>Know Your Enemy</a:t>
            </a:r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-1" y="1937551"/>
            <a:ext cx="806674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 eaLnBrk="1" hangingPunct="1"/>
            <a:r>
              <a:rPr lang="en-US" altLang="en-US" sz="3200" dirty="0">
                <a:solidFill>
                  <a:schemeClr val="tx1"/>
                </a:solidFill>
              </a:rPr>
              <a:t>The children of Satan are all who follow him in sin</a:t>
            </a:r>
          </a:p>
          <a:p>
            <a:pPr algn="l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3200" dirty="0">
                <a:solidFill>
                  <a:srgbClr val="FFFF00"/>
                </a:solidFill>
              </a:rPr>
              <a:t>John 8:38-47: </a:t>
            </a:r>
            <a:r>
              <a:rPr lang="en-US" altLang="en-US" sz="3200" b="0" dirty="0">
                <a:solidFill>
                  <a:srgbClr val="FFFF00"/>
                </a:solidFill>
              </a:rPr>
              <a:t>Spiritual Genealogy &amp; Lineage: Do you do the will of God OR of Satan? </a:t>
            </a:r>
          </a:p>
          <a:p>
            <a:pPr algn="l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3200" dirty="0">
                <a:solidFill>
                  <a:srgbClr val="FFFF00"/>
                </a:solidFill>
              </a:rPr>
              <a:t>Matthew 25:41: </a:t>
            </a:r>
            <a:r>
              <a:rPr lang="en-US" altLang="en-US" sz="3200" b="0" dirty="0">
                <a:solidFill>
                  <a:srgbClr val="FFFF00"/>
                </a:solidFill>
              </a:rPr>
              <a:t>If you follow Satan, you will be cast into eternal fire with him!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41" y="1048976"/>
            <a:ext cx="4098590" cy="580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"/>
          </a:xfrm>
        </p:spPr>
        <p:txBody>
          <a:bodyPr>
            <a:normAutofit/>
          </a:bodyPr>
          <a:lstStyle/>
          <a:p>
            <a:r>
              <a:rPr lang="en-US" altLang="en-US" sz="3600" b="1" u="sng" dirty="0">
                <a:solidFill>
                  <a:srgbClr val="FFFF00"/>
                </a:solidFill>
              </a:rPr>
              <a:t>Who Is Satan? </a:t>
            </a:r>
            <a:r>
              <a:rPr lang="en-US" altLang="en-US" sz="3600" b="1" i="1" u="sng" dirty="0">
                <a:solidFill>
                  <a:srgbClr val="FFFF00"/>
                </a:solidFill>
              </a:rPr>
              <a:t>Child of</a:t>
            </a:r>
            <a:r>
              <a:rPr lang="en-US" altLang="en-US" sz="3600" b="1" i="1" u="sng" dirty="0"/>
              <a:t> </a:t>
            </a:r>
            <a:r>
              <a:rPr lang="en-US" altLang="en-US" sz="3600" b="1" i="1" u="sng" dirty="0">
                <a:ln>
                  <a:solidFill>
                    <a:schemeClr val="tx1">
                      <a:alpha val="10000"/>
                    </a:schemeClr>
                  </a:solidFill>
                </a:ln>
                <a:solidFill>
                  <a:srgbClr val="FF0000"/>
                </a:solidFill>
              </a:rPr>
              <a:t>Satan</a:t>
            </a:r>
            <a:r>
              <a:rPr lang="en-US" altLang="en-US" sz="3600" b="1" i="1" u="sng" dirty="0"/>
              <a:t> </a:t>
            </a:r>
            <a:r>
              <a:rPr lang="en-US" altLang="en-US" sz="3600" b="1" i="1" u="sng" dirty="0">
                <a:solidFill>
                  <a:srgbClr val="FFFF00"/>
                </a:solidFill>
              </a:rPr>
              <a:t>and the Child of </a:t>
            </a:r>
            <a:r>
              <a:rPr lang="en-US" altLang="en-US" sz="3600" b="1" i="1" u="sng" dirty="0">
                <a:ln>
                  <a:solidFill>
                    <a:schemeClr val="tx1">
                      <a:alpha val="10000"/>
                    </a:schemeClr>
                  </a:solidFill>
                </a:ln>
                <a:solidFill>
                  <a:srgbClr val="008000"/>
                </a:solidFill>
              </a:rPr>
              <a:t>God</a:t>
            </a:r>
          </a:p>
        </p:txBody>
      </p:sp>
      <p:graphicFrame>
        <p:nvGraphicFramePr>
          <p:cNvPr id="17408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286500" y="914400"/>
          <a:ext cx="4000500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(32-bit)" r:id="rId2" imgW="5553000" imgH="5143680" progId="MetafileCompanion32.Picture.1">
                  <p:embed/>
                </p:oleObj>
              </mc:Choice>
              <mc:Fallback>
                <p:oleObj name="Picture (32-bit)" r:id="rId2" imgW="5553000" imgH="514368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914400"/>
                        <a:ext cx="4000500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828800" y="914400"/>
          <a:ext cx="4000500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(32-bit)" r:id="rId4" imgW="5553000" imgH="5143680" progId="MetafileCompanion32.Picture.1">
                  <p:embed/>
                </p:oleObj>
              </mc:Choice>
              <mc:Fallback>
                <p:oleObj name="Picture (32-bit)" r:id="rId4" imgW="5553000" imgH="514368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14400"/>
                        <a:ext cx="4000500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553200"/>
            <a:ext cx="4098590" cy="3048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2"/>
                </a:solidFill>
              </a:rPr>
              <a:t>Know Your Enemy</a:t>
            </a:r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133600" y="1919289"/>
            <a:ext cx="3505200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ln>
                  <a:solidFill>
                    <a:schemeClr val="tx1"/>
                  </a:solidFill>
                </a:ln>
                <a:solidFill>
                  <a:srgbClr val="CC0000"/>
                </a:solidFill>
                <a:latin typeface="Souvenir Lt BT" pitchFamily="18" charset="0"/>
              </a:rPr>
              <a:t>Child of Satan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6553200" y="1919289"/>
            <a:ext cx="3505200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CC0000"/>
                </a:solidFill>
                <a:latin typeface="Souvenir Lt BT" pitchFamily="18" charset="0"/>
              </a:rPr>
              <a:t>Child of God</a:t>
            </a: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2514600" y="24384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John 8:41-47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7010400" y="24384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John 1:9-13</a:t>
            </a:r>
          </a:p>
        </p:txBody>
      </p:sp>
      <p:sp>
        <p:nvSpPr>
          <p:cNvPr id="174089" name="AutoShape 9"/>
          <p:cNvSpPr>
            <a:spLocks noChangeArrowheads="1"/>
          </p:cNvSpPr>
          <p:nvPr/>
        </p:nvSpPr>
        <p:spPr bwMode="auto">
          <a:xfrm>
            <a:off x="3581400" y="3214688"/>
            <a:ext cx="5029200" cy="838200"/>
          </a:xfrm>
          <a:prstGeom prst="leftRightArrow">
            <a:avLst>
              <a:gd name="adj1" fmla="val 50000"/>
              <a:gd name="adj2" fmla="val 120000"/>
            </a:avLst>
          </a:prstGeom>
          <a:solidFill>
            <a:schemeClr val="bg1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4495800" y="3352801"/>
            <a:ext cx="32004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Souvenir Lt BT" pitchFamily="18" charset="0"/>
              </a:rPr>
              <a:t>Matthew 6:24</a:t>
            </a:r>
          </a:p>
        </p:txBody>
      </p:sp>
      <p:sp>
        <p:nvSpPr>
          <p:cNvPr id="174091" name="AutoShape 11"/>
          <p:cNvSpPr>
            <a:spLocks noChangeArrowheads="1"/>
          </p:cNvSpPr>
          <p:nvPr/>
        </p:nvSpPr>
        <p:spPr bwMode="auto">
          <a:xfrm>
            <a:off x="3962400" y="4683125"/>
            <a:ext cx="4343400" cy="653693"/>
          </a:xfrm>
          <a:prstGeom prst="flowChartTerminator">
            <a:avLst/>
          </a:prstGeom>
          <a:solidFill>
            <a:srgbClr val="500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2819400" y="4746050"/>
            <a:ext cx="678180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Whose child are you?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467AE62E-A922-BBEE-AD09-FB3BF6EE9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80782"/>
            <a:ext cx="12192000" cy="107721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hangingPunct="1"/>
            <a:r>
              <a:rPr lang="en-US" altLang="en-US" sz="3200" dirty="0">
                <a:solidFill>
                  <a:srgbClr val="0000FF"/>
                </a:solidFill>
              </a:rPr>
              <a:t>Choose Jesus, the True Light of the world (John 1:1-10) who is the Bright Morning Star! (Revelation 22:16)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38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8" grpId="0"/>
      <p:bldP spid="174089" grpId="0" animBg="1"/>
      <p:bldP spid="174090" grpId="0"/>
      <p:bldP spid="174091" grpId="0" animBg="1"/>
      <p:bldP spid="174092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1999" cy="112426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Contrast Satan and His Children to </a:t>
            </a:r>
            <a:b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</a:br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God and His Children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553200"/>
            <a:ext cx="4098590" cy="3048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2"/>
                </a:solidFill>
              </a:rPr>
              <a:t>Know Your Enemy</a:t>
            </a:r>
            <a:endParaRPr lang="en-US" b="0" dirty="0">
              <a:solidFill>
                <a:schemeClr val="bg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879211"/>
              </p:ext>
            </p:extLst>
          </p:nvPr>
        </p:nvGraphicFramePr>
        <p:xfrm>
          <a:off x="-12291" y="1345652"/>
          <a:ext cx="12192000" cy="53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Father Satan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Satan’s 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Father God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God’s Children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108794" y="2148244"/>
            <a:ext cx="208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Liar, Deceiver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8357" y="2141991"/>
            <a:ext cx="2010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Jn. 8:44; Rev. 12:9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1606" y="2158015"/>
            <a:ext cx="19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Jn. 8:44; Rev. 21:8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5237" y="2248620"/>
            <a:ext cx="209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Honest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5802" y="2211166"/>
            <a:ext cx="1995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Titus 1:1-2; Heb. 6:18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36685" y="2211166"/>
            <a:ext cx="1995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dirty="0">
                <a:solidFill>
                  <a:srgbClr val="0000FF"/>
                </a:solidFill>
              </a:rPr>
              <a:t>Eph. 4:15, 25; Col. 3:9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72476" y="3153125"/>
            <a:ext cx="208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Murderer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8846" y="3091277"/>
            <a:ext cx="2059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Jn. 8:44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63666" y="3044685"/>
            <a:ext cx="2059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Jn. 8:44; Rom. 1:29; Mt. 5:21-22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84446" y="3095174"/>
            <a:ext cx="193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Saves Life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36416" y="3077046"/>
            <a:ext cx="193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0" dirty="0">
                <a:solidFill>
                  <a:srgbClr val="0000FF"/>
                </a:solidFill>
              </a:rPr>
              <a:t>Jn. 3:16; 10:10; </a:t>
            </a:r>
          </a:p>
          <a:p>
            <a:r>
              <a:rPr lang="nn-NO" sz="2000" b="0" dirty="0">
                <a:solidFill>
                  <a:srgbClr val="0000FF"/>
                </a:solidFill>
              </a:rPr>
              <a:t>I Pet. 3:9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52784" y="3230934"/>
            <a:ext cx="19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II Cor. 5:11; </a:t>
            </a:r>
          </a:p>
          <a:p>
            <a:r>
              <a:rPr lang="en-US" sz="2000" b="0" dirty="0">
                <a:solidFill>
                  <a:srgbClr val="0000FF"/>
                </a:solidFill>
              </a:rPr>
              <a:t>II Tim. 2:24-26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91501" y="4208618"/>
            <a:ext cx="2059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Rebel Against God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17819" y="4247660"/>
            <a:ext cx="2059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II Pet. 2:4; Gen. 3:1-6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54153" y="4299515"/>
            <a:ext cx="2059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0" dirty="0">
                <a:solidFill>
                  <a:srgbClr val="0000FF"/>
                </a:solidFill>
              </a:rPr>
              <a:t>Rom. 3:23; Acts 13:7-10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0514" y="4367137"/>
            <a:ext cx="2059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Faithful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53205" y="4304202"/>
            <a:ext cx="1969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II Tim. 2:13;     I Jn. 1:9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70387" y="4367137"/>
            <a:ext cx="196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Rev. 2:10;       II Tim. 4:7-8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31763" y="5507550"/>
            <a:ext cx="193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Destroyer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82548" y="5530675"/>
            <a:ext cx="193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I Pet. 5:8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70437" y="5424112"/>
            <a:ext cx="2014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Mt. 18:6; </a:t>
            </a:r>
          </a:p>
          <a:p>
            <a:r>
              <a:rPr lang="en-US" sz="2000" b="0" dirty="0">
                <a:solidFill>
                  <a:srgbClr val="0000FF"/>
                </a:solidFill>
              </a:rPr>
              <a:t>Jude 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03910" y="5448070"/>
            <a:ext cx="193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Edifier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08539" y="5474806"/>
            <a:ext cx="248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0" dirty="0">
                <a:solidFill>
                  <a:srgbClr val="0000FF"/>
                </a:solidFill>
              </a:rPr>
              <a:t>Js. 4:8,10; Eph. 2:19-22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877781" y="5438364"/>
            <a:ext cx="2411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Eph. 4:29;</a:t>
            </a:r>
          </a:p>
          <a:p>
            <a:r>
              <a:rPr lang="en-US" sz="2000" b="0" dirty="0">
                <a:solidFill>
                  <a:srgbClr val="0000FF"/>
                </a:solidFill>
              </a:rPr>
              <a:t>I Thess. 5:11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861" y="6098596"/>
            <a:ext cx="193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Thief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39656" y="6106798"/>
            <a:ext cx="193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Mt. 13:19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54153" y="6059125"/>
            <a:ext cx="2059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I Cor. 6:9-10;     I Pet. 4:15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15402" y="6158164"/>
            <a:ext cx="193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Share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154909" y="6070050"/>
            <a:ext cx="19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Jn. 10:10; Col. 1:12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40321" y="6053487"/>
            <a:ext cx="19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0" dirty="0">
                <a:solidFill>
                  <a:srgbClr val="0000FF"/>
                </a:solidFill>
              </a:rPr>
              <a:t>Gal. 6:6; Eph. 4:28</a:t>
            </a:r>
            <a:endParaRPr lang="en-US" sz="20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11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1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6699"/>
      </a:dk2>
      <a:lt2>
        <a:srgbClr val="CCECFF"/>
      </a:lt2>
      <a:accent1>
        <a:srgbClr val="29A329"/>
      </a:accent1>
      <a:accent2>
        <a:srgbClr val="00FFFF"/>
      </a:accent2>
      <a:accent3>
        <a:srgbClr val="AAB8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026</Template>
  <TotalTime>5366</TotalTime>
  <Words>1617</Words>
  <Application>Microsoft Office PowerPoint</Application>
  <PresentationFormat>Widescreen</PresentationFormat>
  <Paragraphs>233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Ameretto</vt:lpstr>
      <vt:lpstr>Arial</vt:lpstr>
      <vt:lpstr>Bookman Old Style</vt:lpstr>
      <vt:lpstr>Rockwell</vt:lpstr>
      <vt:lpstr>Souvenir Lt BT</vt:lpstr>
      <vt:lpstr>Tahoma</vt:lpstr>
      <vt:lpstr>Times New Roman</vt:lpstr>
      <vt:lpstr>Wingdings</vt:lpstr>
      <vt:lpstr>Wingdings 2</vt:lpstr>
      <vt:lpstr>eye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Slate</vt:lpstr>
      <vt:lpstr>1_Slate</vt:lpstr>
      <vt:lpstr>Damask</vt:lpstr>
      <vt:lpstr>Picture (32-bit)</vt:lpstr>
      <vt:lpstr>Know Your Enemy</vt:lpstr>
      <vt:lpstr>Intro </vt:lpstr>
      <vt:lpstr>Intro</vt:lpstr>
      <vt:lpstr>Intro</vt:lpstr>
      <vt:lpstr>Who is Satan from the Scriptures?</vt:lpstr>
      <vt:lpstr>Who is Satan from the Scriptures?</vt:lpstr>
      <vt:lpstr>Who is Satan from the Scriptures?</vt:lpstr>
      <vt:lpstr>Who Is Satan? Child of Satan and the Child of God</vt:lpstr>
      <vt:lpstr>Contrast Satan and His Children to  God and His Children</vt:lpstr>
      <vt:lpstr>Contrast Satan and His Children to  God and His Children</vt:lpstr>
      <vt:lpstr>Conclusion</vt:lpstr>
      <vt:lpstr>Conclusion</vt:lpstr>
      <vt:lpstr>Conclusion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Your Enemy</dc:title>
  <dc:subject>07/16/2023</dc:subject>
  <dc:creator>DarkWolf</dc:creator>
  <dc:description>Based on a lesson by Ron Halbrook</dc:description>
  <cp:lastModifiedBy>Nathan Morrison</cp:lastModifiedBy>
  <cp:revision>34</cp:revision>
  <dcterms:created xsi:type="dcterms:W3CDTF">2005-06-04T23:49:02Z</dcterms:created>
  <dcterms:modified xsi:type="dcterms:W3CDTF">2023-07-15T20:04:44Z</dcterms:modified>
</cp:coreProperties>
</file>