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29" r:id="rId4"/>
  </p:sldMasterIdLst>
  <p:notesMasterIdLst>
    <p:notesMasterId r:id="rId31"/>
  </p:notesMasterIdLst>
  <p:handoutMasterIdLst>
    <p:handoutMasterId r:id="rId32"/>
  </p:handoutMasterIdLst>
  <p:sldIdLst>
    <p:sldId id="256" r:id="rId5"/>
    <p:sldId id="1051" r:id="rId6"/>
    <p:sldId id="1014" r:id="rId7"/>
    <p:sldId id="420" r:id="rId8"/>
    <p:sldId id="730" r:id="rId9"/>
    <p:sldId id="293" r:id="rId10"/>
    <p:sldId id="1016" r:id="rId11"/>
    <p:sldId id="1020" r:id="rId12"/>
    <p:sldId id="1021" r:id="rId13"/>
    <p:sldId id="1026" r:id="rId14"/>
    <p:sldId id="1027" r:id="rId15"/>
    <p:sldId id="1028" r:id="rId16"/>
    <p:sldId id="1032" r:id="rId17"/>
    <p:sldId id="1033" r:id="rId18"/>
    <p:sldId id="1034" r:id="rId19"/>
    <p:sldId id="1035" r:id="rId20"/>
    <p:sldId id="1041" r:id="rId21"/>
    <p:sldId id="1042" r:id="rId22"/>
    <p:sldId id="1043" r:id="rId23"/>
    <p:sldId id="1053" r:id="rId24"/>
    <p:sldId id="1044" r:id="rId25"/>
    <p:sldId id="1046" r:id="rId26"/>
    <p:sldId id="1049" r:id="rId27"/>
    <p:sldId id="736" r:id="rId28"/>
    <p:sldId id="732" r:id="rId29"/>
    <p:sldId id="728" r:id="rId30"/>
  </p:sldIdLst>
  <p:sldSz cx="9144000" cy="6858000" type="screen4x3"/>
  <p:notesSz cx="6858000" cy="9313863"/>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99FF"/>
    <a:srgbClr val="FFFFFF"/>
    <a:srgbClr val="FFFF00"/>
    <a:srgbClr val="CCFF33"/>
    <a:srgbClr val="FF0066"/>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46"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6" d="100"/>
          <a:sy n="76" d="100"/>
        </p:scale>
        <p:origin x="400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65F596EA-C4BB-4A81-B1BA-ADD4088E0FFD}" type="slidenum">
              <a:rPr lang="en-US"/>
              <a:pPr>
                <a:defRPr/>
              </a:pPr>
              <a:t>‹#›</a:t>
            </a:fld>
            <a:endParaRPr lang="en-US"/>
          </a:p>
        </p:txBody>
      </p:sp>
    </p:spTree>
    <p:extLst>
      <p:ext uri="{BB962C8B-B14F-4D97-AF65-F5344CB8AC3E}">
        <p14:creationId xmlns:p14="http://schemas.microsoft.com/office/powerpoint/2010/main" val="26387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9B66C8A7-F15F-47A1-A55B-76F57FCE4C63}" type="slidenum">
              <a:rPr lang="en-US"/>
              <a:pPr>
                <a:defRPr/>
              </a:pPr>
              <a:t>‹#›</a:t>
            </a:fld>
            <a:endParaRPr lang="en-US"/>
          </a:p>
        </p:txBody>
      </p:sp>
    </p:spTree>
    <p:extLst>
      <p:ext uri="{BB962C8B-B14F-4D97-AF65-F5344CB8AC3E}">
        <p14:creationId xmlns:p14="http://schemas.microsoft.com/office/powerpoint/2010/main" val="253919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 for Sunday May 21</a:t>
            </a:r>
            <a:r>
              <a:rPr lang="en-US" baseline="30000" dirty="0"/>
              <a:t>st</a:t>
            </a:r>
            <a:r>
              <a:rPr lang="en-US" dirty="0"/>
              <a:t>, 2023</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Divorce for any reason; find your true soulmate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Purity:</a:t>
            </a:r>
            <a:r>
              <a:rPr lang="en-US" dirty="0"/>
              <a:t> Jesus said from the beginning God intended one man and one woman to marry for life! (Mark 10:6-9)</a:t>
            </a:r>
          </a:p>
          <a:p>
            <a:pPr marL="171450" indent="-171450">
              <a:buFont typeface="Arial" panose="020B0604020202020204" pitchFamily="34" charset="0"/>
              <a:buChar char="•"/>
            </a:pPr>
            <a:r>
              <a:rPr lang="en-US" dirty="0"/>
              <a:t>Mar 10:6  "But from the beginning of creation, God MADE THEM MALE AND FEMALE. </a:t>
            </a:r>
          </a:p>
          <a:p>
            <a:pPr marL="171450" indent="-171450">
              <a:buFont typeface="Arial" panose="020B0604020202020204" pitchFamily="34" charset="0"/>
              <a:buChar char="•"/>
            </a:pPr>
            <a:r>
              <a:rPr lang="en-US" dirty="0"/>
              <a:t>Mar 10:7  "FOR THIS REASON A MAN SHALL LEAVE HIS FATHER AND MOTHER, </a:t>
            </a:r>
          </a:p>
          <a:p>
            <a:pPr marL="171450" indent="-171450">
              <a:buFont typeface="Arial" panose="020B0604020202020204" pitchFamily="34" charset="0"/>
              <a:buChar char="•"/>
            </a:pPr>
            <a:r>
              <a:rPr lang="en-US" dirty="0"/>
              <a:t>Mar 10:8  AND THE TWO SHALL BECOME ONE FLESH; so they are no longer two, but one flesh. </a:t>
            </a:r>
          </a:p>
          <a:p>
            <a:pPr marL="171450" indent="-171450">
              <a:buFont typeface="Arial" panose="020B0604020202020204" pitchFamily="34" charset="0"/>
              <a:buChar char="•"/>
            </a:pPr>
            <a:r>
              <a:rPr lang="en-US" dirty="0"/>
              <a:t>Mar 10:9  "What therefore God has joined together, let no man separate." </a:t>
            </a:r>
          </a:p>
          <a:p>
            <a:pPr marL="171450" indent="-171450">
              <a:buFont typeface="Arial" panose="020B0604020202020204" pitchFamily="34" charset="0"/>
              <a:buChar char="•"/>
            </a:pPr>
            <a:r>
              <a:rPr lang="en-US" dirty="0"/>
              <a:t>Mat 19:9  "And I say to you, whoever divorces his wife, except for immorality, and marries another woman commits adultery.“ </a:t>
            </a:r>
          </a:p>
          <a:p>
            <a:pPr marL="171450" indent="-171450">
              <a:buFont typeface="Arial" panose="020B0604020202020204" pitchFamily="34" charset="0"/>
              <a:buChar char="•"/>
            </a:pPr>
            <a:r>
              <a:rPr lang="en-US" b="1" i="1" u="sng" dirty="0"/>
              <a:t>Jesus’ only exception for a divorce &amp; remarriage is adultery!</a:t>
            </a:r>
          </a:p>
          <a:p>
            <a:pPr marL="171450" indent="-171450">
              <a:buFont typeface="Arial" panose="020B0604020202020204" pitchFamily="34" charset="0"/>
              <a:buChar char="•"/>
            </a:pPr>
            <a:r>
              <a:rPr lang="en-US" dirty="0"/>
              <a:t>Adultery breaks the covenant between a husband and a wife.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590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The culture then, and especially today, devalued children and thought them unworthy of adult attention</a:t>
            </a:r>
          </a:p>
          <a:p>
            <a:pPr marL="171450" indent="-171450">
              <a:buFont typeface="Arial" panose="020B0604020202020204" pitchFamily="34" charset="0"/>
              <a:buChar char="•"/>
            </a:pPr>
            <a:r>
              <a:rPr lang="en-US" dirty="0"/>
              <a:t>Culture today: Children are expendable and allowed to be murdered before they are born.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Gentle:</a:t>
            </a:r>
            <a:r>
              <a:rPr lang="en-US" dirty="0"/>
              <a:t> Jesus rebuked His disciples for thinking that way and invited the children to come to Him.</a:t>
            </a:r>
          </a:p>
          <a:p>
            <a:pPr marL="171450" indent="-171450">
              <a:buFont typeface="Arial" panose="020B0604020202020204" pitchFamily="34" charset="0"/>
              <a:buChar char="•"/>
            </a:pPr>
            <a:r>
              <a:rPr lang="en-US" dirty="0"/>
              <a:t>Mar 10:13  And they were bringing children to Him so that He might touch them; but the disciples rebuked them. </a:t>
            </a:r>
          </a:p>
          <a:p>
            <a:pPr marL="171450" indent="-171450">
              <a:buFont typeface="Arial" panose="020B0604020202020204" pitchFamily="34" charset="0"/>
              <a:buChar char="•"/>
            </a:pPr>
            <a:r>
              <a:rPr lang="en-US" dirty="0"/>
              <a:t>Mar 10:14  But when Jesus saw this, He was indignant and said to them, "Permit the children to come to Me; do not hinder them; for the kingdom of God belongs to such as these. </a:t>
            </a:r>
          </a:p>
          <a:p>
            <a:pPr marL="171450" indent="-171450">
              <a:buFont typeface="Arial" panose="020B0604020202020204" pitchFamily="34" charset="0"/>
              <a:buChar char="•"/>
            </a:pPr>
            <a:r>
              <a:rPr lang="en-US" dirty="0"/>
              <a:t>Mar 10:15  "Truly I say to you, whoever does not receive the kingdom of God like a child will not enter it at all." </a:t>
            </a:r>
          </a:p>
          <a:p>
            <a:pPr marL="171450" indent="-171450">
              <a:buFont typeface="Arial" panose="020B0604020202020204" pitchFamily="34" charset="0"/>
              <a:buChar char="•"/>
            </a:pPr>
            <a:r>
              <a:rPr lang="en-US" dirty="0"/>
              <a:t>Mar 10:16  And He took them in His arms and began blessing them, laying His hands on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6332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The culture then devalued women. The pervading thought was that they were property.</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Gentle:</a:t>
            </a:r>
            <a:r>
              <a:rPr lang="en-US" dirty="0"/>
              <a:t> Jesus gave Mary Magdalene, a woman, the job of first herald of the good news (gospel) of His resurrection! (John 20:11-18). She was sent to tell His apostles!</a:t>
            </a:r>
          </a:p>
          <a:p>
            <a:pPr marL="171450" indent="-171450">
              <a:buFont typeface="Arial" panose="020B0604020202020204" pitchFamily="34" charset="0"/>
              <a:buChar char="•"/>
            </a:pPr>
            <a:r>
              <a:rPr lang="en-US" dirty="0"/>
              <a:t>Husbands are told to love their wives as themselves, and as Christ loved the church and be willing to die for their wives! (Ephesians 5:22-33)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0855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Frowns on wives being submissive. </a:t>
            </a:r>
          </a:p>
          <a:p>
            <a:pPr marL="171450" indent="-171450">
              <a:buFont typeface="Arial" panose="020B0604020202020204" pitchFamily="34" charset="0"/>
              <a:buChar char="•"/>
            </a:pPr>
            <a:r>
              <a:rPr lang="en-US" b="0" dirty="0"/>
              <a:t>Our culture more and more teaches women to not be submissive to their husbands.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Gentle:</a:t>
            </a:r>
            <a:r>
              <a:rPr lang="en-US" dirty="0"/>
              <a:t> Wives are taught their role is as the church, to be submissive to their husbands, as the church is submissive to Jesus! (Ephesians 5:22-33)</a:t>
            </a:r>
          </a:p>
          <a:p>
            <a:pPr marL="171450" indent="-171450">
              <a:buFont typeface="Arial" panose="020B0604020202020204" pitchFamily="34" charset="0"/>
              <a:buChar char="•"/>
            </a:pPr>
            <a:r>
              <a:rPr lang="en-US" dirty="0"/>
              <a:t>Wives married to unbelievers or erring saints can influence their husbands for good and to obey the gospel by their submissive and chaste behavior.</a:t>
            </a:r>
          </a:p>
          <a:p>
            <a:pPr marL="171450" indent="-171450">
              <a:buFont typeface="Arial" panose="020B0604020202020204" pitchFamily="34" charset="0"/>
              <a:buChar char="•"/>
            </a:pPr>
            <a:r>
              <a:rPr lang="en-US" dirty="0"/>
              <a:t>1Pet 3:1  In the same way, you wives, be submissive to your own husbands so that even if any of them are disobedient to the word, they may be won without a word by the behavior of their wives, </a:t>
            </a:r>
          </a:p>
          <a:p>
            <a:pPr marL="171450" indent="-171450">
              <a:buFont typeface="Arial" panose="020B0604020202020204" pitchFamily="34" charset="0"/>
              <a:buChar char="•"/>
            </a:pPr>
            <a:r>
              <a:rPr lang="en-US" dirty="0"/>
              <a:t>1Pet 3:2  as they observe your chaste and respectful behavior.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2785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Values power and authority over others.</a:t>
            </a:r>
          </a:p>
          <a:p>
            <a:pPr marL="171450" indent="-171450">
              <a:buFont typeface="Arial" panose="020B0604020202020204" pitchFamily="34" charset="0"/>
              <a:buChar char="•"/>
            </a:pPr>
            <a:r>
              <a:rPr lang="en-US" b="0" dirty="0"/>
              <a:t>Rome’s Motto: “Might Makes Right”</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Peaceable:</a:t>
            </a:r>
            <a:r>
              <a:rPr lang="en-US" dirty="0"/>
              <a:t> “It is not this way among you,” Jesus said to His disciples.  He valued humble service as the sign of real greatness (Mark 10:42-45).</a:t>
            </a:r>
          </a:p>
          <a:p>
            <a:pPr marL="171450" indent="-171450">
              <a:buFont typeface="Arial" panose="020B0604020202020204" pitchFamily="34" charset="0"/>
              <a:buChar char="•"/>
            </a:pPr>
            <a:r>
              <a:rPr lang="en-US" dirty="0"/>
              <a:t>Mar 10:43  "But it is not this way among you, but whoever wishes to become great among you shall be your servant; </a:t>
            </a:r>
          </a:p>
          <a:p>
            <a:pPr marL="171450" indent="-171450">
              <a:buFont typeface="Arial" panose="020B0604020202020204" pitchFamily="34" charset="0"/>
              <a:buChar char="•"/>
            </a:pPr>
            <a:r>
              <a:rPr lang="en-US" dirty="0"/>
              <a:t>Mar 10:44  and whoever wishes to be first among you shall be slave of all. </a:t>
            </a:r>
          </a:p>
          <a:p>
            <a:pPr marL="171450" indent="-171450">
              <a:buFont typeface="Arial" panose="020B0604020202020204" pitchFamily="34" charset="0"/>
              <a:buChar char="•"/>
            </a:pPr>
            <a:r>
              <a:rPr lang="en-US" dirty="0"/>
              <a:t>Mar 10:45  "For even the Son of Man did not come to be served, but to serve, and to give His life a ransom for many." </a:t>
            </a:r>
          </a:p>
          <a:p>
            <a:pPr marL="171450" indent="-171450">
              <a:buFont typeface="Arial" panose="020B0604020202020204" pitchFamily="34" charset="0"/>
              <a:buChar char="•"/>
            </a:pPr>
            <a:r>
              <a:rPr lang="en-US" dirty="0"/>
              <a:t>Saints are not to take their own vengeance but leave room for the wrath of God, for it is written, “VENGEANCE IS MINE, I WILL REPAY," says the Lord. (Romans 12:19)</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445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68854"/>
            <a:ext cx="5029200" cy="2716543"/>
          </a:xfrm>
        </p:spPr>
        <p:txBody>
          <a:bodyPr/>
          <a:lstStyle/>
          <a:p>
            <a:r>
              <a:rPr lang="en-US" dirty="0"/>
              <a:t>Worldly Wisdom:</a:t>
            </a:r>
          </a:p>
          <a:p>
            <a:pPr marL="171450" indent="-171450">
              <a:buFont typeface="Arial" panose="020B0604020202020204" pitchFamily="34" charset="0"/>
              <a:buChar char="•"/>
            </a:pPr>
            <a:r>
              <a:rPr lang="en-US" b="0" dirty="0"/>
              <a:t>Hate your enemy.</a:t>
            </a:r>
          </a:p>
          <a:p>
            <a:pPr marL="171450" indent="-171450">
              <a:buFont typeface="Arial" panose="020B0604020202020204" pitchFamily="34" charset="0"/>
              <a:buChar char="•"/>
            </a:pPr>
            <a:r>
              <a:rPr lang="en-US" b="0" dirty="0"/>
              <a:t>Matthew 5:43: Jesus, speaking on the 1</a:t>
            </a:r>
            <a:r>
              <a:rPr lang="en-US" b="0" baseline="30000" dirty="0"/>
              <a:t>st</a:t>
            </a:r>
            <a:r>
              <a:rPr lang="en-US" b="0" dirty="0"/>
              <a:t> c. culture, said, "You have heard that it was said, 'YOU SHALL LOVE YOUR NEIGHBOR and hate your enemy.'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Peaceable: </a:t>
            </a:r>
            <a:r>
              <a:rPr lang="en-US" dirty="0"/>
              <a:t>Jesus said, “But I say to you, love your enemies and pray for those who persecute you” (Matthew 5:44).</a:t>
            </a:r>
          </a:p>
          <a:p>
            <a:pPr marL="171450" indent="-171450">
              <a:buFont typeface="Arial" panose="020B0604020202020204" pitchFamily="34" charset="0"/>
              <a:buChar char="•"/>
            </a:pPr>
            <a:r>
              <a:rPr lang="en-US" dirty="0"/>
              <a:t>Jesus called on His followers to do the hard thing: not to just not hate, but to love one’s enemy, to pray for them and do good to them!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Luk</a:t>
            </a:r>
            <a:r>
              <a:rPr lang="en-US" dirty="0"/>
              <a:t> 6:27  "But I say to you who hear, love your enemies, do good to those who hate you, </a:t>
            </a:r>
          </a:p>
          <a:p>
            <a:pPr marL="171450" indent="-171450">
              <a:buFont typeface="Arial" panose="020B0604020202020204" pitchFamily="34" charset="0"/>
              <a:buChar char="•"/>
            </a:pPr>
            <a:r>
              <a:rPr lang="en-US" dirty="0" err="1"/>
              <a:t>Luk</a:t>
            </a:r>
            <a:r>
              <a:rPr lang="en-US" dirty="0"/>
              <a:t> 6:28  bless those who curse you, pray for those who mistreat you. </a:t>
            </a:r>
          </a:p>
          <a:p>
            <a:pPr marL="171450" indent="-171450">
              <a:buFont typeface="Arial" panose="020B0604020202020204" pitchFamily="34" charset="0"/>
              <a:buChar char="•"/>
            </a:pPr>
            <a:r>
              <a:rPr lang="en-US" dirty="0" err="1"/>
              <a:t>Luk</a:t>
            </a:r>
            <a:r>
              <a:rPr lang="en-US" dirty="0"/>
              <a:t> 6:29  "Whoever hits you on the cheek, offer him the other also; and whoever takes away your coat, do not withhold your shirt from him either. </a:t>
            </a:r>
          </a:p>
          <a:p>
            <a:pPr marL="171450" indent="-171450">
              <a:buFont typeface="Arial" panose="020B0604020202020204" pitchFamily="34" charset="0"/>
              <a:buChar char="•"/>
            </a:pPr>
            <a:r>
              <a:rPr lang="en-US" dirty="0" err="1"/>
              <a:t>Luk</a:t>
            </a:r>
            <a:r>
              <a:rPr lang="en-US" dirty="0"/>
              <a:t> 6:30  "Give to everyone who asks of you, and whoever takes away what is yours, do not demand it back. </a:t>
            </a:r>
          </a:p>
          <a:p>
            <a:pPr marL="171450" indent="-171450">
              <a:buFont typeface="Arial" panose="020B0604020202020204" pitchFamily="34" charset="0"/>
              <a:buChar char="•"/>
            </a:pPr>
            <a:r>
              <a:rPr lang="en-US" dirty="0" err="1"/>
              <a:t>Luk</a:t>
            </a:r>
            <a:r>
              <a:rPr lang="en-US" dirty="0"/>
              <a:t> 6:31  "Treat others the same way you want them to treat you. </a:t>
            </a:r>
          </a:p>
          <a:p>
            <a:pPr marL="171450" indent="-171450">
              <a:buFont typeface="Arial" panose="020B0604020202020204" pitchFamily="34" charset="0"/>
              <a:buChar char="•"/>
            </a:pPr>
            <a:r>
              <a:rPr lang="en-US" dirty="0" err="1"/>
              <a:t>Luk</a:t>
            </a:r>
            <a:r>
              <a:rPr lang="en-US" dirty="0"/>
              <a:t> 6:32  "If you love those who love you, what credit is that to you? For even sinners love those who love them. </a:t>
            </a:r>
          </a:p>
          <a:p>
            <a:pPr marL="171450" indent="-171450">
              <a:buFont typeface="Arial" panose="020B0604020202020204" pitchFamily="34" charset="0"/>
              <a:buChar char="•"/>
            </a:pPr>
            <a:r>
              <a:rPr lang="en-US" dirty="0" err="1"/>
              <a:t>Luk</a:t>
            </a:r>
            <a:r>
              <a:rPr lang="en-US" dirty="0"/>
              <a:t> 6:33  "If you do good to those who do good to you, what credit is that to you? For even sinners do the same. </a:t>
            </a:r>
          </a:p>
          <a:p>
            <a:pPr marL="171450" indent="-171450">
              <a:buFont typeface="Arial" panose="020B0604020202020204" pitchFamily="34" charset="0"/>
              <a:buChar char="•"/>
            </a:pPr>
            <a:r>
              <a:rPr lang="en-US" dirty="0" err="1"/>
              <a:t>Luk</a:t>
            </a:r>
            <a:r>
              <a:rPr lang="en-US" dirty="0"/>
              <a:t> 6:34  "If you lend to those from whom you expect to receive, what credit is that to you? Even sinners lend to sinners in order to receive back the same amount. </a:t>
            </a:r>
          </a:p>
          <a:p>
            <a:pPr marL="171450" indent="-171450">
              <a:buFont typeface="Arial" panose="020B0604020202020204" pitchFamily="34" charset="0"/>
              <a:buChar char="•"/>
            </a:pPr>
            <a:r>
              <a:rPr lang="en-US" dirty="0" err="1"/>
              <a:t>Luk</a:t>
            </a:r>
            <a:r>
              <a:rPr lang="en-US" dirty="0"/>
              <a:t> 6:35  "But love your enemies, and do good, and lend, expecting nothing in return; and your reward will be great, and you will be sons of the Most High; for He Himself is kind to ungrateful and evil men.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Romans 12:17-21:</a:t>
            </a:r>
          </a:p>
          <a:p>
            <a:pPr marL="171450" indent="-171450">
              <a:buFont typeface="Arial" panose="020B0604020202020204" pitchFamily="34" charset="0"/>
              <a:buChar char="•"/>
            </a:pPr>
            <a:r>
              <a:rPr lang="en-US" dirty="0"/>
              <a:t>Rom 12:17  Never pay back evil for evil to anyone. Respect what is right in the sight of all men. </a:t>
            </a:r>
          </a:p>
          <a:p>
            <a:pPr marL="171450" indent="-171450">
              <a:buFont typeface="Arial" panose="020B0604020202020204" pitchFamily="34" charset="0"/>
              <a:buChar char="•"/>
            </a:pPr>
            <a:r>
              <a:rPr lang="en-US" dirty="0"/>
              <a:t>Rom 12:18  If possible, so far as it depends on you, be at peace with all men. </a:t>
            </a:r>
          </a:p>
          <a:p>
            <a:pPr marL="171450" indent="-171450">
              <a:buFont typeface="Arial" panose="020B0604020202020204" pitchFamily="34" charset="0"/>
              <a:buChar char="•"/>
            </a:pPr>
            <a:r>
              <a:rPr lang="en-US" dirty="0"/>
              <a:t>Rom 12:19  Never take your own revenge, beloved, but leave room for the wrath of God, for it is written, "VENGEANCE IS MINE, I WILL REPAY," says the Lord. </a:t>
            </a:r>
          </a:p>
          <a:p>
            <a:pPr marL="171450" indent="-171450">
              <a:buFont typeface="Arial" panose="020B0604020202020204" pitchFamily="34" charset="0"/>
              <a:buChar char="•"/>
            </a:pPr>
            <a:r>
              <a:rPr lang="en-US" dirty="0"/>
              <a:t>Rom 12:20  "BUT IF YOUR ENEMY IS HUNGRY, FEED HIM, AND IF HE IS THIRSTY, GIVE HIM A DRINK; FOR IN SO DOING YOU WILL HEAP BURNING COALS ON HIS HEAD." </a:t>
            </a:r>
          </a:p>
          <a:p>
            <a:pPr marL="171450" indent="-171450">
              <a:buFont typeface="Arial" panose="020B0604020202020204" pitchFamily="34" charset="0"/>
              <a:buChar char="•"/>
            </a:pPr>
            <a:r>
              <a:rPr lang="en-US" dirty="0"/>
              <a:t>Rom 12:21  Do not be overcome by evil, but overcome evil with good.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4966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Mercy is for the weak</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Merciful:</a:t>
            </a:r>
            <a:r>
              <a:rPr lang="en-US" dirty="0"/>
              <a:t> Jesus said, “Be merciful, just as your Father is merciful.” (Luke 6:36).</a:t>
            </a:r>
          </a:p>
          <a:p>
            <a:pPr marL="171450" indent="-171450">
              <a:buFont typeface="Arial" panose="020B0604020202020204" pitchFamily="34" charset="0"/>
              <a:buChar char="•"/>
            </a:pPr>
            <a:r>
              <a:rPr lang="en-US" dirty="0"/>
              <a:t>It is easy to hate and to be unforgiving, unmerciful.</a:t>
            </a:r>
          </a:p>
          <a:p>
            <a:pPr marL="171450" indent="-171450">
              <a:buFont typeface="Arial" panose="020B0604020202020204" pitchFamily="34" charset="0"/>
              <a:buChar char="•"/>
            </a:pPr>
            <a:r>
              <a:rPr lang="en-US" dirty="0"/>
              <a:t>To grant mercy (forgiveness and pardon) is hard. </a:t>
            </a:r>
          </a:p>
          <a:p>
            <a:pPr marL="171450" indent="-171450">
              <a:buFont typeface="Arial" panose="020B0604020202020204" pitchFamily="34" charset="0"/>
              <a:buChar char="•"/>
            </a:pPr>
            <a:r>
              <a:rPr lang="en-US" dirty="0"/>
              <a:t>You want to see someone who hurt you get justice, get what they deserve. </a:t>
            </a:r>
          </a:p>
          <a:p>
            <a:pPr marL="171450" indent="-171450">
              <a:buFont typeface="Arial" panose="020B0604020202020204" pitchFamily="34" charset="0"/>
              <a:buChar char="•"/>
            </a:pPr>
            <a:r>
              <a:rPr lang="en-US" dirty="0"/>
              <a:t>Jesus said “No.” Be like your Father in Heaven.</a:t>
            </a:r>
          </a:p>
          <a:p>
            <a:pPr marL="171450" indent="-171450">
              <a:buFont typeface="Arial" panose="020B0604020202020204" pitchFamily="34" charset="0"/>
              <a:buChar char="•"/>
            </a:pPr>
            <a:r>
              <a:rPr lang="en-US" dirty="0"/>
              <a:t>We are to forgive from the heart or we won’t be granted forgiveness! (Matthew 18:21-35; Colossians 3:12-14)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9402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“Treat Yourself”</a:t>
            </a:r>
          </a:p>
          <a:p>
            <a:pPr marL="171450" indent="-171450">
              <a:buFont typeface="Arial" panose="020B0604020202020204" pitchFamily="34" charset="0"/>
              <a:buChar char="•"/>
            </a:pPr>
            <a:r>
              <a:rPr lang="en-US" b="0" dirty="0"/>
              <a:t>The epitome of selfishness and greed.</a:t>
            </a:r>
          </a:p>
          <a:p>
            <a:pPr marL="171450" indent="-171450">
              <a:buFont typeface="Arial" panose="020B0604020202020204" pitchFamily="34" charset="0"/>
              <a:buChar char="•"/>
            </a:pPr>
            <a:r>
              <a:rPr lang="en-US" b="0" dirty="0"/>
              <a:t>The Life Insurance Company that I worked for had this saying as a giant plaque in our conference room.</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Good fruits: </a:t>
            </a:r>
            <a:r>
              <a:rPr lang="en-US" dirty="0"/>
              <a:t>Jesus said, “If anyone wishes to come after Me, he must deny himself, and take up his cross daily and follow Me..” (Luke 9:23).</a:t>
            </a:r>
          </a:p>
          <a:p>
            <a:pPr marL="171450" indent="-171450">
              <a:buFont typeface="Arial" panose="020B0604020202020204" pitchFamily="34" charset="0"/>
              <a:buChar char="•"/>
            </a:pPr>
            <a:r>
              <a:rPr lang="en-US" dirty="0"/>
              <a:t>Self-control is the solution to jealousy, covetousness, selfish-ambition and quarreling.</a:t>
            </a:r>
          </a:p>
          <a:p>
            <a:pPr marL="171450" indent="-171450">
              <a:buFont typeface="Arial" panose="020B0604020202020204" pitchFamily="34" charset="0"/>
              <a:buChar char="•"/>
            </a:pPr>
            <a:r>
              <a:rPr lang="en-US" dirty="0"/>
              <a:t>Self-control is a fruit of the Spirit and therefore a good fruit of the wisdom from above! (Galatians 5:22-23)</a:t>
            </a:r>
          </a:p>
          <a:p>
            <a:pPr marL="171450" indent="-171450">
              <a:buFont typeface="Arial" panose="020B0604020202020204" pitchFamily="34" charset="0"/>
              <a:buChar char="•"/>
            </a:pPr>
            <a:r>
              <a:rPr lang="en-US" dirty="0"/>
              <a:t>Self-control is needed to enter the eternal home of Heaven (II Peter 1:5-11)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9199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268854"/>
            <a:ext cx="5029200" cy="4579316"/>
          </a:xfrm>
        </p:spPr>
        <p:txBody>
          <a:bodyPr/>
          <a:lstStyle/>
          <a:p>
            <a:r>
              <a:rPr lang="en-US" dirty="0"/>
              <a:t>Worldly Wisdom:</a:t>
            </a:r>
          </a:p>
          <a:p>
            <a:pPr marL="171450" indent="-171450">
              <a:buFont typeface="Arial" panose="020B0604020202020204" pitchFamily="34" charset="0"/>
              <a:buChar char="•"/>
            </a:pPr>
            <a:r>
              <a:rPr lang="en-US" b="0" dirty="0"/>
              <a:t>A party’s no fun if there is NO alcohol!</a:t>
            </a:r>
          </a:p>
          <a:p>
            <a:pPr marL="171450" indent="-171450">
              <a:buFont typeface="Arial" panose="020B0604020202020204" pitchFamily="34" charset="0"/>
              <a:buChar char="•"/>
            </a:pPr>
            <a:r>
              <a:rPr lang="en-US" b="0" dirty="0"/>
              <a:t>Advertisements target young people, especially, to show them all the cool people are drinking, to show them that real fun is had if they are drinking!</a:t>
            </a:r>
          </a:p>
          <a:p>
            <a:pPr marL="171450" indent="-171450">
              <a:buFont typeface="Arial" panose="020B0604020202020204" pitchFamily="34" charset="0"/>
              <a:buChar char="•"/>
            </a:pPr>
            <a:r>
              <a:rPr lang="en-US" b="0" dirty="0"/>
              <a:t>The ads don’t show the aftermath of what turning into a drunk can do to you physically, mentally, job-wise and family-wise.</a:t>
            </a:r>
          </a:p>
          <a:p>
            <a:pPr marL="171450" indent="-171450">
              <a:buFont typeface="Arial" panose="020B0604020202020204" pitchFamily="34" charset="0"/>
              <a:buChar char="•"/>
            </a:pPr>
            <a:r>
              <a:rPr lang="en-US" b="0" dirty="0"/>
              <a:t>Drunkenness is a deed of the flesh and is to be avoided for it can keep you out of Heaven (Galatians 5:19-21)</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Good fruits: </a:t>
            </a:r>
            <a:r>
              <a:rPr lang="en-US" dirty="0"/>
              <a:t>“Be sober” (I Thessalonians 5:7-11) Self-control is a Fruit of the Spirit (Galatians 5:22-23)</a:t>
            </a:r>
          </a:p>
          <a:p>
            <a:pPr marL="171450" indent="-171450">
              <a:buFont typeface="Arial" panose="020B0604020202020204" pitchFamily="34" charset="0"/>
              <a:buChar char="•"/>
            </a:pPr>
            <a:r>
              <a:rPr lang="en-US" dirty="0"/>
              <a:t>1Th 5:7  For those who sleep do their sleeping at night, and those who get drunk get drunk at night. </a:t>
            </a:r>
          </a:p>
          <a:p>
            <a:pPr marL="171450" indent="-171450">
              <a:buFont typeface="Arial" panose="020B0604020202020204" pitchFamily="34" charset="0"/>
              <a:buChar char="•"/>
            </a:pPr>
            <a:r>
              <a:rPr lang="en-US" dirty="0"/>
              <a:t>1Th 5:8  But since we are of the day, let us be sober, having put on the breastplate of faith and love, and as a helmet, the hope of salvation.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1Pet 1:13  Therefore, prepare your minds for action, keep sober in spirit, fix your hope completely on the grace to be brought to you at the revelation of Jesus Christ.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Peter said as Christians, you shouldn’t be engaged in drunkenness, bar-hopping (carousing), or social drinking parties! (I Peter 4:1-5, especially v.3)</a:t>
            </a:r>
          </a:p>
          <a:p>
            <a:pPr marL="171450" indent="-171450">
              <a:buFont typeface="Arial" panose="020B0604020202020204" pitchFamily="34" charset="0"/>
              <a:buChar char="•"/>
            </a:pPr>
            <a:r>
              <a:rPr lang="en-US" dirty="0"/>
              <a:t>1Pet 4:3  For the time already past is sufficient for you to have carried out the desire of the Gentiles, having pursued a course of sensuality, lusts, drunkenness, carousing, drinking parties and abominable idolatries.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0052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337468"/>
          </a:xfrm>
        </p:spPr>
        <p:txBody>
          <a:bodyPr/>
          <a:lstStyle/>
          <a:p>
            <a:r>
              <a:rPr lang="en-US" dirty="0"/>
              <a:t>Worldly Wisdom:</a:t>
            </a:r>
          </a:p>
          <a:p>
            <a:pPr marL="171450" indent="-171450">
              <a:buFont typeface="Arial" panose="020B0604020202020204" pitchFamily="34" charset="0"/>
              <a:buChar char="•"/>
            </a:pPr>
            <a:r>
              <a:rPr lang="en-US" b="0" dirty="0"/>
              <a:t>The culture both then and now places emphasis on working to make money</a:t>
            </a:r>
          </a:p>
          <a:p>
            <a:pPr marL="171450" indent="-171450">
              <a:buFont typeface="Arial" panose="020B0604020202020204" pitchFamily="34" charset="0"/>
              <a:buChar char="•"/>
            </a:pPr>
            <a:r>
              <a:rPr lang="en-US" b="0" dirty="0"/>
              <a:t>People live for “the almighty dollar”</a:t>
            </a:r>
          </a:p>
          <a:p>
            <a:pPr marL="171450" indent="-171450">
              <a:buFont typeface="Arial" panose="020B0604020202020204" pitchFamily="34" charset="0"/>
              <a:buChar char="•"/>
            </a:pPr>
            <a:r>
              <a:rPr lang="en-US" b="0" dirty="0"/>
              <a:t>Some people, not content with their wages, resort to thievery, cons, and illegal activity to get ahead and live the dream.</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Good fruits: </a:t>
            </a:r>
            <a:r>
              <a:rPr lang="en-US" dirty="0"/>
              <a:t>“Make sure that your character is free from the love of money, being content with what you have; for He Himself has said, "I WILL NEVER DESERT YOU, NOR WILL I EVER FORSAKE YOU“ (Hebrews 13:5)</a:t>
            </a:r>
          </a:p>
          <a:p>
            <a:pPr marL="171450" indent="-171450">
              <a:buFont typeface="Arial" panose="020B0604020202020204" pitchFamily="34" charset="0"/>
              <a:buChar char="•"/>
            </a:pPr>
            <a:r>
              <a:rPr lang="en-US" dirty="0"/>
              <a:t>Col 3:5  Therefore consider the members of your earthly body as dead to immorality, impurity, passion, evil desire, and greed, which amounts to idolatry.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who our real employer is: Jesus!</a:t>
            </a:r>
          </a:p>
          <a:p>
            <a:pPr marL="171450" indent="-171450">
              <a:buFont typeface="Arial" panose="020B0604020202020204" pitchFamily="34" charset="0"/>
              <a:buChar char="•"/>
            </a:pPr>
            <a:r>
              <a:rPr lang="en-US" dirty="0"/>
              <a:t>Col 3:23  Whatever you do, do your work heartily, as for the Lord rather than for men, </a:t>
            </a:r>
          </a:p>
          <a:p>
            <a:pPr marL="171450" indent="-171450">
              <a:buFont typeface="Arial" panose="020B0604020202020204" pitchFamily="34" charset="0"/>
              <a:buChar char="•"/>
            </a:pPr>
            <a:r>
              <a:rPr lang="en-US" dirty="0"/>
              <a:t>Col 3:24  knowing that from the Lord you will receive the reward of the inheritance. It is the Lord Christ whom you serve. </a:t>
            </a:r>
          </a:p>
          <a:p>
            <a:pPr marL="171450" indent="-171450">
              <a:buFont typeface="Arial" panose="020B0604020202020204" pitchFamily="34" charset="0"/>
              <a:buChar char="•"/>
            </a:pPr>
            <a:r>
              <a:rPr lang="en-US" dirty="0"/>
              <a:t>Making a living is great and our wages are our reward from God. But make sure your priorities are straight. </a:t>
            </a:r>
          </a:p>
          <a:p>
            <a:pPr marL="171450" indent="-171450">
              <a:buFont typeface="Arial" panose="020B0604020202020204" pitchFamily="34" charset="0"/>
              <a:buChar char="•"/>
            </a:pPr>
            <a:r>
              <a:rPr lang="en-US" dirty="0"/>
              <a:t>Jesus said, “"No one can serve two masters; for either he will hate the one and love the other, or he will be devoted to one and despise the other. You cannot serve God and wealth” (Matthew 6:24).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0112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283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803161"/>
          </a:xfrm>
        </p:spPr>
        <p:txBody>
          <a:bodyPr/>
          <a:lstStyle/>
          <a:p>
            <a:r>
              <a:rPr lang="en-US" dirty="0"/>
              <a:t>Worldly Wisdom:</a:t>
            </a:r>
          </a:p>
          <a:p>
            <a:pPr marL="171450" indent="-171450">
              <a:buFont typeface="Arial" panose="020B0604020202020204" pitchFamily="34" charset="0"/>
              <a:buChar char="•"/>
            </a:pPr>
            <a:r>
              <a:rPr lang="en-US" b="0" dirty="0"/>
              <a:t>The world refers to curse words and profanity as “adult language” and it is perfectly acceptable.</a:t>
            </a:r>
          </a:p>
          <a:p>
            <a:pPr marL="171450" indent="-171450">
              <a:buFont typeface="Arial" panose="020B0604020202020204" pitchFamily="34" charset="0"/>
              <a:buChar char="•"/>
            </a:pPr>
            <a:r>
              <a:rPr lang="en-US" b="0" dirty="0"/>
              <a:t>I worked in two corporate offices as well as a Fast Food chain and profanity of any kind was prohibited anywhere within earshot of a customer. </a:t>
            </a:r>
          </a:p>
          <a:p>
            <a:pPr marL="171450" indent="-171450">
              <a:buFont typeface="Arial" panose="020B0604020202020204" pitchFamily="34" charset="0"/>
              <a:buChar char="•"/>
            </a:pPr>
            <a:r>
              <a:rPr lang="en-US" b="0" dirty="0"/>
              <a:t>Yet, it was heard profusely in break rooms and elsewhere!</a:t>
            </a:r>
          </a:p>
          <a:p>
            <a:pPr marL="171450" indent="-171450">
              <a:buFont typeface="Arial" panose="020B0604020202020204" pitchFamily="34" charset="0"/>
              <a:buChar char="•"/>
            </a:pPr>
            <a:r>
              <a:rPr lang="en-US" b="0" dirty="0"/>
              <a:t>Movies and all forms of entertainment push boundaries for what is acceptable and what children can hear!</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Good fruits: </a:t>
            </a:r>
            <a:r>
              <a:rPr lang="en-US" dirty="0"/>
              <a:t>“There must be no filthiness and silly talk, or coarse jesting” (Ephesians 5:3-4)</a:t>
            </a:r>
          </a:p>
          <a:p>
            <a:pPr marL="171450" indent="-171450">
              <a:buFont typeface="Arial" panose="020B0604020202020204" pitchFamily="34" charset="0"/>
              <a:buChar char="•"/>
            </a:pPr>
            <a:r>
              <a:rPr lang="en-US" dirty="0"/>
              <a:t>Eph 5:3  But immorality or any impurity or greed must not even be named among you, as is proper among saints; </a:t>
            </a:r>
          </a:p>
          <a:p>
            <a:pPr marL="171450" indent="-171450">
              <a:buFont typeface="Arial" panose="020B0604020202020204" pitchFamily="34" charset="0"/>
              <a:buChar char="•"/>
            </a:pPr>
            <a:r>
              <a:rPr lang="en-US" dirty="0"/>
              <a:t>Eph 5:4  and there must be no filthiness and silly talk, or coarse jesting, which are not fitting, but rather giving of thanks.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Jesus said…</a:t>
            </a:r>
          </a:p>
          <a:p>
            <a:pPr marL="171450" indent="-171450">
              <a:buFont typeface="Arial" panose="020B0604020202020204" pitchFamily="34" charset="0"/>
              <a:buChar char="•"/>
            </a:pPr>
            <a:r>
              <a:rPr lang="en-US" dirty="0"/>
              <a:t>Mat 12:36  "But I tell you that every careless word that people speak, they shall give an accounting for it in the day of judgment. </a:t>
            </a:r>
          </a:p>
          <a:p>
            <a:pPr marL="171450" indent="-171450">
              <a:buFont typeface="Arial" panose="020B0604020202020204" pitchFamily="34" charset="0"/>
              <a:buChar char="•"/>
            </a:pPr>
            <a:r>
              <a:rPr lang="en-US" dirty="0"/>
              <a:t>Mat 12:37  "For by your words you will be justified, and by your words you will be condemned."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Curse words can be considered “abusive speech” and have no place in a saint’s vocabulary!</a:t>
            </a:r>
          </a:p>
          <a:p>
            <a:pPr marL="171450" indent="-171450">
              <a:buFont typeface="Arial" panose="020B0604020202020204" pitchFamily="34" charset="0"/>
              <a:buChar char="•"/>
            </a:pPr>
            <a:r>
              <a:rPr lang="en-US" dirty="0"/>
              <a:t>Col 3:8  But now you also, put them all aside: anger, wrath, malice, slander, and abusive speech from your mouth.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207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725545"/>
          </a:xfrm>
        </p:spPr>
        <p:txBody>
          <a:bodyPr/>
          <a:lstStyle/>
          <a:p>
            <a:r>
              <a:rPr lang="en-US" dirty="0"/>
              <a:t>Worldly Wisdom:</a:t>
            </a:r>
          </a:p>
          <a:p>
            <a:pPr marL="171450" indent="-171450">
              <a:buFont typeface="Arial" panose="020B0604020202020204" pitchFamily="34" charset="0"/>
              <a:buChar char="•"/>
            </a:pPr>
            <a:r>
              <a:rPr lang="en-US" b="0" dirty="0"/>
              <a:t>Some teach “situational ethics,” where, depending on the situation, it is OK to commit sin and crime.</a:t>
            </a:r>
          </a:p>
          <a:p>
            <a:pPr marL="171450" indent="-171450">
              <a:buFont typeface="Arial" panose="020B0604020202020204" pitchFamily="34" charset="0"/>
              <a:buChar char="•"/>
            </a:pPr>
            <a:r>
              <a:rPr lang="en-US" b="0" dirty="0"/>
              <a:t>Some say about lying, “white lies are OK.” But no one really wants to be lied to!</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Without hypocrisy (sincere): </a:t>
            </a:r>
            <a:r>
              <a:rPr lang="en-US" dirty="0"/>
              <a:t>“Do not lie to one another, since you laid aside the old self with its evil practices” (Colossians 3:9)</a:t>
            </a:r>
          </a:p>
          <a:p>
            <a:pPr marL="171450" indent="-171450">
              <a:buFont typeface="Arial" panose="020B0604020202020204" pitchFamily="34" charset="0"/>
              <a:buChar char="•"/>
            </a:pPr>
            <a:r>
              <a:rPr lang="en-US" dirty="0"/>
              <a:t>Jesus said, "But let your statement be, 'Yes, </a:t>
            </a:r>
            <a:r>
              <a:rPr lang="en-US" dirty="0" err="1"/>
              <a:t>yes'</a:t>
            </a:r>
            <a:r>
              <a:rPr lang="en-US" dirty="0"/>
              <a:t> or 'No, no'; anything beyond these is of evil” (Matthew 5:37)</a:t>
            </a:r>
          </a:p>
          <a:p>
            <a:pPr marL="171450" indent="-171450">
              <a:buFont typeface="Arial" panose="020B0604020202020204" pitchFamily="34" charset="0"/>
              <a:buChar char="•"/>
            </a:pPr>
            <a:r>
              <a:rPr lang="en-US" dirty="0"/>
              <a:t>About those who will not enter into Heaven, John wrote…</a:t>
            </a:r>
          </a:p>
          <a:p>
            <a:pPr marL="171450" indent="-171450">
              <a:buFont typeface="Arial" panose="020B0604020202020204" pitchFamily="34" charset="0"/>
              <a:buChar char="•"/>
            </a:pPr>
            <a:r>
              <a:rPr lang="en-US" dirty="0"/>
              <a:t>Rev 21:8  "But for the cowardly and unbelieving and abominable and murderers and immoral persons and sorcerers and idolaters and all liars, their part will be in the lake that burns with fire and brimstone, which is the second death."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describing Heaven, John wrote…</a:t>
            </a:r>
          </a:p>
          <a:p>
            <a:pPr marL="171450" indent="-171450">
              <a:buFont typeface="Arial" panose="020B0604020202020204" pitchFamily="34" charset="0"/>
              <a:buChar char="•"/>
            </a:pPr>
            <a:r>
              <a:rPr lang="en-US" dirty="0"/>
              <a:t>Rev 21:23  And the city has no need of the sun or of the moon to shine on it, for the glory of God has illumined it, and its lamp is the Lamb. </a:t>
            </a:r>
          </a:p>
          <a:p>
            <a:pPr marL="171450" indent="-171450">
              <a:buFont typeface="Arial" panose="020B0604020202020204" pitchFamily="34" charset="0"/>
              <a:buChar char="•"/>
            </a:pPr>
            <a:r>
              <a:rPr lang="en-US" dirty="0"/>
              <a:t>Rev 21:24  The nations will walk by its light, and the kings of the earth will bring their glory into it. </a:t>
            </a:r>
          </a:p>
          <a:p>
            <a:pPr marL="171450" indent="-171450">
              <a:buFont typeface="Arial" panose="020B0604020202020204" pitchFamily="34" charset="0"/>
              <a:buChar char="•"/>
            </a:pPr>
            <a:r>
              <a:rPr lang="en-US" dirty="0"/>
              <a:t>Rev 21:25  In the daytime (for there will be no night there) its gates will never be closed; </a:t>
            </a:r>
          </a:p>
          <a:p>
            <a:pPr marL="171450" indent="-171450">
              <a:buFont typeface="Arial" panose="020B0604020202020204" pitchFamily="34" charset="0"/>
              <a:buChar char="•"/>
            </a:pPr>
            <a:r>
              <a:rPr lang="en-US" dirty="0"/>
              <a:t>Rev 21:26  and they will bring the glory and the honor of the nations into it; </a:t>
            </a:r>
          </a:p>
          <a:p>
            <a:pPr marL="171450" indent="-171450">
              <a:buFont typeface="Arial" panose="020B0604020202020204" pitchFamily="34" charset="0"/>
              <a:buChar char="•"/>
            </a:pPr>
            <a:r>
              <a:rPr lang="en-US" dirty="0"/>
              <a:t>Rev 21:27  and nothing unclean, and no one who practices abomination and lying, shall ever come into it, but only those whose names are written in the Lamb's book of life.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5277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424085"/>
            <a:ext cx="5029200" cy="3880776"/>
          </a:xfrm>
        </p:spPr>
        <p:txBody>
          <a:bodyPr/>
          <a:lstStyle/>
          <a:p>
            <a:r>
              <a:rPr lang="en-US" dirty="0"/>
              <a:t>Worldly Wisdom:</a:t>
            </a:r>
          </a:p>
          <a:p>
            <a:pPr marL="171450" indent="-171450">
              <a:buFont typeface="Arial" panose="020B0604020202020204" pitchFamily="34" charset="0"/>
              <a:buChar char="•"/>
            </a:pPr>
            <a:r>
              <a:rPr lang="en-US" b="0" dirty="0"/>
              <a:t>“There is NO God”</a:t>
            </a:r>
          </a:p>
          <a:p>
            <a:pPr marL="171450" indent="-171450">
              <a:buFont typeface="Arial" panose="020B0604020202020204" pitchFamily="34" charset="0"/>
              <a:buChar char="•"/>
            </a:pPr>
            <a:r>
              <a:rPr lang="en-US" b="0" dirty="0"/>
              <a:t>Worldly people live however they see fit, driven by whatever lust they have, without fear of God (Titus 3:3; I Peter 1:14; II Peter 3:3-4)</a:t>
            </a:r>
          </a:p>
          <a:p>
            <a:pPr marL="171450" indent="-171450">
              <a:buFont typeface="Arial" panose="020B0604020202020204" pitchFamily="34" charset="0"/>
              <a:buChar char="•"/>
            </a:pPr>
            <a:r>
              <a:rPr lang="en-US" dirty="0"/>
              <a:t>Psa_10:4  The wicked, in the haughtiness of his countenance, does not seek Him. All his thoughts are, "There is no God."</a:t>
            </a:r>
          </a:p>
          <a:p>
            <a:pPr marL="171450" indent="-171450">
              <a:buFont typeface="Arial" panose="020B0604020202020204" pitchFamily="34" charset="0"/>
              <a:buChar char="•"/>
            </a:pPr>
            <a:r>
              <a:rPr lang="en-US" dirty="0"/>
              <a:t>Psa_14:1  For the choir director. A Psalm of David. The fool has said in his heart, "There is no God." They are corrupt, they have committed abominable deeds; There is no one who does good.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Reasonable (ready to obey): </a:t>
            </a:r>
            <a:r>
              <a:rPr lang="en-US" dirty="0"/>
              <a:t>Jesus said, “He who has believed and has been baptized shall be saved; but he who has disbelieved shall be condemned” (Mark 16:16)</a:t>
            </a:r>
          </a:p>
          <a:p>
            <a:pPr marL="171450" indent="-171450">
              <a:buFont typeface="Arial" panose="020B0604020202020204" pitchFamily="34" charset="0"/>
              <a:buChar char="•"/>
            </a:pPr>
            <a:r>
              <a:rPr lang="en-US" dirty="0"/>
              <a:t>John the Baptist said, “He who believes in the Son has eternal life; but he who does not obey the Son will not see life, but the wrath of God abides on him” (John 3:36)</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Hebrews writer wrote, “And having been made perfect, He became to all those who obey Him the source of eternal salvation” (Hebrews 5:9)</a:t>
            </a:r>
          </a:p>
          <a:p>
            <a:pPr marL="171450" indent="-171450">
              <a:buFont typeface="Arial" panose="020B0604020202020204" pitchFamily="34" charset="0"/>
              <a:buChar char="•"/>
            </a:pPr>
            <a:r>
              <a:rPr lang="en-US" dirty="0"/>
              <a:t>Paul wrote, “For as through the one man's disobedience the many were made sinners, even so through the obedience of the One the many will be made righteous” (Romans 5:19)</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James wrote…</a:t>
            </a:r>
          </a:p>
          <a:p>
            <a:pPr marL="171450" indent="-171450">
              <a:buFont typeface="Arial" panose="020B0604020202020204" pitchFamily="34" charset="0"/>
              <a:buChar char="•"/>
            </a:pPr>
            <a:r>
              <a:rPr lang="en-US" dirty="0"/>
              <a:t>Jas 1:21  Therefore, putting aside all filthiness and all that remains of wickedness, in humility receive the word implanted, which is able to save your souls. </a:t>
            </a:r>
          </a:p>
          <a:p>
            <a:pPr marL="171450" indent="-171450">
              <a:buFont typeface="Arial" panose="020B0604020202020204" pitchFamily="34" charset="0"/>
              <a:buChar char="•"/>
            </a:pPr>
            <a:r>
              <a:rPr lang="en-US" dirty="0"/>
              <a:t>Jas 1:22  But prove yourselves doers of the word, and not merely hearers who delude themselves.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a God, He is alive, and creation alone leaves mankind without excuse!</a:t>
            </a:r>
          </a:p>
          <a:p>
            <a:pPr marL="171450" indent="-171450">
              <a:buFont typeface="Arial" panose="020B0604020202020204" pitchFamily="34" charset="0"/>
              <a:buChar char="•"/>
            </a:pPr>
            <a:r>
              <a:rPr lang="en-US" dirty="0"/>
              <a:t>Rom 1:20  For since the creation of the world His invisible attributes, His eternal power and divine nature, have been clearly seen, being understood through what has been made, so that they are without excuse. </a:t>
            </a:r>
          </a:p>
          <a:p>
            <a:pPr marL="171450" indent="-171450">
              <a:buFont typeface="Arial" panose="020B0604020202020204" pitchFamily="34" charset="0"/>
              <a:buChar char="•"/>
            </a:pPr>
            <a:r>
              <a:rPr lang="en-US" dirty="0"/>
              <a:t>Rom 1:21  For even though they knew God, they did not honor Him as God or give thanks, but they became futile in their speculations, and their foolish heart was darkened. </a:t>
            </a:r>
          </a:p>
          <a:p>
            <a:pPr marL="171450" indent="-171450">
              <a:buFont typeface="Arial" panose="020B0604020202020204" pitchFamily="34" charset="0"/>
              <a:buChar char="•"/>
            </a:pPr>
            <a:r>
              <a:rPr lang="en-US" dirty="0"/>
              <a:t>Rom 1:22  Professing to be wise, they became fools, (Psalm 14:1) </a:t>
            </a:r>
          </a:p>
          <a:p>
            <a:pPr marL="171450" indent="-171450">
              <a:buFont typeface="Arial" panose="020B0604020202020204" pitchFamily="34" charset="0"/>
              <a:buChar char="•"/>
            </a:pPr>
            <a:r>
              <a:rPr lang="en-US" dirty="0"/>
              <a:t>Rom 1:23  and exchanged the glory of the incorruptible God for an image in the form of corruptible man and of birds and four-footed animals and crawling creatures. </a:t>
            </a:r>
          </a:p>
          <a:p>
            <a:pPr marL="171450" indent="-171450">
              <a:buFont typeface="Arial" panose="020B0604020202020204" pitchFamily="34" charset="0"/>
              <a:buChar char="•"/>
            </a:pPr>
            <a:r>
              <a:rPr lang="en-US" dirty="0"/>
              <a:t>Rom 1:24  Therefore God gave them over in the lusts of their hearts to impurity, so that their bodies would be dishonored among them. </a:t>
            </a:r>
          </a:p>
          <a:p>
            <a:pPr marL="171450" indent="-171450">
              <a:buFont typeface="Arial" panose="020B0604020202020204" pitchFamily="34" charset="0"/>
              <a:buChar char="•"/>
            </a:pPr>
            <a:r>
              <a:rPr lang="en-US" dirty="0"/>
              <a:t>Rom 1:25  For they exchanged the truth of God for a lie, and worshiped and served the creature rather than the Creator, who is blessed forever. Amen.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Thessalonians turned from idols to serve the Living God…</a:t>
            </a:r>
          </a:p>
          <a:p>
            <a:pPr marL="171450" indent="-171450">
              <a:buFont typeface="Arial" panose="020B0604020202020204" pitchFamily="34" charset="0"/>
              <a:buChar char="•"/>
            </a:pPr>
            <a:r>
              <a:rPr lang="en-US" dirty="0"/>
              <a:t>1Th 1:9  For they themselves report about us what kind of a reception we had with you, and how you turned to God from idols to serve a living and true God, </a:t>
            </a:r>
          </a:p>
          <a:p>
            <a:pPr marL="171450" indent="-171450">
              <a:buFont typeface="Arial" panose="020B0604020202020204" pitchFamily="34" charset="0"/>
              <a:buChar char="•"/>
            </a:pPr>
            <a:r>
              <a:rPr lang="en-US" dirty="0"/>
              <a:t>1Th 1:10  and to wait for His Son from heaven, whom He raised from the dead, that is Jesus, who rescues us from the wrath to come.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1116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calls for a total transformation of our lives!</a:t>
            </a:r>
          </a:p>
          <a:p>
            <a:endParaRPr lang="en-US" dirty="0"/>
          </a:p>
          <a:p>
            <a:r>
              <a:rPr lang="en-US" dirty="0"/>
              <a:t>Paul said, “Whatever you do in word or deed, do all in the name of the Lord Jesus, giving thanks through Him to God the Father” (Colossians 3:17)</a:t>
            </a:r>
          </a:p>
          <a:p>
            <a:endParaRPr lang="en-US" dirty="0"/>
          </a:p>
          <a:p>
            <a:r>
              <a:rPr lang="en-US" dirty="0"/>
              <a:t>Timothy was told, “Let no one look down on your youthfulness, but rather in speech, conduct, love, faith and purity, show yourself an example of those who believe” (I Timothy 4:12)</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82778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seek out and ask for the wisdom from above! (James 1:5-8)</a:t>
            </a:r>
          </a:p>
          <a:p>
            <a:r>
              <a:rPr lang="en-US" dirty="0"/>
              <a:t>Let us ask God for wisdom in faith and with confidence!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9806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25</a:t>
            </a:fld>
            <a:endParaRPr lang="en-US"/>
          </a:p>
        </p:txBody>
      </p:sp>
    </p:spTree>
    <p:extLst>
      <p:ext uri="{BB962C8B-B14F-4D97-AF65-F5344CB8AC3E}">
        <p14:creationId xmlns:p14="http://schemas.microsoft.com/office/powerpoint/2010/main" val="226340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26</a:t>
            </a:fld>
            <a:endParaRPr lang="en-US"/>
          </a:p>
        </p:txBody>
      </p:sp>
    </p:spTree>
    <p:extLst>
      <p:ext uri="{BB962C8B-B14F-4D97-AF65-F5344CB8AC3E}">
        <p14:creationId xmlns:p14="http://schemas.microsoft.com/office/powerpoint/2010/main" val="22601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506269"/>
            <a:ext cx="5029200" cy="3241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James tells us there are two kinds of wisdom: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Worldly Wisdom (earthly, natural, demonic; jealousy, selfish ambition, disorder)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Wisdom from Above (pure, peaceable, gentle, reasonable, merciful, producing good fruits (righteousness and peace), unwavering, without hypocrisy (sincere)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James 3:13-18: Contrast between God’s wisdom and the world’s: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God’s Wisdom: purity, peace, gentleness, mercy, good deeds, steadfastness (unwavering), and without hypocrisy.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World’s Wisdom: jealousies, selfish ambition, arrogance, disorder and every evil thing.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Man often uses wisdom to further self. Self-ambition and jealousy is what men often do with their wisdom.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t>James 4:1-3: The consequences of jealousy or covetousness, to lust after something you don’t have. If unchecked, it leads to murder, strife, and thievery, in essence, misery and heartache to those involved.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God’s foolishness is wiser than man’s wisdom.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I Corinthians 1:19-25: Jesus is the power of God and the wisdom of God. When we come to know Christ, we come to know wisdom.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73501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0578" y="4307662"/>
            <a:ext cx="5029200" cy="4424085"/>
          </a:xfrm>
        </p:spPr>
        <p:txBody>
          <a:bodyPr/>
          <a:lstStyle/>
          <a:p>
            <a:pPr marL="0" marR="0">
              <a:spcBef>
                <a:spcPts val="0"/>
              </a:spcBef>
              <a:spcAft>
                <a:spcPts val="0"/>
              </a:spcAft>
              <a:tabLst>
                <a:tab pos="571500" algn="l"/>
              </a:tabLst>
            </a:pPr>
            <a:r>
              <a:rPr lang="en-US" sz="1100" dirty="0">
                <a:effectLst/>
                <a:latin typeface="Times New Roman" panose="02020603050405020304" pitchFamily="18" charset="0"/>
                <a:ea typeface="Times New Roman" panose="02020603050405020304" pitchFamily="18" charset="0"/>
              </a:rPr>
              <a:t>Jesus is “the wisdom of God”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71500" algn="l"/>
              </a:tabLst>
            </a:pPr>
            <a:r>
              <a:rPr lang="en-US" sz="1100" dirty="0">
                <a:effectLst/>
                <a:latin typeface="Times New Roman" panose="02020603050405020304" pitchFamily="18" charset="0"/>
                <a:ea typeface="Times New Roman" panose="02020603050405020304" pitchFamily="18" charset="0"/>
              </a:rPr>
              <a:t>Luke 11:49 (Matthew 23:34): “For this reason also the wisdom of God said, 'I will send to them prophets and apostles, and some of them they will kill and some they will persecute,’”</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71500" algn="l"/>
              </a:tabLst>
            </a:pPr>
            <a:r>
              <a:rPr lang="en-US" sz="1100" dirty="0">
                <a:effectLst/>
                <a:latin typeface="Times New Roman" panose="02020603050405020304" pitchFamily="18" charset="0"/>
                <a:ea typeface="Times New Roman" panose="02020603050405020304" pitchFamily="18" charset="0"/>
              </a:rPr>
              <a:t>I Corinthians 1:24: To those who are called, both Jews and Greeks, Christ the power of God and the wisdom of God.</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71500" algn="l"/>
              </a:tabLst>
            </a:pPr>
            <a:r>
              <a:rPr lang="en-US" sz="1100" dirty="0">
                <a:effectLst/>
                <a:latin typeface="Times New Roman" panose="02020603050405020304" pitchFamily="18" charset="0"/>
                <a:ea typeface="Times New Roman" panose="02020603050405020304" pitchFamily="18" charset="0"/>
              </a:rPr>
              <a:t>I Corinthians 1:30: You are in Christ Jesus, who became for us wisdom from God—and righteousness and sanctification and redemption.</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571500" algn="l"/>
              </a:tabLst>
            </a:pPr>
            <a:r>
              <a:rPr lang="en-US" sz="1100" dirty="0">
                <a:effectLst/>
                <a:latin typeface="Times New Roman" panose="02020603050405020304" pitchFamily="18" charset="0"/>
                <a:ea typeface="Times New Roman" panose="02020603050405020304" pitchFamily="18" charset="0"/>
              </a:rPr>
              <a:t>Colossians 2:3: In Him [Jesus, v.2] are hidden all the treasures of wisdom and knowledge.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100" dirty="0">
                <a:effectLst/>
                <a:latin typeface="Times New Roman" panose="02020603050405020304" pitchFamily="18" charset="0"/>
                <a:ea typeface="Times New Roman" panose="02020603050405020304" pitchFamily="18" charset="0"/>
              </a:rPr>
              <a:t>Colossians 2:8: Just a few verses later Paul warns the saints not to seek for wisdom by some other means than Jesus!</a:t>
            </a:r>
          </a:p>
          <a:p>
            <a:pPr marL="742950" marR="0" lvl="1" indent="-285750">
              <a:spcBef>
                <a:spcPts val="0"/>
              </a:spcBef>
              <a:spcAft>
                <a:spcPts val="0"/>
              </a:spcAft>
              <a:buFont typeface="Courier New" panose="02070309020205020404" pitchFamily="49" charset="0"/>
              <a:buChar char="o"/>
              <a:tabLst>
                <a:tab pos="571500" algn="l"/>
              </a:tabLst>
            </a:pPr>
            <a:r>
              <a:rPr lang="en-US" sz="1200" dirty="0">
                <a:effectLst/>
                <a:latin typeface="Times New Roman" panose="02020603050405020304" pitchFamily="18" charset="0"/>
                <a:ea typeface="Times New Roman" panose="02020603050405020304" pitchFamily="18" charset="0"/>
              </a:rPr>
              <a:t>“See to it that no one takes you captive through philosophy and empty deception, according to the tradition of men, according to the elementary principles of the world, rather than according to Christ.”</a:t>
            </a:r>
          </a:p>
          <a:p>
            <a:pPr marL="742950" marR="0" lvl="1" indent="-285750">
              <a:spcBef>
                <a:spcPts val="0"/>
              </a:spcBef>
              <a:spcAft>
                <a:spcPts val="0"/>
              </a:spcAft>
              <a:buFont typeface="Courier New" panose="02070309020205020404" pitchFamily="49" charset="0"/>
              <a:buChar char="o"/>
              <a:tabLst>
                <a:tab pos="571500" algn="l"/>
              </a:tabLst>
            </a:pPr>
            <a:r>
              <a:rPr lang="en-US" sz="1200" dirty="0">
                <a:effectLst/>
                <a:latin typeface="Times New Roman" panose="02020603050405020304" pitchFamily="18" charset="0"/>
                <a:ea typeface="Times New Roman" panose="02020603050405020304" pitchFamily="18" charset="0"/>
              </a:rPr>
              <a:t>Jesus sent the Holy Spirit to guide His disciples “in all truth” so the words of Jesus, “the wisdom of God,” “the wisdom from above” is the word of God!</a:t>
            </a:r>
          </a:p>
          <a:p>
            <a:pPr marL="742950" marR="0" lvl="1" indent="-285750">
              <a:spcBef>
                <a:spcPts val="0"/>
              </a:spcBef>
              <a:spcAft>
                <a:spcPts val="0"/>
              </a:spcAft>
              <a:buFont typeface="Courier New" panose="02070309020205020404" pitchFamily="49" charset="0"/>
              <a:buChar char="o"/>
              <a:tabLst>
                <a:tab pos="571500" algn="l"/>
              </a:tabLst>
            </a:pPr>
            <a:r>
              <a:rPr lang="en-US" sz="1200" dirty="0">
                <a:effectLst/>
                <a:latin typeface="Times New Roman" panose="02020603050405020304" pitchFamily="18" charset="0"/>
                <a:ea typeface="Times New Roman" panose="02020603050405020304" pitchFamily="18" charset="0"/>
              </a:rPr>
              <a:t>John 16:13: “But when He, the Spirit of truth, comes, He will guide you into all the truth; for He will not speak on His own initiative, but whatever He hears, He will speak; and He will disclose to you what is to come.” </a:t>
            </a:r>
          </a:p>
          <a:p>
            <a:endParaRPr lang="en-US" dirty="0"/>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4</a:t>
            </a:fld>
            <a:endParaRPr lang="en-US"/>
          </a:p>
        </p:txBody>
      </p:sp>
    </p:spTree>
    <p:extLst>
      <p:ext uri="{BB962C8B-B14F-4D97-AF65-F5344CB8AC3E}">
        <p14:creationId xmlns:p14="http://schemas.microsoft.com/office/powerpoint/2010/main" val="169225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6399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6</a:t>
            </a:fld>
            <a:endParaRPr lang="en-US"/>
          </a:p>
        </p:txBody>
      </p:sp>
    </p:spTree>
    <p:extLst>
      <p:ext uri="{BB962C8B-B14F-4D97-AF65-F5344CB8AC3E}">
        <p14:creationId xmlns:p14="http://schemas.microsoft.com/office/powerpoint/2010/main" val="406741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dirty="0"/>
              <a:t>Sunday just another day. Part of the weekend. Party!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Unwavering (steadfast): </a:t>
            </a:r>
            <a:r>
              <a:rPr lang="en-US" dirty="0"/>
              <a:t>Sunday is our day to assemble as the church (Acts 20:7; I Corinthians 11:18; 16:2)</a:t>
            </a:r>
          </a:p>
          <a:p>
            <a:pPr marL="171450" indent="-171450">
              <a:buFont typeface="Arial" panose="020B0604020202020204" pitchFamily="34" charset="0"/>
              <a:buChar char="•"/>
            </a:pPr>
            <a:r>
              <a:rPr lang="en-US" dirty="0"/>
              <a:t>Sunday as a priority for a Christian is great. We show that in our hearts when we look for jobs that have Sundays off, or when we talk to HR or our boss upon being hired that we need Sunday off. </a:t>
            </a:r>
          </a:p>
          <a:p>
            <a:pPr marL="171450" indent="-171450">
              <a:buFont typeface="Arial" panose="020B0604020202020204" pitchFamily="34" charset="0"/>
              <a:buChar char="•"/>
            </a:pPr>
            <a:r>
              <a:rPr lang="en-US" dirty="0"/>
              <a:t>We won’t always get it, and some bosses are not always accommodating. But when you ask you show where your priorities are and God knows your heart. </a:t>
            </a:r>
          </a:p>
          <a:p>
            <a:pPr marL="171450" indent="-171450">
              <a:buFont typeface="Arial" panose="020B0604020202020204" pitchFamily="34" charset="0"/>
              <a:buChar char="•"/>
            </a:pPr>
            <a:r>
              <a:rPr lang="en-US" dirty="0"/>
              <a:t>But the wisdom from above is so much more than just assembling on Sundays.</a:t>
            </a:r>
          </a:p>
          <a:p>
            <a:pPr marL="171450" indent="-171450">
              <a:buFont typeface="Arial" panose="020B0604020202020204" pitchFamily="34" charset="0"/>
              <a:buChar char="•"/>
            </a:pPr>
            <a:r>
              <a:rPr lang="en-US" dirty="0"/>
              <a:t>It is a head-to-toe transformation that governs our daily lives in every decision and judgment that we make!</a:t>
            </a:r>
          </a:p>
          <a:p>
            <a:pPr marL="171450" indent="-171450">
              <a:buFont typeface="Arial" panose="020B0604020202020204" pitchFamily="34" charset="0"/>
              <a:buChar char="•"/>
            </a:pPr>
            <a:r>
              <a:rPr lang="en-US" dirty="0"/>
              <a:t>In word and deed!</a:t>
            </a:r>
          </a:p>
        </p:txBody>
      </p:sp>
      <p:sp>
        <p:nvSpPr>
          <p:cNvPr id="4" name="Slide Number Placeholder 3"/>
          <p:cNvSpPr>
            <a:spLocks noGrp="1"/>
          </p:cNvSpPr>
          <p:nvPr>
            <p:ph type="sldNum" sz="quarter" idx="5"/>
          </p:nvPr>
        </p:nvSpPr>
        <p:spPr/>
        <p:txBody>
          <a:bodyPr/>
          <a:lstStyle/>
          <a:p>
            <a:pPr>
              <a:defRPr/>
            </a:pPr>
            <a:fld id="{9B66C8A7-F15F-47A1-A55B-76F57FCE4C63}" type="slidenum">
              <a:rPr lang="en-US" smtClean="0"/>
              <a:pPr>
                <a:defRPr/>
              </a:pPr>
              <a:t>7</a:t>
            </a:fld>
            <a:endParaRPr lang="en-US"/>
          </a:p>
        </p:txBody>
      </p:sp>
    </p:spTree>
    <p:extLst>
      <p:ext uri="{BB962C8B-B14F-4D97-AF65-F5344CB8AC3E}">
        <p14:creationId xmlns:p14="http://schemas.microsoft.com/office/powerpoint/2010/main" val="214888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dirty="0"/>
              <a:t>“Sex Sells”: It’s hot out so clothes come off!</a:t>
            </a:r>
          </a:p>
          <a:p>
            <a:pPr marL="171450" indent="-171450">
              <a:buFont typeface="Arial" panose="020B0604020202020204" pitchFamily="34" charset="0"/>
              <a:buChar char="•"/>
            </a:pPr>
            <a:r>
              <a:rPr lang="en-US" dirty="0"/>
              <a:t>Tr</a:t>
            </a:r>
            <a:r>
              <a:rPr lang="en-US" b="0" dirty="0"/>
              <a:t>endy fashions, casual wear, beach wear, advertisements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Purity:</a:t>
            </a:r>
            <a:r>
              <a:rPr lang="en-US" dirty="0"/>
              <a:t> Saints dress modestly (I Timothy 2:9-10); and “abstain from fleshly lusts which wage war against the soul” (I Peter 2:11)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2823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Worldly Wisdom:</a:t>
            </a:r>
          </a:p>
          <a:p>
            <a:pPr marL="171450" indent="-171450">
              <a:buFont typeface="Arial" panose="020B0604020202020204" pitchFamily="34" charset="0"/>
              <a:buChar char="•"/>
            </a:pPr>
            <a:r>
              <a:rPr lang="en-US" b="0" dirty="0"/>
              <a:t>Cohabit before marriage; if loveless in your marriage, commit adultery</a:t>
            </a:r>
          </a:p>
          <a:p>
            <a:pPr marL="171450" indent="-171450">
              <a:buFont typeface="Arial" panose="020B0604020202020204" pitchFamily="34" charset="0"/>
              <a:buChar char="•"/>
            </a:pPr>
            <a:r>
              <a:rPr lang="en-US" dirty="0"/>
              <a:t>Sex is a natural instinct and you just explore and try it out until you find your soulmate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Wisdom from Above:</a:t>
            </a:r>
          </a:p>
          <a:p>
            <a:pPr marL="171450" indent="-171450">
              <a:buFont typeface="Arial" panose="020B0604020202020204" pitchFamily="34" charset="0"/>
              <a:buChar char="•"/>
            </a:pPr>
            <a:r>
              <a:rPr lang="en-US" b="1" dirty="0"/>
              <a:t>Purity:</a:t>
            </a:r>
            <a:r>
              <a:rPr lang="en-US" dirty="0"/>
              <a:t> God’s word says, “fornicators and adulterers God will judge” (Hebrews 13:4)</a:t>
            </a:r>
          </a:p>
          <a:p>
            <a:pPr marL="171450" indent="-171450">
              <a:buFont typeface="Arial" panose="020B0604020202020204" pitchFamily="34" charset="0"/>
              <a:buChar char="•"/>
            </a:pPr>
            <a:r>
              <a:rPr lang="en-US" dirty="0"/>
              <a:t>Sex is a sacred act that is to be enjoyed by married couples, “Marriage is to be held in honor among all, and the marriage bed is to be undefiled” (Hebrews 13:4)</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66C8A7-F15F-47A1-A55B-76F57FCE4C6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0294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A74721B7-E441-4946-8958-CAFD8DDCBE7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a:t>Wisdom From Above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A74721B7-E441-4946-8958-CAFD8DDCBE78}"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Wisdom From Above</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Wisdom From Above</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57944196-5DDB-4458-8924-2C18A7AB131D}"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701C9024-5F9F-4105-AB01-90216EA4B4C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43EB7003-83B1-4907-8C3D-B8E0073E25C4}"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a:p>
        </p:txBody>
      </p:sp>
    </p:spTree>
    <p:extLst>
      <p:ext uri="{BB962C8B-B14F-4D97-AF65-F5344CB8AC3E}">
        <p14:creationId xmlns:p14="http://schemas.microsoft.com/office/powerpoint/2010/main" val="496972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a:p>
        </p:txBody>
      </p:sp>
    </p:spTree>
    <p:extLst>
      <p:ext uri="{BB962C8B-B14F-4D97-AF65-F5344CB8AC3E}">
        <p14:creationId xmlns:p14="http://schemas.microsoft.com/office/powerpoint/2010/main" val="314021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a:p>
        </p:txBody>
      </p:sp>
    </p:spTree>
    <p:extLst>
      <p:ext uri="{BB962C8B-B14F-4D97-AF65-F5344CB8AC3E}">
        <p14:creationId xmlns:p14="http://schemas.microsoft.com/office/powerpoint/2010/main" val="1430153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a:p>
        </p:txBody>
      </p:sp>
    </p:spTree>
    <p:extLst>
      <p:ext uri="{BB962C8B-B14F-4D97-AF65-F5344CB8AC3E}">
        <p14:creationId xmlns:p14="http://schemas.microsoft.com/office/powerpoint/2010/main" val="2015864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Wisdom From Above</a:t>
            </a:r>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a:p>
        </p:txBody>
      </p:sp>
    </p:spTree>
    <p:extLst>
      <p:ext uri="{BB962C8B-B14F-4D97-AF65-F5344CB8AC3E}">
        <p14:creationId xmlns:p14="http://schemas.microsoft.com/office/powerpoint/2010/main" val="428806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Wisdom From Above</a:t>
            </a:r>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a:p>
        </p:txBody>
      </p:sp>
    </p:spTree>
    <p:extLst>
      <p:ext uri="{BB962C8B-B14F-4D97-AF65-F5344CB8AC3E}">
        <p14:creationId xmlns:p14="http://schemas.microsoft.com/office/powerpoint/2010/main" val="369208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Wisdom From Above</a:t>
            </a:r>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a:p>
        </p:txBody>
      </p:sp>
    </p:spTree>
    <p:extLst>
      <p:ext uri="{BB962C8B-B14F-4D97-AF65-F5344CB8AC3E}">
        <p14:creationId xmlns:p14="http://schemas.microsoft.com/office/powerpoint/2010/main" val="370128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3AE261E5-64DA-47AC-907C-B65C4F62CAAF}"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a:p>
        </p:txBody>
      </p:sp>
    </p:spTree>
    <p:extLst>
      <p:ext uri="{BB962C8B-B14F-4D97-AF65-F5344CB8AC3E}">
        <p14:creationId xmlns:p14="http://schemas.microsoft.com/office/powerpoint/2010/main" val="985388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a:p>
        </p:txBody>
      </p:sp>
    </p:spTree>
    <p:extLst>
      <p:ext uri="{BB962C8B-B14F-4D97-AF65-F5344CB8AC3E}">
        <p14:creationId xmlns:p14="http://schemas.microsoft.com/office/powerpoint/2010/main" val="320881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2805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411797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535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34228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Wisdom From Above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086879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Wisdom From Above</a:t>
            </a:r>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302195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a:p>
        </p:txBody>
      </p:sp>
    </p:spTree>
    <p:extLst>
      <p:ext uri="{BB962C8B-B14F-4D97-AF65-F5344CB8AC3E}">
        <p14:creationId xmlns:p14="http://schemas.microsoft.com/office/powerpoint/2010/main" val="2721274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Wisdom From Above</a:t>
            </a:r>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a:p>
        </p:txBody>
      </p:sp>
    </p:spTree>
    <p:extLst>
      <p:ext uri="{BB962C8B-B14F-4D97-AF65-F5344CB8AC3E}">
        <p14:creationId xmlns:p14="http://schemas.microsoft.com/office/powerpoint/2010/main" val="334889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825774E0-69CD-404B-A5F8-0D15670D1A2B}" type="slidenum">
              <a:rPr lang="en-US" smtClean="0"/>
              <a:pPr>
                <a:defRPr/>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Wisdom From Above</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4032210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430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0107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892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96132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1592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449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8094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300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71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Wisdom From Above</a:t>
            </a:r>
          </a:p>
        </p:txBody>
      </p:sp>
      <p:sp>
        <p:nvSpPr>
          <p:cNvPr id="9" name="Slide Number Placeholder 8"/>
          <p:cNvSpPr>
            <a:spLocks noGrp="1"/>
          </p:cNvSpPr>
          <p:nvPr>
            <p:ph type="sldNum" sz="quarter" idx="12"/>
          </p:nvPr>
        </p:nvSpPr>
        <p:spPr/>
        <p:txBody>
          <a:bodyPr/>
          <a:lstStyle/>
          <a:p>
            <a:pPr>
              <a:defRPr/>
            </a:pPr>
            <a:fld id="{293CF321-C7F8-4A37-9A19-8087C737B64B}" type="slidenum">
              <a:rPr lang="en-US" smtClean="0"/>
              <a:pPr>
                <a:defRPr/>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924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Wisdom From Above</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03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Wisdom From Above</a:t>
            </a:r>
          </a:p>
        </p:txBody>
      </p:sp>
      <p:sp>
        <p:nvSpPr>
          <p:cNvPr id="5" name="Slide Number Placeholder 4"/>
          <p:cNvSpPr>
            <a:spLocks noGrp="1"/>
          </p:cNvSpPr>
          <p:nvPr>
            <p:ph type="sldNum" sz="quarter" idx="12"/>
          </p:nvPr>
        </p:nvSpPr>
        <p:spPr/>
        <p:txBody>
          <a:bodyPr/>
          <a:lstStyle/>
          <a:p>
            <a:pPr>
              <a:defRPr/>
            </a:pPr>
            <a:fld id="{70703801-D45B-4A6D-9724-998D58A3F32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Wisdom From Above</a:t>
            </a:r>
          </a:p>
        </p:txBody>
      </p:sp>
      <p:sp>
        <p:nvSpPr>
          <p:cNvPr id="4" name="Slide Number Placeholder 3"/>
          <p:cNvSpPr>
            <a:spLocks noGrp="1"/>
          </p:cNvSpPr>
          <p:nvPr>
            <p:ph type="sldNum" sz="quarter" idx="12"/>
          </p:nvPr>
        </p:nvSpPr>
        <p:spPr/>
        <p:txBody>
          <a:bodyPr/>
          <a:lstStyle/>
          <a:p>
            <a:pPr>
              <a:defRPr/>
            </a:pPr>
            <a:fld id="{1A53DB06-EC93-40DE-85EA-BEE3EF7319A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752D167A-6CD6-488C-A5D9-384FBA77BED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Wisdom From Above</a:t>
            </a:r>
          </a:p>
        </p:txBody>
      </p:sp>
      <p:sp>
        <p:nvSpPr>
          <p:cNvPr id="7" name="Slide Number Placeholder 6"/>
          <p:cNvSpPr>
            <a:spLocks noGrp="1"/>
          </p:cNvSpPr>
          <p:nvPr>
            <p:ph type="sldNum" sz="quarter" idx="12"/>
          </p:nvPr>
        </p:nvSpPr>
        <p:spPr/>
        <p:txBody>
          <a:bodyPr/>
          <a:lstStyle/>
          <a:p>
            <a:pPr>
              <a:defRPr/>
            </a:pPr>
            <a:fld id="{11B1F845-825B-4980-B0BE-D96B4BC50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fld id="{167C8C57-8405-4012-A442-FD5D451A00B6}" type="slidenum">
              <a:rPr lang="en-US" smtClean="0"/>
              <a:pPr>
                <a:defRPr/>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r>
              <a:rPr lang="en-US"/>
              <a:t>Wisdom From Above</a:t>
            </a:r>
          </a:p>
        </p:txBody>
      </p:sp>
    </p:spTree>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Wisdom From Above</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167C8C57-8405-4012-A442-FD5D451A00B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r>
              <a:rPr lang="en-US"/>
              <a:t>Wisdom From Above</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313759CD-3552-4ADB-A7E5-A13533B614AC}" type="slidenum">
              <a:rPr lang="en-US" smtClean="0"/>
              <a:pPr>
                <a:defRPr/>
              </a:pPr>
              <a:t>‹#›</a:t>
            </a:fld>
            <a:endParaRPr lang="en-US"/>
          </a:p>
        </p:txBody>
      </p:sp>
    </p:spTree>
    <p:extLst>
      <p:ext uri="{BB962C8B-B14F-4D97-AF65-F5344CB8AC3E}">
        <p14:creationId xmlns:p14="http://schemas.microsoft.com/office/powerpoint/2010/main" val="2967989574"/>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hf sldNum="0" hd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Wisdom From Above</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0281645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p:nvPr>
        </p:nvSpPr>
        <p:spPr>
          <a:xfrm>
            <a:off x="0" y="0"/>
            <a:ext cx="8458200" cy="2173015"/>
          </a:xfrm>
        </p:spPr>
        <p:txBody>
          <a:bodyPr anchor="b">
            <a:normAutofit fontScale="90000"/>
            <a:scene3d>
              <a:camera prst="orthographicFront"/>
              <a:lightRig rig="threePt" dir="t"/>
            </a:scene3d>
            <a:sp3d extrusionH="57150">
              <a:bevelT w="38100" h="38100" prst="angle"/>
            </a:sp3d>
          </a:bodyPr>
          <a:lstStyle/>
          <a:p>
            <a:pPr algn="ctr">
              <a:defRPr/>
            </a:pPr>
            <a:r>
              <a:rPr lang="en-US" sz="6700" b="1" u="sng" dirty="0">
                <a:solidFill>
                  <a:schemeClr val="tx1"/>
                </a:solidFill>
              </a:rPr>
              <a:t>Wisdom From Above</a:t>
            </a:r>
            <a:br>
              <a:rPr lang="en-US" b="1" u="sng" dirty="0"/>
            </a:br>
            <a:br>
              <a:rPr lang="en-US" dirty="0"/>
            </a:br>
            <a:endParaRPr lang="en-US"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062" r="10741"/>
          <a:stretch/>
        </p:blipFill>
        <p:spPr>
          <a:xfrm>
            <a:off x="4021752" y="1826709"/>
            <a:ext cx="4207848" cy="4476614"/>
          </a:xfrm>
          <a:prstGeom prst="rect">
            <a:avLst/>
          </a:prstGeom>
          <a:noFill/>
        </p:spPr>
      </p:pic>
      <p:sp>
        <p:nvSpPr>
          <p:cNvPr id="4" name="Rectangle 12">
            <a:extLst>
              <a:ext uri="{FF2B5EF4-FFF2-40B4-BE49-F238E27FC236}">
                <a16:creationId xmlns:a16="http://schemas.microsoft.com/office/drawing/2014/main" id="{0584B77A-E396-4850-AAA6-C105C0A3FB0C}"/>
              </a:ext>
            </a:extLst>
          </p:cNvPr>
          <p:cNvSpPr txBox="1">
            <a:spLocks noChangeArrowheads="1"/>
          </p:cNvSpPr>
          <p:nvPr/>
        </p:nvSpPr>
        <p:spPr>
          <a:xfrm>
            <a:off x="0" y="4061095"/>
            <a:ext cx="4021752" cy="2245387"/>
          </a:xfrm>
          <a:prstGeom prst="rect">
            <a:avLst/>
          </a:prstGeom>
        </p:spPr>
        <p:txBody>
          <a:bodyPr vert="horz" lIns="91440" tIns="45720" rIns="91440" bIns="45720" rtlCol="0">
            <a:norm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600"/>
              </a:spcAft>
              <a:defRPr/>
            </a:pPr>
            <a:br>
              <a:rPr lang="en-US" sz="1400" b="1" u="sng" dirty="0">
                <a:solidFill>
                  <a:schemeClr val="tx1"/>
                </a:solidFill>
              </a:rPr>
            </a:br>
            <a:br>
              <a:rPr lang="en-US" sz="1400" b="0" dirty="0">
                <a:solidFill>
                  <a:schemeClr val="tx1"/>
                </a:solidFill>
              </a:rPr>
            </a:br>
            <a:r>
              <a:rPr lang="en-US" sz="2800" b="1" dirty="0">
                <a:solidFill>
                  <a:srgbClr val="FFFF00"/>
                </a:solidFill>
              </a:rPr>
              <a:t>Text: </a:t>
            </a:r>
          </a:p>
          <a:p>
            <a:pPr algn="ctr" fontAlgn="auto">
              <a:spcAft>
                <a:spcPts val="600"/>
              </a:spcAft>
              <a:defRPr/>
            </a:pPr>
            <a:r>
              <a:rPr lang="en-US" sz="4000" b="1" dirty="0">
                <a:solidFill>
                  <a:srgbClr val="FFFF00"/>
                </a:solidFill>
              </a:rPr>
              <a:t>James 3:13-18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951610658"/>
              </p:ext>
            </p:extLst>
          </p:nvPr>
        </p:nvGraphicFramePr>
        <p:xfrm>
          <a:off x="609598" y="1229108"/>
          <a:ext cx="7848600" cy="6073077"/>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Sunday is part of the weekend…party!</a:t>
                      </a:r>
                    </a:p>
                  </a:txBody>
                  <a:tcPr/>
                </a:tc>
                <a:tc>
                  <a:txBody>
                    <a:bodyPr/>
                    <a:lstStyle/>
                    <a:p>
                      <a:r>
                        <a:rPr lang="en-US" sz="2000" b="1" dirty="0">
                          <a:solidFill>
                            <a:schemeClr val="bg1"/>
                          </a:solidFill>
                        </a:rPr>
                        <a:t>Sunday is our day to assemble as the church (Acts 20:7;            I Cor. 11:18; 16:2)</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“Sex sells”: It’s hot out so clothes come off!</a:t>
                      </a:r>
                    </a:p>
                  </a:txBody>
                  <a:tcPr/>
                </a:tc>
                <a:tc>
                  <a:txBody>
                    <a:bodyPr/>
                    <a:lstStyle/>
                    <a:p>
                      <a:r>
                        <a:rPr lang="en-US" sz="2000" b="1" dirty="0">
                          <a:solidFill>
                            <a:schemeClr val="bg1"/>
                          </a:solidFill>
                        </a:rPr>
                        <a:t>Saints dress modestly (I Tim. 2:9-10); and avoid lusts (I Pet. 2:11) </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Cohabit before marriage; if loveless in your marriage, commit adultery</a:t>
                      </a:r>
                    </a:p>
                  </a:txBody>
                  <a:tcPr/>
                </a:tc>
                <a:tc>
                  <a:txBody>
                    <a:bodyPr/>
                    <a:lstStyle/>
                    <a:p>
                      <a:r>
                        <a:rPr lang="en-US" sz="2000" b="1" dirty="0">
                          <a:solidFill>
                            <a:schemeClr val="bg1"/>
                          </a:solidFill>
                        </a:rPr>
                        <a:t>God’s word says, “fornicators and adulterers God will judge” (Hebrews 13:4)</a:t>
                      </a:r>
                    </a:p>
                  </a:txBody>
                  <a:tcPr/>
                </a:tc>
                <a:extLst>
                  <a:ext uri="{0D108BD9-81ED-4DB2-BD59-A6C34878D82A}">
                    <a16:rowId xmlns:a16="http://schemas.microsoft.com/office/drawing/2014/main" val="1192862"/>
                  </a:ext>
                </a:extLst>
              </a:tr>
              <a:tr h="459719">
                <a:tc>
                  <a:txBody>
                    <a:bodyPr/>
                    <a:lstStyle/>
                    <a:p>
                      <a:r>
                        <a:rPr lang="en-US" sz="2000" b="1" dirty="0">
                          <a:solidFill>
                            <a:schemeClr val="bg1"/>
                          </a:solidFill>
                        </a:rPr>
                        <a:t>Divorce for any reason; find your true soulmate</a:t>
                      </a:r>
                    </a:p>
                  </a:txBody>
                  <a:tcPr/>
                </a:tc>
                <a:tc>
                  <a:txBody>
                    <a:bodyPr/>
                    <a:lstStyle/>
                    <a:p>
                      <a:r>
                        <a:rPr lang="en-US" sz="2000" b="1" dirty="0">
                          <a:solidFill>
                            <a:schemeClr val="bg1"/>
                          </a:solidFill>
                        </a:rPr>
                        <a:t>God intended one man and one woman to marry for life! (Mark 10:6-9; Matthew 19:9)</a:t>
                      </a: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312852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787907975"/>
              </p:ext>
            </p:extLst>
          </p:nvPr>
        </p:nvGraphicFramePr>
        <p:xfrm>
          <a:off x="609598" y="1229108"/>
          <a:ext cx="7848600" cy="4635731"/>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Devalues children</a:t>
                      </a:r>
                    </a:p>
                  </a:txBody>
                  <a:tcPr/>
                </a:tc>
                <a:tc>
                  <a:txBody>
                    <a:bodyPr/>
                    <a:lstStyle/>
                    <a:p>
                      <a:r>
                        <a:rPr lang="en-US" sz="2000" b="1" dirty="0">
                          <a:solidFill>
                            <a:schemeClr val="bg1"/>
                          </a:solidFill>
                        </a:rPr>
                        <a:t>Jesus rebuked His disciples for thinking that way and invited them to Him! (Mark 10:13-16)</a:t>
                      </a:r>
                    </a:p>
                  </a:txBody>
                  <a:tcPr/>
                </a:tc>
                <a:extLst>
                  <a:ext uri="{0D108BD9-81ED-4DB2-BD59-A6C34878D82A}">
                    <a16:rowId xmlns:a16="http://schemas.microsoft.com/office/drawing/2014/main" val="3877245856"/>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08019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2755130390"/>
              </p:ext>
            </p:extLst>
          </p:nvPr>
        </p:nvGraphicFramePr>
        <p:xfrm>
          <a:off x="609598" y="1229108"/>
          <a:ext cx="7848600" cy="6401052"/>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Devalues children</a:t>
                      </a:r>
                    </a:p>
                  </a:txBody>
                  <a:tcPr/>
                </a:tc>
                <a:tc>
                  <a:txBody>
                    <a:bodyPr/>
                    <a:lstStyle/>
                    <a:p>
                      <a:r>
                        <a:rPr lang="en-US" sz="2000" b="1" dirty="0">
                          <a:solidFill>
                            <a:schemeClr val="bg1"/>
                          </a:solidFill>
                        </a:rPr>
                        <a:t>Jesus rebuked His disciples for thinking that way and invited them to Him! (Mark 10:13-16)</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Devalues women; 1</a:t>
                      </a:r>
                      <a:r>
                        <a:rPr lang="en-US" sz="2000" b="1" baseline="30000" dirty="0">
                          <a:solidFill>
                            <a:schemeClr val="bg1"/>
                          </a:solidFill>
                        </a:rPr>
                        <a:t>st</a:t>
                      </a:r>
                      <a:r>
                        <a:rPr lang="en-US" sz="2000" b="1" dirty="0">
                          <a:solidFill>
                            <a:schemeClr val="bg1"/>
                          </a:solidFill>
                        </a:rPr>
                        <a:t> c. treated women as “property”</a:t>
                      </a:r>
                    </a:p>
                  </a:txBody>
                  <a:tcPr/>
                </a:tc>
                <a:tc>
                  <a:txBody>
                    <a:bodyPr/>
                    <a:lstStyle/>
                    <a:p>
                      <a:r>
                        <a:rPr lang="en-US" sz="2000" b="1" dirty="0">
                          <a:solidFill>
                            <a:schemeClr val="bg1"/>
                          </a:solidFill>
                        </a:rPr>
                        <a:t>Jesus gave a woman the job as first herald of good news  of His resurrection (John 20:11-18); Husbands are to love their wives as themselves and as Jesus loved the church (Eph. 5:22-33)</a:t>
                      </a: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277676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2468278645"/>
              </p:ext>
            </p:extLst>
          </p:nvPr>
        </p:nvGraphicFramePr>
        <p:xfrm>
          <a:off x="609598" y="1229108"/>
          <a:ext cx="7848600" cy="6642373"/>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951723">
                <a:tc>
                  <a:txBody>
                    <a:bodyPr/>
                    <a:lstStyle/>
                    <a:p>
                      <a:r>
                        <a:rPr lang="en-US" sz="2000" b="1" dirty="0">
                          <a:solidFill>
                            <a:schemeClr val="bg1"/>
                          </a:solidFill>
                        </a:rPr>
                        <a:t>Devalues children</a:t>
                      </a:r>
                    </a:p>
                  </a:txBody>
                  <a:tcPr/>
                </a:tc>
                <a:tc>
                  <a:txBody>
                    <a:bodyPr/>
                    <a:lstStyle/>
                    <a:p>
                      <a:r>
                        <a:rPr lang="en-US" sz="2000" b="1" dirty="0">
                          <a:solidFill>
                            <a:schemeClr val="bg1"/>
                          </a:solidFill>
                        </a:rPr>
                        <a:t>Jesus rebuked His disciples for thinking that way and invited them to Him! (Mark 10:13-16)</a:t>
                      </a:r>
                    </a:p>
                  </a:txBody>
                  <a:tcPr/>
                </a:tc>
                <a:extLst>
                  <a:ext uri="{0D108BD9-81ED-4DB2-BD59-A6C34878D82A}">
                    <a16:rowId xmlns:a16="http://schemas.microsoft.com/office/drawing/2014/main" val="3877245856"/>
                  </a:ext>
                </a:extLst>
              </a:tr>
              <a:tr h="385954">
                <a:tc>
                  <a:txBody>
                    <a:bodyPr/>
                    <a:lstStyle/>
                    <a:p>
                      <a:r>
                        <a:rPr lang="en-US" sz="2000" b="1" dirty="0">
                          <a:solidFill>
                            <a:schemeClr val="bg1"/>
                          </a:solidFill>
                        </a:rPr>
                        <a:t>Devalues women; 1</a:t>
                      </a:r>
                      <a:r>
                        <a:rPr lang="en-US" sz="2000" b="1" baseline="30000" dirty="0">
                          <a:solidFill>
                            <a:schemeClr val="bg1"/>
                          </a:solidFill>
                        </a:rPr>
                        <a:t>st</a:t>
                      </a:r>
                      <a:r>
                        <a:rPr lang="en-US" sz="2000" b="1" dirty="0">
                          <a:solidFill>
                            <a:schemeClr val="bg1"/>
                          </a:solidFill>
                        </a:rPr>
                        <a:t> c. treated women as “property”</a:t>
                      </a:r>
                    </a:p>
                  </a:txBody>
                  <a:tcPr/>
                </a:tc>
                <a:tc>
                  <a:txBody>
                    <a:bodyPr/>
                    <a:lstStyle/>
                    <a:p>
                      <a:r>
                        <a:rPr lang="en-US" sz="2000" b="1" dirty="0">
                          <a:solidFill>
                            <a:schemeClr val="bg1"/>
                          </a:solidFill>
                        </a:rPr>
                        <a:t>Jesus gave a woman the job as first herald of good news  of His resurrection (John 20:11-18); Husbands are to love their wives as themselves and as Jesus loved the church (Eph. 5:22-33)</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Frowns on wives being submissive</a:t>
                      </a:r>
                    </a:p>
                  </a:txBody>
                  <a:tcPr/>
                </a:tc>
                <a:tc>
                  <a:txBody>
                    <a:bodyPr/>
                    <a:lstStyle/>
                    <a:p>
                      <a:r>
                        <a:rPr lang="en-US" sz="2000" b="1" dirty="0">
                          <a:solidFill>
                            <a:schemeClr val="bg1"/>
                          </a:solidFill>
                        </a:rPr>
                        <a:t>Wives are taught to be submissive (Eph. 5:22-33)</a:t>
                      </a: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38535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3667673507"/>
              </p:ext>
            </p:extLst>
          </p:nvPr>
        </p:nvGraphicFramePr>
        <p:xfrm>
          <a:off x="609598" y="1229108"/>
          <a:ext cx="7848600" cy="4940531"/>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Values power and authority over others: “Might makes Right”</a:t>
                      </a:r>
                    </a:p>
                  </a:txBody>
                  <a:tcPr/>
                </a:tc>
                <a:tc>
                  <a:txBody>
                    <a:bodyPr/>
                    <a:lstStyle/>
                    <a:p>
                      <a:r>
                        <a:rPr lang="en-US" sz="2000" b="1" dirty="0">
                          <a:solidFill>
                            <a:schemeClr val="bg1"/>
                          </a:solidFill>
                        </a:rPr>
                        <a:t>Jesus valued humble service as the sign of real greatness (Mark 10:42-45); and saints are not to take their own vengeance (Romans 12:19)</a:t>
                      </a:r>
                    </a:p>
                  </a:txBody>
                  <a:tcPr/>
                </a:tc>
                <a:extLst>
                  <a:ext uri="{0D108BD9-81ED-4DB2-BD59-A6C34878D82A}">
                    <a16:rowId xmlns:a16="http://schemas.microsoft.com/office/drawing/2014/main" val="3877245856"/>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31928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2212589614"/>
              </p:ext>
            </p:extLst>
          </p:nvPr>
        </p:nvGraphicFramePr>
        <p:xfrm>
          <a:off x="609598" y="1229108"/>
          <a:ext cx="7848600" cy="5486652"/>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Values power and authority over others: “Might makes Right”</a:t>
                      </a:r>
                    </a:p>
                  </a:txBody>
                  <a:tcPr/>
                </a:tc>
                <a:tc>
                  <a:txBody>
                    <a:bodyPr/>
                    <a:lstStyle/>
                    <a:p>
                      <a:r>
                        <a:rPr lang="en-US" sz="2000" b="1" dirty="0">
                          <a:solidFill>
                            <a:schemeClr val="bg1"/>
                          </a:solidFill>
                        </a:rPr>
                        <a:t>Jesus valued humble service as the sign of real greatness (Mark 10:42-45); and saints are not to take their own vengeance (Romans 12:19)</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Hate your enemy</a:t>
                      </a:r>
                    </a:p>
                  </a:txBody>
                  <a:tcPr/>
                </a:tc>
                <a:tc>
                  <a:txBody>
                    <a:bodyPr/>
                    <a:lstStyle/>
                    <a:p>
                      <a:r>
                        <a:rPr lang="en-US" sz="2000" b="1" dirty="0">
                          <a:solidFill>
                            <a:schemeClr val="bg1"/>
                          </a:solidFill>
                        </a:rPr>
                        <a:t>Jesus said, “Love your enemies, do good to those who hate you” (Luke 6:27-35)</a:t>
                      </a: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23094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1715734719"/>
              </p:ext>
            </p:extLst>
          </p:nvPr>
        </p:nvGraphicFramePr>
        <p:xfrm>
          <a:off x="609598" y="1229108"/>
          <a:ext cx="7848600" cy="6032773"/>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Values power and authority over others: “Might makes Right”</a:t>
                      </a:r>
                    </a:p>
                  </a:txBody>
                  <a:tcPr/>
                </a:tc>
                <a:tc>
                  <a:txBody>
                    <a:bodyPr/>
                    <a:lstStyle/>
                    <a:p>
                      <a:r>
                        <a:rPr lang="en-US" sz="2000" b="1" dirty="0">
                          <a:solidFill>
                            <a:schemeClr val="bg1"/>
                          </a:solidFill>
                        </a:rPr>
                        <a:t>Jesus valued humble service as the sign of real greatness (Mark 10:42-45); and saints are not to take their own vengeance (Romans 12:19)</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Hate your enemy</a:t>
                      </a:r>
                    </a:p>
                  </a:txBody>
                  <a:tcPr/>
                </a:tc>
                <a:tc>
                  <a:txBody>
                    <a:bodyPr/>
                    <a:lstStyle/>
                    <a:p>
                      <a:r>
                        <a:rPr lang="en-US" sz="2000" b="1" dirty="0">
                          <a:solidFill>
                            <a:schemeClr val="bg1"/>
                          </a:solidFill>
                        </a:rPr>
                        <a:t>Jesus said, “Love your enemies, do good to those who hate you” (Luke 6:27-35)</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Mercy is for the weak</a:t>
                      </a:r>
                    </a:p>
                  </a:txBody>
                  <a:tcPr/>
                </a:tc>
                <a:tc>
                  <a:txBody>
                    <a:bodyPr/>
                    <a:lstStyle/>
                    <a:p>
                      <a:r>
                        <a:rPr lang="en-US" sz="2000" b="1" dirty="0">
                          <a:solidFill>
                            <a:schemeClr val="bg1"/>
                          </a:solidFill>
                        </a:rPr>
                        <a:t>Jesus said, “Be merciful, just as your Father is merciful” (Luke 6:36)</a:t>
                      </a: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424191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3456693169"/>
              </p:ext>
            </p:extLst>
          </p:nvPr>
        </p:nvGraphicFramePr>
        <p:xfrm>
          <a:off x="571500" y="1229108"/>
          <a:ext cx="7848600" cy="6032773"/>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Values power and authority over others: “Might makes Right”</a:t>
                      </a:r>
                    </a:p>
                  </a:txBody>
                  <a:tcPr/>
                </a:tc>
                <a:tc>
                  <a:txBody>
                    <a:bodyPr/>
                    <a:lstStyle/>
                    <a:p>
                      <a:r>
                        <a:rPr lang="en-US" sz="2000" b="1" dirty="0">
                          <a:solidFill>
                            <a:schemeClr val="bg1"/>
                          </a:solidFill>
                        </a:rPr>
                        <a:t>Jesus valued humble service as the sign of real greatness (Mark 10:42-45); and saints are not to take their own vengeance (Romans 12:19)</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Hate your enemy</a:t>
                      </a:r>
                    </a:p>
                  </a:txBody>
                  <a:tcPr/>
                </a:tc>
                <a:tc>
                  <a:txBody>
                    <a:bodyPr/>
                    <a:lstStyle/>
                    <a:p>
                      <a:r>
                        <a:rPr lang="en-US" sz="2000" b="1" dirty="0">
                          <a:solidFill>
                            <a:schemeClr val="bg1"/>
                          </a:solidFill>
                        </a:rPr>
                        <a:t>Jesus said, “Love your enemies, do good to those who hate you” (Luke 6:27-35)</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Mercy is for the weak</a:t>
                      </a:r>
                    </a:p>
                  </a:txBody>
                  <a:tcPr/>
                </a:tc>
                <a:tc>
                  <a:txBody>
                    <a:bodyPr/>
                    <a:lstStyle/>
                    <a:p>
                      <a:r>
                        <a:rPr lang="en-US" sz="2000" b="1" dirty="0">
                          <a:solidFill>
                            <a:schemeClr val="bg1"/>
                          </a:solidFill>
                        </a:rPr>
                        <a:t>Jesus said, “Be merciful, just as your Father is merciful” (Luke 6:36)</a:t>
                      </a:r>
                    </a:p>
                  </a:txBody>
                  <a:tcPr/>
                </a:tc>
                <a:extLst>
                  <a:ext uri="{0D108BD9-81ED-4DB2-BD59-A6C34878D82A}">
                    <a16:rowId xmlns:a16="http://schemas.microsoft.com/office/drawing/2014/main" val="1192862"/>
                  </a:ext>
                </a:extLst>
              </a:tr>
              <a:tr h="459719">
                <a:tc>
                  <a:txBody>
                    <a:bodyPr/>
                    <a:lstStyle/>
                    <a:p>
                      <a:r>
                        <a:rPr lang="en-US" sz="2000" b="1" dirty="0">
                          <a:solidFill>
                            <a:schemeClr val="bg1"/>
                          </a:solidFill>
                        </a:rPr>
                        <a:t>“Treat Yourself”</a:t>
                      </a:r>
                    </a:p>
                  </a:txBody>
                  <a:tcPr/>
                </a:tc>
                <a:tc>
                  <a:txBody>
                    <a:bodyPr/>
                    <a:lstStyle/>
                    <a:p>
                      <a:r>
                        <a:rPr lang="en-US" sz="2000" b="1" dirty="0">
                          <a:solidFill>
                            <a:schemeClr val="bg1"/>
                          </a:solidFill>
                        </a:rPr>
                        <a:t>“Deny yourself” (Luke 9:23) </a:t>
                      </a: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278449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1361814392"/>
              </p:ext>
            </p:extLst>
          </p:nvPr>
        </p:nvGraphicFramePr>
        <p:xfrm>
          <a:off x="571500" y="1229108"/>
          <a:ext cx="7848600" cy="3967606"/>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642515">
                <a:tc>
                  <a:txBody>
                    <a:bodyPr/>
                    <a:lstStyle/>
                    <a:p>
                      <a:r>
                        <a:rPr lang="en-US" sz="2000" b="1" dirty="0">
                          <a:solidFill>
                            <a:schemeClr val="bg1"/>
                          </a:solidFill>
                        </a:rPr>
                        <a:t>No fun if no alcohol!</a:t>
                      </a:r>
                    </a:p>
                  </a:txBody>
                  <a:tcPr/>
                </a:tc>
                <a:tc>
                  <a:txBody>
                    <a:bodyPr/>
                    <a:lstStyle/>
                    <a:p>
                      <a:r>
                        <a:rPr lang="en-US" sz="2000" b="1" dirty="0">
                          <a:solidFill>
                            <a:schemeClr val="bg1"/>
                          </a:solidFill>
                        </a:rPr>
                        <a:t>Be sober! (I Thess. 5:7-8)</a:t>
                      </a:r>
                    </a:p>
                  </a:txBody>
                  <a:tcPr/>
                </a:tc>
                <a:extLst>
                  <a:ext uri="{0D108BD9-81ED-4DB2-BD59-A6C34878D82A}">
                    <a16:rowId xmlns:a16="http://schemas.microsoft.com/office/drawing/2014/main" val="3877245856"/>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398718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3855835497"/>
              </p:ext>
            </p:extLst>
          </p:nvPr>
        </p:nvGraphicFramePr>
        <p:xfrm>
          <a:off x="571500" y="1229108"/>
          <a:ext cx="7848600" cy="4208927"/>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642515">
                <a:tc>
                  <a:txBody>
                    <a:bodyPr/>
                    <a:lstStyle/>
                    <a:p>
                      <a:r>
                        <a:rPr lang="en-US" sz="2000" b="1" dirty="0">
                          <a:solidFill>
                            <a:schemeClr val="bg1"/>
                          </a:solidFill>
                        </a:rPr>
                        <a:t>No fun if no alcohol!</a:t>
                      </a:r>
                    </a:p>
                  </a:txBody>
                  <a:tcPr/>
                </a:tc>
                <a:tc>
                  <a:txBody>
                    <a:bodyPr/>
                    <a:lstStyle/>
                    <a:p>
                      <a:r>
                        <a:rPr lang="en-US" sz="2000" b="1" dirty="0">
                          <a:solidFill>
                            <a:schemeClr val="bg1"/>
                          </a:solidFill>
                        </a:rPr>
                        <a:t>Be sober! (I Thess. 5:7-8)</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The almighty dollar</a:t>
                      </a:r>
                    </a:p>
                  </a:txBody>
                  <a:tcPr/>
                </a:tc>
                <a:tc>
                  <a:txBody>
                    <a:bodyPr/>
                    <a:lstStyle/>
                    <a:p>
                      <a:r>
                        <a:rPr lang="en-US" sz="2000" b="1" dirty="0">
                          <a:solidFill>
                            <a:schemeClr val="bg1"/>
                          </a:solidFill>
                        </a:rPr>
                        <a:t>Be “content with what you have” (Hebrews 13:5)</a:t>
                      </a: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23192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6550"/>
          </a:xfrm>
        </p:spPr>
        <p:txBody>
          <a:bodyPr>
            <a:normAutofit/>
          </a:bodyPr>
          <a:lstStyle/>
          <a:p>
            <a:pPr eaLnBrk="1" hangingPunct="1">
              <a:defRPr/>
            </a:pPr>
            <a:r>
              <a:rPr lang="en-US"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6487886" y="39932"/>
            <a:ext cx="2656114" cy="21430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Wisdom From Above</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p:cNvSpPr txBox="1">
            <a:spLocks noChangeArrowheads="1"/>
          </p:cNvSpPr>
          <p:nvPr/>
        </p:nvSpPr>
        <p:spPr bwMode="auto">
          <a:xfrm>
            <a:off x="0" y="8234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We all need wisdom!</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2" name="Text Box 6"/>
          <p:cNvSpPr txBox="1">
            <a:spLocks noChangeArrowheads="1"/>
          </p:cNvSpPr>
          <p:nvPr/>
        </p:nvSpPr>
        <p:spPr bwMode="auto">
          <a:xfrm>
            <a:off x="-10886" y="1393478"/>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
                <a:srgbClr val="838D9B"/>
              </a:buClr>
              <a:buSzPct val="115000"/>
              <a:buFont typeface="Wingdings" panose="05000000000000000000" pitchFamily="2" charset="2"/>
              <a:buChar char="v"/>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Who do we listen to?</a:t>
            </a:r>
          </a:p>
          <a:p>
            <a:pPr marL="457200" marR="0" lvl="0" indent="-457200" algn="l" defTabSz="914400" rtl="0" eaLnBrk="0" fontAlgn="base" latinLnBrk="0" hangingPunct="0">
              <a:lnSpc>
                <a:spcPct val="100000"/>
              </a:lnSpc>
              <a:spcBef>
                <a:spcPct val="0"/>
              </a:spcBef>
              <a:spcAft>
                <a:spcPct val="0"/>
              </a:spcAft>
              <a:buClr>
                <a:srgbClr val="838D9B"/>
              </a:buClr>
              <a:buSzPct val="115000"/>
              <a:buFont typeface="Wingdings" panose="05000000000000000000" pitchFamily="2" charset="2"/>
              <a:buChar char="v"/>
              <a:tabLst/>
              <a:defRPr/>
            </a:pPr>
            <a:r>
              <a:rPr lang="en-US" dirty="0">
                <a:solidFill>
                  <a:srgbClr val="FFFFFF"/>
                </a:solidFill>
              </a:rPr>
              <a:t>Whose wisdom are we seeking? </a:t>
            </a:r>
            <a:r>
              <a:rPr lang="en-US" i="1" u="sng" dirty="0">
                <a:solidFill>
                  <a:srgbClr val="FFFFFF"/>
                </a:solidFill>
              </a:rPr>
              <a:t>The world’s or God’s?</a:t>
            </a:r>
            <a:endParaRPr kumimoji="0" lang="en-US" sz="2400" b="0" i="1" u="sng" strike="noStrike" kern="1200" cap="none" spc="0" normalizeH="0" baseline="0" noProof="0" dirty="0">
              <a:ln>
                <a:noFill/>
              </a:ln>
              <a:solidFill>
                <a:srgbClr val="FFFFFF"/>
              </a:solidFill>
              <a:effectLst/>
              <a:uLnTx/>
              <a:uFillTx/>
            </a:endParaRPr>
          </a:p>
        </p:txBody>
      </p:sp>
      <p:pic>
        <p:nvPicPr>
          <p:cNvPr id="3" name="Picture 2" descr="A picture containing text, cartoon, letter, screenshot&#10;&#10;Description automatically generated">
            <a:extLst>
              <a:ext uri="{FF2B5EF4-FFF2-40B4-BE49-F238E27FC236}">
                <a16:creationId xmlns:a16="http://schemas.microsoft.com/office/drawing/2014/main" id="{0F39EA7E-BE48-78CF-4685-16726701F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351" y="2235360"/>
            <a:ext cx="4633525" cy="4633525"/>
          </a:xfrm>
          <a:prstGeom prst="rect">
            <a:avLst/>
          </a:prstGeom>
        </p:spPr>
      </p:pic>
    </p:spTree>
    <p:extLst>
      <p:ext uri="{BB962C8B-B14F-4D97-AF65-F5344CB8AC3E}">
        <p14:creationId xmlns:p14="http://schemas.microsoft.com/office/powerpoint/2010/main" val="27363581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4264406898"/>
              </p:ext>
            </p:extLst>
          </p:nvPr>
        </p:nvGraphicFramePr>
        <p:xfrm>
          <a:off x="571500" y="1229108"/>
          <a:ext cx="7848600" cy="4295329"/>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642515">
                <a:tc>
                  <a:txBody>
                    <a:bodyPr/>
                    <a:lstStyle/>
                    <a:p>
                      <a:r>
                        <a:rPr lang="en-US" sz="2000" b="1" dirty="0">
                          <a:solidFill>
                            <a:schemeClr val="bg1"/>
                          </a:solidFill>
                        </a:rPr>
                        <a:t>No fun if no alcohol!</a:t>
                      </a:r>
                    </a:p>
                  </a:txBody>
                  <a:tcPr/>
                </a:tc>
                <a:tc>
                  <a:txBody>
                    <a:bodyPr/>
                    <a:lstStyle/>
                    <a:p>
                      <a:r>
                        <a:rPr lang="en-US" sz="2000" b="1" dirty="0">
                          <a:solidFill>
                            <a:schemeClr val="bg1"/>
                          </a:solidFill>
                        </a:rPr>
                        <a:t>Be sober! (I Thess. 5:7-8)</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The almighty dollar</a:t>
                      </a:r>
                    </a:p>
                  </a:txBody>
                  <a:tcPr/>
                </a:tc>
                <a:tc>
                  <a:txBody>
                    <a:bodyPr/>
                    <a:lstStyle/>
                    <a:p>
                      <a:r>
                        <a:rPr lang="en-US" sz="2000" b="1" dirty="0">
                          <a:solidFill>
                            <a:schemeClr val="bg1"/>
                          </a:solidFill>
                        </a:rPr>
                        <a:t>Be “content with what you have” (Hebrews 13:5)</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Curse words (profanity) are no big deal; “Adult Language”</a:t>
                      </a:r>
                    </a:p>
                  </a:txBody>
                  <a:tcPr/>
                </a:tc>
                <a:tc>
                  <a:txBody>
                    <a:bodyPr/>
                    <a:lstStyle/>
                    <a:p>
                      <a:r>
                        <a:rPr lang="en-US" sz="2000" b="1" dirty="0">
                          <a:solidFill>
                            <a:schemeClr val="bg1"/>
                          </a:solidFill>
                        </a:rPr>
                        <a:t>“There must be no filthiness and silly talk, or coarse jesting” (Ephesians 5:3-4) </a:t>
                      </a: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47492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2216086384"/>
              </p:ext>
            </p:extLst>
          </p:nvPr>
        </p:nvGraphicFramePr>
        <p:xfrm>
          <a:off x="571500" y="1229108"/>
          <a:ext cx="7848600" cy="4996369"/>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642515">
                <a:tc>
                  <a:txBody>
                    <a:bodyPr/>
                    <a:lstStyle/>
                    <a:p>
                      <a:r>
                        <a:rPr lang="en-US" sz="2000" b="1" dirty="0">
                          <a:solidFill>
                            <a:schemeClr val="bg1"/>
                          </a:solidFill>
                        </a:rPr>
                        <a:t>No fun if no alcohol!</a:t>
                      </a:r>
                    </a:p>
                  </a:txBody>
                  <a:tcPr/>
                </a:tc>
                <a:tc>
                  <a:txBody>
                    <a:bodyPr/>
                    <a:lstStyle/>
                    <a:p>
                      <a:r>
                        <a:rPr lang="en-US" sz="2000" b="1" dirty="0">
                          <a:solidFill>
                            <a:schemeClr val="bg1"/>
                          </a:solidFill>
                        </a:rPr>
                        <a:t>Be sober! (I Thess. 5:7-8)</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The almighty dollar</a:t>
                      </a:r>
                    </a:p>
                  </a:txBody>
                  <a:tcPr/>
                </a:tc>
                <a:tc>
                  <a:txBody>
                    <a:bodyPr/>
                    <a:lstStyle/>
                    <a:p>
                      <a:r>
                        <a:rPr lang="en-US" sz="2000" b="1" dirty="0">
                          <a:solidFill>
                            <a:schemeClr val="bg1"/>
                          </a:solidFill>
                        </a:rPr>
                        <a:t>Be “content with what you have” (Hebrews 13:5)</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Curse words (profanity) are no big deal; “Adult Language”</a:t>
                      </a:r>
                    </a:p>
                  </a:txBody>
                  <a:tcPr/>
                </a:tc>
                <a:tc>
                  <a:txBody>
                    <a:bodyPr/>
                    <a:lstStyle/>
                    <a:p>
                      <a:r>
                        <a:rPr lang="en-US" sz="2000" b="1" dirty="0">
                          <a:solidFill>
                            <a:schemeClr val="bg1"/>
                          </a:solidFill>
                        </a:rPr>
                        <a:t>“There must be no filthiness and silly talk, or coarse jesting” (Ephesians 5:3-4) </a:t>
                      </a:r>
                    </a:p>
                  </a:txBody>
                  <a:tcPr/>
                </a:tc>
                <a:extLst>
                  <a:ext uri="{0D108BD9-81ED-4DB2-BD59-A6C34878D82A}">
                    <a16:rowId xmlns:a16="http://schemas.microsoft.com/office/drawing/2014/main" val="1404044044"/>
                  </a:ext>
                </a:extLst>
              </a:tr>
              <a:tr h="459719">
                <a:tc>
                  <a:txBody>
                    <a:bodyPr/>
                    <a:lstStyle/>
                    <a:p>
                      <a:r>
                        <a:rPr lang="en-US" sz="2000" b="1" dirty="0">
                          <a:solidFill>
                            <a:schemeClr val="bg1"/>
                          </a:solidFill>
                        </a:rPr>
                        <a:t>Situational Ethics; “White Lies”</a:t>
                      </a:r>
                    </a:p>
                  </a:txBody>
                  <a:tcPr/>
                </a:tc>
                <a:tc>
                  <a:txBody>
                    <a:bodyPr/>
                    <a:lstStyle/>
                    <a:p>
                      <a:r>
                        <a:rPr lang="en-US" sz="2000" b="1" dirty="0">
                          <a:solidFill>
                            <a:schemeClr val="bg1"/>
                          </a:solidFill>
                        </a:rPr>
                        <a:t>“Do not lie to one another” (Colossians 3:9)</a:t>
                      </a:r>
                    </a:p>
                  </a:txBody>
                  <a:tcPr/>
                </a:tc>
                <a:extLst>
                  <a:ext uri="{0D108BD9-81ED-4DB2-BD59-A6C34878D82A}">
                    <a16:rowId xmlns:a16="http://schemas.microsoft.com/office/drawing/2014/main" val="2456423477"/>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630023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3717881654"/>
              </p:ext>
            </p:extLst>
          </p:nvPr>
        </p:nvGraphicFramePr>
        <p:xfrm>
          <a:off x="571500" y="1229108"/>
          <a:ext cx="7848600" cy="557297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490115">
                <a:tc>
                  <a:txBody>
                    <a:bodyPr/>
                    <a:lstStyle/>
                    <a:p>
                      <a:r>
                        <a:rPr lang="en-US" sz="2000" b="1" dirty="0">
                          <a:solidFill>
                            <a:schemeClr val="bg1"/>
                          </a:solidFill>
                        </a:rPr>
                        <a:t>No fun if no alcohol!</a:t>
                      </a:r>
                    </a:p>
                  </a:txBody>
                  <a:tcPr/>
                </a:tc>
                <a:tc>
                  <a:txBody>
                    <a:bodyPr/>
                    <a:lstStyle/>
                    <a:p>
                      <a:r>
                        <a:rPr lang="en-US" sz="2000" b="1" dirty="0">
                          <a:solidFill>
                            <a:schemeClr val="bg1"/>
                          </a:solidFill>
                        </a:rPr>
                        <a:t>Be sober! (I Thess. 5:7-8)</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The almighty dollar</a:t>
                      </a:r>
                    </a:p>
                  </a:txBody>
                  <a:tcPr/>
                </a:tc>
                <a:tc>
                  <a:txBody>
                    <a:bodyPr/>
                    <a:lstStyle/>
                    <a:p>
                      <a:r>
                        <a:rPr lang="en-US" sz="2000" b="1" dirty="0">
                          <a:solidFill>
                            <a:schemeClr val="bg1"/>
                          </a:solidFill>
                        </a:rPr>
                        <a:t>Be “content with what you have” (Hebrews 13:5)</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Curse words (profanity) are no big deal; “Adult Language”</a:t>
                      </a:r>
                    </a:p>
                  </a:txBody>
                  <a:tcPr/>
                </a:tc>
                <a:tc>
                  <a:txBody>
                    <a:bodyPr/>
                    <a:lstStyle/>
                    <a:p>
                      <a:r>
                        <a:rPr lang="en-US" sz="2000" b="1" dirty="0">
                          <a:solidFill>
                            <a:schemeClr val="bg1"/>
                          </a:solidFill>
                        </a:rPr>
                        <a:t>“There must be no filthiness and silly talk, or coarse jesting” (Ephesians 5:3-4) </a:t>
                      </a:r>
                    </a:p>
                  </a:txBody>
                  <a:tcPr/>
                </a:tc>
                <a:extLst>
                  <a:ext uri="{0D108BD9-81ED-4DB2-BD59-A6C34878D82A}">
                    <a16:rowId xmlns:a16="http://schemas.microsoft.com/office/drawing/2014/main" val="1192862"/>
                  </a:ext>
                </a:extLst>
              </a:tr>
              <a:tr h="459719">
                <a:tc>
                  <a:txBody>
                    <a:bodyPr/>
                    <a:lstStyle/>
                    <a:p>
                      <a:r>
                        <a:rPr lang="en-US" sz="2000" b="1" dirty="0">
                          <a:solidFill>
                            <a:schemeClr val="bg1"/>
                          </a:solidFill>
                        </a:rPr>
                        <a:t>Situational Ethics; “White Lies”</a:t>
                      </a:r>
                    </a:p>
                  </a:txBody>
                  <a:tcPr/>
                </a:tc>
                <a:tc>
                  <a:txBody>
                    <a:bodyPr/>
                    <a:lstStyle/>
                    <a:p>
                      <a:r>
                        <a:rPr lang="en-US" sz="2000" b="1" dirty="0">
                          <a:solidFill>
                            <a:schemeClr val="bg1"/>
                          </a:solidFill>
                        </a:rPr>
                        <a:t>“Do not lie to one another” (Colossians 3:9)</a:t>
                      </a:r>
                    </a:p>
                  </a:txBody>
                  <a:tcPr/>
                </a:tc>
                <a:extLst>
                  <a:ext uri="{0D108BD9-81ED-4DB2-BD59-A6C34878D82A}">
                    <a16:rowId xmlns:a16="http://schemas.microsoft.com/office/drawing/2014/main" val="2456423477"/>
                  </a:ext>
                </a:extLst>
              </a:tr>
              <a:tr h="459719">
                <a:tc>
                  <a:txBody>
                    <a:bodyPr/>
                    <a:lstStyle/>
                    <a:p>
                      <a:r>
                        <a:rPr lang="en-US" sz="2000" b="1" dirty="0">
                          <a:solidFill>
                            <a:schemeClr val="bg1"/>
                          </a:solidFill>
                        </a:rPr>
                        <a:t>There is NO God</a:t>
                      </a:r>
                    </a:p>
                  </a:txBody>
                  <a:tcPr/>
                </a:tc>
                <a:tc>
                  <a:txBody>
                    <a:bodyPr/>
                    <a:lstStyle/>
                    <a:p>
                      <a:r>
                        <a:rPr lang="en-US" sz="1800" b="1" dirty="0">
                          <a:solidFill>
                            <a:schemeClr val="bg1"/>
                          </a:solidFill>
                        </a:rPr>
                        <a:t>He who has believed and has been baptized shall be saved; but he who has disbelieved shall be condemned” (Mark 16:16)</a:t>
                      </a: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86944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875740" y="6662056"/>
            <a:ext cx="2246489" cy="228600"/>
          </a:xfrm>
        </p:spPr>
        <p:txBody>
          <a:bodyPr vert="horz" lIns="91440" tIns="0" rIns="91440" bIns="45720" rtlCol="0"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Wisdom From Above</a:t>
            </a:r>
          </a:p>
        </p:txBody>
      </p:sp>
      <p:sp>
        <p:nvSpPr>
          <p:cNvPr id="134146" name="Rectangle 2"/>
          <p:cNvSpPr>
            <a:spLocks noGrp="1" noChangeArrowheads="1"/>
          </p:cNvSpPr>
          <p:nvPr>
            <p:ph type="title"/>
          </p:nvPr>
        </p:nvSpPr>
        <p:spPr>
          <a:xfrm>
            <a:off x="0" y="-1055"/>
            <a:ext cx="9144000" cy="560536"/>
          </a:xfrm>
        </p:spPr>
        <p:txBody>
          <a:bodyPr vert="horz" lIns="91440" tIns="45720" rIns="91440" bIns="45720" rtlCol="0" anchor="b">
            <a:normAutofit fontScale="90000"/>
          </a:bodyPr>
          <a:lstStyle/>
          <a:p>
            <a:pPr algn="r">
              <a:lnSpc>
                <a:spcPct val="90000"/>
              </a:lnSpc>
              <a:defRPr/>
            </a:pPr>
            <a:r>
              <a:rPr lang="en-US" sz="3600" b="1" u="sng" kern="1200" dirty="0">
                <a:solidFill>
                  <a:srgbClr val="66FFFF"/>
                </a:solidFill>
                <a:latin typeface="+mj-lt"/>
                <a:ea typeface="+mj-ea"/>
                <a:cs typeface="+mj-cs"/>
              </a:rPr>
              <a:t>Conclusion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8969" y="559481"/>
            <a:ext cx="3990055" cy="6310965"/>
          </a:xfrm>
          <a:prstGeom prst="rect">
            <a:avLst/>
          </a:prstGeom>
          <a:noFill/>
        </p:spPr>
      </p:pic>
      <p:sp>
        <p:nvSpPr>
          <p:cNvPr id="13" name="Text Placeholder 2">
            <a:extLst>
              <a:ext uri="{FF2B5EF4-FFF2-40B4-BE49-F238E27FC236}">
                <a16:creationId xmlns:a16="http://schemas.microsoft.com/office/drawing/2014/main" id="{68CEF26F-B02D-E4D9-2866-4B823C5FB2FD}"/>
              </a:ext>
            </a:extLst>
          </p:cNvPr>
          <p:cNvSpPr txBox="1">
            <a:spLocks/>
          </p:cNvSpPr>
          <p:nvPr/>
        </p:nvSpPr>
        <p:spPr>
          <a:xfrm>
            <a:off x="4009024" y="3561055"/>
            <a:ext cx="5113205" cy="267424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2"/>
              </a:buClr>
              <a:buFont typeface="Wingdings" charset="2"/>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tx2"/>
              </a:buClr>
              <a:buFont typeface="Wingdings"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charset="2"/>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The wisdom from above ought to</a:t>
            </a:r>
            <a:r>
              <a:rPr kumimoji="0" lang="en-US" sz="2800" b="1" i="0" u="none" strike="noStrike" kern="1200" cap="none" spc="0" normalizeH="0" noProof="0" dirty="0">
                <a:ln>
                  <a:noFill/>
                </a:ln>
                <a:solidFill>
                  <a:prstClr val="white"/>
                </a:solidFill>
                <a:effectLst/>
                <a:uLnTx/>
                <a:uFillTx/>
                <a:latin typeface="Arial"/>
                <a:ea typeface="+mn-ea"/>
                <a:cs typeface="+mn-cs"/>
              </a:rPr>
              <a:t> rule in our hearts so that it is seen in our speech &amp; conduct! </a:t>
            </a:r>
            <a:r>
              <a:rPr kumimoji="0" lang="en-US" sz="2800" b="1" i="0" u="none" strike="noStrike" kern="1200" cap="none" spc="0" normalizeH="0" baseline="0" noProof="0" dirty="0">
                <a:ln>
                  <a:noFill/>
                </a:ln>
                <a:solidFill>
                  <a:prstClr val="white"/>
                </a:solidFill>
                <a:effectLst/>
                <a:uLnTx/>
                <a:uFillTx/>
                <a:latin typeface="Arial"/>
                <a:ea typeface="+mn-ea"/>
                <a:cs typeface="+mn-cs"/>
              </a:rPr>
              <a:t>(Colossians 3:17; I Timothy 4:12)</a:t>
            </a:r>
            <a:endParaRPr kumimoji="0" lang="en-US" sz="2000" b="1" i="0" u="none" strike="noStrike" kern="1200" cap="none" spc="0" normalizeH="0" baseline="0" noProof="0" dirty="0">
              <a:ln>
                <a:noFill/>
              </a:ln>
              <a:solidFill>
                <a:srgbClr val="FF8600"/>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B9A7E05B-6C37-F371-9B30-52DB8D8BB28F}"/>
              </a:ext>
            </a:extLst>
          </p:cNvPr>
          <p:cNvSpPr>
            <a:spLocks noGrp="1"/>
          </p:cNvSpPr>
          <p:nvPr>
            <p:ph type="body" idx="1"/>
          </p:nvPr>
        </p:nvSpPr>
        <p:spPr>
          <a:xfrm>
            <a:off x="4027993" y="1219200"/>
            <a:ext cx="5146616" cy="1679955"/>
          </a:xfrm>
        </p:spPr>
        <p:txBody>
          <a:bodyPr/>
          <a:lstStyle/>
          <a:p>
            <a:pPr algn="ctr"/>
            <a:r>
              <a:rPr lang="en-US" sz="2800" dirty="0">
                <a:solidFill>
                  <a:schemeClr val="tx1"/>
                </a:solidFill>
              </a:rPr>
              <a:t>The wisdom from above calls upon saints to make a total transformation!</a:t>
            </a:r>
            <a:endParaRPr lang="en-US" dirty="0"/>
          </a:p>
        </p:txBody>
      </p:sp>
    </p:spTree>
    <p:extLst>
      <p:ext uri="{BB962C8B-B14F-4D97-AF65-F5344CB8AC3E}">
        <p14:creationId xmlns:p14="http://schemas.microsoft.com/office/powerpoint/2010/main" val="9531384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886" y="0"/>
            <a:ext cx="9144000" cy="457200"/>
          </a:xfrm>
        </p:spPr>
        <p:txBody>
          <a:bodyPr>
            <a:noAutofit/>
          </a:bodyPr>
          <a:lstStyle/>
          <a:p>
            <a:pPr eaLnBrk="1" hangingPunct="1">
              <a:defRPr/>
            </a:pPr>
            <a:r>
              <a:rPr lang="en-US" sz="2400" b="1" i="1" u="sng" cap="none" spc="0" dirty="0">
                <a:ln w="9525">
                  <a:solidFill>
                    <a:schemeClr val="tx1"/>
                  </a:solidFill>
                  <a:prstDash val="solid"/>
                </a:ln>
                <a:solidFill>
                  <a:schemeClr val="bg1"/>
                </a:solidFill>
                <a:effectLst>
                  <a:outerShdw blurRad="12700" dist="38100" dir="2700000" algn="tl" rotWithShape="0">
                    <a:schemeClr val="bg1">
                      <a:lumMod val="50000"/>
                    </a:schemeClr>
                  </a:outerShdw>
                </a:effectLst>
                <a:cs typeface="Times New Roman" pitchFamily="18" charset="0"/>
              </a:rPr>
              <a:t>Conclusion</a:t>
            </a:r>
          </a:p>
        </p:txBody>
      </p:sp>
      <p:sp>
        <p:nvSpPr>
          <p:cNvPr id="7" name="Footer Placeholder 3"/>
          <p:cNvSpPr>
            <a:spLocks noGrp="1"/>
          </p:cNvSpPr>
          <p:nvPr>
            <p:ph type="ftr" sz="quarter" idx="11"/>
          </p:nvPr>
        </p:nvSpPr>
        <p:spPr>
          <a:xfrm>
            <a:off x="3121742" y="6400800"/>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Wisdom From Above</a:t>
            </a:r>
            <a:endParaRPr kumimoji="0" lang="en-US" sz="11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8" name="Text Box 6"/>
          <p:cNvSpPr txBox="1">
            <a:spLocks noChangeArrowheads="1"/>
          </p:cNvSpPr>
          <p:nvPr/>
        </p:nvSpPr>
        <p:spPr bwMode="auto">
          <a:xfrm>
            <a:off x="1094716" y="1179034"/>
            <a:ext cx="6993193" cy="4401205"/>
          </a:xfrm>
          <a:prstGeom prst="rect">
            <a:avLst/>
          </a:prstGeom>
          <a:ln/>
        </p:spPr>
        <p:style>
          <a:lnRef idx="0">
            <a:schemeClr val="accent4"/>
          </a:lnRef>
          <a:fillRef idx="1002">
            <a:schemeClr val="lt1"/>
          </a:fillRef>
          <a:effectRef idx="3">
            <a:schemeClr val="accent4"/>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40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James 1:5-8</a:t>
            </a:r>
          </a:p>
          <a:p>
            <a:pPr marL="457200" marR="0" lvl="0" indent="-4572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5.  But if any of you lacks wisdom, let him ask of God, who gives to all generously and without reproach, and it will be given to him. </a:t>
            </a:r>
          </a:p>
          <a:p>
            <a:pPr marL="457200" marR="0" lvl="0" indent="-4572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6.  But he must ask in faith without any doubting, for the one who doubts is like the surf of the sea, driven and tossed by the wind. </a:t>
            </a:r>
          </a:p>
          <a:p>
            <a:pPr marL="457200" marR="0" lvl="0" indent="-4572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7.  For that man ought not to expect that he will receive anything from the Lord, </a:t>
            </a:r>
          </a:p>
          <a:p>
            <a:pPr marL="457200" marR="0" lvl="0" indent="-457200" algn="l" defTabSz="914400" rtl="0" eaLnBrk="0" fontAlgn="base" latinLnBrk="0" hangingPunct="0">
              <a:lnSpc>
                <a:spcPct val="100000"/>
              </a:lnSpc>
              <a:spcBef>
                <a:spcPct val="0"/>
              </a:spcBef>
              <a:spcAft>
                <a:spcPct val="0"/>
              </a:spcAft>
              <a:buClr>
                <a:srgbClr val="9E8E5C"/>
              </a:buClr>
              <a:buSzPct val="115000"/>
              <a:buFontTx/>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8.  being a double-minded man, unstable in all his ways. </a:t>
            </a:r>
          </a:p>
        </p:txBody>
      </p:sp>
    </p:spTree>
    <p:extLst>
      <p:ext uri="{BB962C8B-B14F-4D97-AF65-F5344CB8AC3E}">
        <p14:creationId xmlns:p14="http://schemas.microsoft.com/office/powerpoint/2010/main" val="28341679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Text Placeholder 2">
            <a:extLst>
              <a:ext uri="{FF2B5EF4-FFF2-40B4-BE49-F238E27FC236}">
                <a16:creationId xmlns:a16="http://schemas.microsoft.com/office/drawing/2014/main" id="{75F41DF6-88E5-1511-8C27-5B3A0D037128}"/>
              </a:ext>
            </a:extLst>
          </p:cNvPr>
          <p:cNvSpPr>
            <a:spLocks noGrp="1"/>
          </p:cNvSpPr>
          <p:nvPr>
            <p:ph type="body" sz="quarter" idx="3"/>
          </p:nvPr>
        </p:nvSpPr>
        <p:spPr>
          <a:xfrm>
            <a:off x="4776108" y="2342425"/>
            <a:ext cx="4367892" cy="2793636"/>
          </a:xfrm>
          <a:solidFill>
            <a:schemeClr val="accent4"/>
          </a:solidFill>
          <a:ln>
            <a:noFill/>
          </a:ln>
        </p:spPr>
        <p:style>
          <a:lnRef idx="0">
            <a:scrgbClr r="0" g="0" b="0"/>
          </a:lnRef>
          <a:fillRef idx="0">
            <a:scrgbClr r="0" g="0" b="0"/>
          </a:fillRef>
          <a:effectRef idx="0">
            <a:scrgbClr r="0" g="0" b="0"/>
          </a:effectRef>
          <a:fontRef idx="minor">
            <a:schemeClr val="lt1"/>
          </a:fontRef>
        </p:style>
        <p:txBody>
          <a:bodyPr/>
          <a:lstStyle/>
          <a:p>
            <a:pPr algn="ctr"/>
            <a:r>
              <a:rPr lang="en-US" sz="3600" dirty="0">
                <a:solidFill>
                  <a:schemeClr val="tx1"/>
                </a:solidFill>
              </a:rPr>
              <a:t>Let the words of Jesus, the wisdom from above, fill your life in all aspects!</a:t>
            </a:r>
            <a:endParaRPr lang="en-US" sz="2800" dirty="0"/>
          </a:p>
        </p:txBody>
      </p:sp>
      <p:sp>
        <p:nvSpPr>
          <p:cNvPr id="5" name="Footer Placeholder 3"/>
          <p:cNvSpPr>
            <a:spLocks noGrp="1"/>
          </p:cNvSpPr>
          <p:nvPr>
            <p:ph type="ftr" sz="quarter" idx="11"/>
          </p:nvPr>
        </p:nvSpPr>
        <p:spPr>
          <a:xfrm>
            <a:off x="6872830" y="6629400"/>
            <a:ext cx="2246489" cy="228600"/>
          </a:xfrm>
        </p:spPr>
        <p:txBody>
          <a:bodyPr vert="horz" lIns="91440" tIns="0" rIns="91440" bIns="45720" rtlCol="0"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Wisdom From Above</a:t>
            </a:r>
          </a:p>
        </p:txBody>
      </p:sp>
      <p:sp>
        <p:nvSpPr>
          <p:cNvPr id="134146" name="Rectangle 2"/>
          <p:cNvSpPr>
            <a:spLocks noGrp="1" noChangeArrowheads="1"/>
          </p:cNvSpPr>
          <p:nvPr>
            <p:ph type="title"/>
          </p:nvPr>
        </p:nvSpPr>
        <p:spPr>
          <a:xfrm>
            <a:off x="0" y="-1055"/>
            <a:ext cx="9144000" cy="621792"/>
          </a:xfrm>
        </p:spPr>
        <p:txBody>
          <a:bodyPr vert="horz" lIns="91440" tIns="45720" rIns="91440" bIns="45720" rtlCol="0" anchor="b">
            <a:normAutofit/>
          </a:bodyPr>
          <a:lstStyle/>
          <a:p>
            <a:pPr algn="r">
              <a:lnSpc>
                <a:spcPct val="90000"/>
              </a:lnSpc>
              <a:defRPr/>
            </a:pPr>
            <a:r>
              <a:rPr lang="en-US" sz="3600" b="1" u="sng" kern="1200" dirty="0">
                <a:solidFill>
                  <a:srgbClr val="66FFFF"/>
                </a:solidFill>
                <a:latin typeface="+mj-lt"/>
                <a:ea typeface="+mj-ea"/>
                <a:cs typeface="+mj-cs"/>
              </a:rPr>
              <a:t>Conclusion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828800"/>
            <a:ext cx="4776108" cy="3820886"/>
          </a:xfrm>
          <a:prstGeom prst="rect">
            <a:avLst/>
          </a:prstGeom>
          <a:noFill/>
        </p:spPr>
      </p:pic>
    </p:spTree>
    <p:extLst>
      <p:ext uri="{BB962C8B-B14F-4D97-AF65-F5344CB8AC3E}">
        <p14:creationId xmlns:p14="http://schemas.microsoft.com/office/powerpoint/2010/main" val="1940649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4153">
                                            <p:bg/>
                                          </p:spTgt>
                                        </p:tgtEl>
                                        <p:attrNameLst>
                                          <p:attrName>style.visibility</p:attrName>
                                        </p:attrNameLst>
                                      </p:cBhvr>
                                      <p:to>
                                        <p:strVal val="visible"/>
                                      </p:to>
                                    </p:set>
                                    <p:anim calcmode="lin" valueType="num">
                                      <p:cBhvr>
                                        <p:cTn id="7" dur="1000" fill="hold"/>
                                        <p:tgtEl>
                                          <p:spTgt spid="134153">
                                            <p:bg/>
                                          </p:spTgt>
                                        </p:tgtEl>
                                        <p:attrNameLst>
                                          <p:attrName>ppt_w</p:attrName>
                                        </p:attrNameLst>
                                      </p:cBhvr>
                                      <p:tavLst>
                                        <p:tav tm="0">
                                          <p:val>
                                            <p:fltVal val="0"/>
                                          </p:val>
                                        </p:tav>
                                        <p:tav tm="100000">
                                          <p:val>
                                            <p:strVal val="#ppt_w"/>
                                          </p:val>
                                        </p:tav>
                                      </p:tavLst>
                                    </p:anim>
                                    <p:anim calcmode="lin" valueType="num">
                                      <p:cBhvr>
                                        <p:cTn id="8" dur="1000" fill="hold"/>
                                        <p:tgtEl>
                                          <p:spTgt spid="134153">
                                            <p:bg/>
                                          </p:spTgt>
                                        </p:tgtEl>
                                        <p:attrNameLst>
                                          <p:attrName>ppt_h</p:attrName>
                                        </p:attrNameLst>
                                      </p:cBhvr>
                                      <p:tavLst>
                                        <p:tav tm="0">
                                          <p:val>
                                            <p:fltVal val="0"/>
                                          </p:val>
                                        </p:tav>
                                        <p:tav tm="100000">
                                          <p:val>
                                            <p:strVal val="#ppt_h"/>
                                          </p:val>
                                        </p:tav>
                                      </p:tavLst>
                                    </p:anim>
                                    <p:anim calcmode="lin" valueType="num">
                                      <p:cBhvr>
                                        <p:cTn id="9" dur="1000" fill="hold"/>
                                        <p:tgtEl>
                                          <p:spTgt spid="134153">
                                            <p:bg/>
                                          </p:spTgt>
                                        </p:tgtEl>
                                        <p:attrNameLst>
                                          <p:attrName>style.rotation</p:attrName>
                                        </p:attrNameLst>
                                      </p:cBhvr>
                                      <p:tavLst>
                                        <p:tav tm="0">
                                          <p:val>
                                            <p:fltVal val="90"/>
                                          </p:val>
                                        </p:tav>
                                        <p:tav tm="100000">
                                          <p:val>
                                            <p:fltVal val="0"/>
                                          </p:val>
                                        </p:tav>
                                      </p:tavLst>
                                    </p:anim>
                                    <p:animEffect transition="in" filter="fade">
                                      <p:cBhvr>
                                        <p:cTn id="10" dur="1000"/>
                                        <p:tgtEl>
                                          <p:spTgt spid="13415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4153">
                                            <p:txEl>
                                              <p:pRg st="0" end="0"/>
                                            </p:txEl>
                                          </p:spTgt>
                                        </p:tgtEl>
                                        <p:attrNameLst>
                                          <p:attrName>style.visibility</p:attrName>
                                        </p:attrNameLst>
                                      </p:cBhvr>
                                      <p:to>
                                        <p:strVal val="visible"/>
                                      </p:to>
                                    </p:set>
                                    <p:anim calcmode="lin" valueType="num">
                                      <p:cBhvr>
                                        <p:cTn id="13" dur="1000" fill="hold"/>
                                        <p:tgtEl>
                                          <p:spTgt spid="13415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415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3415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34153">
                                            <p:txEl>
                                              <p:pRg st="0" end="0"/>
                                            </p:txEl>
                                          </p:spTgt>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20" y="1"/>
            <a:ext cx="9144020" cy="6858000"/>
          </a:xfrm>
          <a:prstGeom prst="rect">
            <a:avLst/>
          </a:prstGeom>
        </p:spPr>
      </p:pic>
      <p:sp>
        <p:nvSpPr>
          <p:cNvPr id="22" name="Rectangle 21">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charset="0"/>
            </a:endParaRPr>
          </a:p>
        </p:txBody>
      </p:sp>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0" y="5521895"/>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0" y="4836095"/>
            <a:ext cx="9144000"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5648599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30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6698" y="1371600"/>
            <a:ext cx="9144000" cy="4893647"/>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13.  Who among you is wise and understanding? Let him show by his good behavior his deeds in the gentleness of wisdom.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14.  But if you have bitter jealousy and selfish ambition in your heart, do not be arrogant and so lie against the truth.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15.  This wisdom is not that which comes down from above, but is earthly, natural, demonic.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16.  For where jealousy and selfish ambition exist, there is disorder and every evil thing.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17.  But the wisdom from above is first pure, then peaceable, gentle, reasonable, full of mercy and good fruits, unwavering, without hypocrisy. </a:t>
            </a:r>
          </a:p>
          <a:p>
            <a:pPr marL="576263" marR="0" lvl="0" indent="-576263"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18.  And the seed whose fruit is righteousness is sown in peace by those who make peace.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James 3:13-18</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15073" y="32657"/>
            <a:ext cx="2499527"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Wisdom From Above</a:t>
            </a:r>
          </a:p>
        </p:txBody>
      </p:sp>
    </p:spTree>
    <p:extLst>
      <p:ext uri="{BB962C8B-B14F-4D97-AF65-F5344CB8AC3E}">
        <p14:creationId xmlns:p14="http://schemas.microsoft.com/office/powerpoint/2010/main" val="40760355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6550"/>
          </a:xfrm>
        </p:spPr>
        <p:txBody>
          <a:bodyPr>
            <a:normAutofit/>
          </a:bodyPr>
          <a:lstStyle/>
          <a:p>
            <a:pPr eaLnBrk="1" hangingPunct="1">
              <a:defRPr/>
            </a:pPr>
            <a:r>
              <a:rPr lang="en-US"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6487886" y="39932"/>
            <a:ext cx="2656114" cy="214306"/>
          </a:xfrm>
        </p:spPr>
        <p:txBody>
          <a:bodyPr/>
          <a:lstStyle/>
          <a:p>
            <a:pPr algn="r">
              <a:defRPr/>
            </a:pPr>
            <a:r>
              <a:rPr lang="en-US"/>
              <a:t>Wisdom From Above</a:t>
            </a:r>
            <a:endParaRPr lang="en-US" dirty="0"/>
          </a:p>
        </p:txBody>
      </p:sp>
      <p:sp>
        <p:nvSpPr>
          <p:cNvPr id="10" name="Text Box 3"/>
          <p:cNvSpPr txBox="1">
            <a:spLocks noChangeArrowheads="1"/>
          </p:cNvSpPr>
          <p:nvPr/>
        </p:nvSpPr>
        <p:spPr bwMode="auto">
          <a:xfrm>
            <a:off x="0" y="8234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l" eaLnBrk="1" hangingPunct="1"/>
            <a:r>
              <a:rPr lang="en-US" sz="2800" dirty="0">
                <a:solidFill>
                  <a:srgbClr val="FFFF00"/>
                </a:solidFill>
              </a:rPr>
              <a:t>Jesus is the “wisdom from above”</a:t>
            </a:r>
            <a:endParaRPr lang="en-US" sz="2800" i="1" dirty="0">
              <a:solidFill>
                <a:srgbClr val="FFFF00"/>
              </a:solidFill>
            </a:endParaRPr>
          </a:p>
        </p:txBody>
      </p:sp>
      <p:sp>
        <p:nvSpPr>
          <p:cNvPr id="12" name="Text Box 6"/>
          <p:cNvSpPr txBox="1">
            <a:spLocks noChangeArrowheads="1"/>
          </p:cNvSpPr>
          <p:nvPr/>
        </p:nvSpPr>
        <p:spPr bwMode="auto">
          <a:xfrm>
            <a:off x="-10886" y="1393478"/>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a:buClr>
                <a:schemeClr val="accent1"/>
              </a:buClr>
              <a:buSzPct val="115000"/>
              <a:buFont typeface="Wingdings" panose="05000000000000000000" pitchFamily="2" charset="2"/>
              <a:buChar char="v"/>
            </a:pPr>
            <a:r>
              <a:rPr lang="en-US" dirty="0">
                <a:solidFill>
                  <a:srgbClr val="FFFFFF"/>
                </a:solidFill>
              </a:rPr>
              <a:t>Luke 11:49 (Matthew 23:34): </a:t>
            </a:r>
            <a:r>
              <a:rPr lang="en-US" sz="2000" dirty="0">
                <a:solidFill>
                  <a:srgbClr val="FFFFFF"/>
                </a:solidFill>
              </a:rPr>
              <a:t>“For this reason also the wisdom of God said, 'I will send to them prophets and apostles, and some of them they will kill and some they will persecute,’”</a:t>
            </a:r>
          </a:p>
          <a:p>
            <a:pPr algn="l">
              <a:buClr>
                <a:schemeClr val="accent1"/>
              </a:buClr>
              <a:buSzPct val="115000"/>
              <a:buFont typeface="Wingdings" panose="05000000000000000000" pitchFamily="2" charset="2"/>
              <a:buChar char="v"/>
            </a:pPr>
            <a:r>
              <a:rPr lang="en-US" dirty="0">
                <a:solidFill>
                  <a:srgbClr val="FFFFFF"/>
                </a:solidFill>
              </a:rPr>
              <a:t>I Corinthians 1:24: </a:t>
            </a:r>
            <a:r>
              <a:rPr lang="en-US" sz="2000" dirty="0">
                <a:solidFill>
                  <a:srgbClr val="FFFFFF"/>
                </a:solidFill>
              </a:rPr>
              <a:t>To those who are called, both Jews and Greeks, Christ the power of God and the wisdom of God.</a:t>
            </a:r>
          </a:p>
          <a:p>
            <a:pPr algn="l">
              <a:buClr>
                <a:schemeClr val="accent1"/>
              </a:buClr>
              <a:buSzPct val="115000"/>
              <a:buFont typeface="Wingdings" panose="05000000000000000000" pitchFamily="2" charset="2"/>
              <a:buChar char="v"/>
            </a:pPr>
            <a:r>
              <a:rPr lang="en-US" dirty="0">
                <a:solidFill>
                  <a:srgbClr val="FFFFFF"/>
                </a:solidFill>
              </a:rPr>
              <a:t>I Corinthians 1:30: </a:t>
            </a:r>
            <a:r>
              <a:rPr lang="en-US" sz="2000" dirty="0">
                <a:solidFill>
                  <a:srgbClr val="FFFFFF"/>
                </a:solidFill>
              </a:rPr>
              <a:t>You are in Christ Jesus, who became for us wisdom from God—and righteousness and sanctification and redemption.</a:t>
            </a:r>
          </a:p>
          <a:p>
            <a:pPr algn="l">
              <a:buClr>
                <a:schemeClr val="accent1"/>
              </a:buClr>
              <a:buSzPct val="115000"/>
              <a:buFont typeface="Wingdings" panose="05000000000000000000" pitchFamily="2" charset="2"/>
              <a:buChar char="v"/>
            </a:pPr>
            <a:r>
              <a:rPr lang="en-US" dirty="0">
                <a:solidFill>
                  <a:srgbClr val="FFFFFF"/>
                </a:solidFill>
              </a:rPr>
              <a:t>Colossians 2:3: </a:t>
            </a:r>
            <a:r>
              <a:rPr lang="en-US" sz="2000" dirty="0">
                <a:solidFill>
                  <a:srgbClr val="FFFFFF"/>
                </a:solidFill>
              </a:rPr>
              <a:t>In Him [Jesus, v.2] are hidden all the treasures of wisdom and knowledge.</a:t>
            </a:r>
          </a:p>
          <a:p>
            <a:pPr algn="l">
              <a:buClr>
                <a:schemeClr val="accent1"/>
              </a:buClr>
              <a:buSzPct val="115000"/>
              <a:buFont typeface="Wingdings" panose="05000000000000000000" pitchFamily="2" charset="2"/>
              <a:buChar char="v"/>
            </a:pPr>
            <a:r>
              <a:rPr lang="en-US" dirty="0">
                <a:solidFill>
                  <a:srgbClr val="FFFFFF"/>
                </a:solidFill>
              </a:rPr>
              <a:t>Colossians 2:8: </a:t>
            </a:r>
            <a:r>
              <a:rPr lang="en-US" sz="2000" dirty="0">
                <a:solidFill>
                  <a:srgbClr val="FFFFFF"/>
                </a:solidFill>
              </a:rPr>
              <a:t>See to it that no one takes you captive through philosophy and empty deception, according to the tradition of men, according to the elementary principles of the world, rather than according to Christ!</a:t>
            </a:r>
            <a:endParaRPr lang="en-US" b="0" dirty="0">
              <a:solidFill>
                <a:srgbClr val="FFFFFF"/>
              </a:solidFill>
            </a:endParaRPr>
          </a:p>
        </p:txBody>
      </p:sp>
    </p:spTree>
    <p:extLst>
      <p:ext uri="{BB962C8B-B14F-4D97-AF65-F5344CB8AC3E}">
        <p14:creationId xmlns:p14="http://schemas.microsoft.com/office/powerpoint/2010/main" val="24924745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wipe(left)">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wipe(left)">
                                      <p:cBhvr>
                                        <p:cTn id="31"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6550"/>
          </a:xfrm>
        </p:spPr>
        <p:txBody>
          <a:bodyPr>
            <a:normAutofit/>
          </a:bodyPr>
          <a:lstStyle/>
          <a:p>
            <a:pPr eaLnBrk="1" hangingPunct="1">
              <a:defRPr/>
            </a:pPr>
            <a:r>
              <a:rPr lang="en-US" b="1" u="sng" dirty="0">
                <a:solidFill>
                  <a:schemeClr val="tx1"/>
                </a:solidFill>
                <a:cs typeface="Times New Roman" pitchFamily="18" charset="0"/>
              </a:rPr>
              <a:t>Intro </a:t>
            </a:r>
          </a:p>
        </p:txBody>
      </p:sp>
      <p:sp>
        <p:nvSpPr>
          <p:cNvPr id="7" name="Footer Placeholder 3"/>
          <p:cNvSpPr>
            <a:spLocks noGrp="1"/>
          </p:cNvSpPr>
          <p:nvPr>
            <p:ph type="ftr" sz="quarter" idx="11"/>
          </p:nvPr>
        </p:nvSpPr>
        <p:spPr>
          <a:xfrm>
            <a:off x="10887" y="6643694"/>
            <a:ext cx="2656114" cy="21430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Tahoma" pitchFamily="34" charset="0"/>
                <a:ea typeface="+mn-ea"/>
                <a:cs typeface="Times New Roman" pitchFamily="18" charset="0"/>
              </a:rPr>
              <a:t>Wisdom From Above</a:t>
            </a:r>
            <a:endPar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3" name="Text Box 10">
            <a:extLst>
              <a:ext uri="{FF2B5EF4-FFF2-40B4-BE49-F238E27FC236}">
                <a16:creationId xmlns:a16="http://schemas.microsoft.com/office/drawing/2014/main" id="{4C8B9022-3693-6B1D-6730-46EA0931A91B}"/>
              </a:ext>
            </a:extLst>
          </p:cNvPr>
          <p:cNvSpPr txBox="1">
            <a:spLocks noChangeArrowheads="1"/>
          </p:cNvSpPr>
          <p:nvPr/>
        </p:nvSpPr>
        <p:spPr bwMode="auto">
          <a:xfrm>
            <a:off x="10887" y="2047560"/>
            <a:ext cx="4585810" cy="3539430"/>
          </a:xfrm>
          <a:prstGeom prst="rect">
            <a:avLst/>
          </a:prstGeom>
          <a:solidFill>
            <a:srgbClr val="66FFFF"/>
          </a:solidFill>
          <a:ln/>
          <a:effectLst/>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sz="2800" dirty="0">
                <a:solidFill>
                  <a:schemeClr val="bg1"/>
                </a:solidFill>
              </a:rPr>
              <a:t>The wisdom of the world rejected Christ, while the wisdom of God sent Christ to die for them, which is foolishness to the world, but power unto salvation!</a:t>
            </a:r>
            <a:endParaRPr lang="en-US" sz="2800" dirty="0">
              <a:solidFill>
                <a:schemeClr val="bg1"/>
              </a:solidFill>
              <a:effectLst/>
            </a:endParaRPr>
          </a:p>
        </p:txBody>
      </p:sp>
      <p:pic>
        <p:nvPicPr>
          <p:cNvPr id="5" name="Picture 4" descr="A stack of books with an open book on top&#10;&#10;Description automatically generated with medium confidence">
            <a:extLst>
              <a:ext uri="{FF2B5EF4-FFF2-40B4-BE49-F238E27FC236}">
                <a16:creationId xmlns:a16="http://schemas.microsoft.com/office/drawing/2014/main" id="{AFE19787-3C95-2786-91FB-0D48B3BF4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697" y="0"/>
            <a:ext cx="4563106" cy="6858000"/>
          </a:xfrm>
          <a:prstGeom prst="rect">
            <a:avLst/>
          </a:prstGeom>
        </p:spPr>
      </p:pic>
    </p:spTree>
    <p:extLst>
      <p:ext uri="{BB962C8B-B14F-4D97-AF65-F5344CB8AC3E}">
        <p14:creationId xmlns:p14="http://schemas.microsoft.com/office/powerpoint/2010/main" val="12779121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875740" y="6662056"/>
            <a:ext cx="2246489" cy="228600"/>
          </a:xfrm>
        </p:spPr>
        <p:txBody>
          <a:bodyPr vert="horz" lIns="91440" tIns="0" rIns="91440" bIns="45720" rtlCol="0" anchor="t">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Wisdom From Above</a:t>
            </a:r>
          </a:p>
        </p:txBody>
      </p:sp>
      <p:sp>
        <p:nvSpPr>
          <p:cNvPr id="134146" name="Rectangle 2"/>
          <p:cNvSpPr>
            <a:spLocks noGrp="1" noChangeArrowheads="1"/>
          </p:cNvSpPr>
          <p:nvPr>
            <p:ph type="title"/>
          </p:nvPr>
        </p:nvSpPr>
        <p:spPr>
          <a:xfrm>
            <a:off x="0" y="-1056"/>
            <a:ext cx="9144000" cy="991655"/>
          </a:xfrm>
        </p:spPr>
        <p:txBody>
          <a:bodyPr vert="horz" lIns="91440" tIns="45720" rIns="91440" bIns="45720" rtlCol="0" anchor="b">
            <a:normAutofit fontScale="90000"/>
          </a:bodyPr>
          <a:lstStyle/>
          <a:p>
            <a:pPr>
              <a:lnSpc>
                <a:spcPct val="90000"/>
              </a:lnSpc>
              <a:defRPr/>
            </a:pPr>
            <a:r>
              <a:rPr lang="en-US" sz="3600" b="1" u="sng" kern="1200" dirty="0">
                <a:solidFill>
                  <a:srgbClr val="66FFFF"/>
                </a:solidFill>
                <a:latin typeface="+mj-lt"/>
                <a:ea typeface="+mj-ea"/>
                <a:cs typeface="+mj-cs"/>
              </a:rPr>
              <a:t>Jesus, the Wisdom from Above vs. the Wisdom of the World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8969" y="1115319"/>
            <a:ext cx="3638631" cy="5755127"/>
          </a:xfrm>
          <a:prstGeom prst="rect">
            <a:avLst/>
          </a:prstGeom>
          <a:noFill/>
        </p:spPr>
      </p:pic>
      <p:sp>
        <p:nvSpPr>
          <p:cNvPr id="13" name="Text Placeholder 2">
            <a:extLst>
              <a:ext uri="{FF2B5EF4-FFF2-40B4-BE49-F238E27FC236}">
                <a16:creationId xmlns:a16="http://schemas.microsoft.com/office/drawing/2014/main" id="{68CEF26F-B02D-E4D9-2866-4B823C5FB2FD}"/>
              </a:ext>
            </a:extLst>
          </p:cNvPr>
          <p:cNvSpPr txBox="1">
            <a:spLocks/>
          </p:cNvSpPr>
          <p:nvPr/>
        </p:nvSpPr>
        <p:spPr>
          <a:xfrm>
            <a:off x="3657600" y="3172918"/>
            <a:ext cx="5464629" cy="132859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2"/>
              </a:buClr>
              <a:buFont typeface="Wingdings" charset="2"/>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tx2"/>
              </a:buClr>
              <a:buFont typeface="Wingdings"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charset="2"/>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The wisdom from above continues to challenge the cultural norms today!</a:t>
            </a:r>
            <a:endParaRPr kumimoji="0" lang="en-US" sz="2000" b="1" i="0" u="none" strike="noStrike" kern="1200" cap="none" spc="0" normalizeH="0" baseline="0" noProof="0" dirty="0">
              <a:ln>
                <a:noFill/>
              </a:ln>
              <a:solidFill>
                <a:srgbClr val="FF8600"/>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B9A7E05B-6C37-F371-9B30-52DB8D8BB28F}"/>
              </a:ext>
            </a:extLst>
          </p:cNvPr>
          <p:cNvSpPr>
            <a:spLocks noGrp="1"/>
          </p:cNvSpPr>
          <p:nvPr>
            <p:ph type="body" idx="1"/>
          </p:nvPr>
        </p:nvSpPr>
        <p:spPr>
          <a:xfrm>
            <a:off x="3657600" y="1141598"/>
            <a:ext cx="5498040" cy="1449202"/>
          </a:xfrm>
        </p:spPr>
        <p:txBody>
          <a:bodyPr/>
          <a:lstStyle/>
          <a:p>
            <a:pPr algn="ctr"/>
            <a:r>
              <a:rPr lang="en-US" sz="2800" dirty="0">
                <a:solidFill>
                  <a:schemeClr val="tx1"/>
                </a:solidFill>
              </a:rPr>
              <a:t>Jesus’ teachings challenged the social norms of His day and set the culture on its head!</a:t>
            </a:r>
            <a:endParaRPr lang="en-US" dirty="0"/>
          </a:p>
        </p:txBody>
      </p:sp>
      <p:sp>
        <p:nvSpPr>
          <p:cNvPr id="2" name="Text Placeholder 2">
            <a:extLst>
              <a:ext uri="{FF2B5EF4-FFF2-40B4-BE49-F238E27FC236}">
                <a16:creationId xmlns:a16="http://schemas.microsoft.com/office/drawing/2014/main" id="{19D90BCD-F04E-006A-2EFA-E246EEDDA152}"/>
              </a:ext>
            </a:extLst>
          </p:cNvPr>
          <p:cNvSpPr txBox="1">
            <a:spLocks/>
          </p:cNvSpPr>
          <p:nvPr/>
        </p:nvSpPr>
        <p:spPr>
          <a:xfrm>
            <a:off x="3679371" y="5083627"/>
            <a:ext cx="5464629" cy="555173"/>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2"/>
              </a:buClr>
              <a:buFont typeface="Wingdings" charset="2"/>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tx2"/>
              </a:buClr>
              <a:buFont typeface="Wingdings" charset="2"/>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charset="2"/>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charset="2"/>
              <a:buNone/>
              <a:defRPr sz="1600" b="1"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Wingdings" pitchFamily="2" charset="2"/>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8600"/>
              </a:buClr>
              <a:buSzTx/>
              <a:buFont typeface="Wingdings" charset="2"/>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God’s word is for our good!</a:t>
            </a:r>
            <a:endParaRPr kumimoji="0" lang="en-US" sz="2000" b="1" i="0" u="none" strike="noStrike" kern="1200" cap="none" spc="0" normalizeH="0" baseline="0" noProof="0" dirty="0">
              <a:ln>
                <a:noFill/>
              </a:ln>
              <a:solidFill>
                <a:srgbClr val="FF8600"/>
              </a:solidFill>
              <a:effectLst/>
              <a:uLnTx/>
              <a:uFillTx/>
              <a:latin typeface="Arial"/>
              <a:ea typeface="+mn-ea"/>
              <a:cs typeface="+mn-cs"/>
            </a:endParaRPr>
          </a:p>
        </p:txBody>
      </p:sp>
    </p:spTree>
    <p:extLst>
      <p:ext uri="{BB962C8B-B14F-4D97-AF65-F5344CB8AC3E}">
        <p14:creationId xmlns:p14="http://schemas.microsoft.com/office/powerpoint/2010/main" val="35634885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2597314649"/>
              </p:ext>
            </p:extLst>
          </p:nvPr>
        </p:nvGraphicFramePr>
        <p:xfrm>
          <a:off x="609598" y="1371600"/>
          <a:ext cx="7848600" cy="4495800"/>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57331">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226127">
                <a:tc>
                  <a:txBody>
                    <a:bodyPr/>
                    <a:lstStyle/>
                    <a:p>
                      <a:r>
                        <a:rPr lang="en-US" sz="2000" b="1" dirty="0">
                          <a:solidFill>
                            <a:schemeClr val="bg1"/>
                          </a:solidFill>
                        </a:rPr>
                        <a:t>Sunday is part of the weekend…party!</a:t>
                      </a:r>
                    </a:p>
                  </a:txBody>
                  <a:tcPr/>
                </a:tc>
                <a:tc>
                  <a:txBody>
                    <a:bodyPr/>
                    <a:lstStyle/>
                    <a:p>
                      <a:r>
                        <a:rPr lang="en-US" sz="2000" b="1" dirty="0">
                          <a:solidFill>
                            <a:schemeClr val="bg1"/>
                          </a:solidFill>
                        </a:rPr>
                        <a:t>Sunday is our day to assemble as the church (Acts 20:7;            I Corinthians 11:18; 16:2)</a:t>
                      </a:r>
                    </a:p>
                  </a:txBody>
                  <a:tcPr/>
                </a:tc>
                <a:extLst>
                  <a:ext uri="{0D108BD9-81ED-4DB2-BD59-A6C34878D82A}">
                    <a16:rowId xmlns:a16="http://schemas.microsoft.com/office/drawing/2014/main" val="3877245856"/>
                  </a:ext>
                </a:extLst>
              </a:tr>
              <a:tr h="4520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00797435"/>
                  </a:ext>
                </a:extLst>
              </a:tr>
              <a:tr h="452057">
                <a:tc>
                  <a:txBody>
                    <a:bodyPr/>
                    <a:lstStyle/>
                    <a:p>
                      <a:endParaRPr lang="en-US"/>
                    </a:p>
                  </a:txBody>
                  <a:tcPr/>
                </a:tc>
                <a:tc>
                  <a:txBody>
                    <a:bodyPr/>
                    <a:lstStyle/>
                    <a:p>
                      <a:endParaRPr lang="en-US" dirty="0"/>
                    </a:p>
                  </a:txBody>
                  <a:tcPr/>
                </a:tc>
                <a:extLst>
                  <a:ext uri="{0D108BD9-81ED-4DB2-BD59-A6C34878D82A}">
                    <a16:rowId xmlns:a16="http://schemas.microsoft.com/office/drawing/2014/main" val="1192862"/>
                  </a:ext>
                </a:extLst>
              </a:tr>
              <a:tr h="452057">
                <a:tc>
                  <a:txBody>
                    <a:bodyPr/>
                    <a:lstStyle/>
                    <a:p>
                      <a:endParaRPr lang="en-US"/>
                    </a:p>
                  </a:txBody>
                  <a:tcPr/>
                </a:tc>
                <a:tc>
                  <a:txBody>
                    <a:bodyPr/>
                    <a:lstStyle/>
                    <a:p>
                      <a:endParaRPr lang="en-US" dirty="0"/>
                    </a:p>
                  </a:txBody>
                  <a:tcPr/>
                </a:tc>
                <a:extLst>
                  <a:ext uri="{0D108BD9-81ED-4DB2-BD59-A6C34878D82A}">
                    <a16:rowId xmlns:a16="http://schemas.microsoft.com/office/drawing/2014/main" val="2456423477"/>
                  </a:ext>
                </a:extLst>
              </a:tr>
              <a:tr h="452057">
                <a:tc>
                  <a:txBody>
                    <a:bodyPr/>
                    <a:lstStyle/>
                    <a:p>
                      <a:endParaRPr lang="en-US"/>
                    </a:p>
                  </a:txBody>
                  <a:tcPr/>
                </a:tc>
                <a:tc>
                  <a:txBody>
                    <a:bodyPr/>
                    <a:lstStyle/>
                    <a:p>
                      <a:endParaRPr lang="en-US" dirty="0"/>
                    </a:p>
                  </a:txBody>
                  <a:tcPr/>
                </a:tc>
                <a:extLst>
                  <a:ext uri="{0D108BD9-81ED-4DB2-BD59-A6C34878D82A}">
                    <a16:rowId xmlns:a16="http://schemas.microsoft.com/office/drawing/2014/main" val="2126540062"/>
                  </a:ext>
                </a:extLst>
              </a:tr>
              <a:tr h="452057">
                <a:tc>
                  <a:txBody>
                    <a:bodyPr/>
                    <a:lstStyle/>
                    <a:p>
                      <a:endParaRPr lang="en-US"/>
                    </a:p>
                  </a:txBody>
                  <a:tcPr/>
                </a:tc>
                <a:tc>
                  <a:txBody>
                    <a:bodyPr/>
                    <a:lstStyle/>
                    <a:p>
                      <a:endParaRPr lang="en-US" dirty="0"/>
                    </a:p>
                  </a:txBody>
                  <a:tcPr/>
                </a:tc>
                <a:extLst>
                  <a:ext uri="{0D108BD9-81ED-4DB2-BD59-A6C34878D82A}">
                    <a16:rowId xmlns:a16="http://schemas.microsoft.com/office/drawing/2014/main" val="4271236188"/>
                  </a:ext>
                </a:extLst>
              </a:tr>
              <a:tr h="452057">
                <a:tc>
                  <a:txBody>
                    <a:bodyPr/>
                    <a:lstStyle/>
                    <a:p>
                      <a:endParaRPr lang="en-US"/>
                    </a:p>
                  </a:txBody>
                  <a:tcPr/>
                </a:tc>
                <a:tc>
                  <a:txBody>
                    <a:bodyPr/>
                    <a:lstStyle/>
                    <a:p>
                      <a:endParaRPr lang="en-US" dirty="0"/>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649181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315256975"/>
              </p:ext>
            </p:extLst>
          </p:nvPr>
        </p:nvGraphicFramePr>
        <p:xfrm>
          <a:off x="609598" y="1371600"/>
          <a:ext cx="7848600" cy="4980835"/>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Sunday is part of the weekend…party!</a:t>
                      </a:r>
                    </a:p>
                  </a:txBody>
                  <a:tcPr/>
                </a:tc>
                <a:tc>
                  <a:txBody>
                    <a:bodyPr/>
                    <a:lstStyle/>
                    <a:p>
                      <a:r>
                        <a:rPr lang="en-US" sz="2000" b="1" dirty="0">
                          <a:solidFill>
                            <a:schemeClr val="bg1"/>
                          </a:solidFill>
                        </a:rPr>
                        <a:t>Sunday is our day to assemble as the church (Acts 20:7;            I Cor. 11:18; 16:2)</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“Sex sells”: It’s hot out so clothes come off!</a:t>
                      </a:r>
                    </a:p>
                  </a:txBody>
                  <a:tcPr/>
                </a:tc>
                <a:tc>
                  <a:txBody>
                    <a:bodyPr/>
                    <a:lstStyle/>
                    <a:p>
                      <a:r>
                        <a:rPr lang="en-US" sz="2000" b="1" dirty="0">
                          <a:solidFill>
                            <a:schemeClr val="bg1"/>
                          </a:solidFill>
                        </a:rPr>
                        <a:t>Saints dress modestly (I Tim. 2:9-10); and avoid lusts (I Pet. 2:11) </a:t>
                      </a:r>
                    </a:p>
                  </a:txBody>
                  <a:tcPr/>
                </a:tc>
                <a:extLst>
                  <a:ext uri="{0D108BD9-81ED-4DB2-BD59-A6C34878D82A}">
                    <a16:rowId xmlns:a16="http://schemas.microsoft.com/office/drawing/2014/main" val="2700797435"/>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369749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03921-30F6-8433-C461-B846DF26E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262" y="0"/>
            <a:ext cx="11406523" cy="7271657"/>
          </a:xfrm>
          <a:prstGeom prst="rect">
            <a:avLst/>
          </a:prstGeom>
        </p:spPr>
      </p:pic>
      <p:sp>
        <p:nvSpPr>
          <p:cNvPr id="176130" name="Rectangle 2"/>
          <p:cNvSpPr>
            <a:spLocks noGrp="1" noChangeArrowheads="1"/>
          </p:cNvSpPr>
          <p:nvPr>
            <p:ph type="title"/>
          </p:nvPr>
        </p:nvSpPr>
        <p:spPr>
          <a:xfrm>
            <a:off x="0" y="0"/>
            <a:ext cx="9144000" cy="1229108"/>
          </a:xfrm>
        </p:spPr>
        <p:txBody>
          <a:bodyPr>
            <a:noAutofit/>
          </a:bodyPr>
          <a:lstStyle/>
          <a:p>
            <a:pPr algn="ctr" eaLnBrk="1" hangingPunct="1">
              <a:defRPr/>
            </a:pPr>
            <a:r>
              <a:rPr lang="en-US" b="1" u="sng" dirty="0">
                <a:solidFill>
                  <a:schemeClr val="bg1"/>
                </a:solidFill>
                <a:cs typeface="Times New Roman" pitchFamily="18" charset="0"/>
              </a:rPr>
              <a:t>Jesus, the Wisdom from Above vs. the Wisdom of the World</a:t>
            </a:r>
          </a:p>
        </p:txBody>
      </p:sp>
      <p:sp>
        <p:nvSpPr>
          <p:cNvPr id="8" name="Footer Placeholder 3"/>
          <p:cNvSpPr>
            <a:spLocks noGrp="1"/>
          </p:cNvSpPr>
          <p:nvPr>
            <p:ph type="ftr" sz="quarter" idx="11"/>
          </p:nvPr>
        </p:nvSpPr>
        <p:spPr>
          <a:xfrm>
            <a:off x="3276600" y="6686718"/>
            <a:ext cx="2438400" cy="17128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Wisdom From Above</a:t>
            </a:r>
          </a:p>
        </p:txBody>
      </p:sp>
      <p:graphicFrame>
        <p:nvGraphicFramePr>
          <p:cNvPr id="13" name="Table 13">
            <a:extLst>
              <a:ext uri="{FF2B5EF4-FFF2-40B4-BE49-F238E27FC236}">
                <a16:creationId xmlns:a16="http://schemas.microsoft.com/office/drawing/2014/main" id="{5010FD9F-14F4-A31B-6D6F-341EE34EBB48}"/>
              </a:ext>
            </a:extLst>
          </p:cNvPr>
          <p:cNvGraphicFramePr>
            <a:graphicFrameLocks noGrp="1"/>
          </p:cNvGraphicFramePr>
          <p:nvPr>
            <p:extLst>
              <p:ext uri="{D42A27DB-BD31-4B8C-83A1-F6EECF244321}">
                <p14:modId xmlns:p14="http://schemas.microsoft.com/office/powerpoint/2010/main" val="1272659341"/>
              </p:ext>
            </p:extLst>
          </p:nvPr>
        </p:nvGraphicFramePr>
        <p:xfrm>
          <a:off x="609598" y="1371600"/>
          <a:ext cx="7848600" cy="5526956"/>
        </p:xfrm>
        <a:graphic>
          <a:graphicData uri="http://schemas.openxmlformats.org/drawingml/2006/table">
            <a:tbl>
              <a:tblPr firstRow="1" bandRow="1">
                <a:tableStyleId>{2D5ABB26-0587-4C30-8999-92F81FD0307C}</a:tableStyleId>
              </a:tblPr>
              <a:tblGrid>
                <a:gridCol w="3924300">
                  <a:extLst>
                    <a:ext uri="{9D8B030D-6E8A-4147-A177-3AD203B41FA5}">
                      <a16:colId xmlns:a16="http://schemas.microsoft.com/office/drawing/2014/main" val="669117608"/>
                    </a:ext>
                  </a:extLst>
                </a:gridCol>
                <a:gridCol w="3924300">
                  <a:extLst>
                    <a:ext uri="{9D8B030D-6E8A-4147-A177-3AD203B41FA5}">
                      <a16:colId xmlns:a16="http://schemas.microsoft.com/office/drawing/2014/main" val="731368650"/>
                    </a:ext>
                  </a:extLst>
                </a:gridCol>
              </a:tblGrid>
              <a:tr h="566777">
                <a:tc>
                  <a:txBody>
                    <a:bodyPr/>
                    <a:lstStyle/>
                    <a:p>
                      <a:r>
                        <a:rPr lang="en-US" sz="2400" b="1" dirty="0">
                          <a:solidFill>
                            <a:srgbClr val="FF0000"/>
                          </a:solidFill>
                        </a:rPr>
                        <a:t>Worldly Wisdom</a:t>
                      </a:r>
                    </a:p>
                  </a:txBody>
                  <a:tcPr/>
                </a:tc>
                <a:tc>
                  <a:txBody>
                    <a:bodyPr/>
                    <a:lstStyle/>
                    <a:p>
                      <a:pPr algn="r"/>
                      <a:r>
                        <a:rPr lang="en-US" sz="2400" b="1" dirty="0">
                          <a:solidFill>
                            <a:srgbClr val="0000FF"/>
                          </a:solidFill>
                        </a:rPr>
                        <a:t>Wisdom from Above</a:t>
                      </a:r>
                    </a:p>
                  </a:txBody>
                  <a:tcPr/>
                </a:tc>
                <a:extLst>
                  <a:ext uri="{0D108BD9-81ED-4DB2-BD59-A6C34878D82A}">
                    <a16:rowId xmlns:a16="http://schemas.microsoft.com/office/drawing/2014/main" val="1834695203"/>
                  </a:ext>
                </a:extLst>
              </a:tr>
              <a:tr h="1109623">
                <a:tc>
                  <a:txBody>
                    <a:bodyPr/>
                    <a:lstStyle/>
                    <a:p>
                      <a:r>
                        <a:rPr lang="en-US" sz="2000" b="1" dirty="0">
                          <a:solidFill>
                            <a:schemeClr val="bg1"/>
                          </a:solidFill>
                        </a:rPr>
                        <a:t>Sunday is part of the weekend…party!</a:t>
                      </a:r>
                    </a:p>
                  </a:txBody>
                  <a:tcPr/>
                </a:tc>
                <a:tc>
                  <a:txBody>
                    <a:bodyPr/>
                    <a:lstStyle/>
                    <a:p>
                      <a:r>
                        <a:rPr lang="en-US" sz="2000" b="1" dirty="0">
                          <a:solidFill>
                            <a:schemeClr val="bg1"/>
                          </a:solidFill>
                        </a:rPr>
                        <a:t>Sunday is our day to assemble as the church (Acts 20:7;            I Cor. 11:18; 16:2)</a:t>
                      </a:r>
                    </a:p>
                  </a:txBody>
                  <a:tcPr/>
                </a:tc>
                <a:extLst>
                  <a:ext uri="{0D108BD9-81ED-4DB2-BD59-A6C34878D82A}">
                    <a16:rowId xmlns:a16="http://schemas.microsoft.com/office/drawing/2014/main" val="3877245856"/>
                  </a:ext>
                </a:extLst>
              </a:tr>
              <a:tr h="459719">
                <a:tc>
                  <a:txBody>
                    <a:bodyPr/>
                    <a:lstStyle/>
                    <a:p>
                      <a:r>
                        <a:rPr lang="en-US" sz="2000" b="1" dirty="0">
                          <a:solidFill>
                            <a:schemeClr val="bg1"/>
                          </a:solidFill>
                        </a:rPr>
                        <a:t>“Sex sells”: It’s hot out so clothes come off!</a:t>
                      </a:r>
                    </a:p>
                  </a:txBody>
                  <a:tcPr/>
                </a:tc>
                <a:tc>
                  <a:txBody>
                    <a:bodyPr/>
                    <a:lstStyle/>
                    <a:p>
                      <a:r>
                        <a:rPr lang="en-US" sz="2000" b="1" dirty="0">
                          <a:solidFill>
                            <a:schemeClr val="bg1"/>
                          </a:solidFill>
                        </a:rPr>
                        <a:t>Saints dress modestly (I Tim. 2:9-10); and avoid lusts (I Pet. 2:11) </a:t>
                      </a:r>
                    </a:p>
                  </a:txBody>
                  <a:tcPr/>
                </a:tc>
                <a:extLst>
                  <a:ext uri="{0D108BD9-81ED-4DB2-BD59-A6C34878D82A}">
                    <a16:rowId xmlns:a16="http://schemas.microsoft.com/office/drawing/2014/main" val="2700797435"/>
                  </a:ext>
                </a:extLst>
              </a:tr>
              <a:tr h="459719">
                <a:tc>
                  <a:txBody>
                    <a:bodyPr/>
                    <a:lstStyle/>
                    <a:p>
                      <a:r>
                        <a:rPr lang="en-US" sz="2000" b="1" dirty="0">
                          <a:solidFill>
                            <a:schemeClr val="bg1"/>
                          </a:solidFill>
                        </a:rPr>
                        <a:t>Cohabit before marriage; if loveless in your marriage, commit adultery</a:t>
                      </a:r>
                    </a:p>
                  </a:txBody>
                  <a:tcPr/>
                </a:tc>
                <a:tc>
                  <a:txBody>
                    <a:bodyPr/>
                    <a:lstStyle/>
                    <a:p>
                      <a:r>
                        <a:rPr lang="en-US" sz="2000" b="1" dirty="0">
                          <a:solidFill>
                            <a:schemeClr val="bg1"/>
                          </a:solidFill>
                        </a:rPr>
                        <a:t>God’s word says, “fornicators and adulterers God will judge” (Hebrews 13:4)</a:t>
                      </a:r>
                    </a:p>
                  </a:txBody>
                  <a:tcPr/>
                </a:tc>
                <a:extLst>
                  <a:ext uri="{0D108BD9-81ED-4DB2-BD59-A6C34878D82A}">
                    <a16:rowId xmlns:a16="http://schemas.microsoft.com/office/drawing/2014/main" val="1192862"/>
                  </a:ext>
                </a:extLst>
              </a:tr>
              <a:tr h="459719">
                <a:tc>
                  <a:txBody>
                    <a:bodyPr/>
                    <a:lstStyle/>
                    <a:p>
                      <a:endParaRPr lang="en-US" sz="2000" b="1" dirty="0">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456423477"/>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126540062"/>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4271236188"/>
                  </a:ext>
                </a:extLst>
              </a:tr>
              <a:tr h="459719">
                <a:tc>
                  <a:txBody>
                    <a:bodyPr/>
                    <a:lstStyle/>
                    <a:p>
                      <a:endParaRPr lang="en-US" sz="2000" b="1">
                        <a:solidFill>
                          <a:schemeClr val="bg1"/>
                        </a:solidFill>
                      </a:endParaRPr>
                    </a:p>
                  </a:txBody>
                  <a:tcPr/>
                </a:tc>
                <a:tc>
                  <a:txBody>
                    <a:bodyPr/>
                    <a:lstStyle/>
                    <a:p>
                      <a:endParaRPr lang="en-US" sz="2000" b="1" dirty="0">
                        <a:solidFill>
                          <a:schemeClr val="bg1"/>
                        </a:solidFill>
                      </a:endParaRPr>
                    </a:p>
                  </a:txBody>
                  <a:tcPr/>
                </a:tc>
                <a:extLst>
                  <a:ext uri="{0D108BD9-81ED-4DB2-BD59-A6C34878D82A}">
                    <a16:rowId xmlns:a16="http://schemas.microsoft.com/office/drawing/2014/main" val="2094620175"/>
                  </a:ext>
                </a:extLst>
              </a:tr>
            </a:tbl>
          </a:graphicData>
        </a:graphic>
      </p:graphicFrame>
    </p:spTree>
    <p:extLst>
      <p:ext uri="{BB962C8B-B14F-4D97-AF65-F5344CB8AC3E}">
        <p14:creationId xmlns:p14="http://schemas.microsoft.com/office/powerpoint/2010/main" val="1700804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Favorite Font Theme">
      <a:majorFont>
        <a:latin typeface="Arial"/>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5835</TotalTime>
  <Words>6144</Words>
  <Application>Microsoft Office PowerPoint</Application>
  <PresentationFormat>On-screen Show (4:3)</PresentationFormat>
  <Paragraphs>463</Paragraphs>
  <Slides>26</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Ameretto</vt:lpstr>
      <vt:lpstr>Arial</vt:lpstr>
      <vt:lpstr>Calibri</vt:lpstr>
      <vt:lpstr>Courier New</vt:lpstr>
      <vt:lpstr>Symbol</vt:lpstr>
      <vt:lpstr>Tahoma</vt:lpstr>
      <vt:lpstr>Times New Roman</vt:lpstr>
      <vt:lpstr>Wingdings</vt:lpstr>
      <vt:lpstr>Perspective</vt:lpstr>
      <vt:lpstr>Couture</vt:lpstr>
      <vt:lpstr>Damask</vt:lpstr>
      <vt:lpstr>Theme1</vt:lpstr>
      <vt:lpstr>Wisdom From Above  </vt:lpstr>
      <vt:lpstr>Intro </vt:lpstr>
      <vt:lpstr>Intro</vt:lpstr>
      <vt:lpstr>Intro </vt:lpstr>
      <vt:lpstr>Intro </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Jesus, the Wisdom from Above vs. the Wisdom of the World</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Wisdom From Above</dc:title>
  <dc:subject>05/21/2023</dc:subject>
  <dc:creator>DarkWolf</dc:creator>
  <cp:lastModifiedBy>Nathan Morrison</cp:lastModifiedBy>
  <cp:revision>32</cp:revision>
  <cp:lastPrinted>2023-05-19T20:01:26Z</cp:lastPrinted>
  <dcterms:created xsi:type="dcterms:W3CDTF">2005-06-04T23:49:02Z</dcterms:created>
  <dcterms:modified xsi:type="dcterms:W3CDTF">2023-05-19T20:44:11Z</dcterms:modified>
</cp:coreProperties>
</file>