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17" r:id="rId2"/>
    <p:sldMasterId id="2147483878" r:id="rId3"/>
    <p:sldMasterId id="2147483896" r:id="rId4"/>
    <p:sldMasterId id="2147483927" r:id="rId5"/>
    <p:sldMasterId id="2147483944" r:id="rId6"/>
  </p:sldMasterIdLst>
  <p:notesMasterIdLst>
    <p:notesMasterId r:id="rId26"/>
  </p:notesMasterIdLst>
  <p:handoutMasterIdLst>
    <p:handoutMasterId r:id="rId27"/>
  </p:handoutMasterIdLst>
  <p:sldIdLst>
    <p:sldId id="521" r:id="rId7"/>
    <p:sldId id="1098" r:id="rId8"/>
    <p:sldId id="1225" r:id="rId9"/>
    <p:sldId id="1226" r:id="rId10"/>
    <p:sldId id="1092" r:id="rId11"/>
    <p:sldId id="1170" r:id="rId12"/>
    <p:sldId id="1210" r:id="rId13"/>
    <p:sldId id="1233" r:id="rId14"/>
    <p:sldId id="1234" r:id="rId15"/>
    <p:sldId id="1237" r:id="rId16"/>
    <p:sldId id="1238" r:id="rId17"/>
    <p:sldId id="1239" r:id="rId18"/>
    <p:sldId id="1240" r:id="rId19"/>
    <p:sldId id="1241" r:id="rId20"/>
    <p:sldId id="1242" r:id="rId21"/>
    <p:sldId id="1185" r:id="rId22"/>
    <p:sldId id="1244" r:id="rId23"/>
    <p:sldId id="1246" r:id="rId24"/>
    <p:sldId id="72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66FFFF"/>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6" autoAdjust="0"/>
    <p:restoredTop sz="86346"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May 28, 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The logo art was used by permission by www.vecteezy.com</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0"/>
              </a:spcAft>
            </a:pPr>
            <a:r>
              <a:rPr lang="en-US" sz="1800" b="0" dirty="0">
                <a:effectLst/>
                <a:latin typeface="Times New Roman" panose="02020603050405020304" pitchFamily="18" charset="0"/>
              </a:rPr>
              <a:t>Conclusion</a:t>
            </a:r>
            <a:endParaRPr lang="en-US" sz="18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800" dirty="0">
                <a:effectLst/>
                <a:latin typeface="Times New Roman" panose="02020603050405020304" pitchFamily="18" charset="0"/>
                <a:ea typeface="Times New Roman" panose="02020603050405020304" pitchFamily="18" charset="0"/>
              </a:rPr>
              <a:t>The church grew in times past when these things were done. </a:t>
            </a:r>
          </a:p>
          <a:p>
            <a:pPr marL="342900" marR="0" lvl="0" indent="-342900">
              <a:spcBef>
                <a:spcPts val="0"/>
              </a:spcBef>
              <a:spcAft>
                <a:spcPts val="0"/>
              </a:spcAft>
              <a:buFont typeface="+mj-lt"/>
              <a:buAutoNum type="romanUcPeriod"/>
              <a:tabLst>
                <a:tab pos="571500" algn="l"/>
              </a:tabLst>
            </a:pPr>
            <a:r>
              <a:rPr lang="en-US" sz="1800" dirty="0">
                <a:effectLst/>
                <a:latin typeface="Times New Roman" panose="02020603050405020304" pitchFamily="18" charset="0"/>
                <a:ea typeface="Times New Roman" panose="02020603050405020304" pitchFamily="18" charset="0"/>
              </a:rPr>
              <a:t>The Lord’s body of believers can still grow today and bear fruit when these things are done!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15816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0"/>
              </a:spcAft>
            </a:pPr>
            <a:r>
              <a:rPr lang="en-US" sz="1800" b="0" dirty="0">
                <a:effectLst/>
                <a:latin typeface="Times New Roman" panose="02020603050405020304" pitchFamily="18" charset="0"/>
              </a:rPr>
              <a:t>Conclusion</a:t>
            </a:r>
            <a:endParaRPr lang="en-US" sz="18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church grew in times past when these things were done. </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The Lord’s body of believers can still grow today and bear fruit when these things are done!</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We need to grow individually in our faith and to grow together so that the body may be built up in love and faith!</a:t>
            </a:r>
          </a:p>
          <a:p>
            <a:pPr marL="342900" marR="0" lvl="0" indent="-342900">
              <a:spcBef>
                <a:spcPts val="0"/>
              </a:spcBef>
              <a:spcAft>
                <a:spcPts val="0"/>
              </a:spcAft>
              <a:buFont typeface="+mj-lt"/>
              <a:buAutoNum type="romanUcPeriod"/>
              <a:tabLst>
                <a:tab pos="571500" algn="l"/>
              </a:tabLst>
            </a:pPr>
            <a:r>
              <a:rPr lang="en-US" sz="1200" dirty="0">
                <a:effectLst/>
                <a:latin typeface="Times New Roman" panose="02020603050405020304" pitchFamily="18" charset="0"/>
                <a:ea typeface="Times New Roman" panose="02020603050405020304" pitchFamily="18" charset="0"/>
              </a:rPr>
              <a:t>We can grow today when every member brings to the body the talents and abilities they have from God and uses them to His glory!</a:t>
            </a: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Ephesians 4:14-16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startAt="14"/>
              <a:tabLst>
                <a:tab pos="571500" algn="l"/>
                <a:tab pos="1485900" algn="l"/>
              </a:tabLst>
            </a:pPr>
            <a:r>
              <a:rPr lang="en-US" sz="1100" dirty="0">
                <a:effectLst/>
                <a:latin typeface="Times New Roman" panose="02020603050405020304" pitchFamily="18" charset="0"/>
                <a:ea typeface="Times New Roman" panose="02020603050405020304" pitchFamily="18" charset="0"/>
              </a:rPr>
              <a:t>As a result, we are no longer to be children, tossed here and there by waves and carried about by every wind of doctrine, by the trickery of men, by craftiness in deceitful scheming;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startAt="14"/>
              <a:tabLst>
                <a:tab pos="571500" algn="l"/>
                <a:tab pos="1485900" algn="l"/>
              </a:tabLst>
            </a:pPr>
            <a:r>
              <a:rPr lang="en-US" sz="1100" dirty="0">
                <a:effectLst/>
                <a:latin typeface="Times New Roman" panose="02020603050405020304" pitchFamily="18" charset="0"/>
                <a:ea typeface="Times New Roman" panose="02020603050405020304" pitchFamily="18" charset="0"/>
              </a:rPr>
              <a:t>but speaking the truth in love, we are to grow up in all aspects into Him who is the head, even Christ,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startAt="14"/>
              <a:tabLst>
                <a:tab pos="571500" algn="l"/>
                <a:tab pos="1485900" algn="l"/>
              </a:tabLst>
            </a:pPr>
            <a:r>
              <a:rPr lang="en-US" sz="1100" dirty="0">
                <a:effectLst/>
                <a:latin typeface="Times New Roman" panose="02020603050405020304" pitchFamily="18" charset="0"/>
                <a:ea typeface="Times New Roman" panose="02020603050405020304" pitchFamily="18" charset="0"/>
              </a:rPr>
              <a:t>from whom the whole body, being fitted and held together by what every joint supplies, according to the proper working of each individual part, causes the growth of the body for the building up of itself in love.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09113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logo art was used by permission by www.vecteezy.com</a:t>
            </a:r>
          </a:p>
          <a:p>
            <a:endParaRPr lang="en-US" dirty="0"/>
          </a:p>
          <a:p>
            <a:r>
              <a:rPr lang="en-US" dirty="0"/>
              <a:t>Conclusion</a:t>
            </a:r>
          </a:p>
          <a:p>
            <a:r>
              <a:rPr lang="en-US" dirty="0"/>
              <a:t>IV.	Let’s be the branches of the True Vine that grow together and bear fruit!</a:t>
            </a:r>
          </a:p>
          <a:p>
            <a:r>
              <a:rPr lang="en-US" dirty="0"/>
              <a:t>V.	Come grow with us!</a:t>
            </a:r>
          </a:p>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EA81A-27FE-46E0-8EDF-3CFF116ECEB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1636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66784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John 15:1-10: Jesus said He was the True Vine and His disciples are branches.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branches are required to grow and bear fruit.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healthy vine will have many branches.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apostle Peter wrote, “You therefore, beloved, knowing this beforehand, be on your guard so that you are not carried away by the error of unprincipled men and fall from your own steadfastness, but grow in the grace and knowledge of our Lord and Savior Jesus Christ. To Him be the glory, both now and to the day of eternity. Amen (II Peter 3:17-18).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way to ensure the purity of the doctrine of Jesus is taught and maintained and no error creeps in is for every member (branch of the True Vine) to grow spiritually in Christ, Who is the Head of the body (Ephesians 4:14-16).</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00040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logo art was used by permission by www.vecteezy.com</a:t>
            </a:r>
          </a:p>
          <a:p>
            <a:endParaRPr lang="en-US" dirty="0"/>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With summer about to be kicked off with this weekend, the Memorial Day Weekend, let us focus our efforts in inviting others to services or a Bible study.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Two-Invitation-Card Challenge: Take two of our congregation’s invitation cards and invite at least two people each over this next month!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invite all to “Come grow with us!”</a:t>
            </a:r>
            <a:endParaRPr lang="en-US" sz="12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791EA81A-27FE-46E0-8EDF-3CFF116ECEB4}" type="slidenum">
              <a:rPr lang="en-US" altLang="en-US" smtClean="0"/>
              <a:pPr>
                <a:defRPr/>
              </a:pPr>
              <a:t>4</a:t>
            </a:fld>
            <a:endParaRPr lang="en-US" altLang="en-US" dirty="0"/>
          </a:p>
        </p:txBody>
      </p:sp>
    </p:spTree>
    <p:extLst>
      <p:ext uri="{BB962C8B-B14F-4D97-AF65-F5344CB8AC3E}">
        <p14:creationId xmlns:p14="http://schemas.microsoft.com/office/powerpoint/2010/main" val="24993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400" b="1" dirty="0">
                <a:effectLst/>
                <a:latin typeface="Times New Roman" panose="02020603050405020304" pitchFamily="18" charset="0"/>
              </a:rPr>
              <a:t>The Scriptures show us the church grew when…</a:t>
            </a:r>
          </a:p>
          <a:p>
            <a:pPr marL="0" marR="0" lvl="0" indent="0">
              <a:spcBef>
                <a:spcPts val="0"/>
              </a:spcBef>
              <a:spcAft>
                <a:spcPts val="0"/>
              </a:spcAft>
              <a:buFont typeface="+mj-lt"/>
              <a:buNone/>
              <a:tabLst>
                <a:tab pos="685800" algn="l"/>
                <a:tab pos="571500" algn="l"/>
              </a:tabLst>
            </a:pP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Seed Was Put In The Soil</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First, for a church to grow people must hear the word, the gospel preached!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Romans 10:14: How will they believe in Him whom they have not heard?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And how will they hear without a preacher?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Luke 8:4-15:</a:t>
            </a:r>
            <a:r>
              <a:rPr lang="en-US" sz="1100" dirty="0">
                <a:effectLst/>
                <a:latin typeface="Times New Roman" panose="02020603050405020304" pitchFamily="18" charset="0"/>
                <a:ea typeface="Times New Roman" panose="02020603050405020304" pitchFamily="18" charset="0"/>
              </a:rPr>
              <a:t> The parable of the Sower teaches us that if there is to be harvest, the seed must be put in the right kind of soil.</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Luke 8:11: The seed is the word of God.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also teaches us to sow the seed to all soils, for the right soil will grow from it!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If the seed stays in the “barn” there will be no harvest!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Some NT examples where the seed (word of God) was put in the hearts of men.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Acts 2:22-36:</a:t>
            </a:r>
            <a:r>
              <a:rPr lang="en-US" sz="1100" dirty="0">
                <a:effectLst/>
                <a:latin typeface="Times New Roman" panose="02020603050405020304" pitchFamily="18" charset="0"/>
                <a:ea typeface="Times New Roman" panose="02020603050405020304" pitchFamily="18" charset="0"/>
              </a:rPr>
              <a:t> The first gospel sermon recorded.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Notice the results: Acts 2:41: “So then, those who had received his word were baptized; and that day there were added about three thousand souls.”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8:5: Phillip preached Jesus in Samaria.</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Notice the results: Acts 8:12: “But when they believed Philip preaching the good news about the kingdom of God and the name of Jesus Christ, they were being baptized, men and women alike.”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are to preach the gospel of Jesus and plant the seed today!</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400" b="1" dirty="0">
                <a:effectLst/>
                <a:latin typeface="Times New Roman" panose="02020603050405020304" pitchFamily="18" charset="0"/>
              </a:rPr>
              <a:t>The Scriptures show us the church grew when…</a:t>
            </a:r>
          </a:p>
          <a:p>
            <a:pPr marL="0" marR="0" lvl="0" indent="0">
              <a:spcBef>
                <a:spcPts val="0"/>
              </a:spcBef>
              <a:spcAft>
                <a:spcPts val="0"/>
              </a:spcAft>
              <a:buFont typeface="+mj-lt"/>
              <a:buNone/>
              <a:tabLst>
                <a:tab pos="685800" algn="l"/>
                <a:tab pos="571500" algn="l"/>
              </a:tabLst>
            </a:pP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Seed Was Put In The Soil</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Members Worked Together</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The church in Jerusalem had needy widows.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Acts 6:1: There was so much growth that there were those who were getting overlooked.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i="1" dirty="0">
                <a:effectLst/>
                <a:latin typeface="Times New Roman" panose="02020603050405020304" pitchFamily="18" charset="0"/>
                <a:ea typeface="Times New Roman" panose="02020603050405020304" pitchFamily="18" charset="0"/>
              </a:rPr>
              <a:t>Acts 6:2-6:</a:t>
            </a:r>
            <a:r>
              <a:rPr lang="en-US" sz="1100" dirty="0">
                <a:effectLst/>
                <a:latin typeface="Times New Roman" panose="02020603050405020304" pitchFamily="18" charset="0"/>
                <a:ea typeface="Times New Roman" panose="02020603050405020304" pitchFamily="18" charset="0"/>
              </a:rPr>
              <a:t> Men of the local church were appointed “over this business.”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Acts 6:3: Members of the local church took care of their needy saints.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Results: How did this affect the church growing?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Acts 6:7: The church grew so much that even Jewish priests were converting! </a:t>
            </a: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“The word of God kept on spreading; and the number of the disciples continued to increase greatly in Jerusalem, and a great many of the priests were becoming obedient to the faith.”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A local church can grow when its members are willing to work together! </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4052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400" b="1" dirty="0">
                <a:effectLst/>
                <a:latin typeface="Times New Roman" panose="02020603050405020304" pitchFamily="18" charset="0"/>
              </a:rPr>
              <a:t>The Scriptures show us the church grew when…</a:t>
            </a:r>
          </a:p>
          <a:p>
            <a:pPr marL="0" marR="0" lvl="0" indent="0">
              <a:spcBef>
                <a:spcPts val="0"/>
              </a:spcBef>
              <a:spcAft>
                <a:spcPts val="0"/>
              </a:spcAft>
              <a:buFont typeface="+mj-lt"/>
              <a:buNone/>
              <a:tabLst>
                <a:tab pos="685800" algn="l"/>
                <a:tab pos="571500" algn="l"/>
              </a:tabLst>
            </a:pP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Seed Was Put In The Soil</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Members Worked Together</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Church Was At Peace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Acts 9:31: The church had “peace” and was being “being built up” or edified.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text says they “continued to increase” (KJV: “Multiplied”).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Too many churches today are torn asunder by one thing or another and have no concept of what it means to be at peace.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Romans 12:18: As far as we can, be at peace with all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How do we achieve this peace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Unity: being of the same mind we can have peace (I Corinthians 1:10).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there is harmony and peace within a local congregation there can be growth!</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176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400" b="1" dirty="0">
                <a:effectLst/>
                <a:latin typeface="Times New Roman" panose="02020603050405020304" pitchFamily="18" charset="0"/>
              </a:rPr>
              <a:t>The Scriptures show us the church grew when…</a:t>
            </a:r>
          </a:p>
          <a:p>
            <a:pPr marL="0" marR="0" lvl="0" indent="0">
              <a:spcBef>
                <a:spcPts val="0"/>
              </a:spcBef>
              <a:spcAft>
                <a:spcPts val="0"/>
              </a:spcAft>
              <a:buFont typeface="+mj-lt"/>
              <a:buNone/>
              <a:tabLst>
                <a:tab pos="685800" algn="l"/>
                <a:tab pos="571500" algn="l"/>
              </a:tabLst>
            </a:pP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Seed Was Put In The Soil</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Members Worked Together</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Church Was At Peace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Church Was Persecuted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It’s easy to understand growth in times of peace, but what about persecution?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thought behind persecution was to stamp Christianity out.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thought they were getting rid of a problem, not making it bigger!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early church had lots of problems and it kept them growing.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5:17-18: The church grew so much after the discipline of Ananias &amp; Sapphira; the Jews became jealous and imprisoned the apostles! </a:t>
            </a:r>
            <a:r>
              <a:rPr lang="en-US" sz="1100" i="1" dirty="0">
                <a:effectLst/>
                <a:latin typeface="Times New Roman" panose="02020603050405020304" pitchFamily="18" charset="0"/>
                <a:ea typeface="Times New Roman" panose="02020603050405020304" pitchFamily="18" charset="0"/>
              </a:rPr>
              <a:t>(The church can grow through discipline as well)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9:1-2: Saul imprisoned many Christians, men and women.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Acts 12:1-5:</a:t>
            </a:r>
            <a:r>
              <a:rPr lang="en-US" sz="1100" dirty="0">
                <a:effectLst/>
                <a:latin typeface="Times New Roman" panose="02020603050405020304" pitchFamily="18" charset="0"/>
                <a:ea typeface="Times New Roman" panose="02020603050405020304" pitchFamily="18" charset="0"/>
              </a:rPr>
              <a:t> Herod beheaded James, the brother of John, and imprisoned Peter.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After such persecution, who would want to be part of the church?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Results: How did persecution affect the growth of the church?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8:1: Persecution caused the Christians to scatter all over from Jerusalem. </a:t>
            </a:r>
            <a:r>
              <a:rPr lang="en-US" sz="1100" i="1" dirty="0">
                <a:effectLst/>
                <a:latin typeface="Times New Roman" panose="02020603050405020304" pitchFamily="18" charset="0"/>
                <a:ea typeface="Times New Roman" panose="02020603050405020304" pitchFamily="18" charset="0"/>
              </a:rPr>
              <a:t>To go in hiding?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8:3-4: Those scattered went on preaching the word! (Rest of Acts 8 tells of word spreading to Samaria and all the way to Caesarea)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12:24: “But the word of the Lord continued to grow and to be multiplied.” (This growth was despite Herod’s attempts to persecute)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11:19-24: The persecution that arose in connection with Stephen’s death (Acts 7:54-8:3) sent saints preaching the word from Jerusalem to Phoenicia and Cyprus and Antioch, to both Jews and Greeks, and the text says, “a large number who believed turned to the Lord” (Acts 11:21).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church at Jerusalem heard of it and sent Barnabas to check it out. When he arrived he encouraged them “with resolute heart to remain true to the Lord” and “considerable numbers were brought to the Lord” (11:22-24).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Not what man would think of causing church growth!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we are growing in our faith in Jesus, our circumstances don’t matter!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need endurance (James 1:2-3) to keep growing into maturity and to set their minds on Christ no matter what the circumstances are! </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453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 pos="571500" algn="l"/>
              </a:tabLst>
            </a:pPr>
            <a:r>
              <a:rPr lang="en-US" sz="1400" b="1" dirty="0">
                <a:effectLst/>
                <a:latin typeface="Times New Roman" panose="02020603050405020304" pitchFamily="18" charset="0"/>
              </a:rPr>
              <a:t>The Scriptures show us the church grew when…</a:t>
            </a:r>
          </a:p>
          <a:p>
            <a:pPr marL="0" marR="0" lvl="0" indent="0">
              <a:spcBef>
                <a:spcPts val="0"/>
              </a:spcBef>
              <a:spcAft>
                <a:spcPts val="0"/>
              </a:spcAft>
              <a:buFont typeface="+mj-lt"/>
              <a:buNone/>
              <a:tabLst>
                <a:tab pos="685800" algn="l"/>
                <a:tab pos="571500" algn="l"/>
              </a:tabLst>
            </a:pPr>
            <a:endParaRPr lang="en-US" sz="14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Seed Was Put In The Soil</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Members Worked Together</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Church Was At Peace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Church Was Persecuted</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God’s Word Was Kept</a:t>
            </a: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Acts 16:</a:t>
            </a:r>
            <a:r>
              <a:rPr lang="en-US" sz="1100" dirty="0">
                <a:effectLst/>
                <a:latin typeface="Times New Roman" panose="02020603050405020304" pitchFamily="18" charset="0"/>
                <a:ea typeface="Times New Roman" panose="02020603050405020304" pitchFamily="18" charset="0"/>
              </a:rPr>
              <a:t> Paul visited some churches he had worked with to see how they were doing.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16:4: The delivering of the letter written in Acts 15 to strengthen and encourage non-Jewish converts.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Results: How did this affect the growth of the church?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Acts 16:5: “So the churches were being strengthened in the faith, and were increasing in number daily.”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can grow when the word of God is kept, and they are strengthened and encouraged in its teachings!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5819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Come Grow With Us!</a:t>
            </a:r>
            <a:endParaRPr lang="en-US" alt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dirty="0"/>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Come Grow With Us!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3556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323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2155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18147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Come Grow With Us!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2675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Come Grow With Us!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4071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dirty="0"/>
          </a:p>
        </p:txBody>
      </p:sp>
    </p:spTree>
    <p:extLst>
      <p:ext uri="{BB962C8B-B14F-4D97-AF65-F5344CB8AC3E}">
        <p14:creationId xmlns:p14="http://schemas.microsoft.com/office/powerpoint/2010/main" val="94119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dirty="0"/>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Come Grow With Us!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12262336"/>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Come Grow With Us!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9320038"/>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dirty="0"/>
          </a:p>
        </p:txBody>
      </p:sp>
    </p:spTree>
    <p:extLst>
      <p:ext uri="{BB962C8B-B14F-4D97-AF65-F5344CB8AC3E}">
        <p14:creationId xmlns:p14="http://schemas.microsoft.com/office/powerpoint/2010/main" val="102442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Come Grow With Us!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9900043"/>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97307816"/>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Come Grow With Us!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6660460"/>
      </p:ext>
    </p:extLst>
  </p:cSld>
  <p:clrMapOvr>
    <a:masterClrMapping/>
  </p:clrMapOvr>
  <p:transition spd="slow">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Come Grow With Us!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385726"/>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Come Grow With Us!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60385055"/>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03957983"/>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7554266"/>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95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67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4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Come Grow With Us!</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dirty="0"/>
          </a:p>
        </p:txBody>
      </p:sp>
    </p:spTree>
    <p:extLst>
      <p:ext uri="{BB962C8B-B14F-4D97-AF65-F5344CB8AC3E}">
        <p14:creationId xmlns:p14="http://schemas.microsoft.com/office/powerpoint/2010/main" val="368023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Come Grow With Us!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944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Come Grow With Us!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0856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Come Grow With Us!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14242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Come Grow With Us!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82266655"/>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Come Grow With Us!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823379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492131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77138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054953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4140398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Come Grow With Us!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3732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Come Grow With Us!</a:t>
            </a:r>
            <a:endParaRPr lang="en-US" alt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dirty="0"/>
          </a:p>
        </p:txBody>
      </p:sp>
    </p:spTree>
    <p:extLst>
      <p:ext uri="{BB962C8B-B14F-4D97-AF65-F5344CB8AC3E}">
        <p14:creationId xmlns:p14="http://schemas.microsoft.com/office/powerpoint/2010/main" val="154183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Come Grow With Us!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98150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Come Grow With Us!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919022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281807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730719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3579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359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75690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978349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Come Grow With Us!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27783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Come Grow With Us!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86221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Come Grow With Us!</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dirty="0"/>
          </a:p>
        </p:txBody>
      </p:sp>
    </p:spTree>
    <p:extLst>
      <p:ext uri="{BB962C8B-B14F-4D97-AF65-F5344CB8AC3E}">
        <p14:creationId xmlns:p14="http://schemas.microsoft.com/office/powerpoint/2010/main" val="16250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4256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4153521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Come Grow With Us!</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683251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54524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0110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319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7587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353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01610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282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Come Grow With Us!</a:t>
            </a:r>
            <a:endParaRPr lang="en-US" alt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dirty="0"/>
          </a:p>
        </p:txBody>
      </p:sp>
    </p:spTree>
    <p:extLst>
      <p:ext uri="{BB962C8B-B14F-4D97-AF65-F5344CB8AC3E}">
        <p14:creationId xmlns:p14="http://schemas.microsoft.com/office/powerpoint/2010/main" val="590443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83089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36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8707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Come Grow With Us!</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09656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BDD05D21-89DB-4D27-80C2-661FD7176BF9}" type="slidenum">
              <a:rPr lang="en-US" altLang="en-US" smtClean="0"/>
              <a:pPr/>
              <a:t>‹#›</a:t>
            </a:fld>
            <a:endParaRPr lang="en-US" altLang="en-US" dirty="0"/>
          </a:p>
        </p:txBody>
      </p:sp>
    </p:spTree>
    <p:extLst>
      <p:ext uri="{BB962C8B-B14F-4D97-AF65-F5344CB8AC3E}">
        <p14:creationId xmlns:p14="http://schemas.microsoft.com/office/powerpoint/2010/main" val="792155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480A5894-B39E-4F95-8158-EB79AB524C55}" type="slidenum">
              <a:rPr lang="en-US" altLang="en-US" smtClean="0"/>
              <a:pPr/>
              <a:t>‹#›</a:t>
            </a:fld>
            <a:endParaRPr lang="en-US" altLang="en-US" dirty="0"/>
          </a:p>
        </p:txBody>
      </p:sp>
    </p:spTree>
    <p:extLst>
      <p:ext uri="{BB962C8B-B14F-4D97-AF65-F5344CB8AC3E}">
        <p14:creationId xmlns:p14="http://schemas.microsoft.com/office/powerpoint/2010/main" val="3122721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78672169-70E6-49DA-8466-957632B45E4B}" type="slidenum">
              <a:rPr lang="en-US" altLang="en-US" smtClean="0"/>
              <a:pPr/>
              <a:t>‹#›</a:t>
            </a:fld>
            <a:endParaRPr lang="en-US" altLang="en-US" dirty="0"/>
          </a:p>
        </p:txBody>
      </p:sp>
    </p:spTree>
    <p:extLst>
      <p:ext uri="{BB962C8B-B14F-4D97-AF65-F5344CB8AC3E}">
        <p14:creationId xmlns:p14="http://schemas.microsoft.com/office/powerpoint/2010/main" val="1708647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F8E50BFC-327B-4859-BCEF-DD69F0369BD9}" type="slidenum">
              <a:rPr lang="en-US" altLang="en-US" smtClean="0"/>
              <a:pPr/>
              <a:t>‹#›</a:t>
            </a:fld>
            <a:endParaRPr lang="en-US" altLang="en-US" dirty="0"/>
          </a:p>
        </p:txBody>
      </p:sp>
    </p:spTree>
    <p:extLst>
      <p:ext uri="{BB962C8B-B14F-4D97-AF65-F5344CB8AC3E}">
        <p14:creationId xmlns:p14="http://schemas.microsoft.com/office/powerpoint/2010/main" val="1943000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Come Grow With Us!</a:t>
            </a:r>
            <a:endParaRPr lang="en-US" dirty="0"/>
          </a:p>
        </p:txBody>
      </p:sp>
      <p:sp>
        <p:nvSpPr>
          <p:cNvPr id="9" name="Slide Number Placeholder 8"/>
          <p:cNvSpPr>
            <a:spLocks noGrp="1"/>
          </p:cNvSpPr>
          <p:nvPr>
            <p:ph type="sldNum" sz="quarter" idx="12"/>
          </p:nvPr>
        </p:nvSpPr>
        <p:spPr/>
        <p:txBody>
          <a:bodyPr/>
          <a:lstStyle/>
          <a:p>
            <a:fld id="{5094C584-922F-4F3D-BA52-797FDD26BF0A}" type="slidenum">
              <a:rPr lang="en-US" altLang="en-US" smtClean="0"/>
              <a:pPr/>
              <a:t>‹#›</a:t>
            </a:fld>
            <a:endParaRPr lang="en-US" altLang="en-US" dirty="0"/>
          </a:p>
        </p:txBody>
      </p:sp>
    </p:spTree>
    <p:extLst>
      <p:ext uri="{BB962C8B-B14F-4D97-AF65-F5344CB8AC3E}">
        <p14:creationId xmlns:p14="http://schemas.microsoft.com/office/powerpoint/2010/main" val="36720105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Come Grow With Us!</a:t>
            </a:r>
            <a:endParaRPr lang="en-US" dirty="0"/>
          </a:p>
        </p:txBody>
      </p:sp>
      <p:sp>
        <p:nvSpPr>
          <p:cNvPr id="5" name="Slide Number Placeholder 4"/>
          <p:cNvSpPr>
            <a:spLocks noGrp="1"/>
          </p:cNvSpPr>
          <p:nvPr>
            <p:ph type="sldNum" sz="quarter" idx="12"/>
          </p:nvPr>
        </p:nvSpPr>
        <p:spPr/>
        <p:txBody>
          <a:bodyPr/>
          <a:lstStyle/>
          <a:p>
            <a:fld id="{ADF223D4-D446-42F0-B051-91ABE8FF1642}" type="slidenum">
              <a:rPr lang="en-US" altLang="en-US" smtClean="0"/>
              <a:pPr/>
              <a:t>‹#›</a:t>
            </a:fld>
            <a:endParaRPr lang="en-US" altLang="en-US" dirty="0"/>
          </a:p>
        </p:txBody>
      </p:sp>
    </p:spTree>
    <p:extLst>
      <p:ext uri="{BB962C8B-B14F-4D97-AF65-F5344CB8AC3E}">
        <p14:creationId xmlns:p14="http://schemas.microsoft.com/office/powerpoint/2010/main" val="213203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Come Grow With Us!</a:t>
            </a:r>
            <a:endParaRPr lang="en-US" alt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dirty="0"/>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Come Grow With Us!</a:t>
            </a:r>
            <a:endParaRPr lang="en-US" dirty="0"/>
          </a:p>
        </p:txBody>
      </p:sp>
      <p:sp>
        <p:nvSpPr>
          <p:cNvPr id="4" name="Slide Number Placeholder 3"/>
          <p:cNvSpPr>
            <a:spLocks noGrp="1"/>
          </p:cNvSpPr>
          <p:nvPr>
            <p:ph type="sldNum" sz="quarter" idx="12"/>
          </p:nvPr>
        </p:nvSpPr>
        <p:spPr/>
        <p:txBody>
          <a:bodyPr/>
          <a:lstStyle/>
          <a:p>
            <a:fld id="{68FD37F0-9523-4C25-A023-568D09DF87FA}" type="slidenum">
              <a:rPr lang="en-US" altLang="en-US" smtClean="0"/>
              <a:pPr/>
              <a:t>‹#›</a:t>
            </a:fld>
            <a:endParaRPr lang="en-US" altLang="en-US" dirty="0"/>
          </a:p>
        </p:txBody>
      </p:sp>
    </p:spTree>
    <p:extLst>
      <p:ext uri="{BB962C8B-B14F-4D97-AF65-F5344CB8AC3E}">
        <p14:creationId xmlns:p14="http://schemas.microsoft.com/office/powerpoint/2010/main" val="2793134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2BB49793-BE6C-410B-9647-F90D286D293F}" type="slidenum">
              <a:rPr lang="en-US" altLang="en-US" smtClean="0"/>
              <a:pPr/>
              <a:t>‹#›</a:t>
            </a:fld>
            <a:endParaRPr lang="en-US" altLang="en-US" dirty="0"/>
          </a:p>
        </p:txBody>
      </p:sp>
    </p:spTree>
    <p:extLst>
      <p:ext uri="{BB962C8B-B14F-4D97-AF65-F5344CB8AC3E}">
        <p14:creationId xmlns:p14="http://schemas.microsoft.com/office/powerpoint/2010/main" val="905217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996B7AA6-EC7A-4FDE-A676-7C4ACD8CDE2E}" type="slidenum">
              <a:rPr lang="en-US" altLang="en-US" smtClean="0"/>
              <a:pPr/>
              <a:t>‹#›</a:t>
            </a:fld>
            <a:endParaRPr lang="en-US" altLang="en-US" dirty="0"/>
          </a:p>
        </p:txBody>
      </p:sp>
    </p:spTree>
    <p:extLst>
      <p:ext uri="{BB962C8B-B14F-4D97-AF65-F5344CB8AC3E}">
        <p14:creationId xmlns:p14="http://schemas.microsoft.com/office/powerpoint/2010/main" val="997567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3311016772"/>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0460971"/>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349270344"/>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7026071"/>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390327953"/>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78B59056-8CFA-4078-A3BD-5F7D8BA3EDB2}" type="slidenum">
              <a:rPr lang="en-US" altLang="en-US" smtClean="0"/>
              <a:pPr/>
              <a:t>‹#›</a:t>
            </a:fld>
            <a:endParaRPr lang="en-US" altLang="en-US" dirty="0"/>
          </a:p>
        </p:txBody>
      </p:sp>
    </p:spTree>
    <p:extLst>
      <p:ext uri="{BB962C8B-B14F-4D97-AF65-F5344CB8AC3E}">
        <p14:creationId xmlns:p14="http://schemas.microsoft.com/office/powerpoint/2010/main" val="744175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2EB5230E-FE4B-4F72-A242-A9BBFA05F909}" type="slidenum">
              <a:rPr lang="en-US" altLang="en-US" smtClean="0"/>
              <a:pPr/>
              <a:t>‹#›</a:t>
            </a:fld>
            <a:endParaRPr lang="en-US" altLang="en-US" dirty="0"/>
          </a:p>
        </p:txBody>
      </p:sp>
    </p:spTree>
    <p:extLst>
      <p:ext uri="{BB962C8B-B14F-4D97-AF65-F5344CB8AC3E}">
        <p14:creationId xmlns:p14="http://schemas.microsoft.com/office/powerpoint/2010/main" val="317722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Come Grow With Us!</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dirty="0"/>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BDD05D21-89DB-4D27-80C2-661FD7176BF9}" type="slidenum">
              <a:rPr lang="en-US" altLang="en-US" smtClean="0"/>
              <a:pPr/>
              <a:t>‹#›</a:t>
            </a:fld>
            <a:endParaRPr lang="en-US" altLang="en-US" dirty="0"/>
          </a:p>
        </p:txBody>
      </p:sp>
    </p:spTree>
    <p:extLst>
      <p:ext uri="{BB962C8B-B14F-4D97-AF65-F5344CB8AC3E}">
        <p14:creationId xmlns:p14="http://schemas.microsoft.com/office/powerpoint/2010/main" val="2224882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480A5894-B39E-4F95-8158-EB79AB524C55}" type="slidenum">
              <a:rPr lang="en-US" altLang="en-US" smtClean="0"/>
              <a:pPr/>
              <a:t>‹#›</a:t>
            </a:fld>
            <a:endParaRPr lang="en-US" altLang="en-US" dirty="0"/>
          </a:p>
        </p:txBody>
      </p:sp>
    </p:spTree>
    <p:extLst>
      <p:ext uri="{BB962C8B-B14F-4D97-AF65-F5344CB8AC3E}">
        <p14:creationId xmlns:p14="http://schemas.microsoft.com/office/powerpoint/2010/main" val="4352205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78672169-70E6-49DA-8466-957632B45E4B}" type="slidenum">
              <a:rPr lang="en-US" altLang="en-US" smtClean="0"/>
              <a:pPr/>
              <a:t>‹#›</a:t>
            </a:fld>
            <a:endParaRPr lang="en-US" altLang="en-US" dirty="0"/>
          </a:p>
        </p:txBody>
      </p:sp>
    </p:spTree>
    <p:extLst>
      <p:ext uri="{BB962C8B-B14F-4D97-AF65-F5344CB8AC3E}">
        <p14:creationId xmlns:p14="http://schemas.microsoft.com/office/powerpoint/2010/main" val="1089259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F8E50BFC-327B-4859-BCEF-DD69F0369BD9}" type="slidenum">
              <a:rPr lang="en-US" altLang="en-US" smtClean="0"/>
              <a:pPr/>
              <a:t>‹#›</a:t>
            </a:fld>
            <a:endParaRPr lang="en-US" altLang="en-US" dirty="0"/>
          </a:p>
        </p:txBody>
      </p:sp>
    </p:spTree>
    <p:extLst>
      <p:ext uri="{BB962C8B-B14F-4D97-AF65-F5344CB8AC3E}">
        <p14:creationId xmlns:p14="http://schemas.microsoft.com/office/powerpoint/2010/main" val="22268996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Come Grow With Us!</a:t>
            </a:r>
            <a:endParaRPr lang="en-US" dirty="0"/>
          </a:p>
        </p:txBody>
      </p:sp>
      <p:sp>
        <p:nvSpPr>
          <p:cNvPr id="9" name="Slide Number Placeholder 8"/>
          <p:cNvSpPr>
            <a:spLocks noGrp="1"/>
          </p:cNvSpPr>
          <p:nvPr>
            <p:ph type="sldNum" sz="quarter" idx="12"/>
          </p:nvPr>
        </p:nvSpPr>
        <p:spPr/>
        <p:txBody>
          <a:bodyPr/>
          <a:lstStyle/>
          <a:p>
            <a:fld id="{5094C584-922F-4F3D-BA52-797FDD26BF0A}" type="slidenum">
              <a:rPr lang="en-US" altLang="en-US" smtClean="0"/>
              <a:pPr/>
              <a:t>‹#›</a:t>
            </a:fld>
            <a:endParaRPr lang="en-US" altLang="en-US" dirty="0"/>
          </a:p>
        </p:txBody>
      </p:sp>
    </p:spTree>
    <p:extLst>
      <p:ext uri="{BB962C8B-B14F-4D97-AF65-F5344CB8AC3E}">
        <p14:creationId xmlns:p14="http://schemas.microsoft.com/office/powerpoint/2010/main" val="420471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Come Grow With Us!</a:t>
            </a:r>
            <a:endParaRPr lang="en-US" dirty="0"/>
          </a:p>
        </p:txBody>
      </p:sp>
      <p:sp>
        <p:nvSpPr>
          <p:cNvPr id="5" name="Slide Number Placeholder 4"/>
          <p:cNvSpPr>
            <a:spLocks noGrp="1"/>
          </p:cNvSpPr>
          <p:nvPr>
            <p:ph type="sldNum" sz="quarter" idx="12"/>
          </p:nvPr>
        </p:nvSpPr>
        <p:spPr/>
        <p:txBody>
          <a:bodyPr/>
          <a:lstStyle/>
          <a:p>
            <a:fld id="{ADF223D4-D446-42F0-B051-91ABE8FF1642}" type="slidenum">
              <a:rPr lang="en-US" altLang="en-US" smtClean="0"/>
              <a:pPr/>
              <a:t>‹#›</a:t>
            </a:fld>
            <a:endParaRPr lang="en-US" altLang="en-US" dirty="0"/>
          </a:p>
        </p:txBody>
      </p:sp>
    </p:spTree>
    <p:extLst>
      <p:ext uri="{BB962C8B-B14F-4D97-AF65-F5344CB8AC3E}">
        <p14:creationId xmlns:p14="http://schemas.microsoft.com/office/powerpoint/2010/main" val="4158008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Come Grow With Us!</a:t>
            </a:r>
            <a:endParaRPr lang="en-US" dirty="0"/>
          </a:p>
        </p:txBody>
      </p:sp>
      <p:sp>
        <p:nvSpPr>
          <p:cNvPr id="4" name="Slide Number Placeholder 3"/>
          <p:cNvSpPr>
            <a:spLocks noGrp="1"/>
          </p:cNvSpPr>
          <p:nvPr>
            <p:ph type="sldNum" sz="quarter" idx="12"/>
          </p:nvPr>
        </p:nvSpPr>
        <p:spPr/>
        <p:txBody>
          <a:bodyPr/>
          <a:lstStyle/>
          <a:p>
            <a:fld id="{68FD37F0-9523-4C25-A023-568D09DF87FA}" type="slidenum">
              <a:rPr lang="en-US" altLang="en-US" smtClean="0"/>
              <a:pPr/>
              <a:t>‹#›</a:t>
            </a:fld>
            <a:endParaRPr lang="en-US" altLang="en-US" dirty="0"/>
          </a:p>
        </p:txBody>
      </p:sp>
    </p:spTree>
    <p:extLst>
      <p:ext uri="{BB962C8B-B14F-4D97-AF65-F5344CB8AC3E}">
        <p14:creationId xmlns:p14="http://schemas.microsoft.com/office/powerpoint/2010/main" val="1441376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2BB49793-BE6C-410B-9647-F90D286D293F}" type="slidenum">
              <a:rPr lang="en-US" altLang="en-US" smtClean="0"/>
              <a:pPr/>
              <a:t>‹#›</a:t>
            </a:fld>
            <a:endParaRPr lang="en-US" altLang="en-US" dirty="0"/>
          </a:p>
        </p:txBody>
      </p:sp>
    </p:spTree>
    <p:extLst>
      <p:ext uri="{BB962C8B-B14F-4D97-AF65-F5344CB8AC3E}">
        <p14:creationId xmlns:p14="http://schemas.microsoft.com/office/powerpoint/2010/main" val="3780454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Come Grow With Us!</a:t>
            </a:r>
            <a:endParaRPr lang="en-US" dirty="0"/>
          </a:p>
        </p:txBody>
      </p:sp>
      <p:sp>
        <p:nvSpPr>
          <p:cNvPr id="7" name="Slide Number Placeholder 6"/>
          <p:cNvSpPr>
            <a:spLocks noGrp="1"/>
          </p:cNvSpPr>
          <p:nvPr>
            <p:ph type="sldNum" sz="quarter" idx="12"/>
          </p:nvPr>
        </p:nvSpPr>
        <p:spPr/>
        <p:txBody>
          <a:bodyPr/>
          <a:lstStyle/>
          <a:p>
            <a:fld id="{996B7AA6-EC7A-4FDE-A676-7C4ACD8CDE2E}" type="slidenum">
              <a:rPr lang="en-US" altLang="en-US" smtClean="0"/>
              <a:pPr/>
              <a:t>‹#›</a:t>
            </a:fld>
            <a:endParaRPr lang="en-US" altLang="en-US" dirty="0"/>
          </a:p>
        </p:txBody>
      </p:sp>
    </p:spTree>
    <p:extLst>
      <p:ext uri="{BB962C8B-B14F-4D97-AF65-F5344CB8AC3E}">
        <p14:creationId xmlns:p14="http://schemas.microsoft.com/office/powerpoint/2010/main" val="31568633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55379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Come Grow With Us!</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dirty="0"/>
          </a:p>
        </p:txBody>
      </p:sp>
    </p:spTree>
    <p:extLst>
      <p:ext uri="{BB962C8B-B14F-4D97-AF65-F5344CB8AC3E}">
        <p14:creationId xmlns:p14="http://schemas.microsoft.com/office/powerpoint/2010/main" val="272202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4379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9420392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0086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44617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78B59056-8CFA-4078-A3BD-5F7D8BA3EDB2}" type="slidenum">
              <a:rPr lang="en-US" altLang="en-US" smtClean="0"/>
              <a:pPr/>
              <a:t>‹#›</a:t>
            </a:fld>
            <a:endParaRPr lang="en-US" altLang="en-US" dirty="0"/>
          </a:p>
        </p:txBody>
      </p:sp>
    </p:spTree>
    <p:extLst>
      <p:ext uri="{BB962C8B-B14F-4D97-AF65-F5344CB8AC3E}">
        <p14:creationId xmlns:p14="http://schemas.microsoft.com/office/powerpoint/2010/main" val="122105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Come Grow With Us!</a:t>
            </a:r>
            <a:endParaRPr lang="en-US" dirty="0"/>
          </a:p>
        </p:txBody>
      </p:sp>
      <p:sp>
        <p:nvSpPr>
          <p:cNvPr id="6" name="Slide Number Placeholder 5"/>
          <p:cNvSpPr>
            <a:spLocks noGrp="1"/>
          </p:cNvSpPr>
          <p:nvPr>
            <p:ph type="sldNum" sz="quarter" idx="12"/>
          </p:nvPr>
        </p:nvSpPr>
        <p:spPr/>
        <p:txBody>
          <a:bodyPr/>
          <a:lstStyle/>
          <a:p>
            <a:fld id="{2EB5230E-FE4B-4F72-A242-A9BBFA05F909}" type="slidenum">
              <a:rPr lang="en-US" altLang="en-US" smtClean="0"/>
              <a:pPr/>
              <a:t>‹#›</a:t>
            </a:fld>
            <a:endParaRPr lang="en-US" altLang="en-US" dirty="0"/>
          </a:p>
        </p:txBody>
      </p:sp>
    </p:spTree>
    <p:extLst>
      <p:ext uri="{BB962C8B-B14F-4D97-AF65-F5344CB8AC3E}">
        <p14:creationId xmlns:p14="http://schemas.microsoft.com/office/powerpoint/2010/main" val="316362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Come Grow With Us!</a:t>
            </a:r>
            <a:endParaRPr lang="en-US" alt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Come Grow With Us!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79626133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Come Grow With Us!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98152241"/>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Come Grow With Us!</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34776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en-US"/>
              <a:t>Come Grow With Us!</a:t>
            </a:r>
            <a:endParaRPr lang="en-US" alt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58967940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en-US"/>
              <a:t>Come Grow With Us!</a:t>
            </a:r>
            <a:endParaRPr lang="en-US" alt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8473444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0" y="956963"/>
            <a:ext cx="9144000" cy="5501536"/>
          </a:xfrm>
        </p:spPr>
        <p:txBody>
          <a:bodyPr>
            <a:normAutofit/>
          </a:bodyPr>
          <a:lstStyle/>
          <a:p>
            <a:pPr algn="ctr">
              <a:lnSpc>
                <a:spcPct val="90000"/>
              </a:lnSpc>
            </a:pPr>
            <a:r>
              <a:rPr lang="en-US" altLang="en-US" sz="5300" b="1" u="sng" dirty="0">
                <a:latin typeface="Arial" panose="020B0604020202020204" pitchFamily="34" charset="0"/>
                <a:cs typeface="Arial" panose="020B0604020202020204" pitchFamily="34" charset="0"/>
              </a:rPr>
              <a:t>Come Grow With Us!</a:t>
            </a: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br>
              <a:rPr lang="en-US" altLang="en-US" sz="2300" b="1" u="sng" dirty="0">
                <a:latin typeface="Arial" panose="020B0604020202020204" pitchFamily="34" charset="0"/>
                <a:cs typeface="Arial" panose="020B0604020202020204" pitchFamily="34" charset="0"/>
              </a:rPr>
            </a:br>
            <a:r>
              <a:rPr lang="en-US" altLang="en-US" sz="3200" b="1" dirty="0">
                <a:solidFill>
                  <a:srgbClr val="006600"/>
                </a:solidFill>
                <a:latin typeface="Arial" panose="020B0604020202020204" pitchFamily="34" charset="0"/>
                <a:cs typeface="Arial" panose="020B0604020202020204" pitchFamily="34" charset="0"/>
              </a:rPr>
              <a:t>Text:</a:t>
            </a:r>
            <a:r>
              <a:rPr lang="en-US" altLang="en-US" sz="3100" b="1" dirty="0">
                <a:solidFill>
                  <a:srgbClr val="006600"/>
                </a:solidFill>
                <a:latin typeface="Arial" panose="020B0604020202020204" pitchFamily="34" charset="0"/>
                <a:cs typeface="Arial" panose="020B0604020202020204" pitchFamily="34" charset="0"/>
              </a:rPr>
              <a:t> </a:t>
            </a:r>
            <a:br>
              <a:rPr lang="en-US" altLang="en-US" sz="2300" b="1" dirty="0">
                <a:solidFill>
                  <a:srgbClr val="006600"/>
                </a:solidFill>
                <a:latin typeface="Arial" panose="020B0604020202020204" pitchFamily="34" charset="0"/>
                <a:cs typeface="Arial" panose="020B0604020202020204" pitchFamily="34" charset="0"/>
              </a:rPr>
            </a:br>
            <a:r>
              <a:rPr lang="en-US" altLang="en-US" sz="5400" b="1" dirty="0">
                <a:solidFill>
                  <a:srgbClr val="006600"/>
                </a:solidFill>
                <a:latin typeface="Arial" panose="020B0604020202020204" pitchFamily="34" charset="0"/>
                <a:cs typeface="Arial" panose="020B0604020202020204" pitchFamily="34" charset="0"/>
              </a:rPr>
              <a:t>John 15:1-10</a:t>
            </a:r>
            <a:endParaRPr lang="en-US" sz="2300" dirty="0">
              <a:solidFill>
                <a:srgbClr val="006600"/>
              </a:solidFill>
            </a:endParaRPr>
          </a:p>
        </p:txBody>
      </p:sp>
      <p:sp>
        <p:nvSpPr>
          <p:cNvPr id="3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Picture 4" descr="A picture containing circle, art, design&#10;&#10;Description automatically generated">
            <a:extLst>
              <a:ext uri="{FF2B5EF4-FFF2-40B4-BE49-F238E27FC236}">
                <a16:creationId xmlns:a16="http://schemas.microsoft.com/office/drawing/2014/main" id="{07A2F743-764C-5D02-1E6F-26D34EE8B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70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685800"/>
            <a:ext cx="4571980" cy="1295399"/>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Church Was At Peace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church had “peace” and was being “being built up” or edified (</a:t>
            </a: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9:31)</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Results: How did this affect the church growing?</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9:31</a:t>
            </a: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“So the church throughout all Judea and Galilee and Samaria enjoyed peace, being built up; and going on in the fear of the Lord and in the comfort of the Holy Spirit, it continued to increase.”</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Rectangle 2">
            <a:extLst>
              <a:ext uri="{FF2B5EF4-FFF2-40B4-BE49-F238E27FC236}">
                <a16:creationId xmlns:a16="http://schemas.microsoft.com/office/drawing/2014/main" id="{DA96A0AB-695F-DA0F-581D-217EEE08E8B0}"/>
              </a:ext>
            </a:extLst>
          </p:cNvPr>
          <p:cNvSpPr txBox="1">
            <a:spLocks noChangeArrowheads="1"/>
          </p:cNvSpPr>
          <p:nvPr/>
        </p:nvSpPr>
        <p:spPr>
          <a:xfrm>
            <a:off x="-4934" y="1"/>
            <a:ext cx="4571980" cy="685799"/>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The Scriptures show us the church grew when…</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n-ea"/>
              <a:cs typeface="+mn-cs"/>
            </a:endParaRPr>
          </a:p>
        </p:txBody>
      </p:sp>
    </p:spTree>
    <p:extLst>
      <p:ext uri="{BB962C8B-B14F-4D97-AF65-F5344CB8AC3E}">
        <p14:creationId xmlns:p14="http://schemas.microsoft.com/office/powerpoint/2010/main" val="205145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20" r="3720"/>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Church Was At Peace</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381000" y="1402512"/>
            <a:ext cx="3276599" cy="403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When there is harmony and peace within a local congregation there can be growth!</a:t>
            </a:r>
            <a:endParaRPr kumimoji="0" lang="en-US" sz="72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spTree>
    <p:extLst>
      <p:ext uri="{BB962C8B-B14F-4D97-AF65-F5344CB8AC3E}">
        <p14:creationId xmlns:p14="http://schemas.microsoft.com/office/powerpoint/2010/main" val="2008149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685800"/>
            <a:ext cx="4571980" cy="1295399"/>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Church Was Persecuted</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early church had lots of problems and it kept them growing (</a:t>
            </a: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5:17-18; 9:1-2; 12:1-5)</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Results: How did this affect the church growing?</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8:1; 8:3-4; 12:24; 11:19-24</a:t>
            </a: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“…considerable numbers were brought to the Lord” (11:22-24)</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Rectangle 2">
            <a:extLst>
              <a:ext uri="{FF2B5EF4-FFF2-40B4-BE49-F238E27FC236}">
                <a16:creationId xmlns:a16="http://schemas.microsoft.com/office/drawing/2014/main" id="{DA96A0AB-695F-DA0F-581D-217EEE08E8B0}"/>
              </a:ext>
            </a:extLst>
          </p:cNvPr>
          <p:cNvSpPr txBox="1">
            <a:spLocks noChangeArrowheads="1"/>
          </p:cNvSpPr>
          <p:nvPr/>
        </p:nvSpPr>
        <p:spPr>
          <a:xfrm>
            <a:off x="-4934" y="1"/>
            <a:ext cx="4571980" cy="685799"/>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The Scriptures show us the church grew when…</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n-ea"/>
              <a:cs typeface="+mn-cs"/>
            </a:endParaRPr>
          </a:p>
        </p:txBody>
      </p:sp>
    </p:spTree>
    <p:extLst>
      <p:ext uri="{BB962C8B-B14F-4D97-AF65-F5344CB8AC3E}">
        <p14:creationId xmlns:p14="http://schemas.microsoft.com/office/powerpoint/2010/main" val="1891850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20" r="3720"/>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Church Was Persecuted</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381000" y="883487"/>
            <a:ext cx="3276599" cy="5091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Saints need endurance (James 1:2-3) to keep growing into maturity and to set their minds on Christ!</a:t>
            </a:r>
            <a:endParaRPr kumimoji="0" lang="en-US" sz="72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spTree>
    <p:extLst>
      <p:ext uri="{BB962C8B-B14F-4D97-AF65-F5344CB8AC3E}">
        <p14:creationId xmlns:p14="http://schemas.microsoft.com/office/powerpoint/2010/main" val="1011326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685800"/>
            <a:ext cx="4571980" cy="1295399"/>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God’s Word Was Kept</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Paul visited some churches he had worked with to see how they were doing </a:t>
            </a: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16:1-4)</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Results: How did this affect the church growing?</a:t>
            </a: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16:5</a:t>
            </a: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“So the churches were being strengthened in the faith, and were increasing in number daily.”</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Rectangle 2">
            <a:extLst>
              <a:ext uri="{FF2B5EF4-FFF2-40B4-BE49-F238E27FC236}">
                <a16:creationId xmlns:a16="http://schemas.microsoft.com/office/drawing/2014/main" id="{DA96A0AB-695F-DA0F-581D-217EEE08E8B0}"/>
              </a:ext>
            </a:extLst>
          </p:cNvPr>
          <p:cNvSpPr txBox="1">
            <a:spLocks noChangeArrowheads="1"/>
          </p:cNvSpPr>
          <p:nvPr/>
        </p:nvSpPr>
        <p:spPr>
          <a:xfrm>
            <a:off x="-4934" y="1"/>
            <a:ext cx="4571980" cy="685799"/>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The Scriptures show us the church grew when…</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n-ea"/>
              <a:cs typeface="+mn-cs"/>
            </a:endParaRPr>
          </a:p>
        </p:txBody>
      </p:sp>
    </p:spTree>
    <p:extLst>
      <p:ext uri="{BB962C8B-B14F-4D97-AF65-F5344CB8AC3E}">
        <p14:creationId xmlns:p14="http://schemas.microsoft.com/office/powerpoint/2010/main" val="59159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20" r="3720"/>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871899"/>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God’s Word Was Kept</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381000" y="606159"/>
            <a:ext cx="3276599" cy="56278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Saints can grow when the word of God is kept, and they are strengthened and encouraged in its teachings!</a:t>
            </a:r>
            <a:endParaRPr kumimoji="0" lang="en-US" sz="72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spTree>
    <p:extLst>
      <p:ext uri="{BB962C8B-B14F-4D97-AF65-F5344CB8AC3E}">
        <p14:creationId xmlns:p14="http://schemas.microsoft.com/office/powerpoint/2010/main" val="3868611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69" name="Group 15368">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370" name="Straight Connector 15369">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371" name="Straight Connector 15370">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5372"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3"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4" name="Isosceles Triangle 15373">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5"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6"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7"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8" name="Isosceles Triangle 15377">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9" name="Isosceles Triangle 15378">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8467"/>
            <a:ext cx="6447501" cy="825105"/>
          </a:xfrm>
        </p:spPr>
        <p:txBody>
          <a:bodyPr vert="horz" lIns="91440" tIns="45720" rIns="91440" bIns="45720" rtlCol="0" anchor="t">
            <a:normAutofit/>
          </a:bodyPr>
          <a:lstStyle/>
          <a:p>
            <a:pPr>
              <a:defRPr/>
            </a:pPr>
            <a:r>
              <a:rPr lang="en-US" sz="4000" b="1" u="sng" dirty="0">
                <a:latin typeface="Arial" panose="020B0604020202020204" pitchFamily="34" charset="0"/>
                <a:cs typeface="Arial" panose="020B0604020202020204" pitchFamily="34" charset="0"/>
              </a:rPr>
              <a:t>Conclusion</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1"/>
          </p:nvPr>
        </p:nvSpPr>
        <p:spPr>
          <a:xfrm>
            <a:off x="381925" y="6492875"/>
            <a:ext cx="4723209"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r>
              <a:rPr kumimoji="0" lang="en-US" b="1" i="0" u="none" strike="noStrike" kern="1200" cap="none" spc="0" normalizeH="0" baseline="0" noProof="0" dirty="0">
                <a:solidFill>
                  <a:srgbClr val="FFFF00"/>
                </a:solidFill>
                <a:effectLst/>
                <a:uLnTx/>
                <a:uFillTx/>
                <a:latin typeface="+mn-lt"/>
                <a:ea typeface="+mn-ea"/>
                <a:cs typeface="+mn-cs"/>
              </a:rPr>
              <a:t>Come Grow With Us!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 y="762001"/>
            <a:ext cx="3962400" cy="5730874"/>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eaLnBrk="1" fontAlgn="base" hangingPunct="1">
              <a:lnSpc>
                <a:spcPct val="90000"/>
              </a:lnSpc>
              <a:spcBef>
                <a:spcPts val="1000"/>
              </a:spcBef>
              <a:buClr>
                <a:schemeClr val="accent1"/>
              </a:buClr>
              <a:buSzPct val="80000"/>
              <a:tabLst/>
              <a:defRPr/>
            </a:pPr>
            <a:r>
              <a:rPr lang="en-US" altLang="en-US" b="0" dirty="0">
                <a:solidFill>
                  <a:schemeClr val="tx1">
                    <a:lumMod val="75000"/>
                    <a:lumOff val="25000"/>
                  </a:schemeClr>
                </a:solidFill>
                <a:ea typeface="Tahoma" panose="020B0604030504040204" pitchFamily="34" charset="0"/>
                <a:cs typeface="Tahoma" panose="020B0604030504040204" pitchFamily="34" charset="0"/>
              </a:rPr>
              <a:t>The Scriptures show us the church grew when…</a:t>
            </a:r>
          </a:p>
          <a:p>
            <a:pPr marL="0" marR="0" lvl="0" indent="0" eaLnBrk="1" fontAlgn="base" hangingPunct="1">
              <a:lnSpc>
                <a:spcPct val="90000"/>
              </a:lnSpc>
              <a:spcBef>
                <a:spcPts val="1000"/>
              </a:spcBef>
              <a:buClr>
                <a:schemeClr val="accent1"/>
              </a:buClr>
              <a:buSzPct val="80000"/>
              <a:tabLst/>
              <a:defRPr/>
            </a:pPr>
            <a:endParaRPr lang="en-US" altLang="en-US" sz="1500" b="0" dirty="0">
              <a:solidFill>
                <a:schemeClr val="tx1">
                  <a:lumMod val="75000"/>
                  <a:lumOff val="25000"/>
                </a:schemeClr>
              </a:solidFill>
              <a:ea typeface="Tahoma" panose="020B0604030504040204" pitchFamily="34" charset="0"/>
              <a:cs typeface="Tahoma" panose="020B0604030504040204" pitchFamily="34" charset="0"/>
            </a:endParaRPr>
          </a:p>
          <a:p>
            <a:pPr marL="342900" marR="0" lvl="0" indent="-342900" eaLnBrk="1" fontAlgn="base" hangingPunct="1">
              <a:lnSpc>
                <a:spcPct val="90000"/>
              </a:lnSpc>
              <a:spcBef>
                <a:spcPts val="1000"/>
              </a:spcBef>
              <a:buClr>
                <a:schemeClr val="accent1"/>
              </a:buClr>
              <a:buSzPct val="80000"/>
              <a:buFont typeface="Wingdings 3" charset="2"/>
              <a:buChar char=""/>
              <a:tabLst/>
              <a:defRPr/>
            </a:pPr>
            <a:r>
              <a:rPr lang="en-US" altLang="en-US" sz="3200" dirty="0">
                <a:solidFill>
                  <a:schemeClr val="tx1">
                    <a:lumMod val="75000"/>
                    <a:lumOff val="25000"/>
                  </a:schemeClr>
                </a:solidFill>
                <a:ea typeface="Tahoma" panose="020B0604030504040204" pitchFamily="34" charset="0"/>
                <a:cs typeface="Tahoma" panose="020B0604030504040204" pitchFamily="34" charset="0"/>
              </a:rPr>
              <a:t>The Seed Was Put In The Soil</a:t>
            </a:r>
          </a:p>
          <a:p>
            <a:pPr marL="342900" marR="0" lvl="0" indent="-342900" eaLnBrk="1" fontAlgn="base" hangingPunct="1">
              <a:lnSpc>
                <a:spcPct val="90000"/>
              </a:lnSpc>
              <a:spcBef>
                <a:spcPts val="1000"/>
              </a:spcBef>
              <a:buClr>
                <a:schemeClr val="accent1"/>
              </a:buClr>
              <a:buSzPct val="80000"/>
              <a:buFont typeface="Wingdings 3" charset="2"/>
              <a:buChar char=""/>
              <a:tabLst/>
              <a:defRPr/>
            </a:pPr>
            <a:r>
              <a:rPr lang="en-US" altLang="en-US" sz="3200" dirty="0">
                <a:solidFill>
                  <a:schemeClr val="tx1">
                    <a:lumMod val="75000"/>
                    <a:lumOff val="25000"/>
                  </a:schemeClr>
                </a:solidFill>
                <a:ea typeface="Tahoma" panose="020B0604030504040204" pitchFamily="34" charset="0"/>
                <a:cs typeface="Tahoma" panose="020B0604030504040204" pitchFamily="34" charset="0"/>
              </a:rPr>
              <a:t>The Members Worked Together</a:t>
            </a:r>
            <a:endParaRPr kumimoji="0" lang="en-US" altLang="en-US" sz="3200" i="0" u="none" strike="noStrike" cap="none" spc="0" normalizeH="0" baseline="0" noProof="0" dirty="0">
              <a:ln>
                <a:noFill/>
              </a:ln>
              <a:solidFill>
                <a:schemeClr val="tx1">
                  <a:lumMod val="75000"/>
                  <a:lumOff val="25000"/>
                </a:schemeClr>
              </a:solidFill>
              <a:effectLst/>
              <a:uLnTx/>
              <a:uFillTx/>
              <a:ea typeface="Tahoma" panose="020B0604030504040204" pitchFamily="34" charset="0"/>
              <a:cs typeface="Tahoma" panose="020B0604030504040204" pitchFamily="34" charset="0"/>
            </a:endParaRPr>
          </a:p>
          <a:p>
            <a:pPr marL="342900" marR="0" lvl="0" indent="-342900" eaLnBrk="1" fontAlgn="base" hangingPunct="1">
              <a:lnSpc>
                <a:spcPct val="90000"/>
              </a:lnSpc>
              <a:spcBef>
                <a:spcPts val="1000"/>
              </a:spcBef>
              <a:buClr>
                <a:schemeClr val="accent1"/>
              </a:buClr>
              <a:buSzPct val="80000"/>
              <a:buFont typeface="Wingdings 3" charset="2"/>
              <a:buChar char=""/>
              <a:tabLst/>
              <a:defRPr/>
            </a:pPr>
            <a:r>
              <a:rPr lang="en-US" altLang="en-US" sz="3200" dirty="0">
                <a:solidFill>
                  <a:schemeClr val="tx1">
                    <a:lumMod val="75000"/>
                    <a:lumOff val="25000"/>
                  </a:schemeClr>
                </a:solidFill>
                <a:ea typeface="Tahoma" panose="020B0604030504040204" pitchFamily="34" charset="0"/>
                <a:cs typeface="Tahoma" panose="020B0604030504040204" pitchFamily="34" charset="0"/>
              </a:rPr>
              <a:t>The Church Was At Peace</a:t>
            </a:r>
            <a:endParaRPr kumimoji="0" lang="en-US" altLang="en-US" sz="3200" i="0" u="none" strike="noStrike" cap="none" spc="0" normalizeH="0" baseline="0" noProof="0" dirty="0">
              <a:ln>
                <a:noFill/>
              </a:ln>
              <a:solidFill>
                <a:schemeClr val="tx1">
                  <a:lumMod val="75000"/>
                  <a:lumOff val="25000"/>
                </a:schemeClr>
              </a:solidFill>
              <a:effectLst/>
              <a:uLnTx/>
              <a:uFillTx/>
              <a:ea typeface="Tahoma" panose="020B0604030504040204" pitchFamily="34" charset="0"/>
              <a:cs typeface="Tahoma" panose="020B0604030504040204" pitchFamily="34" charset="0"/>
            </a:endParaRPr>
          </a:p>
          <a:p>
            <a:pPr marL="342900" marR="0" lvl="0" indent="-342900" eaLnBrk="1" fontAlgn="base" hangingPunct="1">
              <a:lnSpc>
                <a:spcPct val="90000"/>
              </a:lnSpc>
              <a:spcBef>
                <a:spcPts val="1000"/>
              </a:spcBef>
              <a:buClr>
                <a:schemeClr val="accent1"/>
              </a:buClr>
              <a:buSzPct val="80000"/>
              <a:buFont typeface="Wingdings 3" charset="2"/>
              <a:buChar char=""/>
              <a:tabLst/>
              <a:defRPr/>
            </a:pPr>
            <a:r>
              <a:rPr lang="en-US" altLang="en-US" sz="3200" dirty="0">
                <a:solidFill>
                  <a:schemeClr val="tx1">
                    <a:lumMod val="75000"/>
                    <a:lumOff val="25000"/>
                  </a:schemeClr>
                </a:solidFill>
                <a:ea typeface="Tahoma" panose="020B0604030504040204" pitchFamily="34" charset="0"/>
                <a:cs typeface="Tahoma" panose="020B0604030504040204" pitchFamily="34" charset="0"/>
              </a:rPr>
              <a:t>The Church Was Persecuted</a:t>
            </a:r>
          </a:p>
          <a:p>
            <a:pPr marL="342900" marR="0" lvl="0" indent="-342900" eaLnBrk="1" fontAlgn="base" hangingPunct="1">
              <a:lnSpc>
                <a:spcPct val="90000"/>
              </a:lnSpc>
              <a:spcBef>
                <a:spcPts val="1000"/>
              </a:spcBef>
              <a:buClr>
                <a:schemeClr val="accent1"/>
              </a:buClr>
              <a:buSzPct val="80000"/>
              <a:buFont typeface="Wingdings 3" charset="2"/>
              <a:buChar char=""/>
              <a:tabLst/>
              <a:defRPr/>
            </a:pPr>
            <a:r>
              <a:rPr lang="en-US" altLang="en-US" sz="3200" dirty="0">
                <a:solidFill>
                  <a:schemeClr val="tx1">
                    <a:lumMod val="75000"/>
                    <a:lumOff val="25000"/>
                  </a:schemeClr>
                </a:solidFill>
                <a:ea typeface="Tahoma" panose="020B0604030504040204" pitchFamily="34" charset="0"/>
                <a:cs typeface="Tahoma" panose="020B0604030504040204" pitchFamily="34" charset="0"/>
              </a:rPr>
              <a:t>God’s Word Was Kept</a:t>
            </a:r>
            <a:endParaRPr kumimoji="0" lang="en-US" altLang="en-US" sz="3200" i="0" u="none" strike="noStrike" cap="none" spc="0" normalizeH="0" baseline="0" noProof="0" dirty="0">
              <a:ln>
                <a:noFill/>
              </a:ln>
              <a:solidFill>
                <a:schemeClr val="tx1">
                  <a:lumMod val="75000"/>
                  <a:lumOff val="25000"/>
                </a:schemeClr>
              </a:solidFill>
              <a:effectLst/>
              <a:uLnTx/>
              <a:uFillTx/>
              <a:ea typeface="Tahoma" panose="020B0604030504040204" pitchFamily="34" charset="0"/>
              <a:cs typeface="Tahoma" panose="020B0604030504040204" pitchFamily="34" charset="0"/>
            </a:endParaRPr>
          </a:p>
        </p:txBody>
      </p:sp>
      <p:sp>
        <p:nvSpPr>
          <p:cNvPr id="2" name="Text Box 11">
            <a:extLst>
              <a:ext uri="{FF2B5EF4-FFF2-40B4-BE49-F238E27FC236}">
                <a16:creationId xmlns:a16="http://schemas.microsoft.com/office/drawing/2014/main" id="{A2CB1DC4-3020-9E61-BAE9-E5EF21843017}"/>
              </a:ext>
            </a:extLst>
          </p:cNvPr>
          <p:cNvSpPr txBox="1">
            <a:spLocks noChangeArrowheads="1"/>
          </p:cNvSpPr>
          <p:nvPr/>
        </p:nvSpPr>
        <p:spPr bwMode="auto">
          <a:xfrm>
            <a:off x="4007777" y="10"/>
            <a:ext cx="3770974" cy="685797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church grew in times past when these things were done. </a:t>
            </a:r>
          </a:p>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Lord’s body of believers can still grow today and bear fruit when these things are done!</a:t>
            </a:r>
          </a:p>
        </p:txBody>
      </p:sp>
    </p:spTree>
    <p:extLst>
      <p:ext uri="{BB962C8B-B14F-4D97-AF65-F5344CB8AC3E}">
        <p14:creationId xmlns:p14="http://schemas.microsoft.com/office/powerpoint/2010/main" val="4071618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5369" name="Group 15368">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370" name="Straight Connector 15369">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371" name="Straight Connector 15370">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5372"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3"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4" name="Isosceles Triangle 15373">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5"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6"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7"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8" name="Isosceles Triangle 15377">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9" name="Isosceles Triangle 15378">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8467"/>
            <a:ext cx="6447501" cy="825105"/>
          </a:xfrm>
        </p:spPr>
        <p:txBody>
          <a:bodyPr vert="horz" lIns="91440" tIns="45720" rIns="91440" bIns="45720" rtlCol="0" anchor="t">
            <a:normAutofit/>
          </a:bodyPr>
          <a:lstStyle/>
          <a:p>
            <a:pPr>
              <a:defRPr/>
            </a:pPr>
            <a:r>
              <a:rPr lang="en-US" sz="4000" b="1" u="sng" dirty="0">
                <a:latin typeface="Arial" panose="020B0604020202020204" pitchFamily="34" charset="0"/>
                <a:cs typeface="Arial" panose="020B0604020202020204" pitchFamily="34" charset="0"/>
              </a:rPr>
              <a:t>Conclusion</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1"/>
          </p:nvPr>
        </p:nvSpPr>
        <p:spPr>
          <a:xfrm>
            <a:off x="381925" y="6492875"/>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solidFill>
                  <a:srgbClr val="FFFF00"/>
                </a:solidFill>
                <a:effectLst/>
                <a:uLnTx/>
                <a:uFillTx/>
                <a:latin typeface="Trebuchet MS" panose="020B0603020202020204"/>
                <a:ea typeface="+mn-ea"/>
                <a:cs typeface="+mn-cs"/>
              </a:rPr>
              <a:t>Come Grow With Us!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 y="762001"/>
            <a:ext cx="3428999" cy="5730874"/>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457200" rtl="0" eaLnBrk="1" fontAlgn="base" latinLnBrk="0" hangingPunct="1">
              <a:lnSpc>
                <a:spcPct val="90000"/>
              </a:lnSpc>
              <a:spcBef>
                <a:spcPts val="1000"/>
              </a:spcBef>
              <a:spcAft>
                <a:spcPts val="0"/>
              </a:spcAft>
              <a:buClr>
                <a:srgbClr val="90C226"/>
              </a:buClr>
              <a:buSzPct val="80000"/>
              <a:tabLst/>
              <a:defRPr/>
            </a:pPr>
            <a:r>
              <a:rPr kumimoji="0" lang="en-US" altLang="en-US" sz="2800" b="1" i="0" u="none" strike="noStrike" kern="1200" cap="none" spc="0" normalizeH="0" baseline="0" noProof="0" dirty="0">
                <a:ln>
                  <a:noFill/>
                </a:ln>
                <a:solidFill>
                  <a:prstClr val="white">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We need to grow individually in our faith and to grow together so that the body may be built up in love and faith!</a:t>
            </a:r>
          </a:p>
          <a:p>
            <a:pPr marL="0" lvl="0" indent="0" eaLnBrk="1" fontAlgn="base" hangingPunct="1">
              <a:lnSpc>
                <a:spcPct val="90000"/>
              </a:lnSpc>
              <a:spcBef>
                <a:spcPts val="1000"/>
              </a:spcBef>
              <a:buClr>
                <a:srgbClr val="90C226"/>
              </a:buClr>
              <a:buSzPct val="80000"/>
              <a:defRPr/>
            </a:pPr>
            <a:r>
              <a:rPr lang="en-US" altLang="en-US" sz="2800" dirty="0">
                <a:solidFill>
                  <a:prstClr val="white">
                    <a:lumMod val="75000"/>
                    <a:lumOff val="25000"/>
                  </a:prstClr>
                </a:solidFill>
                <a:ea typeface="Tahoma" panose="020B0604030504040204" pitchFamily="34" charset="0"/>
                <a:cs typeface="Tahoma" panose="020B0604030504040204" pitchFamily="34" charset="0"/>
              </a:rPr>
              <a:t>We can grow today when every member brings to the body the talents and abilities they have from God and uses them to His glory!</a:t>
            </a:r>
            <a:endParaRPr kumimoji="0" lang="en-US" altLang="en-US" sz="2800" b="1" i="0" u="none" strike="noStrike" kern="1200" cap="none" spc="0" normalizeH="0" baseline="0" noProof="0" dirty="0">
              <a:ln>
                <a:noFill/>
              </a:ln>
              <a:solidFill>
                <a:prstClr val="white">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 Box 11">
            <a:extLst>
              <a:ext uri="{FF2B5EF4-FFF2-40B4-BE49-F238E27FC236}">
                <a16:creationId xmlns:a16="http://schemas.microsoft.com/office/drawing/2014/main" id="{A2CB1DC4-3020-9E61-BAE9-E5EF21843017}"/>
              </a:ext>
            </a:extLst>
          </p:cNvPr>
          <p:cNvSpPr txBox="1">
            <a:spLocks noChangeArrowheads="1"/>
          </p:cNvSpPr>
          <p:nvPr/>
        </p:nvSpPr>
        <p:spPr bwMode="auto">
          <a:xfrm>
            <a:off x="3448460" y="10"/>
            <a:ext cx="4330290" cy="685797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Ephesians 4:14-16</a:t>
            </a:r>
          </a:p>
          <a:p>
            <a:pPr lvl="0" eaLnBrk="1" hangingPunct="1">
              <a:spcBef>
                <a:spcPct val="20000"/>
              </a:spcBef>
              <a:spcAft>
                <a:spcPts val="600"/>
              </a:spcAft>
              <a:buClr>
                <a:srgbClr val="DADADA"/>
              </a:buClr>
              <a:buSzPct val="70000"/>
              <a:defRPr/>
            </a:pPr>
            <a:r>
              <a:rPr lang="en-US"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14.	As a result, we are no longer to be children, tossed here and there by waves and carried about by every wind of doctrine, by the trickery of men, by craftiness in deceitful scheming; </a:t>
            </a:r>
          </a:p>
          <a:p>
            <a:pPr lvl="0" eaLnBrk="1" hangingPunct="1">
              <a:spcBef>
                <a:spcPct val="20000"/>
              </a:spcBef>
              <a:spcAft>
                <a:spcPts val="600"/>
              </a:spcAft>
              <a:buClr>
                <a:srgbClr val="DADADA"/>
              </a:buClr>
              <a:buSzPct val="70000"/>
              <a:defRPr/>
            </a:pPr>
            <a:r>
              <a:rPr lang="en-US"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15.	but speaking the truth in love, we are to grow up in all aspects into Him who is the head, even Christ, </a:t>
            </a:r>
          </a:p>
          <a:p>
            <a:pPr lvl="0" eaLnBrk="1" hangingPunct="1">
              <a:spcBef>
                <a:spcPct val="20000"/>
              </a:spcBef>
              <a:spcAft>
                <a:spcPts val="600"/>
              </a:spcAft>
              <a:buClr>
                <a:srgbClr val="DADADA"/>
              </a:buClr>
              <a:buSzPct val="70000"/>
              <a:defRPr/>
            </a:pPr>
            <a:r>
              <a:rPr lang="en-US"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16.	from whom the whole body, being fitted and held together by what every joint supplies, according to the proper working of each individual part, causes the growth of the body for the building up of itself in love. </a:t>
            </a:r>
          </a:p>
        </p:txBody>
      </p:sp>
    </p:spTree>
    <p:extLst>
      <p:ext uri="{BB962C8B-B14F-4D97-AF65-F5344CB8AC3E}">
        <p14:creationId xmlns:p14="http://schemas.microsoft.com/office/powerpoint/2010/main" val="2617859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xEl>
                                              <p:pRg st="1" end="1"/>
                                            </p:txEl>
                                          </p:spTgt>
                                        </p:tgtEl>
                                        <p:attrNameLst>
                                          <p:attrName>style.visibility</p:attrName>
                                        </p:attrNameLst>
                                      </p:cBhvr>
                                      <p:to>
                                        <p:strVal val="visible"/>
                                      </p:to>
                                    </p:set>
                                    <p:anim calcmode="lin" valueType="num">
                                      <p:cBhvr>
                                        <p:cTn id="14" dur="500" fill="hold"/>
                                        <p:tgtEl>
                                          <p:spTgt spid="819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19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19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circle, art, design&#10;&#10;Description automatically generated">
            <a:extLst>
              <a:ext uri="{FF2B5EF4-FFF2-40B4-BE49-F238E27FC236}">
                <a16:creationId xmlns:a16="http://schemas.microsoft.com/office/drawing/2014/main" id="{87F62D84-3596-E3CC-60FF-1B9138FEA0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1945"/>
            <a:ext cx="4065872" cy="2144747"/>
          </a:xfrm>
          <a:prstGeom prst="rect">
            <a:avLst/>
          </a:prstGeom>
        </p:spPr>
      </p:pic>
      <p:sp>
        <p:nvSpPr>
          <p:cNvPr id="4" name="Footer Placeholder 3">
            <a:extLst>
              <a:ext uri="{FF2B5EF4-FFF2-40B4-BE49-F238E27FC236}">
                <a16:creationId xmlns:a16="http://schemas.microsoft.com/office/drawing/2014/main" id="{4EA739E4-2640-6937-4342-BBF573703C74}"/>
              </a:ext>
            </a:extLst>
          </p:cNvPr>
          <p:cNvSpPr>
            <a:spLocks noGrp="1"/>
          </p:cNvSpPr>
          <p:nvPr>
            <p:ph type="ftr" sz="quarter" idx="11"/>
          </p:nvPr>
        </p:nvSpPr>
        <p:spPr>
          <a:xfrm>
            <a:off x="5249580" y="6492875"/>
            <a:ext cx="3894420" cy="365125"/>
          </a:xfrm>
        </p:spPr>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Come Grow With Us!</a:t>
            </a:r>
          </a:p>
        </p:txBody>
      </p:sp>
      <p:sp>
        <p:nvSpPr>
          <p:cNvPr id="2" name="Text Box 11">
            <a:extLst>
              <a:ext uri="{FF2B5EF4-FFF2-40B4-BE49-F238E27FC236}">
                <a16:creationId xmlns:a16="http://schemas.microsoft.com/office/drawing/2014/main" id="{0F3DE13C-ECE0-3654-7354-5C7A44566BDC}"/>
              </a:ext>
            </a:extLst>
          </p:cNvPr>
          <p:cNvSpPr txBox="1">
            <a:spLocks noChangeArrowheads="1"/>
          </p:cNvSpPr>
          <p:nvPr/>
        </p:nvSpPr>
        <p:spPr bwMode="auto">
          <a:xfrm>
            <a:off x="4065873" y="0"/>
            <a:ext cx="3325528" cy="6857999"/>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ts val="1000"/>
              </a:spcBef>
              <a:buClr>
                <a:schemeClr val="accent1"/>
              </a:buClr>
              <a:buSzPct val="80000"/>
              <a:defRPr/>
            </a:pPr>
            <a:r>
              <a:rPr lang="en-US" sz="3600" b="1" dirty="0">
                <a:ln>
                  <a:solidFill>
                    <a:prstClr val="black">
                      <a:lumMod val="75000"/>
                      <a:lumOff val="25000"/>
                      <a:alpha val="10000"/>
                    </a:prstClr>
                  </a:solidFill>
                </a:ln>
                <a:solidFill>
                  <a:schemeClr val="tx1">
                    <a:lumMod val="75000"/>
                    <a:lumOff val="25000"/>
                  </a:schemeClr>
                </a:solidFill>
                <a:effectLst>
                  <a:outerShdw blurRad="9525" dist="25400" dir="14640000" algn="tl" rotWithShape="0">
                    <a:prstClr val="black">
                      <a:alpha val="30000"/>
                    </a:prstClr>
                  </a:outerShdw>
                </a:effectLst>
                <a:ea typeface="Tahoma" panose="020B0604030504040204" pitchFamily="34" charset="0"/>
                <a:cs typeface="Tahoma" panose="020B0604030504040204" pitchFamily="34" charset="0"/>
              </a:rPr>
              <a:t>Let’s be the branches of the True Vine that grow together and bear fruit!</a:t>
            </a:r>
          </a:p>
          <a:p>
            <a:pPr marL="0" lvl="0" indent="0" algn="ctr" eaLnBrk="1" fontAlgn="base" hangingPunct="1">
              <a:spcBef>
                <a:spcPts val="1000"/>
              </a:spcBef>
              <a:buClr>
                <a:schemeClr val="accent1"/>
              </a:buClr>
              <a:buSzPct val="80000"/>
              <a:defRPr/>
            </a:pPr>
            <a:r>
              <a:rPr lang="en-US" sz="6600" b="1" dirty="0">
                <a:ln>
                  <a:solidFill>
                    <a:prstClr val="black">
                      <a:lumMod val="75000"/>
                      <a:lumOff val="25000"/>
                      <a:alpha val="10000"/>
                    </a:prstClr>
                  </a:solidFill>
                </a:ln>
                <a:solidFill>
                  <a:srgbClr val="006600"/>
                </a:solidFill>
                <a:effectLst>
                  <a:outerShdw blurRad="9525" dist="25400" dir="14640000" algn="tl" rotWithShape="0">
                    <a:prstClr val="black">
                      <a:alpha val="30000"/>
                    </a:prstClr>
                  </a:outerShdw>
                </a:effectLst>
                <a:latin typeface="Forte" panose="03060902040502070203" pitchFamily="66" charset="0"/>
                <a:cs typeface="+mn-cs"/>
              </a:rPr>
              <a:t>Come grow with us!</a:t>
            </a:r>
            <a:endParaRPr kumimoji="0" lang="en-US" sz="6600" b="1" i="0" u="none" strike="noStrike" cap="none" spc="0" normalizeH="0" baseline="0" noProof="0" dirty="0">
              <a:ln>
                <a:solidFill>
                  <a:prstClr val="black">
                    <a:lumMod val="75000"/>
                    <a:lumOff val="25000"/>
                    <a:alpha val="10000"/>
                  </a:prstClr>
                </a:solidFill>
              </a:ln>
              <a:solidFill>
                <a:srgbClr val="006600"/>
              </a:solidFill>
              <a:effectLst>
                <a:outerShdw blurRad="9525" dist="25400" dir="14640000" algn="tl" rotWithShape="0">
                  <a:prstClr val="black">
                    <a:alpha val="30000"/>
                  </a:prstClr>
                </a:outerShdw>
              </a:effectLst>
              <a:uLnTx/>
              <a:uFillTx/>
              <a:latin typeface="Forte" panose="03060902040502070203" pitchFamily="66" charset="0"/>
              <a:cs typeface="+mn-cs"/>
            </a:endParaRPr>
          </a:p>
        </p:txBody>
      </p:sp>
      <p:pic>
        <p:nvPicPr>
          <p:cNvPr id="5" name="Picture 4" descr="A bunches of grapes on a vine&#10;&#10;Description automatically generated with medium confidence">
            <a:extLst>
              <a:ext uri="{FF2B5EF4-FFF2-40B4-BE49-F238E27FC236}">
                <a16:creationId xmlns:a16="http://schemas.microsoft.com/office/drawing/2014/main" id="{1259CD8F-EC6A-9AE4-3EB0-A1AA51D67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2" y="3684157"/>
            <a:ext cx="4096269" cy="2754741"/>
          </a:xfrm>
          <a:prstGeom prst="rect">
            <a:avLst/>
          </a:prstGeom>
        </p:spPr>
      </p:pic>
    </p:spTree>
    <p:extLst>
      <p:ext uri="{BB962C8B-B14F-4D97-AF65-F5344CB8AC3E}">
        <p14:creationId xmlns:p14="http://schemas.microsoft.com/office/powerpoint/2010/main" val="1049840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721162"/>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088571"/>
            <a:ext cx="9144000" cy="569386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R="0" lvl="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"I am the true vine, and My Father is the vinedresser. </a:t>
            </a:r>
          </a:p>
          <a:p>
            <a:pPr marR="0" lvl="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"Every branch in Me that does not bear fruit, He takes away; and every branch that bears fruit, He prunes it so that it may bear more fruit. </a:t>
            </a:r>
          </a:p>
          <a:p>
            <a:pPr marR="0" lvl="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"You are already clean because of the word which I have spoken to you. </a:t>
            </a:r>
          </a:p>
          <a:p>
            <a:pPr marR="0" lvl="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"Abide in Me, and I in you. As the branch cannot bear fruit of itself unless it abides in the vine, so neither can you unless you abide in Me. </a:t>
            </a:r>
          </a:p>
          <a:p>
            <a:pPr marR="0" lvl="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"I am the vine, you are the branches; he who abides in Me and I in him, he bears much fruit, for apart from Me you can do nothing. </a:t>
            </a:r>
            <a:endPar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John 15:1-5</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21335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Come Grow With Us!</a:t>
            </a:r>
          </a:p>
        </p:txBody>
      </p:sp>
    </p:spTree>
    <p:extLst>
      <p:ext uri="{BB962C8B-B14F-4D97-AF65-F5344CB8AC3E}">
        <p14:creationId xmlns:p14="http://schemas.microsoft.com/office/powerpoint/2010/main" val="473678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290221"/>
            <a:ext cx="9144000" cy="5262979"/>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"If anyone does not abide in Me, he is thrown away as a branch and dries up; and they gather them, and cast them into the fire and they are burned.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"If you abide in Me, and My words abide in you, ask whatever you wish, and it will be done for you.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"My Father is glorified by this, that you bear much fruit, and so prove to be My disciples.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"Just as the Father has loved Me, I have also loved you; abide in My love.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"If you keep My commandments, you will abide in My love; just as I have kept My Father's commandments and abide in His love.</a:t>
            </a:r>
            <a:endPar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John 15:6-10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21335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Come Grow With Us!</a:t>
            </a:r>
          </a:p>
        </p:txBody>
      </p:sp>
    </p:spTree>
    <p:extLst>
      <p:ext uri="{BB962C8B-B14F-4D97-AF65-F5344CB8AC3E}">
        <p14:creationId xmlns:p14="http://schemas.microsoft.com/office/powerpoint/2010/main" val="854116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icture containing circle, art, design&#10;&#10;Description automatically generated">
            <a:extLst>
              <a:ext uri="{FF2B5EF4-FFF2-40B4-BE49-F238E27FC236}">
                <a16:creationId xmlns:a16="http://schemas.microsoft.com/office/drawing/2014/main" id="{87F62D84-3596-E3CC-60FF-1B9138FEA0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1016"/>
            <a:ext cx="7547362" cy="3981233"/>
          </a:xfrm>
          <a:prstGeom prst="rect">
            <a:avLst/>
          </a:prstGeom>
        </p:spPr>
      </p:pic>
      <p:sp>
        <p:nvSpPr>
          <p:cNvPr id="4" name="Footer Placeholder 3">
            <a:extLst>
              <a:ext uri="{FF2B5EF4-FFF2-40B4-BE49-F238E27FC236}">
                <a16:creationId xmlns:a16="http://schemas.microsoft.com/office/drawing/2014/main" id="{4EA739E4-2640-6937-4342-BBF573703C74}"/>
              </a:ext>
            </a:extLst>
          </p:cNvPr>
          <p:cNvSpPr>
            <a:spLocks noGrp="1"/>
          </p:cNvSpPr>
          <p:nvPr>
            <p:ph type="ftr" sz="quarter" idx="11"/>
          </p:nvPr>
        </p:nvSpPr>
        <p:spPr>
          <a:xfrm>
            <a:off x="384082" y="6492666"/>
            <a:ext cx="4723209"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Come Grow With Us!</a:t>
            </a:r>
          </a:p>
        </p:txBody>
      </p:sp>
      <p:sp>
        <p:nvSpPr>
          <p:cNvPr id="2" name="Text Box 11">
            <a:extLst>
              <a:ext uri="{FF2B5EF4-FFF2-40B4-BE49-F238E27FC236}">
                <a16:creationId xmlns:a16="http://schemas.microsoft.com/office/drawing/2014/main" id="{2A8A87E0-3504-3228-6C70-C6943EEB5001}"/>
              </a:ext>
            </a:extLst>
          </p:cNvPr>
          <p:cNvSpPr txBox="1">
            <a:spLocks noChangeArrowheads="1"/>
          </p:cNvSpPr>
          <p:nvPr/>
        </p:nvSpPr>
        <p:spPr bwMode="auto">
          <a:xfrm>
            <a:off x="300002" y="4208435"/>
            <a:ext cx="7190664" cy="2122542"/>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ts val="1000"/>
              </a:spcBef>
              <a:buClr>
                <a:schemeClr val="accent1"/>
              </a:buClr>
              <a:buSzPct val="80000"/>
              <a:defRPr/>
            </a:pPr>
            <a:r>
              <a:rPr lang="en-US" sz="6600" b="1" dirty="0">
                <a:ln>
                  <a:solidFill>
                    <a:prstClr val="black">
                      <a:lumMod val="75000"/>
                      <a:lumOff val="25000"/>
                      <a:alpha val="10000"/>
                    </a:prstClr>
                  </a:solidFill>
                </a:ln>
                <a:solidFill>
                  <a:srgbClr val="006600"/>
                </a:solidFill>
                <a:effectLst>
                  <a:outerShdw blurRad="9525" dist="25400" dir="14640000" algn="tl" rotWithShape="0">
                    <a:prstClr val="black">
                      <a:alpha val="30000"/>
                    </a:prstClr>
                  </a:outerShdw>
                </a:effectLst>
                <a:latin typeface="Forte" panose="03060902040502070203" pitchFamily="66" charset="0"/>
                <a:cs typeface="+mn-cs"/>
              </a:rPr>
              <a:t>The Two-Invitation-Card Challenge!</a:t>
            </a:r>
            <a:endParaRPr kumimoji="0" lang="en-US" sz="6600" b="1" i="0" u="none" strike="noStrike" cap="none" spc="0" normalizeH="0" baseline="0" noProof="0" dirty="0">
              <a:ln>
                <a:solidFill>
                  <a:prstClr val="black">
                    <a:lumMod val="75000"/>
                    <a:lumOff val="25000"/>
                    <a:alpha val="10000"/>
                  </a:prstClr>
                </a:solidFill>
              </a:ln>
              <a:solidFill>
                <a:srgbClr val="006600"/>
              </a:solidFill>
              <a:effectLst>
                <a:outerShdw blurRad="9525" dist="25400" dir="14640000" algn="tl" rotWithShape="0">
                  <a:prstClr val="black">
                    <a:alpha val="30000"/>
                  </a:prstClr>
                </a:outerShdw>
              </a:effectLst>
              <a:uLnTx/>
              <a:uFillTx/>
              <a:latin typeface="Forte" panose="03060902040502070203" pitchFamily="66" charset="0"/>
              <a:cs typeface="+mn-cs"/>
            </a:endParaRPr>
          </a:p>
        </p:txBody>
      </p:sp>
    </p:spTree>
    <p:extLst>
      <p:ext uri="{BB962C8B-B14F-4D97-AF65-F5344CB8AC3E}">
        <p14:creationId xmlns:p14="http://schemas.microsoft.com/office/powerpoint/2010/main" val="749366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76199" y="-21772"/>
            <a:ext cx="3566920"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0" indent="-342900" eaLnBrk="1" fontAlgn="base" hangingPunct="1">
              <a:spcBef>
                <a:spcPct val="20000"/>
              </a:spcBef>
              <a:spcAft>
                <a:spcPts val="600"/>
              </a:spcAft>
              <a:buClr>
                <a:schemeClr val="tx2"/>
              </a:buClr>
              <a:buSzPct val="70000"/>
              <a:buFont typeface="Wingdings" panose="05000000000000000000" pitchFamily="2" charset="2"/>
              <a:buChar char="v"/>
            </a:pPr>
            <a:r>
              <a:rPr lang="en-US" sz="32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One of the best ways to see what makes a congregation grow is to study the New Testament to see what made the early church grow in the times of apostles!</a:t>
            </a:r>
            <a:endParaRPr kumimoji="0" lang="en-US" sz="4800" b="1" i="1"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ndParaRP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23456" r="23456"/>
          <a:stretch/>
        </p:blipFill>
        <p:spPr>
          <a:xfrm>
            <a:off x="3490721" y="1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490720" y="-103413"/>
            <a:ext cx="5653279" cy="816427"/>
          </a:xfrm>
        </p:spPr>
        <p:txBody>
          <a:bodyPr vert="horz" lIns="91440" tIns="45720" rIns="91440" bIns="45720" rtlCol="0" anchor="b">
            <a:normAutofit/>
          </a:bodyPr>
          <a:lstStyle/>
          <a:p>
            <a:pPr algn="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Intro</a:t>
            </a: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3490721" y="6515564"/>
            <a:ext cx="5631507" cy="32066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Come Grow With Us!</a:t>
            </a:r>
          </a:p>
        </p:txBody>
      </p:sp>
      <p:sp>
        <p:nvSpPr>
          <p:cNvPr id="7" name="Text Box 7">
            <a:extLst>
              <a:ext uri="{FF2B5EF4-FFF2-40B4-BE49-F238E27FC236}">
                <a16:creationId xmlns:a16="http://schemas.microsoft.com/office/drawing/2014/main" id="{56E571A4-8186-59EB-6131-9066EFFC707A}"/>
              </a:ext>
            </a:extLst>
          </p:cNvPr>
          <p:cNvSpPr txBox="1">
            <a:spLocks noChangeArrowheads="1"/>
          </p:cNvSpPr>
          <p:nvPr/>
        </p:nvSpPr>
        <p:spPr bwMode="auto">
          <a:xfrm>
            <a:off x="3468948" y="643982"/>
            <a:ext cx="3312852" cy="52443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4800" b="1" dirty="0">
                <a:ln w="9525">
                  <a:solidFill>
                    <a:schemeClr val="bg1"/>
                  </a:solidFill>
                  <a:prstDash val="solid"/>
                </a:ln>
                <a:effectLst>
                  <a:outerShdw blurRad="12700" dist="38100" dir="2700000" algn="tl" rotWithShape="0">
                    <a:schemeClr val="bg1">
                      <a:lumMod val="50000"/>
                    </a:schemeClr>
                  </a:outerShdw>
                </a:effectLst>
                <a:latin typeface="Tahoma"/>
              </a:rPr>
              <a:t>The Scriptures show us the church grew when…</a:t>
            </a:r>
            <a:endParaRPr kumimoji="0" lang="en-US" sz="9600" b="1" i="1"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latin typeface="Tahoma"/>
            </a:endParaRPr>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R="0" lvl="0" indent="0" defTabSz="914400" fontAlgn="base">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Come Grow With Us!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685800"/>
            <a:ext cx="4571980" cy="1295399"/>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Seed Was Put In The Soil</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For a church to grow people must hear the word, the gospel preached (Romans 10:14; Luke 8:4-15)</a:t>
            </a:r>
            <a:endPar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endParaRPr>
          </a:p>
          <a:p>
            <a:pPr marL="342900" lvl="0" indent="-342900" eaLnBrk="1" fontAlgn="base" hangingPunct="1">
              <a:spcBef>
                <a:spcPct val="20000"/>
              </a:spcBef>
              <a:spcAft>
                <a:spcPts val="600"/>
              </a:spcAft>
              <a:buClr>
                <a:schemeClr val="tx2"/>
              </a:buClr>
              <a:buSzPct val="70000"/>
              <a:buFont typeface="Wingdings" panose="05000000000000000000" pitchFamily="2" charset="2"/>
              <a:buChar char="v"/>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Some NT examples where the seed (word of God) was put in the hearts of men:</a:t>
            </a:r>
          </a:p>
          <a:p>
            <a:pPr marL="628650" lvl="1" indent="-342900" eaLnBrk="1" fontAlgn="base" hangingPunct="1">
              <a:spcBef>
                <a:spcPct val="20000"/>
              </a:spcBef>
              <a:spcAft>
                <a:spcPts val="600"/>
              </a:spcAft>
              <a:buClr>
                <a:schemeClr val="tx2"/>
              </a:buClr>
              <a:buSzPct val="70000"/>
              <a:buFont typeface="Wingdings" panose="05000000000000000000" pitchFamily="2" charset="2"/>
              <a:buChar char="ü"/>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Acts 2:22-36: The first gospel sermon recorded</a:t>
            </a:r>
          </a:p>
          <a:p>
            <a:pPr marL="1028700" lvl="2" indent="-342900" eaLnBrk="1" fontAlgn="base" hangingPunct="1">
              <a:spcBef>
                <a:spcPct val="20000"/>
              </a:spcBef>
              <a:spcAft>
                <a:spcPts val="600"/>
              </a:spcAft>
              <a:buClr>
                <a:schemeClr val="tx2"/>
              </a:buClr>
              <a:buSzPct val="70000"/>
              <a:buFont typeface="Wingdings" panose="05000000000000000000" pitchFamily="2" charset="2"/>
              <a:buChar char="q"/>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Results: Acts 2:41</a:t>
            </a:r>
          </a:p>
          <a:p>
            <a:pPr marL="628650" lvl="1" indent="-342900" eaLnBrk="1" fontAlgn="base" hangingPunct="1">
              <a:spcBef>
                <a:spcPct val="20000"/>
              </a:spcBef>
              <a:spcAft>
                <a:spcPts val="600"/>
              </a:spcAft>
              <a:buClr>
                <a:schemeClr val="tx2"/>
              </a:buClr>
              <a:buSzPct val="70000"/>
              <a:buFont typeface="Wingdings" panose="05000000000000000000" pitchFamily="2" charset="2"/>
              <a:buChar char="ü"/>
              <a:defRPr/>
            </a:pPr>
            <a:r>
              <a:rPr lang="en-US" sz="2400" b="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Acts 8:5: Phillip preached Jesus in Samaria</a:t>
            </a:r>
          </a:p>
          <a:p>
            <a:pPr marL="1028700" lvl="2" indent="-342900" eaLnBrk="1" fontAlgn="base" hangingPunct="1">
              <a:spcBef>
                <a:spcPct val="20000"/>
              </a:spcBef>
              <a:spcAft>
                <a:spcPts val="600"/>
              </a:spcAft>
              <a:buClr>
                <a:schemeClr val="tx2"/>
              </a:buClr>
              <a:buSzPct val="70000"/>
              <a:buFont typeface="Wingdings" panose="05000000000000000000" pitchFamily="2" charset="2"/>
              <a:buChar char="q"/>
              <a:defRPr/>
            </a:pPr>
            <a:r>
              <a:rPr kumimoji="0" lang="en-US" sz="2400" b="1" i="0" u="none" strike="noStrike"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cs typeface="+mn-cs"/>
              </a:rPr>
              <a:t>Results: Acts 8:5</a:t>
            </a:r>
          </a:p>
        </p:txBody>
      </p:sp>
      <p:sp>
        <p:nvSpPr>
          <p:cNvPr id="2" name="Rectangle 2">
            <a:extLst>
              <a:ext uri="{FF2B5EF4-FFF2-40B4-BE49-F238E27FC236}">
                <a16:creationId xmlns:a16="http://schemas.microsoft.com/office/drawing/2014/main" id="{DA96A0AB-695F-DA0F-581D-217EEE08E8B0}"/>
              </a:ext>
            </a:extLst>
          </p:cNvPr>
          <p:cNvSpPr txBox="1">
            <a:spLocks noChangeArrowheads="1"/>
          </p:cNvSpPr>
          <p:nvPr/>
        </p:nvSpPr>
        <p:spPr>
          <a:xfrm>
            <a:off x="-4934" y="1"/>
            <a:ext cx="4571980" cy="685799"/>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defRPr/>
            </a:pPr>
            <a: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Scriptures show us the church grew when…</a:t>
            </a:r>
            <a:endParaRPr lang="en-US" sz="2000" b="1" dirty="0">
              <a:solidFill>
                <a:schemeClr val="tx2"/>
              </a:solidFill>
              <a:latin typeface="+mj-lt"/>
              <a:ea typeface="+mj-ea"/>
              <a:cs typeface="+mj-cs"/>
            </a:endParaRPr>
          </a:p>
        </p:txBody>
      </p:sp>
    </p:spTree>
    <p:extLst>
      <p:ext uri="{BB962C8B-B14F-4D97-AF65-F5344CB8AC3E}">
        <p14:creationId xmlns:p14="http://schemas.microsoft.com/office/powerpoint/2010/main" val="61219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additive="base">
                                        <p:cTn id="36"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20" r="3720"/>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Seed Was Put In The Soil</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601" y="623976"/>
            <a:ext cx="3075314" cy="56100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Saints are to preach the gospel of Jesus and plant the seed today!</a:t>
            </a:r>
            <a:endParaRPr kumimoji="0" lang="en-US" sz="8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endPar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spTree>
    <p:extLst>
      <p:ext uri="{BB962C8B-B14F-4D97-AF65-F5344CB8AC3E}">
        <p14:creationId xmlns:p14="http://schemas.microsoft.com/office/powerpoint/2010/main" val="43408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92864"/>
            <a:ext cx="4571980" cy="365125"/>
          </a:xfr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450"/>
              </a:spcAft>
              <a:buClr>
                <a:srgbClr val="6BA9DA"/>
              </a:buClr>
              <a:buSzPct val="115000"/>
              <a:buFontTx/>
              <a:buNone/>
              <a:tabLst/>
              <a:defRPr/>
            </a:pPr>
            <a:r>
              <a:rPr kumimoji="0" lang="en-US" sz="11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934" y="685800"/>
            <a:ext cx="4571980" cy="1295399"/>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pPr algn="l">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Members Worked Together</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692769" y="0"/>
            <a:ext cx="4451230" cy="685798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church in Jerusalem had needy widows (</a:t>
            </a:r>
            <a:r>
              <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Acts 6:1-6) and the members took care of it!</a:t>
            </a:r>
          </a:p>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Results: How did this affect the church growing?</a:t>
            </a:r>
            <a:endParaRPr kumimoji="0" lang="en-US" sz="24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fontAlgn="base"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Acts 6:7: “The word of God kept on spreading; and the number of the disciples continued to increase greatly in Jerusalem, and a great many of the priests were becoming obedient to the faith!”</a:t>
            </a:r>
          </a:p>
        </p:txBody>
      </p:sp>
      <p:sp>
        <p:nvSpPr>
          <p:cNvPr id="2" name="Rectangle 2">
            <a:extLst>
              <a:ext uri="{FF2B5EF4-FFF2-40B4-BE49-F238E27FC236}">
                <a16:creationId xmlns:a16="http://schemas.microsoft.com/office/drawing/2014/main" id="{DA96A0AB-695F-DA0F-581D-217EEE08E8B0}"/>
              </a:ext>
            </a:extLst>
          </p:cNvPr>
          <p:cNvSpPr txBox="1">
            <a:spLocks noChangeArrowheads="1"/>
          </p:cNvSpPr>
          <p:nvPr/>
        </p:nvSpPr>
        <p:spPr>
          <a:xfrm>
            <a:off x="-4934" y="1"/>
            <a:ext cx="4571980" cy="685799"/>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The Scriptures show us the church grew when…</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a:ea typeface="+mn-ea"/>
              <a:cs typeface="+mn-cs"/>
            </a:endParaRPr>
          </a:p>
        </p:txBody>
      </p:sp>
    </p:spTree>
    <p:extLst>
      <p:ext uri="{BB962C8B-B14F-4D97-AF65-F5344CB8AC3E}">
        <p14:creationId xmlns:p14="http://schemas.microsoft.com/office/powerpoint/2010/main" val="548849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20" r="3720"/>
          <a:stretch/>
        </p:blipFill>
        <p:spPr>
          <a:xfrm>
            <a:off x="20" y="10"/>
            <a:ext cx="9143980" cy="6857990"/>
          </a:xfrm>
          <a:prstGeom prst="rect">
            <a:avLst/>
          </a:prstGeom>
        </p:spPr>
      </p:pic>
      <p:sp useBgFill="1">
        <p:nvSpPr>
          <p:cNvPr id="2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91955" y="1884155"/>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3557914" y="-247924"/>
            <a:ext cx="5586067" cy="1390923"/>
          </a:xfrm>
        </p:spPr>
        <p:txBody>
          <a:bodyPr vert="horz" lIns="91440" tIns="45720" rIns="91440" bIns="45720" rtlCol="0" anchor="b">
            <a:normAutofit/>
          </a:bodyPr>
          <a:lstStyle/>
          <a:p>
            <a:pPr algn="r">
              <a:lnSpc>
                <a:spcPct val="90000"/>
              </a:lnSpc>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mj-cs"/>
              </a:rPr>
              <a:t>The Members Worked Together</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482601" y="869112"/>
            <a:ext cx="3075314" cy="510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lang="en-US" sz="4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 local church can grow when its members are willing to work together!</a:t>
            </a:r>
            <a:endParaRPr kumimoji="0" lang="en-US" sz="8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10906" y="6489434"/>
            <a:ext cx="3547009" cy="365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Come Grow With Us!</a:t>
            </a:r>
            <a:endPar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spTree>
    <p:extLst>
      <p:ext uri="{BB962C8B-B14F-4D97-AF65-F5344CB8AC3E}">
        <p14:creationId xmlns:p14="http://schemas.microsoft.com/office/powerpoint/2010/main" val="3118260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2965</Words>
  <Application>Microsoft Office PowerPoint</Application>
  <PresentationFormat>On-screen Show (4:3)</PresentationFormat>
  <Paragraphs>232</Paragraphs>
  <Slides>19</Slides>
  <Notes>12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Ameretto</vt:lpstr>
      <vt:lpstr>Arial</vt:lpstr>
      <vt:lpstr>Calibri</vt:lpstr>
      <vt:lpstr>Forte</vt:lpstr>
      <vt:lpstr>Tahoma</vt:lpstr>
      <vt:lpstr>Times New Roman</vt:lpstr>
      <vt:lpstr>Trebuchet MS</vt:lpstr>
      <vt:lpstr>Wingdings</vt:lpstr>
      <vt:lpstr>Wingdings 2</vt:lpstr>
      <vt:lpstr>Wingdings 3</vt:lpstr>
      <vt:lpstr>Ion Boardroom</vt:lpstr>
      <vt:lpstr>Slate</vt:lpstr>
      <vt:lpstr>Damask</vt:lpstr>
      <vt:lpstr>Theme1</vt:lpstr>
      <vt:lpstr>Facet</vt:lpstr>
      <vt:lpstr>1_Facet</vt:lpstr>
      <vt:lpstr>Come Grow With Us!       Text:  John 15:1-10</vt:lpstr>
      <vt:lpstr>Intro</vt:lpstr>
      <vt:lpstr>Intro</vt:lpstr>
      <vt:lpstr>PowerPoint Presentation</vt:lpstr>
      <vt:lpstr>Intro</vt:lpstr>
      <vt:lpstr>The Seed Was Put In The Soil</vt:lpstr>
      <vt:lpstr>The Seed Was Put In The Soil</vt:lpstr>
      <vt:lpstr>The Members Worked Together</vt:lpstr>
      <vt:lpstr>The Members Worked Together</vt:lpstr>
      <vt:lpstr>The Church Was At Peace</vt:lpstr>
      <vt:lpstr>The Church Was At Peace</vt:lpstr>
      <vt:lpstr>The Church Was Persecuted</vt:lpstr>
      <vt:lpstr>The Church Was Persecuted</vt:lpstr>
      <vt:lpstr>God’s Word Was Kept</vt:lpstr>
      <vt:lpstr>God’s Word Was Kept</vt:lpstr>
      <vt:lpstr>Conclusion</vt:lpstr>
      <vt:lpstr>Conclusion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Grow With Us!</dc:title>
  <dc:subject>05/28/2023</dc:subject>
  <dc:creator>DarkWolf</dc:creator>
  <dc:description>Logo art provided by www.vecteezy.com</dc:description>
  <cp:lastModifiedBy>Nathan Morrison</cp:lastModifiedBy>
  <cp:revision>9</cp:revision>
  <dcterms:created xsi:type="dcterms:W3CDTF">2019-08-30T00:21:55Z</dcterms:created>
  <dcterms:modified xsi:type="dcterms:W3CDTF">2023-05-26T23:08:16Z</dcterms:modified>
</cp:coreProperties>
</file>