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2" r:id="rId3"/>
  </p:sldMasterIdLst>
  <p:notesMasterIdLst>
    <p:notesMasterId r:id="rId21"/>
  </p:notesMasterIdLst>
  <p:handoutMasterIdLst>
    <p:handoutMasterId r:id="rId22"/>
  </p:handoutMasterIdLst>
  <p:sldIdLst>
    <p:sldId id="464" r:id="rId4"/>
    <p:sldId id="462" r:id="rId5"/>
    <p:sldId id="466" r:id="rId6"/>
    <p:sldId id="468" r:id="rId7"/>
    <p:sldId id="407" r:id="rId8"/>
    <p:sldId id="409" r:id="rId9"/>
    <p:sldId id="408" r:id="rId10"/>
    <p:sldId id="410" r:id="rId11"/>
    <p:sldId id="411" r:id="rId12"/>
    <p:sldId id="412" r:id="rId13"/>
    <p:sldId id="413" r:id="rId14"/>
    <p:sldId id="731" r:id="rId15"/>
    <p:sldId id="401" r:id="rId16"/>
    <p:sldId id="737" r:id="rId17"/>
    <p:sldId id="736" r:id="rId18"/>
    <p:sldId id="740" r:id="rId19"/>
    <p:sldId id="72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CC39B-078E-4207-B337-F6B88565FE86}" v="2" dt="2022-10-10T02:23:55.339"/>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612" autoAdjust="0"/>
  </p:normalViewPr>
  <p:slideViewPr>
    <p:cSldViewPr snapToGrid="0">
      <p:cViewPr varScale="1">
        <p:scale>
          <a:sx n="56" d="100"/>
          <a:sy n="56" d="100"/>
        </p:scale>
        <p:origin x="2174" y="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966"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1FECC39B-078E-4207-B337-F6B88565FE86}"/>
    <pc:docChg chg="modSld">
      <pc:chgData name="Nathan Morrison" userId="a8088875ec538e5b" providerId="LiveId" clId="{1FECC39B-078E-4207-B337-F6B88565FE86}" dt="2022-10-10T02:28:50.437" v="18" actId="1076"/>
      <pc:docMkLst>
        <pc:docMk/>
      </pc:docMkLst>
      <pc:sldChg chg="modSp mod">
        <pc:chgData name="Nathan Morrison" userId="a8088875ec538e5b" providerId="LiveId" clId="{1FECC39B-078E-4207-B337-F6B88565FE86}" dt="2022-10-10T02:28:50.437" v="18" actId="1076"/>
        <pc:sldMkLst>
          <pc:docMk/>
          <pc:sldMk cId="3169632301" sldId="409"/>
        </pc:sldMkLst>
        <pc:spChg chg="mod">
          <ac:chgData name="Nathan Morrison" userId="a8088875ec538e5b" providerId="LiveId" clId="{1FECC39B-078E-4207-B337-F6B88565FE86}" dt="2022-10-10T02:28:42.433" v="17" actId="1076"/>
          <ac:spMkLst>
            <pc:docMk/>
            <pc:sldMk cId="3169632301" sldId="409"/>
            <ac:spMk id="2" creationId="{61443B6A-6609-ED36-6D94-5EFD1A525842}"/>
          </ac:spMkLst>
        </pc:spChg>
        <pc:spChg chg="mod">
          <ac:chgData name="Nathan Morrison" userId="a8088875ec538e5b" providerId="LiveId" clId="{1FECC39B-078E-4207-B337-F6B88565FE86}" dt="2022-10-10T02:28:50.437" v="18" actId="1076"/>
          <ac:spMkLst>
            <pc:docMk/>
            <pc:sldMk cId="3169632301" sldId="409"/>
            <ac:spMk id="4" creationId="{56EE92A6-AA72-D758-F711-AA201864498F}"/>
          </ac:spMkLst>
        </pc:spChg>
      </pc:sldChg>
      <pc:sldChg chg="modSp">
        <pc:chgData name="Nathan Morrison" userId="a8088875ec538e5b" providerId="LiveId" clId="{1FECC39B-078E-4207-B337-F6B88565FE86}" dt="2022-10-10T02:23:55.339" v="1" actId="20577"/>
        <pc:sldMkLst>
          <pc:docMk/>
          <pc:sldMk cId="4113565282" sldId="411"/>
        </pc:sldMkLst>
        <pc:spChg chg="mod">
          <ac:chgData name="Nathan Morrison" userId="a8088875ec538e5b" providerId="LiveId" clId="{1FECC39B-078E-4207-B337-F6B88565FE86}" dt="2022-10-10T02:23:55.339" v="1" actId="20577"/>
          <ac:spMkLst>
            <pc:docMk/>
            <pc:sldMk cId="4113565282" sldId="411"/>
            <ac:spMk id="3" creationId="{00000000-0000-0000-0000-000000000000}"/>
          </ac:spMkLst>
        </pc:spChg>
      </pc:sldChg>
      <pc:sldChg chg="modSp mod">
        <pc:chgData name="Nathan Morrison" userId="a8088875ec538e5b" providerId="LiveId" clId="{1FECC39B-078E-4207-B337-F6B88565FE86}" dt="2022-10-10T02:24:15.218" v="16" actId="20577"/>
        <pc:sldMkLst>
          <pc:docMk/>
          <pc:sldMk cId="4086449123" sldId="412"/>
        </pc:sldMkLst>
        <pc:spChg chg="mod">
          <ac:chgData name="Nathan Morrison" userId="a8088875ec538e5b" providerId="LiveId" clId="{1FECC39B-078E-4207-B337-F6B88565FE86}" dt="2022-10-10T02:24:10.676" v="8" actId="20577"/>
          <ac:spMkLst>
            <pc:docMk/>
            <pc:sldMk cId="4086449123" sldId="412"/>
            <ac:spMk id="4" creationId="{00000000-0000-0000-0000-000000000000}"/>
          </ac:spMkLst>
        </pc:spChg>
        <pc:spChg chg="mod">
          <ac:chgData name="Nathan Morrison" userId="a8088875ec538e5b" providerId="LiveId" clId="{1FECC39B-078E-4207-B337-F6B88565FE86}" dt="2022-10-10T02:24:15.218" v="16" actId="20577"/>
          <ac:spMkLst>
            <pc:docMk/>
            <pc:sldMk cId="4086449123" sldId="412"/>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3FA4DF-BAA7-2A40-DC77-90405D5601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2577B7-8116-4FE5-BB05-D81DC953B2AF}" type="slidenum">
              <a:rPr lang="en-US" smtClean="0"/>
              <a:t>‹#›</a:t>
            </a:fld>
            <a:endParaRPr lang="en-US"/>
          </a:p>
        </p:txBody>
      </p:sp>
    </p:spTree>
    <p:extLst>
      <p:ext uri="{BB962C8B-B14F-4D97-AF65-F5344CB8AC3E}">
        <p14:creationId xmlns:p14="http://schemas.microsoft.com/office/powerpoint/2010/main" val="163463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54A93-58D1-4B27-BFFF-4A2AC6003EAF}" type="slidenum">
              <a:rPr lang="en-US" smtClean="0"/>
              <a:pPr/>
              <a:t>‹#›</a:t>
            </a:fld>
            <a:endParaRPr lang="en-US" dirty="0"/>
          </a:p>
        </p:txBody>
      </p:sp>
    </p:spTree>
    <p:extLst>
      <p:ext uri="{BB962C8B-B14F-4D97-AF65-F5344CB8AC3E}">
        <p14:creationId xmlns:p14="http://schemas.microsoft.com/office/powerpoint/2010/main" val="10486812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492" y="4400550"/>
            <a:ext cx="6376086" cy="3600450"/>
          </a:xfrm>
        </p:spPr>
        <p:txBody>
          <a:bodyPr/>
          <a:lstStyle/>
          <a:p>
            <a:r>
              <a:rPr lang="en-US" dirty="0"/>
              <a:t>By Nathan L Morrison for Sunday 10/09/2022</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Adapted from lesson 8 of </a:t>
            </a:r>
            <a:r>
              <a:rPr lang="en-US" i="1" u="sng" dirty="0"/>
              <a:t>The Holy Spirit</a:t>
            </a:r>
            <a:r>
              <a:rPr lang="en-US" dirty="0"/>
              <a:t> by Heath Rogers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C3ED1-E163-4267-9206-9E2023AAC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75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the Holy Spirit Dwells in the Christian</a:t>
            </a:r>
          </a:p>
          <a:p>
            <a:pPr marL="171450" indent="-171450">
              <a:buFont typeface="Arial" panose="020B0604020202020204" pitchFamily="34" charset="0"/>
              <a:buChar char="•"/>
            </a:pPr>
            <a:r>
              <a:rPr lang="en-US" dirty="0"/>
              <a:t>Perhaps this connection between the indwelling of the Holy Spirit and the word of God is best seen in a comparison of two passages of Scripture. </a:t>
            </a:r>
          </a:p>
          <a:p>
            <a:pPr marL="628650" lvl="1" indent="-171450">
              <a:buFont typeface="Courier New" panose="02070309020205020404" pitchFamily="49" charset="0"/>
              <a:buChar char="o"/>
            </a:pPr>
            <a:r>
              <a:rPr lang="en-US" dirty="0"/>
              <a:t>Ephesians 5:18-19: And do not be drunk with wine, in which is dissipation; but </a:t>
            </a:r>
            <a:r>
              <a:rPr lang="en-US" b="1" i="1" u="sng" dirty="0"/>
              <a:t>be filled with the Spirit</a:t>
            </a:r>
            <a:r>
              <a:rPr lang="en-US" dirty="0"/>
              <a:t>, speaking to one another in psalms and hymns and spiritual songs, singing and making melody in your heart to the Lord.</a:t>
            </a:r>
          </a:p>
          <a:p>
            <a:pPr marL="628650" lvl="1" indent="-171450">
              <a:buFont typeface="Courier New" panose="02070309020205020404" pitchFamily="49" charset="0"/>
              <a:buChar char="o"/>
            </a:pPr>
            <a:r>
              <a:rPr lang="en-US" dirty="0"/>
              <a:t>Colossians 3:16: </a:t>
            </a:r>
            <a:r>
              <a:rPr lang="en-US" b="1" dirty="0"/>
              <a:t>Let the word of Christ dwell in you richly</a:t>
            </a:r>
            <a:r>
              <a:rPr lang="en-US" dirty="0"/>
              <a:t> in all wisdom, teaching and admonishing one another in psalms and hymns and spiritual songs, singing with grace in your hearts to the Lord. </a:t>
            </a:r>
          </a:p>
          <a:p>
            <a:pPr marL="0" lvl="1">
              <a:buFont typeface="Courier New" panose="02070309020205020404" pitchFamily="49" charset="0"/>
              <a:buNone/>
            </a:pPr>
            <a:endParaRPr lang="en-US" dirty="0"/>
          </a:p>
          <a:p>
            <a:pPr marL="0" marR="0" lvl="1"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b="1" dirty="0"/>
              <a:t>The Bible is its own best commentary!</a:t>
            </a:r>
          </a:p>
          <a:p>
            <a:pPr marL="173038"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we set these two passages side by side we see that to be “filled with the Spirit” (Eph. 5:18) is the same as letting “the word of Christ dwell in” us richly (Col. 3:16). </a:t>
            </a:r>
          </a:p>
          <a:p>
            <a:pPr marL="173038"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Holy Spirit dwells in the Christian through the agency of the word of God. </a:t>
            </a:r>
          </a:p>
          <a:p>
            <a:pPr marL="173038"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blessings of this indwelling (fellowship with and influence from the Holy Spirit) are strengthened as we continue to read and abide in the word of God.</a:t>
            </a:r>
          </a:p>
        </p:txBody>
      </p:sp>
      <p:sp>
        <p:nvSpPr>
          <p:cNvPr id="4" name="Slide Number Placeholder 3"/>
          <p:cNvSpPr>
            <a:spLocks noGrp="1"/>
          </p:cNvSpPr>
          <p:nvPr>
            <p:ph type="sldNum" sz="quarter" idx="5"/>
          </p:nvPr>
        </p:nvSpPr>
        <p:spPr/>
        <p:txBody>
          <a:bodyPr/>
          <a:lstStyle/>
          <a:p>
            <a:fld id="{A95C3ED1-E163-4267-9206-9E2023AACBCC}" type="slidenum">
              <a:rPr lang="en-US" smtClean="0"/>
              <a:t>10</a:t>
            </a:fld>
            <a:endParaRPr lang="en-US"/>
          </a:p>
        </p:txBody>
      </p:sp>
    </p:spTree>
    <p:extLst>
      <p:ext uri="{BB962C8B-B14F-4D97-AF65-F5344CB8AC3E}">
        <p14:creationId xmlns:p14="http://schemas.microsoft.com/office/powerpoint/2010/main" val="247546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2422" y="4400550"/>
            <a:ext cx="6400800" cy="4743450"/>
          </a:xfrm>
        </p:spPr>
        <p:txBody>
          <a:bodyPr/>
          <a:lstStyle/>
          <a:p>
            <a:r>
              <a:rPr lang="en-US" b="1" dirty="0"/>
              <a:t>Consequences of a Literal, Personal Indwelling of the Holy Spirit</a:t>
            </a:r>
          </a:p>
          <a:p>
            <a:pPr marL="171450" indent="-171450">
              <a:buFont typeface="Arial" panose="020B0604020202020204" pitchFamily="34" charset="0"/>
              <a:buChar char="•"/>
            </a:pPr>
            <a:r>
              <a:rPr lang="en-US" dirty="0"/>
              <a:t>The written word becomes insufficient</a:t>
            </a:r>
          </a:p>
          <a:p>
            <a:pPr marL="628650" lvl="1" indent="-171450">
              <a:buFont typeface="Courier New" panose="02070309020205020404" pitchFamily="49" charset="0"/>
              <a:buChar char="o"/>
            </a:pPr>
            <a:r>
              <a:rPr lang="en-US" dirty="0"/>
              <a:t>If a Christian can receive the blessings given in the word of God through some means independent and apart from the word, then the word is no longer necessary. </a:t>
            </a:r>
          </a:p>
          <a:p>
            <a:pPr marL="628650" lvl="1" indent="-171450">
              <a:buFont typeface="Courier New" panose="02070309020205020404" pitchFamily="49" charset="0"/>
              <a:buChar char="o"/>
            </a:pPr>
            <a:r>
              <a:rPr lang="en-US" dirty="0"/>
              <a:t>If the indwelling of the Holy Spirit gives us guidance in our life, then we have all we need. </a:t>
            </a:r>
          </a:p>
          <a:p>
            <a:pPr marL="628650" lvl="1" indent="-171450">
              <a:buFont typeface="Courier New" panose="02070309020205020404" pitchFamily="49" charset="0"/>
              <a:buChar char="o"/>
            </a:pPr>
            <a:r>
              <a:rPr lang="en-US" dirty="0"/>
              <a:t>While it would appear no one would want to accept this conclusion, it actually plays into the hands of those who </a:t>
            </a:r>
          </a:p>
          <a:p>
            <a:pPr marL="1143000" lvl="2" indent="-228600">
              <a:buFont typeface="+mj-lt"/>
              <a:buAutoNum type="arabicParenR"/>
            </a:pPr>
            <a:r>
              <a:rPr lang="en-US" dirty="0"/>
              <a:t>prefer emotionalism over reason and logic, </a:t>
            </a:r>
          </a:p>
          <a:p>
            <a:pPr marL="1143000" lvl="2" indent="-228600">
              <a:buFont typeface="+mj-lt"/>
              <a:buAutoNum type="arabicParenR"/>
            </a:pPr>
            <a:r>
              <a:rPr lang="en-US" dirty="0"/>
              <a:t>are lazy and do not want to study the word of God.</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 dangerous step towards emotionalism and the charismatic movement</a:t>
            </a:r>
          </a:p>
          <a:p>
            <a:pPr marL="628650" lvl="1" indent="-171450">
              <a:buFont typeface="Courier New" panose="02070309020205020404" pitchFamily="49" charset="0"/>
              <a:buChar char="o"/>
            </a:pPr>
            <a:r>
              <a:rPr lang="en-US" dirty="0"/>
              <a:t>Strange views are held by those in the denominational world regarding the literal indwelling of the Holy Spirit.</a:t>
            </a:r>
          </a:p>
          <a:p>
            <a:pPr marL="628650" lvl="1" indent="-171450">
              <a:buFont typeface="Courier New" panose="02070309020205020404" pitchFamily="49" charset="0"/>
              <a:buChar char="o"/>
            </a:pPr>
            <a:r>
              <a:rPr lang="en-US" dirty="0"/>
              <a:t>Some of them believe they receive extra-biblical guidance and wisdom.</a:t>
            </a:r>
          </a:p>
          <a:p>
            <a:pPr marL="628650" lvl="1" indent="-171450">
              <a:buFont typeface="Courier New" panose="02070309020205020404" pitchFamily="49" charset="0"/>
              <a:buChar char="o"/>
            </a:pPr>
            <a:r>
              <a:rPr lang="en-US" dirty="0"/>
              <a:t>They confuse the trained conscience with the speaking of the Spirit (“The Spirit laid this on my heart”, etc.).</a:t>
            </a:r>
          </a:p>
          <a:p>
            <a:pPr marL="628650" lvl="1" indent="-171450">
              <a:buFont typeface="Courier New" panose="02070309020205020404" pitchFamily="49" charset="0"/>
              <a:buChar char="o"/>
            </a:pPr>
            <a:r>
              <a:rPr lang="en-US" dirty="0"/>
              <a:t>Some of them insist it is impossible for them to sin because the Spirit dwelling in them would not allow them to sin.</a:t>
            </a:r>
          </a:p>
          <a:p>
            <a:pPr marL="628650" lvl="1" indent="-171450">
              <a:buFont typeface="Courier New" panose="02070309020205020404" pitchFamily="49" charset="0"/>
              <a:buChar char="o"/>
            </a:pPr>
            <a:r>
              <a:rPr lang="en-US" dirty="0"/>
              <a:t>Brethren are falling into this kind of thinking, and the plain teaching of the Bible is being abandoned in favor of personal feelings and denominational error.</a:t>
            </a:r>
          </a:p>
          <a:p>
            <a:endParaRPr lang="en-US" dirty="0"/>
          </a:p>
        </p:txBody>
      </p:sp>
      <p:sp>
        <p:nvSpPr>
          <p:cNvPr id="4" name="Slide Number Placeholder 3"/>
          <p:cNvSpPr>
            <a:spLocks noGrp="1"/>
          </p:cNvSpPr>
          <p:nvPr>
            <p:ph type="sldNum" sz="quarter" idx="5"/>
          </p:nvPr>
        </p:nvSpPr>
        <p:spPr/>
        <p:txBody>
          <a:bodyPr/>
          <a:lstStyle/>
          <a:p>
            <a:fld id="{A95C3ED1-E163-4267-9206-9E2023AACBCC}" type="slidenum">
              <a:rPr lang="en-US" smtClean="0"/>
              <a:t>11</a:t>
            </a:fld>
            <a:endParaRPr lang="en-US"/>
          </a:p>
        </p:txBody>
      </p:sp>
    </p:spTree>
    <p:extLst>
      <p:ext uri="{BB962C8B-B14F-4D97-AF65-F5344CB8AC3E}">
        <p14:creationId xmlns:p14="http://schemas.microsoft.com/office/powerpoint/2010/main" val="289304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777" y="4400550"/>
            <a:ext cx="6413157" cy="4743450"/>
          </a:xfrm>
        </p:spPr>
        <p:txBody>
          <a:bodyPr/>
          <a:lstStyle/>
          <a:p>
            <a:r>
              <a:rPr lang="en-US" b="1" dirty="0"/>
              <a:t>Consequences of a Literal, Personal Indwelling of the Holy Spirit</a:t>
            </a:r>
          </a:p>
          <a:p>
            <a:pPr marL="171450" indent="-171450">
              <a:buFont typeface="Arial" panose="020B0604020202020204" pitchFamily="34" charset="0"/>
              <a:buChar char="•"/>
            </a:pPr>
            <a:r>
              <a:rPr lang="en-US" dirty="0"/>
              <a:t>The age of miracles has not ended</a:t>
            </a:r>
          </a:p>
          <a:p>
            <a:pPr marL="628650" lvl="1" indent="-171450">
              <a:buFont typeface="Courier New" panose="02070309020205020404" pitchFamily="49" charset="0"/>
              <a:buChar char="o"/>
            </a:pPr>
            <a:r>
              <a:rPr lang="en-US" dirty="0"/>
              <a:t>God works in this world today through His providence. </a:t>
            </a:r>
          </a:p>
          <a:p>
            <a:pPr marL="628650" lvl="1" indent="-171450">
              <a:buFont typeface="Courier New" panose="02070309020205020404" pitchFamily="49" charset="0"/>
              <a:buChar char="o"/>
            </a:pPr>
            <a:r>
              <a:rPr lang="en-US" dirty="0"/>
              <a:t>Any time deity interacts with this physical world in a direct way it is a miracle. </a:t>
            </a:r>
          </a:p>
          <a:p>
            <a:pPr marL="628650" lvl="1" indent="-171450">
              <a:buFont typeface="Courier New" panose="02070309020205020404" pitchFamily="49" charset="0"/>
              <a:buChar char="o"/>
            </a:pPr>
            <a:r>
              <a:rPr lang="en-US" dirty="0"/>
              <a:t>For a member of the Godhead to literally and personally dwell in my physical body requires a miracle. </a:t>
            </a:r>
          </a:p>
          <a:p>
            <a:pPr marL="628650" lvl="1" indent="-171450">
              <a:buFont typeface="Courier New" panose="02070309020205020404" pitchFamily="49" charset="0"/>
              <a:buChar char="o"/>
            </a:pPr>
            <a:r>
              <a:rPr lang="en-US" dirty="0"/>
              <a:t>Miraculous gifts of the Holy Spirit were imparted by the laying on of hands by the apostles as seen in Acts 8. Philip preached to Samaria and could perform miracles. The apostles had laid hands on him in Acts 6:5-6. But when Peter and John arrived they could give the gifts of the Holy Spirit to people by laying their hands on them (Acts 8:14-19).</a:t>
            </a:r>
          </a:p>
          <a:p>
            <a:pPr marL="628650" lvl="1" indent="-171450">
              <a:buFont typeface="Courier New" panose="02070309020205020404" pitchFamily="49" charset="0"/>
              <a:buChar char="o"/>
            </a:pPr>
            <a:r>
              <a:rPr lang="en-US" dirty="0"/>
              <a:t>I Corinthians 13:9-13 says spiritual gifts as seen in the 1</a:t>
            </a:r>
            <a:r>
              <a:rPr lang="en-US" baseline="30000" dirty="0"/>
              <a:t>st</a:t>
            </a:r>
            <a:r>
              <a:rPr lang="en-US" dirty="0"/>
              <a:t> c. would cease “when that which is perfect is come.”</a:t>
            </a:r>
          </a:p>
          <a:p>
            <a:pPr marL="628650" lvl="1" indent="-171450">
              <a:buFont typeface="Courier New" panose="02070309020205020404" pitchFamily="49" charset="0"/>
              <a:buChar char="o"/>
            </a:pPr>
            <a:r>
              <a:rPr lang="en-US" dirty="0"/>
              <a:t>The question of the ages has been what or Who is the “Perfect?”</a:t>
            </a:r>
          </a:p>
          <a:p>
            <a:pPr marL="628650" lvl="1" indent="-171450">
              <a:buFont typeface="Courier New" panose="02070309020205020404" pitchFamily="49" charset="0"/>
              <a:buChar char="o"/>
            </a:pPr>
            <a:r>
              <a:rPr lang="en-US" dirty="0"/>
              <a:t>Let us look at this text in light of the “Charismatic Movement’s Approach” and then the context of I Corinthians 13 and the rest of Scripture!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C3ED1-E163-4267-9206-9E2023AAC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62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A02F1A15-3EB3-A96E-2A46-BFB5D87634B3}"/>
              </a:ext>
            </a:extLst>
          </p:cNvPr>
          <p:cNvSpPr>
            <a:spLocks noGrp="1" noRot="1" noChangeAspect="1" noChangeArrowheads="1" noTextEdit="1"/>
          </p:cNvSpPr>
          <p:nvPr>
            <p:ph type="sldImg"/>
          </p:nvPr>
        </p:nvSpPr>
        <p:spPr>
          <a:ln/>
        </p:spPr>
      </p:sp>
      <p:sp>
        <p:nvSpPr>
          <p:cNvPr id="288771" name="Rectangle 3">
            <a:extLst>
              <a:ext uri="{FF2B5EF4-FFF2-40B4-BE49-F238E27FC236}">
                <a16:creationId xmlns:a16="http://schemas.microsoft.com/office/drawing/2014/main" id="{9014799E-6BE2-1CDA-DEF3-B750607618CB}"/>
              </a:ext>
            </a:extLst>
          </p:cNvPr>
          <p:cNvSpPr>
            <a:spLocks noGrp="1" noChangeArrowheads="1"/>
          </p:cNvSpPr>
          <p:nvPr>
            <p:ph type="body" idx="1"/>
          </p:nvPr>
        </p:nvSpPr>
        <p:spPr>
          <a:xfrm>
            <a:off x="197709" y="4400550"/>
            <a:ext cx="6413156" cy="4743450"/>
          </a:xfrm>
        </p:spPr>
        <p:txBody>
          <a:bodyPr/>
          <a:lstStyle/>
          <a:p>
            <a:r>
              <a:rPr lang="en-US" b="1" dirty="0"/>
              <a:t>Consequences of a Literal, Personal Indwelling of the Holy Spirit</a:t>
            </a:r>
          </a:p>
          <a:p>
            <a:pPr marL="171450" indent="-171450">
              <a:buFont typeface="Arial" panose="020B0604020202020204" pitchFamily="34" charset="0"/>
              <a:buChar char="•"/>
            </a:pPr>
            <a:r>
              <a:rPr lang="en-US" dirty="0"/>
              <a:t>The age of miracles has not ended</a:t>
            </a:r>
          </a:p>
          <a:p>
            <a:pPr marL="628650" lvl="1" indent="-171450">
              <a:buFont typeface="Courier New" panose="02070309020205020404" pitchFamily="49" charset="0"/>
              <a:buChar char="o"/>
            </a:pPr>
            <a:r>
              <a:rPr lang="en-US" dirty="0"/>
              <a:t>The “Charismatic Movement’s Approach” answers this with, the “Perfect” is Jesus Christ so it refers to His 2</a:t>
            </a:r>
            <a:r>
              <a:rPr lang="en-US" baseline="30000" dirty="0"/>
              <a:t>nd</a:t>
            </a:r>
            <a:r>
              <a:rPr lang="en-US" dirty="0"/>
              <a:t> Coming, which means spiritual gifts still exist today!</a:t>
            </a:r>
          </a:p>
          <a:p>
            <a:pPr marL="1143000" lvl="2" indent="-228600">
              <a:buFont typeface="+mj-lt"/>
              <a:buAutoNum type="arabicParenR"/>
            </a:pPr>
            <a:r>
              <a:rPr lang="en-US" dirty="0"/>
              <a:t>Doesn't fit the context </a:t>
            </a:r>
          </a:p>
          <a:p>
            <a:pPr marL="1143000" lvl="2" indent="-228600">
              <a:buFont typeface="+mj-lt"/>
              <a:buAutoNum type="arabicParenR"/>
            </a:pPr>
            <a:r>
              <a:rPr lang="en-US" dirty="0"/>
              <a:t>Involves an insurmountable difficulty </a:t>
            </a:r>
          </a:p>
          <a:p>
            <a:pPr marL="628650" lvl="1" indent="-171450">
              <a:buFont typeface="Courier New" panose="02070309020205020404" pitchFamily="49" charset="0"/>
              <a:buChar char="o"/>
            </a:pPr>
            <a:r>
              <a:rPr lang="en-US" dirty="0"/>
              <a:t>If this is Christ’s return, then faith &amp; hope will continue to abide after His return! (I Corinthians 13:13)</a:t>
            </a:r>
          </a:p>
          <a:p>
            <a:pPr marL="171450" lvl="1" indent="-171450">
              <a:buFont typeface="Arial" panose="020B0604020202020204" pitchFamily="34" charset="0"/>
              <a:buChar char="•"/>
            </a:pPr>
            <a:r>
              <a:rPr lang="en-US" dirty="0"/>
              <a:t>Notice the difficulty of such a position: </a:t>
            </a:r>
          </a:p>
          <a:p>
            <a:pPr marL="628650" lvl="2" indent="-171450">
              <a:buFont typeface="Courier New" panose="02070309020205020404" pitchFamily="49" charset="0"/>
              <a:buChar char="o"/>
            </a:pPr>
            <a:r>
              <a:rPr lang="en-US" dirty="0"/>
              <a:t>Faith will become sight! (Heb. 11:1: Faith is the conviction of what is not seen; I John 3:2: We will see Him just as He is!)</a:t>
            </a:r>
          </a:p>
          <a:p>
            <a:pPr marL="628650" lvl="1" indent="-171450">
              <a:buFont typeface="Courier New" panose="02070309020205020404" pitchFamily="49" charset="0"/>
              <a:buChar char="o"/>
            </a:pPr>
            <a:r>
              <a:rPr lang="en-US" dirty="0"/>
              <a:t>Hope will be realized! (Rom. 8:24-25: We hope for what we do </a:t>
            </a:r>
            <a:r>
              <a:rPr lang="en-US"/>
              <a:t>not have)</a:t>
            </a:r>
            <a:endParaRPr lang="en-US" dirty="0"/>
          </a:p>
          <a:p>
            <a:pPr marL="628650" lvl="1" indent="-171450">
              <a:buFont typeface="Courier New" panose="02070309020205020404" pitchFamily="49" charset="0"/>
              <a:buChar char="o"/>
            </a:pPr>
            <a:r>
              <a:rPr lang="en-US" dirty="0"/>
              <a:t>The context is of complete revelation (I Cor. 13:9-12)</a:t>
            </a:r>
          </a:p>
          <a:p>
            <a:pPr marL="628650" lvl="1" indent="-171450">
              <a:buFont typeface="Courier New" panose="02070309020205020404" pitchFamily="49" charset="0"/>
              <a:buChar char="o"/>
            </a:pPr>
            <a:r>
              <a:rPr lang="en-US" dirty="0"/>
              <a:t>Spiritual gifts cannot be imparted today</a:t>
            </a:r>
          </a:p>
          <a:p>
            <a:pPr marL="628650" lvl="1" indent="-171450">
              <a:buFont typeface="Courier New" panose="02070309020205020404" pitchFamily="49" charset="0"/>
              <a:buChar char="o"/>
            </a:pPr>
            <a:r>
              <a:rPr lang="en-US" dirty="0"/>
              <a:t>Imparted by and only by apostles of Christ – Acts 8:14-19; 19:1-7; Rom. 1:11; I Tim. 4:14;  II Tim. 1:6</a:t>
            </a:r>
          </a:p>
          <a:p>
            <a:pPr marL="628650" lvl="1" indent="-171450">
              <a:buFont typeface="Courier New" panose="02070309020205020404" pitchFamily="49" charset="0"/>
              <a:buChar char="o"/>
            </a:pPr>
            <a:r>
              <a:rPr lang="en-US" dirty="0"/>
              <a:t>There are no apostles today! (Acts 1:21-22, 25-26; I Cor. 15:8) – If there are, that would be a miracle!</a:t>
            </a:r>
          </a:p>
          <a:p>
            <a:pPr marL="628650" lvl="1" indent="-171450">
              <a:buFont typeface="Courier New" panose="02070309020205020404" pitchFamily="49" charset="0"/>
              <a:buChar char="o"/>
            </a:pPr>
            <a:r>
              <a:rPr lang="en-US" dirty="0"/>
              <a:t>Therefore, no one today can impart spiritual gifts as it was done in the 1st Century!</a:t>
            </a:r>
          </a:p>
          <a:p>
            <a:pPr marL="628650" lvl="1" indent="-171450">
              <a:buFont typeface="Courier New" panose="02070309020205020404" pitchFamily="49" charset="0"/>
              <a:buChar char="o"/>
            </a:pPr>
            <a:endParaRPr lang="en-US" dirty="0"/>
          </a:p>
          <a:p>
            <a:endParaRPr lang="en-US" altLang="en-US" dirty="0"/>
          </a:p>
        </p:txBody>
      </p:sp>
      <p:sp>
        <p:nvSpPr>
          <p:cNvPr id="2" name="Slide Number Placeholder 1">
            <a:extLst>
              <a:ext uri="{FF2B5EF4-FFF2-40B4-BE49-F238E27FC236}">
                <a16:creationId xmlns:a16="http://schemas.microsoft.com/office/drawing/2014/main" id="{46C2E836-851C-BB4B-5344-544653556964}"/>
              </a:ext>
            </a:extLst>
          </p:cNvPr>
          <p:cNvSpPr>
            <a:spLocks noGrp="1"/>
          </p:cNvSpPr>
          <p:nvPr>
            <p:ph type="sldNum" sz="quarter" idx="5"/>
          </p:nvPr>
        </p:nvSpPr>
        <p:spPr/>
        <p:txBody>
          <a:bodyPr/>
          <a:lstStyle/>
          <a:p>
            <a:fld id="{22654A93-58D1-4B27-BFFF-4A2AC6003EA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A02F1A15-3EB3-A96E-2A46-BFB5D87634B3}"/>
              </a:ext>
            </a:extLst>
          </p:cNvPr>
          <p:cNvSpPr>
            <a:spLocks noGrp="1" noRot="1" noChangeAspect="1" noChangeArrowheads="1" noTextEdit="1"/>
          </p:cNvSpPr>
          <p:nvPr>
            <p:ph type="sldImg"/>
          </p:nvPr>
        </p:nvSpPr>
        <p:spPr>
          <a:ln/>
        </p:spPr>
      </p:sp>
      <p:sp>
        <p:nvSpPr>
          <p:cNvPr id="288771" name="Rectangle 3">
            <a:extLst>
              <a:ext uri="{FF2B5EF4-FFF2-40B4-BE49-F238E27FC236}">
                <a16:creationId xmlns:a16="http://schemas.microsoft.com/office/drawing/2014/main" id="{9014799E-6BE2-1CDA-DEF3-B750607618CB}"/>
              </a:ext>
            </a:extLst>
          </p:cNvPr>
          <p:cNvSpPr>
            <a:spLocks noGrp="1" noChangeArrowheads="1"/>
          </p:cNvSpPr>
          <p:nvPr>
            <p:ph type="body" idx="1"/>
          </p:nvPr>
        </p:nvSpPr>
        <p:spPr>
          <a:xfrm>
            <a:off x="247135" y="4400550"/>
            <a:ext cx="6388443" cy="4743450"/>
          </a:xfrm>
        </p:spPr>
        <p:txBody>
          <a:bodyPr/>
          <a:lstStyle/>
          <a:p>
            <a:r>
              <a:rPr lang="en-US" b="1" dirty="0"/>
              <a:t>Consequences of a Literal, Personal Indwelling of the Holy Spirit</a:t>
            </a:r>
          </a:p>
          <a:p>
            <a:pPr marL="171450" indent="-171450">
              <a:buFont typeface="Arial" panose="020B0604020202020204" pitchFamily="34" charset="0"/>
              <a:buChar char="•"/>
            </a:pPr>
            <a:r>
              <a:rPr lang="en-US" dirty="0"/>
              <a:t>The age of miracles has not ended</a:t>
            </a:r>
          </a:p>
          <a:p>
            <a:pPr marL="628650" lvl="1" indent="-171450">
              <a:buFont typeface="Courier New" panose="02070309020205020404" pitchFamily="49" charset="0"/>
              <a:buChar char="o"/>
            </a:pPr>
            <a:r>
              <a:rPr lang="en-US" dirty="0"/>
              <a:t>The answer from the context of I Corinthians 13:9-13:</a:t>
            </a:r>
          </a:p>
          <a:p>
            <a:pPr marL="1143000" lvl="2" indent="-228600">
              <a:buFont typeface="+mj-lt"/>
              <a:buAutoNum type="arabicParenR"/>
            </a:pPr>
            <a:r>
              <a:rPr lang="en-US" dirty="0"/>
              <a:t>That which is "perfect" is completed revelation of God </a:t>
            </a:r>
          </a:p>
          <a:p>
            <a:pPr marL="1143000" lvl="2" indent="-228600">
              <a:buFont typeface="+mj-lt"/>
              <a:buAutoNum type="arabicParenR"/>
            </a:pPr>
            <a:r>
              <a:rPr lang="en-US" dirty="0"/>
              <a:t>Fits the context </a:t>
            </a:r>
          </a:p>
          <a:p>
            <a:pPr marL="1143000" lvl="2" indent="-228600">
              <a:buFont typeface="+mj-lt"/>
              <a:buAutoNum type="arabicParenR"/>
            </a:pPr>
            <a:r>
              <a:rPr lang="en-US" dirty="0"/>
              <a:t>Involves no Scriptural, or contextual difficulty  </a:t>
            </a:r>
          </a:p>
          <a:p>
            <a:pPr marL="628650" lvl="1" indent="-171450">
              <a:buFont typeface="Courier New" panose="02070309020205020404" pitchFamily="49" charset="0"/>
              <a:buChar char="o"/>
            </a:pPr>
            <a:r>
              <a:rPr lang="en-US" dirty="0"/>
              <a:t>The spiritual gifts fulfilled their purpose (Hebrews 2:1-4) and have left behind faith, hope, and love until Christ’s return! </a:t>
            </a:r>
          </a:p>
          <a:p>
            <a:pPr marL="171450" lvl="1" indent="-171450">
              <a:buFont typeface="Arial" panose="020B0604020202020204" pitchFamily="34" charset="0"/>
              <a:buChar char="•"/>
            </a:pPr>
            <a:r>
              <a:rPr lang="en-US" dirty="0"/>
              <a:t>When Jesus returns Faith and Hope will be realized and no longer necessary (I John 3:2; Romans 8:24-25)</a:t>
            </a:r>
          </a:p>
          <a:p>
            <a:pPr marL="171450" lvl="1" indent="-171450">
              <a:buFont typeface="Arial" panose="020B0604020202020204" pitchFamily="34" charset="0"/>
              <a:buChar char="•"/>
            </a:pPr>
            <a:r>
              <a:rPr lang="en-US" dirty="0"/>
              <a:t>But love will endure! (I Corinthians 13:8; Revelation 21:2: The church pictured as a bride; Ephesians 5:25, 32: Jesus loved the church as a husband is to love his wife)</a:t>
            </a:r>
          </a:p>
          <a:p>
            <a:endParaRPr lang="en-US" altLang="en-US" dirty="0"/>
          </a:p>
        </p:txBody>
      </p:sp>
      <p:sp>
        <p:nvSpPr>
          <p:cNvPr id="2" name="Slide Number Placeholder 1">
            <a:extLst>
              <a:ext uri="{FF2B5EF4-FFF2-40B4-BE49-F238E27FC236}">
                <a16:creationId xmlns:a16="http://schemas.microsoft.com/office/drawing/2014/main" id="{9168F0B8-3314-9A5C-3036-0613138F0FE2}"/>
              </a:ext>
            </a:extLst>
          </p:cNvPr>
          <p:cNvSpPr>
            <a:spLocks noGrp="1"/>
          </p:cNvSpPr>
          <p:nvPr>
            <p:ph type="sldNum" sz="quarter" idx="5"/>
          </p:nvPr>
        </p:nvSpPr>
        <p:spPr/>
        <p:txBody>
          <a:bodyPr/>
          <a:lstStyle/>
          <a:p>
            <a:fld id="{22654A93-58D1-4B27-BFFF-4A2AC6003EAF}" type="slidenum">
              <a:rPr lang="en-US" smtClean="0"/>
              <a:pPr/>
              <a:t>14</a:t>
            </a:fld>
            <a:endParaRPr lang="en-US" dirty="0"/>
          </a:p>
        </p:txBody>
      </p:sp>
    </p:spTree>
    <p:extLst>
      <p:ext uri="{BB962C8B-B14F-4D97-AF65-F5344CB8AC3E}">
        <p14:creationId xmlns:p14="http://schemas.microsoft.com/office/powerpoint/2010/main" val="128548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777" y="4400550"/>
            <a:ext cx="6413157" cy="3600450"/>
          </a:xfrm>
        </p:spPr>
        <p:txBody>
          <a:bodyPr/>
          <a:lstStyle/>
          <a:p>
            <a:r>
              <a:rPr lang="en-US" b="1" dirty="0"/>
              <a:t>Consequences of a Literal, Personal Indwelling of the Holy Spirit</a:t>
            </a:r>
          </a:p>
          <a:p>
            <a:pPr marL="171450" indent="-171450">
              <a:buFont typeface="Arial" panose="020B0604020202020204" pitchFamily="34" charset="0"/>
              <a:buChar char="•"/>
            </a:pPr>
            <a:r>
              <a:rPr lang="en-US" dirty="0"/>
              <a:t>We are Immanuel (Matthew 1:23: “Immanuel” means “God with us”; Colossians 2:9)</a:t>
            </a:r>
          </a:p>
          <a:p>
            <a:pPr marL="628650" lvl="1" indent="-171450">
              <a:buFont typeface="Courier New" panose="02070309020205020404" pitchFamily="49" charset="0"/>
              <a:buChar char="o"/>
            </a:pPr>
            <a:r>
              <a:rPr lang="en-US" dirty="0"/>
              <a:t>What made Jesus different than any other man was the fact that deity dwelt in His physical body (Matthew 1:23; Colossians 2:9).</a:t>
            </a:r>
          </a:p>
          <a:p>
            <a:pPr marL="628650" lvl="1" indent="-171450">
              <a:buFont typeface="Courier New" panose="02070309020205020404" pitchFamily="49" charset="0"/>
              <a:buChar char="o"/>
            </a:pPr>
            <a:r>
              <a:rPr lang="en-US" dirty="0"/>
              <a:t>If the Holy Spirit literally dwells in me, why wouldn’t I also be Immanuel? </a:t>
            </a:r>
          </a:p>
          <a:p>
            <a:pPr marL="628650" lvl="1" indent="-171450">
              <a:buFont typeface="Courier New" panose="02070309020205020404" pitchFamily="49" charset="0"/>
              <a:buChar char="o"/>
            </a:pPr>
            <a:r>
              <a:rPr lang="en-US" dirty="0"/>
              <a:t>If the Father, Son, and Holy Spirit dwell directly and literally within my body, then why wouldn’t I be the “fullness of the Godhead bodily” (Colossians 2:9)? </a:t>
            </a:r>
          </a:p>
          <a:p>
            <a:pPr marL="628650" lvl="1" indent="-171450">
              <a:buFont typeface="Courier New" panose="02070309020205020404" pitchFamily="49" charset="0"/>
              <a:buChar char="o"/>
            </a:pPr>
            <a:r>
              <a:rPr lang="en-US" dirty="0"/>
              <a:t>No serious Christian would ever make this kind of a claim, but this is what the literal indwelling of the Holy Spirit would make us!</a:t>
            </a:r>
          </a:p>
          <a:p>
            <a:pPr marL="628650" lvl="1" indent="-171450">
              <a:buFont typeface="Courier New" panose="02070309020205020404" pitchFamily="49" charset="0"/>
              <a:buChar char="o"/>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C3ED1-E163-4267-9206-9E2023AAC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80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777" y="4400550"/>
            <a:ext cx="6413157" cy="3285353"/>
          </a:xfrm>
        </p:spPr>
        <p:txBody>
          <a:bodyPr/>
          <a:lstStyle/>
          <a:p>
            <a:r>
              <a:rPr lang="en-US" b="1" dirty="0"/>
              <a:t>The pattern of Scripture is that when the Holy Spirit did speak directly to believers it was in words, spoken and taught by the Holy Spirit (I Corinthians 2:12-13)</a:t>
            </a:r>
          </a:p>
          <a:p>
            <a:pPr marL="171450" indent="-171450">
              <a:buFont typeface="Arial" panose="020B0604020202020204" pitchFamily="34" charset="0"/>
              <a:buChar char="•"/>
            </a:pPr>
            <a:r>
              <a:rPr lang="en-US" b="0" dirty="0"/>
              <a:t>1Co 2:12  Now we have received, not the spirit of the world, but the Spirit who is from God, so that we may know the things freely given to us by God, </a:t>
            </a:r>
          </a:p>
          <a:p>
            <a:pPr marL="171450" indent="-171450">
              <a:buFont typeface="Arial" panose="020B0604020202020204" pitchFamily="34" charset="0"/>
              <a:buChar char="•"/>
            </a:pPr>
            <a:r>
              <a:rPr lang="en-US" b="0" dirty="0"/>
              <a:t>1Co 2:13  which things we also speak, not in words taught by human wisdom, but in those taught by the Spirit, combining spiritual thoughts with spiritual words. </a:t>
            </a:r>
          </a:p>
          <a:p>
            <a:pPr marL="628650" lvl="1" indent="-171450">
              <a:buFont typeface="Courier New" panose="02070309020205020404" pitchFamily="49" charset="0"/>
              <a:buChar char="o"/>
            </a:pPr>
            <a:r>
              <a:rPr lang="en-US" b="0" dirty="0"/>
              <a:t>Must question those who claim “experiences” contrary to the examples in Scripture!</a:t>
            </a:r>
          </a:p>
          <a:p>
            <a:pPr marL="628650" lvl="1" indent="-171450">
              <a:buFont typeface="Courier New" panose="02070309020205020404" pitchFamily="49" charset="0"/>
              <a:buChar char="o"/>
            </a:pPr>
            <a:r>
              <a:rPr lang="en-US" b="0" dirty="0"/>
              <a:t>Do not go beyond the teaching of Jesus! (II John 9)</a:t>
            </a:r>
          </a:p>
          <a:p>
            <a:endParaRPr lang="en-US" b="1" dirty="0"/>
          </a:p>
          <a:p>
            <a:r>
              <a:rPr lang="en-US" b="1" dirty="0"/>
              <a:t>The Holy Spirit dwells in us through the Word of God as we walk in the Light of that word – I John 1:6-7</a:t>
            </a:r>
          </a:p>
          <a:p>
            <a:pPr marL="171450" indent="-171450">
              <a:buFont typeface="Arial" panose="020B0604020202020204" pitchFamily="34" charset="0"/>
              <a:buChar char="•"/>
            </a:pPr>
            <a:r>
              <a:rPr lang="en-US" dirty="0"/>
              <a:t>1Jn 1:6  If we say that we have fellowship with Him and yet walk in the darkness, we lie and do not practice the truth; </a:t>
            </a:r>
          </a:p>
          <a:p>
            <a:pPr marL="171450" indent="-171450">
              <a:buFont typeface="Arial" panose="020B0604020202020204" pitchFamily="34" charset="0"/>
              <a:buChar char="•"/>
            </a:pPr>
            <a:r>
              <a:rPr lang="en-US" dirty="0"/>
              <a:t>1Jn 1:7  but if we walk in the Light as He Himself is in the Light, we have fellowship with one another, and the blood of Jesus His Son cleanses us from all sin. </a:t>
            </a:r>
          </a:p>
          <a:p>
            <a:pPr marL="171450" indent="-171450">
              <a:buFont typeface="Arial" panose="020B0604020202020204" pitchFamily="34" charset="0"/>
              <a:buChar char="•"/>
            </a:pPr>
            <a:r>
              <a:rPr lang="en-US" dirty="0"/>
              <a:t>If we are not dwelling in the word, then the Spirit does not dwell in us, and if the Spirit does not dwell in us, then we do not have God! (Romans 8:9)</a:t>
            </a:r>
          </a:p>
          <a:p>
            <a:pPr marL="171450" indent="-171450">
              <a:buFont typeface="Arial" panose="020B0604020202020204" pitchFamily="34" charset="0"/>
              <a:buChar char="•"/>
            </a:pPr>
            <a:endParaRPr lang="en-US" dirty="0"/>
          </a:p>
          <a:p>
            <a:r>
              <a:rPr lang="en-US" b="1" dirty="0"/>
              <a:t>The indwelling of the Holy Spirit is not an easy subject to understand, but we can understand what has been revealed about this subject. </a:t>
            </a:r>
          </a:p>
          <a:p>
            <a:pPr marL="171450" indent="-171450">
              <a:buFont typeface="Arial" panose="020B0604020202020204" pitchFamily="34" charset="0"/>
              <a:buChar char="•"/>
            </a:pPr>
            <a:r>
              <a:rPr lang="en-US" dirty="0"/>
              <a:t>No one should deny that the Holy Spirit dwells in the Christian. </a:t>
            </a:r>
          </a:p>
          <a:p>
            <a:pPr marL="171450" indent="-171450">
              <a:buFont typeface="Arial" panose="020B0604020202020204" pitchFamily="34" charset="0"/>
              <a:buChar char="•"/>
            </a:pPr>
            <a:r>
              <a:rPr lang="en-US" dirty="0"/>
              <a:t>The word of God teaches the Holy Spirit dwells in us through our faith and acceptance of His word. </a:t>
            </a:r>
          </a:p>
          <a:p>
            <a:pPr marL="171450" indent="-171450">
              <a:buFont typeface="Arial" panose="020B0604020202020204" pitchFamily="34" charset="0"/>
              <a:buChar char="•"/>
            </a:pPr>
            <a:r>
              <a:rPr lang="en-US" dirty="0"/>
              <a:t>As we abide in His word, the Holy Spirit exerts an influence upon our lives and we enjoy fellowship with Him. </a:t>
            </a:r>
          </a:p>
          <a:p>
            <a:pPr marL="0" indent="0">
              <a:buFont typeface="Arial" panose="020B0604020202020204" pitchFamily="34" charset="0"/>
              <a:buNone/>
            </a:pPr>
            <a:endParaRPr lang="en-US" b="1" dirty="0"/>
          </a:p>
          <a:p>
            <a:pPr marL="0" indent="0">
              <a:buFont typeface="Arial" panose="020B0604020202020204" pitchFamily="34" charset="0"/>
              <a:buNone/>
            </a:pPr>
            <a:r>
              <a:rPr lang="en-US" b="1" i="1" u="sng" dirty="0"/>
              <a:t>Are you filled with the Holy Spirit?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C3ED1-E163-4267-9206-9E2023AAC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75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Conclusion</a:t>
            </a:r>
          </a:p>
          <a:p>
            <a:endParaRPr lang="en-US" dirty="0"/>
          </a:p>
          <a:p>
            <a:pPr marL="241653" indent="-241653">
              <a:buFont typeface="+mj-lt"/>
              <a:buAutoNum type="arabicPeriod"/>
            </a:pPr>
            <a:r>
              <a:rPr lang="en-US" dirty="0"/>
              <a:t>If you are not a Christian, you need to be. Repent and be baptized into His name!</a:t>
            </a:r>
          </a:p>
          <a:p>
            <a:pPr marL="241653" indent="-241653">
              <a:buFont typeface="+mj-lt"/>
              <a:buAutoNum type="arabicPeriod"/>
            </a:pPr>
            <a:r>
              <a:rPr lang="en-US" dirty="0"/>
              <a:t>If a Christian in error, don’t wait till it’s eternally too late. Repent and be renewed!</a:t>
            </a:r>
          </a:p>
          <a:p>
            <a:pPr marL="241653" indent="-241653">
              <a:buFont typeface="+mj-lt"/>
              <a:buAutoNum type="arabicPeriod"/>
            </a:pPr>
            <a:r>
              <a:rPr lang="en-US" dirty="0"/>
              <a:t>Whatever your requests, let them be made known </a:t>
            </a:r>
            <a:r>
              <a:rPr lang="en-US" b="1" i="1" u="sng" dirty="0"/>
              <a:t>NOW</a:t>
            </a:r>
            <a:r>
              <a:rPr lang="en-US" dirty="0"/>
              <a:t> while we stand &amp; sing!</a:t>
            </a:r>
          </a:p>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1074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1849" y="4400550"/>
            <a:ext cx="6351373" cy="3600450"/>
          </a:xfrm>
        </p:spPr>
        <p:txBody>
          <a:bodyPr/>
          <a:lstStyle/>
          <a:p>
            <a:r>
              <a:rPr lang="en-US" b="1" dirty="0"/>
              <a:t>There is great controversy and misunderstanding in the religious world concerning the indwelling of the Holy Spirit</a:t>
            </a:r>
          </a:p>
          <a:p>
            <a:pPr marL="171450" indent="-171450">
              <a:buFont typeface="Arial" panose="020B0604020202020204" pitchFamily="34" charset="0"/>
              <a:buChar char="•"/>
            </a:pPr>
            <a:r>
              <a:rPr lang="en-US" dirty="0"/>
              <a:t>The denominational world is filled with the teaching and conviction that the Holy Spirit personally and literally dwells within the Christian. </a:t>
            </a:r>
          </a:p>
          <a:p>
            <a:pPr marL="171450" indent="-171450">
              <a:buFont typeface="Arial" panose="020B0604020202020204" pitchFamily="34" charset="0"/>
              <a:buChar char="•"/>
            </a:pPr>
            <a:r>
              <a:rPr lang="en-US" dirty="0"/>
              <a:t>Some claim this indwelling gives them special benefits such a better understanding of God’s word and miraculous guidance in their daily life. </a:t>
            </a:r>
          </a:p>
          <a:p>
            <a:pPr marL="171450" indent="-171450">
              <a:buFont typeface="Arial" panose="020B0604020202020204" pitchFamily="34" charset="0"/>
              <a:buChar char="•"/>
            </a:pPr>
            <a:r>
              <a:rPr lang="en-US" dirty="0"/>
              <a:t>Some of these claims become outrageous with people insisting the Holy Spirit keeps them from sinning or unleashes divine power in their life. </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Some call it the “Direct Operation” of the Holy Spirit</a:t>
            </a:r>
            <a:endParaRPr lang="en-US" sz="1400" b="1" dirty="0"/>
          </a:p>
          <a:p>
            <a:pPr marL="171450" indent="-171450">
              <a:buFont typeface="Arial" panose="020B0604020202020204" pitchFamily="34" charset="0"/>
              <a:buChar char="•"/>
            </a:pPr>
            <a:r>
              <a:rPr lang="en-US" dirty="0"/>
              <a:t>It is not uncommon to hear people claim the Holy Spirit led them to say or do something.</a:t>
            </a:r>
          </a:p>
          <a:p>
            <a:pPr marL="171450" indent="-171450">
              <a:buFont typeface="Arial" panose="020B0604020202020204" pitchFamily="34" charset="0"/>
              <a:buChar char="•"/>
            </a:pPr>
            <a:r>
              <a:rPr lang="en-US" dirty="0"/>
              <a:t>They believe they are led in a direct manner apart from the written word of God!</a:t>
            </a:r>
          </a:p>
          <a:p>
            <a:pPr marL="171450" indent="-171450">
              <a:buFont typeface="Arial" panose="020B0604020202020204" pitchFamily="34" charset="0"/>
              <a:buChar char="•"/>
            </a:pPr>
            <a:r>
              <a:rPr lang="en-US" dirty="0"/>
              <a:t>When questioned further about their “experience,” what they usually mean is that they felt a “strong feeling” within that led them to do or say something.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The belief in a literal, personal indwelling of the Holy Spirit (“direct operation”) is not limited to people in denominations. </a:t>
            </a:r>
          </a:p>
          <a:p>
            <a:pPr marL="171450" indent="-171450">
              <a:buFont typeface="Arial" panose="020B0604020202020204" pitchFamily="34" charset="0"/>
              <a:buChar char="•"/>
            </a:pPr>
            <a:r>
              <a:rPr lang="en-US" dirty="0"/>
              <a:t>Although they may not make the same claims as mentioned above, some brethren believe in a literal indwelling of the Holy Spirit. </a:t>
            </a:r>
          </a:p>
          <a:p>
            <a:pPr marL="171450" indent="-171450">
              <a:buFont typeface="Arial" panose="020B0604020202020204" pitchFamily="34" charset="0"/>
              <a:buChar char="•"/>
            </a:pPr>
            <a:r>
              <a:rPr lang="en-US" dirty="0"/>
              <a:t>This view is held by some who are sincere and very knowledgeable in the Scriptures, but it is a view which is contrary to the teachings found in the Scriptures!</a:t>
            </a:r>
          </a:p>
          <a:p>
            <a:pPr marL="171450" indent="-171450">
              <a:buFont typeface="Arial" panose="020B0604020202020204" pitchFamily="34" charset="0"/>
              <a:buChar char="•"/>
            </a:pPr>
            <a:r>
              <a:rPr lang="en-US" dirty="0"/>
              <a:t>There are some things about the Holy Spirit that are difficult to understand. The question of the indwelling is one of these difficult aspects of the Holy Spirit. </a:t>
            </a:r>
          </a:p>
          <a:p>
            <a:pPr marL="171450" indent="-171450">
              <a:buFont typeface="Arial" panose="020B0604020202020204" pitchFamily="34" charset="0"/>
              <a:buChar char="•"/>
            </a:pPr>
            <a:r>
              <a:rPr lang="en-US" dirty="0"/>
              <a:t>It is not easy to understand the workings of deity and the spiritual world while we are confined to a physical existence. </a:t>
            </a:r>
          </a:p>
          <a:p>
            <a:pPr marL="171450" indent="-171450">
              <a:buFont typeface="Arial" panose="020B0604020202020204" pitchFamily="34" charset="0"/>
              <a:buChar char="•"/>
            </a:pPr>
            <a:r>
              <a:rPr lang="en-US" dirty="0"/>
              <a:t>Although some things regarding the Holy Spirit are difficult, we must base our understandings of these things upon the teachings of the word of God, not upon feelings, opinions, desires, or denominational doctrines.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C3ED1-E163-4267-9206-9E2023AAC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8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1Th 5:21  But examine everything carefully; hold fast to that which is good; </a:t>
            </a:r>
          </a:p>
          <a:p>
            <a:endParaRPr lang="en-US" dirty="0"/>
          </a:p>
          <a:p>
            <a:r>
              <a:rPr lang="en-US" dirty="0"/>
              <a:t>1Jn 4:1  Beloved, do not believe every spirit, but test the spirits to see whether they are from God, because many false prophets have gone out into the world.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C3ED1-E163-4267-9206-9E2023AAC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93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 8:9  However, you are not in the flesh but in the Spirit, if indeed the Spirit of God dwells in you. But if anyone does not have the Spirit of Christ, he does not belong to Him. </a:t>
            </a:r>
          </a:p>
          <a:p>
            <a:r>
              <a:rPr lang="en-US" dirty="0"/>
              <a:t>Rom 8:10  If Christ is in you, though the body is dead because of sin, yet the spirit is alive because of righteousness. </a:t>
            </a:r>
          </a:p>
          <a:p>
            <a:r>
              <a:rPr lang="en-US" dirty="0"/>
              <a:t>Rom 8:11  But if the Spirit of Him who raised Jesus from the dead dwells in you, He who raised Christ Jesus from the dead will also give life to your mortal bodies through His Spirit who dwells in you.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C3ED1-E163-4267-9206-9E2023AAC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12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310066"/>
          </a:xfrm>
        </p:spPr>
        <p:txBody>
          <a:bodyPr/>
          <a:lstStyle/>
          <a:p>
            <a:r>
              <a:rPr lang="en-US" dirty="0"/>
              <a:t>Rom 8:9  However, you are not in the flesh but in the Spirit, if indeed the Spirit of God dwells in you. But if anyone does not have the Spirit of Christ, he does not belong to Him. </a:t>
            </a:r>
          </a:p>
          <a:p>
            <a:r>
              <a:rPr lang="en-US" dirty="0"/>
              <a:t>Rom 8:10  If Christ is in you, though the body is dead because of sin, yet the spirit is alive because of righteousness. </a:t>
            </a:r>
          </a:p>
          <a:p>
            <a:r>
              <a:rPr lang="en-US" dirty="0"/>
              <a:t>Rom 8:11  But if the Spirit of Him who raised Jesus from the dead dwells in you, He who raised Christ Jesus from the dead will also give life to your mortal bodies through His Spirit who dwells in you. </a:t>
            </a:r>
          </a:p>
          <a:p>
            <a:endParaRPr lang="en-US" dirty="0"/>
          </a:p>
          <a:p>
            <a:r>
              <a:rPr lang="en-US" dirty="0"/>
              <a:t>1Co 6:19  Or do you not know that your body is a temple of the Holy Spirit who is in you, whom you have from God, and that you are not your own?</a:t>
            </a:r>
          </a:p>
          <a:p>
            <a:endParaRPr lang="en-US" dirty="0"/>
          </a:p>
          <a:p>
            <a:r>
              <a:rPr lang="en-US" dirty="0"/>
              <a:t>2Ti 1:14  Guard, through the Holy Spirit who dwells in us, the treasure which has been entrusted to you. </a:t>
            </a:r>
          </a:p>
          <a:p>
            <a:endParaRPr lang="en-US" dirty="0"/>
          </a:p>
          <a:p>
            <a:r>
              <a:rPr lang="en-US" dirty="0"/>
              <a:t>Jas 4:5  Or do you think that the Scripture speaks to no purpose: "He jealously desires the Spirit which He has made to dwell in us"? </a:t>
            </a:r>
          </a:p>
          <a:p>
            <a:endParaRPr lang="en-US" dirty="0"/>
          </a:p>
          <a:p>
            <a:r>
              <a:rPr lang="en-US" b="1" dirty="0"/>
              <a:t>There is no doubt the Holy Spirit dwells in the Christian, but these verses are not proof texts for a personal, literal indwelling. </a:t>
            </a:r>
          </a:p>
          <a:p>
            <a:pPr marL="171450" indent="-171450">
              <a:buFont typeface="Arial" panose="020B0604020202020204" pitchFamily="34" charset="0"/>
              <a:buChar char="•"/>
            </a:pPr>
            <a:r>
              <a:rPr lang="en-US" dirty="0"/>
              <a:t>Not one of these verses tells us </a:t>
            </a:r>
            <a:r>
              <a:rPr lang="en-US" b="1" i="1" u="sng" dirty="0"/>
              <a:t>HOW</a:t>
            </a:r>
            <a:r>
              <a:rPr lang="en-US" dirty="0"/>
              <a:t> the Spirit dwells in us. </a:t>
            </a:r>
          </a:p>
          <a:p>
            <a:pPr marL="171450" indent="-171450">
              <a:buFont typeface="Arial" panose="020B0604020202020204" pitchFamily="34" charset="0"/>
              <a:buChar char="•"/>
            </a:pPr>
            <a:r>
              <a:rPr lang="en-US" dirty="0"/>
              <a:t>These verses are to be understood symbolically, not literally. </a:t>
            </a:r>
          </a:p>
          <a:p>
            <a:pPr marL="171450" indent="-171450">
              <a:buFont typeface="Arial" panose="020B0604020202020204" pitchFamily="34" charset="0"/>
              <a:buChar char="•"/>
            </a:pPr>
            <a:r>
              <a:rPr lang="en-US" dirty="0"/>
              <a:t>As such, they emphasize the blessings that Christians enjoy with regards to having fellowship with the Holy Spirit as well as being influenced by the Holy Spirit.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95C3ED1-E163-4267-9206-9E2023AACBCC}" type="slidenum">
              <a:rPr lang="en-US" smtClean="0"/>
              <a:t>5</a:t>
            </a:fld>
            <a:endParaRPr lang="en-US"/>
          </a:p>
        </p:txBody>
      </p:sp>
    </p:spTree>
    <p:extLst>
      <p:ext uri="{BB962C8B-B14F-4D97-AF65-F5344CB8AC3E}">
        <p14:creationId xmlns:p14="http://schemas.microsoft.com/office/powerpoint/2010/main" val="361962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b="1" dirty="0"/>
              <a:t>Fellowship</a:t>
            </a:r>
          </a:p>
          <a:p>
            <a:pPr marL="171450" indent="-171450">
              <a:buFont typeface="Arial" panose="020B0604020202020204" pitchFamily="34" charset="0"/>
              <a:buChar char="•"/>
            </a:pPr>
            <a:r>
              <a:rPr lang="en-US" dirty="0"/>
              <a:t>The Scriptures teach the Holy Spirit dwells in the Christian. </a:t>
            </a:r>
          </a:p>
          <a:p>
            <a:pPr marL="171450" indent="-171450">
              <a:buFont typeface="Arial" panose="020B0604020202020204" pitchFamily="34" charset="0"/>
              <a:buChar char="•"/>
            </a:pPr>
            <a:r>
              <a:rPr lang="en-US" dirty="0"/>
              <a:t>However, the Scriptures also say both the Father and the Son dwell in the Christian </a:t>
            </a:r>
          </a:p>
          <a:p>
            <a:pPr marL="628650" lvl="1" indent="-171450">
              <a:buFont typeface="Courier New" panose="02070309020205020404" pitchFamily="49" charset="0"/>
              <a:buChar char="o"/>
            </a:pPr>
            <a:r>
              <a:rPr lang="en-US" dirty="0"/>
              <a:t>I John 4:12-16: God abides in us if we love one another, by His Spirit, when we confess that Jesus is the Son of God and when we abide in love.</a:t>
            </a:r>
          </a:p>
          <a:p>
            <a:pPr marL="628650" lvl="1" indent="-171450">
              <a:buFont typeface="Courier New" panose="02070309020205020404" pitchFamily="49" charset="0"/>
              <a:buChar char="o"/>
            </a:pPr>
            <a:r>
              <a:rPr lang="en-US" dirty="0"/>
              <a:t>Eph. 3:17: Jesus abides in us through faith. </a:t>
            </a:r>
          </a:p>
          <a:p>
            <a:pPr marL="171450" indent="-171450">
              <a:buFont typeface="Arial" panose="020B0604020202020204" pitchFamily="34" charset="0"/>
              <a:buChar char="•"/>
            </a:pPr>
            <a:r>
              <a:rPr lang="en-US" dirty="0"/>
              <a:t>Why is it that people want to emphasize the indwelling of the Holy Spirit, but not that of the Father and the Son? </a:t>
            </a:r>
          </a:p>
          <a:p>
            <a:pPr marL="171450" indent="-171450">
              <a:buFont typeface="Arial" panose="020B0604020202020204" pitchFamily="34" charset="0"/>
              <a:buChar char="•"/>
            </a:pPr>
            <a:r>
              <a:rPr lang="en-US" dirty="0"/>
              <a:t>The Scriptures also say:</a:t>
            </a:r>
          </a:p>
          <a:p>
            <a:pPr marL="628650" lvl="1" indent="-171450">
              <a:buFont typeface="Courier New" panose="02070309020205020404" pitchFamily="49" charset="0"/>
              <a:buChar char="o"/>
            </a:pPr>
            <a:r>
              <a:rPr lang="en-US" dirty="0"/>
              <a:t>The Christian dwells in the Father (I John 4:12-16: The saint abides in God by the Holy Spirit, by confession that Jesus is the Son of God, and by abiding in love).</a:t>
            </a:r>
          </a:p>
          <a:p>
            <a:pPr marL="628650" lvl="1" indent="-171450">
              <a:buFont typeface="Courier New" panose="02070309020205020404" pitchFamily="49" charset="0"/>
              <a:buChar char="o"/>
            </a:pPr>
            <a:r>
              <a:rPr lang="en-US" dirty="0"/>
              <a:t>The Christian dwells in the Son (John 6:56: Through the eating of the Lord’s Supper: Flesh, the bread; Blood, the fruit of the vine).</a:t>
            </a:r>
          </a:p>
          <a:p>
            <a:pPr marL="628650" lvl="1" indent="-171450">
              <a:buFont typeface="Courier New" panose="02070309020205020404" pitchFamily="49" charset="0"/>
              <a:buChar char="o"/>
            </a:pPr>
            <a:r>
              <a:rPr lang="en-US" dirty="0"/>
              <a:t>The Christian dwells in the Son (John 15:3-5, 7, 9-10: As branches without the vine are dead so saints must abide in Christ as branches to His Vine. He says we abide in Him in love and in obedience to His commandments).</a:t>
            </a:r>
          </a:p>
          <a:p>
            <a:pPr marL="628650" lvl="1" indent="-171450">
              <a:buFont typeface="Courier New" panose="02070309020205020404" pitchFamily="49" charset="0"/>
              <a:buChar char="o"/>
            </a:pPr>
            <a:r>
              <a:rPr lang="en-US" dirty="0"/>
              <a:t>The Christian dwells in the Holy Spirit (Gal. 5:25: When the saint lives and walks in the Spirit). </a:t>
            </a:r>
          </a:p>
          <a:p>
            <a:pPr marL="171450" indent="-171450">
              <a:buFont typeface="Arial" panose="020B0604020202020204" pitchFamily="34" charset="0"/>
              <a:buChar char="•"/>
            </a:pPr>
            <a:r>
              <a:rPr lang="en-US" dirty="0"/>
              <a:t>One of the rules of Bible study is that a passage is to be taken literally unless there is reason to take it figuratively. </a:t>
            </a:r>
          </a:p>
          <a:p>
            <a:pPr marL="171450" indent="-171450">
              <a:buFont typeface="Arial" panose="020B0604020202020204" pitchFamily="34" charset="0"/>
              <a:buChar char="•"/>
            </a:pPr>
            <a:r>
              <a:rPr lang="en-US" dirty="0"/>
              <a:t>This teaching is confusing if we take it literally: How can a person dwell in a person who is dwelling within him? </a:t>
            </a:r>
          </a:p>
          <a:p>
            <a:endParaRPr lang="en-US" dirty="0"/>
          </a:p>
          <a:p>
            <a:r>
              <a:rPr lang="en-US" b="1" dirty="0"/>
              <a:t>This does not make sense literally, but it makes perfect sense if taken figuratively. </a:t>
            </a:r>
          </a:p>
          <a:p>
            <a:pPr marL="171450" indent="-171450">
              <a:buFont typeface="Arial" panose="020B0604020202020204" pitchFamily="34" charset="0"/>
              <a:buChar char="•"/>
            </a:pPr>
            <a:r>
              <a:rPr lang="en-US" dirty="0"/>
              <a:t>The figure of deity dwelling in us while we are dwelling in deity emphasizes the closeness of the fellowship we are to have with the Godhead (John 14:19-24). </a:t>
            </a:r>
          </a:p>
          <a:p>
            <a:pPr marL="171450" indent="-171450">
              <a:buFont typeface="Arial" panose="020B0604020202020204" pitchFamily="34" charset="0"/>
              <a:buChar char="•"/>
            </a:pPr>
            <a:r>
              <a:rPr lang="en-US" dirty="0"/>
              <a:t>This fellowship is so close that each one is described as dwelling in the other.</a:t>
            </a:r>
          </a:p>
          <a:p>
            <a:endParaRPr lang="en-US" dirty="0"/>
          </a:p>
          <a:p>
            <a:endParaRPr lang="en-US" dirty="0"/>
          </a:p>
        </p:txBody>
      </p:sp>
      <p:sp>
        <p:nvSpPr>
          <p:cNvPr id="4" name="Slide Number Placeholder 3"/>
          <p:cNvSpPr>
            <a:spLocks noGrp="1"/>
          </p:cNvSpPr>
          <p:nvPr>
            <p:ph type="sldNum" sz="quarter" idx="5"/>
          </p:nvPr>
        </p:nvSpPr>
        <p:spPr/>
        <p:txBody>
          <a:bodyPr/>
          <a:lstStyle/>
          <a:p>
            <a:fld id="{A95C3ED1-E163-4267-9206-9E2023AACBCC}" type="slidenum">
              <a:rPr lang="en-US" smtClean="0"/>
              <a:t>6</a:t>
            </a:fld>
            <a:endParaRPr lang="en-US"/>
          </a:p>
        </p:txBody>
      </p:sp>
    </p:spTree>
    <p:extLst>
      <p:ext uri="{BB962C8B-B14F-4D97-AF65-F5344CB8AC3E}">
        <p14:creationId xmlns:p14="http://schemas.microsoft.com/office/powerpoint/2010/main" val="315820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1849" y="4400549"/>
            <a:ext cx="6339016" cy="3977331"/>
          </a:xfrm>
        </p:spPr>
        <p:txBody>
          <a:bodyPr/>
          <a:lstStyle/>
          <a:p>
            <a:r>
              <a:rPr lang="en-US" b="1" dirty="0"/>
              <a:t>Influence</a:t>
            </a:r>
          </a:p>
          <a:p>
            <a:pPr marL="171450" indent="-171450">
              <a:buFont typeface="Arial" panose="020B0604020202020204" pitchFamily="34" charset="0"/>
              <a:buChar char="•"/>
            </a:pPr>
            <a:r>
              <a:rPr lang="en-US" dirty="0"/>
              <a:t>One way a person can be said to “dwell in” another is to the extent that he can exert an influence over that person. </a:t>
            </a:r>
          </a:p>
          <a:p>
            <a:pPr marL="628650" lvl="1" indent="-171450">
              <a:buFont typeface="Courier New" panose="02070309020205020404" pitchFamily="49" charset="0"/>
              <a:buChar char="o"/>
            </a:pPr>
            <a:r>
              <a:rPr lang="en-US" dirty="0"/>
              <a:t>For example, when a man is seen using the same mannerisms or figures of speech used by his father, an observer might say, “I can see your father in you.” </a:t>
            </a:r>
          </a:p>
          <a:p>
            <a:pPr marL="628650" lvl="1" indent="-171450">
              <a:buFont typeface="Courier New" panose="02070309020205020404" pitchFamily="49" charset="0"/>
              <a:buChar char="o"/>
            </a:pPr>
            <a:r>
              <a:rPr lang="en-US" dirty="0"/>
              <a:t>This is not understood literally, but figuratively. The observer sees the influence that the man’s father has had on his life. </a:t>
            </a:r>
          </a:p>
          <a:p>
            <a:pPr marL="171450" indent="-171450">
              <a:buFont typeface="Arial" panose="020B0604020202020204" pitchFamily="34" charset="0"/>
              <a:buChar char="•"/>
            </a:pPr>
            <a:r>
              <a:rPr lang="en-US" dirty="0"/>
              <a:t>The Holy Spirit can be seen in those who show the influence of the Holy Spirit in their lives; that is, they are living in the way the Holy Spirit tells them to live. </a:t>
            </a:r>
          </a:p>
          <a:p>
            <a:pPr marL="171450" indent="-171450">
              <a:buFont typeface="Arial" panose="020B0604020202020204" pitchFamily="34" charset="0"/>
              <a:buChar char="•"/>
            </a:pPr>
            <a:r>
              <a:rPr lang="en-US" dirty="0"/>
              <a:t>Acts 4:13</a:t>
            </a:r>
          </a:p>
          <a:p>
            <a:pPr marL="628650" lvl="1" indent="-171450">
              <a:buFont typeface="Courier New" panose="02070309020205020404" pitchFamily="49" charset="0"/>
              <a:buChar char="o"/>
            </a:pPr>
            <a:r>
              <a:rPr lang="en-US" dirty="0"/>
              <a:t>Peter and John were arrested and later brought before the Sanhedrin (Acts 4). </a:t>
            </a:r>
          </a:p>
          <a:p>
            <a:pPr marL="628650" lvl="1" indent="-171450">
              <a:buFont typeface="Courier New" panose="02070309020205020404" pitchFamily="49" charset="0"/>
              <a:buChar char="o"/>
            </a:pPr>
            <a:r>
              <a:rPr lang="en-US" dirty="0"/>
              <a:t>When these two apostles responded to the Jewish leaders in a bold manner, they realized Peter and John had been with Jesus (v. 13). </a:t>
            </a:r>
          </a:p>
          <a:p>
            <a:pPr marL="628650" lvl="1" indent="-171450">
              <a:buFont typeface="Courier New" panose="02070309020205020404" pitchFamily="49" charset="0"/>
              <a:buChar char="o"/>
            </a:pPr>
            <a:r>
              <a:rPr lang="en-US" dirty="0"/>
              <a:t>They recognized the influence Jesus had upon their lives. </a:t>
            </a:r>
          </a:p>
          <a:p>
            <a:pPr marL="628650" lvl="1" indent="-171450">
              <a:buFont typeface="Courier New" panose="02070309020205020404" pitchFamily="49" charset="0"/>
              <a:buChar char="o"/>
            </a:pPr>
            <a:r>
              <a:rPr lang="en-US" dirty="0"/>
              <a:t>Likewise, when the Bible speaks of the Holy Spirit dwelling in the Christian, it is, in part, emphasizing the influence that the Holy Spirit has upon our lives!</a:t>
            </a:r>
          </a:p>
        </p:txBody>
      </p:sp>
      <p:sp>
        <p:nvSpPr>
          <p:cNvPr id="4" name="Slide Number Placeholder 3"/>
          <p:cNvSpPr>
            <a:spLocks noGrp="1"/>
          </p:cNvSpPr>
          <p:nvPr>
            <p:ph type="sldNum" sz="quarter" idx="5"/>
          </p:nvPr>
        </p:nvSpPr>
        <p:spPr/>
        <p:txBody>
          <a:bodyPr/>
          <a:lstStyle/>
          <a:p>
            <a:fld id="{A95C3ED1-E163-4267-9206-9E2023AACBCC}" type="slidenum">
              <a:rPr lang="en-US" smtClean="0"/>
              <a:t>7</a:t>
            </a:fld>
            <a:endParaRPr lang="en-US"/>
          </a:p>
        </p:txBody>
      </p:sp>
    </p:spTree>
    <p:extLst>
      <p:ext uri="{BB962C8B-B14F-4D97-AF65-F5344CB8AC3E}">
        <p14:creationId xmlns:p14="http://schemas.microsoft.com/office/powerpoint/2010/main" val="14589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Spirit and the Word</a:t>
            </a:r>
          </a:p>
          <a:p>
            <a:pPr marL="171450" indent="-171450">
              <a:buFont typeface="Arial" panose="020B0604020202020204" pitchFamily="34" charset="0"/>
              <a:buChar char="•"/>
            </a:pPr>
            <a:r>
              <a:rPr lang="en-US" dirty="0"/>
              <a:t>As we have already noted in our study, there is a connection between the Holy Spirit and the word of God. </a:t>
            </a:r>
          </a:p>
          <a:p>
            <a:pPr marL="171450" indent="-171450">
              <a:buFont typeface="Arial" panose="020B0604020202020204" pitchFamily="34" charset="0"/>
              <a:buChar char="•"/>
            </a:pPr>
            <a:r>
              <a:rPr lang="en-US" dirty="0"/>
              <a:t>As we read and study the word of God, the Spirit has an influence upon our lives because the Spirit revealed the word unto mankind (I Cor. 2:10-12; II Pet. 1:21). </a:t>
            </a:r>
          </a:p>
          <a:p>
            <a:pPr marL="171450" indent="-171450">
              <a:buFont typeface="Arial" panose="020B0604020202020204" pitchFamily="34" charset="0"/>
              <a:buChar char="•"/>
            </a:pPr>
            <a:r>
              <a:rPr lang="en-US" dirty="0"/>
              <a:t>As we abide in the word, we maintain our fellowship with God (John 14:21, 23). </a:t>
            </a:r>
          </a:p>
        </p:txBody>
      </p:sp>
      <p:sp>
        <p:nvSpPr>
          <p:cNvPr id="4" name="Slide Number Placeholder 3"/>
          <p:cNvSpPr>
            <a:spLocks noGrp="1"/>
          </p:cNvSpPr>
          <p:nvPr>
            <p:ph type="sldNum" sz="quarter" idx="5"/>
          </p:nvPr>
        </p:nvSpPr>
        <p:spPr/>
        <p:txBody>
          <a:bodyPr/>
          <a:lstStyle/>
          <a:p>
            <a:fld id="{A95C3ED1-E163-4267-9206-9E2023AACBCC}" type="slidenum">
              <a:rPr lang="en-US" smtClean="0"/>
              <a:t>8</a:t>
            </a:fld>
            <a:endParaRPr lang="en-US"/>
          </a:p>
        </p:txBody>
      </p:sp>
    </p:spTree>
    <p:extLst>
      <p:ext uri="{BB962C8B-B14F-4D97-AF65-F5344CB8AC3E}">
        <p14:creationId xmlns:p14="http://schemas.microsoft.com/office/powerpoint/2010/main" val="279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the Holy Spirit Dwells in the Christian</a:t>
            </a:r>
          </a:p>
          <a:p>
            <a:pPr marL="171450" indent="-171450">
              <a:buFont typeface="Arial" panose="020B0604020202020204" pitchFamily="34" charset="0"/>
              <a:buChar char="•"/>
            </a:pPr>
            <a:r>
              <a:rPr lang="en-US" dirty="0"/>
              <a:t>We considered a number of passages at the beginning of this lesson (Rom. 8:9-11; I Cor. 6:19; II Tim. 1:14; James 4:5) which tell us the Holy Spirit dwells in us, but none of these passages tell us </a:t>
            </a:r>
            <a:r>
              <a:rPr lang="en-US" b="1" i="1" u="sng" dirty="0"/>
              <a:t>HOW</a:t>
            </a:r>
            <a:r>
              <a:rPr lang="en-US" dirty="0"/>
              <a:t> the Holy Spirit comes to dwell in us. </a:t>
            </a:r>
          </a:p>
          <a:p>
            <a:pPr marL="171450" indent="-171450">
              <a:buFont typeface="Arial" panose="020B0604020202020204" pitchFamily="34" charset="0"/>
              <a:buChar char="•"/>
            </a:pPr>
            <a:r>
              <a:rPr lang="en-US" dirty="0"/>
              <a:t>Some believe it is a miraculous, literal, personal indwelling that has to have happened. </a:t>
            </a:r>
          </a:p>
          <a:p>
            <a:pPr marL="171450" indent="-171450">
              <a:buFont typeface="Arial" panose="020B0604020202020204" pitchFamily="34" charset="0"/>
              <a:buChar char="•"/>
            </a:pPr>
            <a:r>
              <a:rPr lang="en-US" dirty="0"/>
              <a:t>However, if we will continue to study the Scriptures, we will see there are passages which state </a:t>
            </a:r>
            <a:r>
              <a:rPr lang="en-US" b="1" i="1" u="sng" dirty="0"/>
              <a:t>HOW</a:t>
            </a:r>
            <a:r>
              <a:rPr lang="en-US" dirty="0"/>
              <a:t> deity comes to dwell in the Christian!</a:t>
            </a:r>
          </a:p>
          <a:p>
            <a:pPr marL="628650" lvl="1" indent="-171450">
              <a:buFont typeface="Courier New" panose="02070309020205020404" pitchFamily="49" charset="0"/>
              <a:buChar char="o"/>
            </a:pPr>
            <a:r>
              <a:rPr lang="en-US" dirty="0"/>
              <a:t>Christ is said to dwell in our hearts “through faith” (Eph. 3:17).</a:t>
            </a:r>
          </a:p>
          <a:p>
            <a:pPr marL="628650" lvl="1" indent="-171450">
              <a:buFont typeface="Courier New" panose="02070309020205020404" pitchFamily="49" charset="0"/>
              <a:buChar char="o"/>
            </a:pPr>
            <a:r>
              <a:rPr lang="en-US" dirty="0"/>
              <a:t>The Galatians received the Holy Spirit “by the hearing of faith” (Gal. 3:2-5). </a:t>
            </a:r>
          </a:p>
          <a:p>
            <a:pPr marL="628650" lvl="1" indent="-171450">
              <a:buFont typeface="Courier New" panose="02070309020205020404" pitchFamily="49" charset="0"/>
              <a:buChar char="o"/>
            </a:pPr>
            <a:r>
              <a:rPr lang="en-US" dirty="0"/>
              <a:t>Faith comes by hearing the word of God, not by a miraculous work of the Holy Spirit, apart from the word (Rom. 10:17). </a:t>
            </a:r>
          </a:p>
          <a:p>
            <a:endParaRPr lang="en-US" dirty="0"/>
          </a:p>
        </p:txBody>
      </p:sp>
      <p:sp>
        <p:nvSpPr>
          <p:cNvPr id="4" name="Slide Number Placeholder 3"/>
          <p:cNvSpPr>
            <a:spLocks noGrp="1"/>
          </p:cNvSpPr>
          <p:nvPr>
            <p:ph type="sldNum" sz="quarter" idx="5"/>
          </p:nvPr>
        </p:nvSpPr>
        <p:spPr/>
        <p:txBody>
          <a:bodyPr/>
          <a:lstStyle/>
          <a:p>
            <a:fld id="{A95C3ED1-E163-4267-9206-9E2023AACBCC}" type="slidenum">
              <a:rPr lang="en-US" smtClean="0"/>
              <a:t>9</a:t>
            </a:fld>
            <a:endParaRPr lang="en-US"/>
          </a:p>
        </p:txBody>
      </p:sp>
    </p:spTree>
    <p:extLst>
      <p:ext uri="{BB962C8B-B14F-4D97-AF65-F5344CB8AC3E}">
        <p14:creationId xmlns:p14="http://schemas.microsoft.com/office/powerpoint/2010/main" val="211187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C9FF73-EFC6-40F9-8039-F7A31C88FEE7}" type="datetime1">
              <a:rPr lang="en-US" smtClean="0"/>
              <a:t>10/9/2022</a:t>
            </a:fld>
            <a:endParaRPr lang="en-US"/>
          </a:p>
        </p:txBody>
      </p:sp>
      <p:sp>
        <p:nvSpPr>
          <p:cNvPr id="5" name="Footer Placeholder 4"/>
          <p:cNvSpPr>
            <a:spLocks noGrp="1"/>
          </p:cNvSpPr>
          <p:nvPr>
            <p:ph type="ftr" sz="quarter" idx="11"/>
          </p:nvPr>
        </p:nvSpPr>
        <p:spPr/>
        <p:txBody>
          <a:bodyPr/>
          <a:lstStyle/>
          <a:p>
            <a:r>
              <a:rPr lang="en-US"/>
              <a:t>Filled With The Holy Spirit</a:t>
            </a:r>
          </a:p>
        </p:txBody>
      </p:sp>
      <p:sp>
        <p:nvSpPr>
          <p:cNvPr id="6" name="Slide Number Placeholder 5"/>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251420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9E0130-99A1-405D-AD13-3BE3B2D9BEE0}" type="datetime1">
              <a:rPr lang="en-US" smtClean="0"/>
              <a:t>10/9/2022</a:t>
            </a:fld>
            <a:endParaRPr lang="en-US"/>
          </a:p>
        </p:txBody>
      </p:sp>
      <p:sp>
        <p:nvSpPr>
          <p:cNvPr id="5" name="Footer Placeholder 4"/>
          <p:cNvSpPr>
            <a:spLocks noGrp="1"/>
          </p:cNvSpPr>
          <p:nvPr>
            <p:ph type="ftr" sz="quarter" idx="11"/>
          </p:nvPr>
        </p:nvSpPr>
        <p:spPr/>
        <p:txBody>
          <a:bodyPr/>
          <a:lstStyle/>
          <a:p>
            <a:r>
              <a:rPr lang="en-US"/>
              <a:t>Filled With The Holy Spirit</a:t>
            </a:r>
          </a:p>
        </p:txBody>
      </p:sp>
      <p:sp>
        <p:nvSpPr>
          <p:cNvPr id="6" name="Slide Number Placeholder 5"/>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378778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3B126-FC58-4BF2-9A24-588113A6EA40}" type="datetime1">
              <a:rPr lang="en-US" smtClean="0"/>
              <a:t>10/9/2022</a:t>
            </a:fld>
            <a:endParaRPr lang="en-US"/>
          </a:p>
        </p:txBody>
      </p:sp>
      <p:sp>
        <p:nvSpPr>
          <p:cNvPr id="5" name="Footer Placeholder 4"/>
          <p:cNvSpPr>
            <a:spLocks noGrp="1"/>
          </p:cNvSpPr>
          <p:nvPr>
            <p:ph type="ftr" sz="quarter" idx="11"/>
          </p:nvPr>
        </p:nvSpPr>
        <p:spPr/>
        <p:txBody>
          <a:bodyPr/>
          <a:lstStyle/>
          <a:p>
            <a:r>
              <a:rPr lang="en-US"/>
              <a:t>Filled With The Holy Spirit</a:t>
            </a:r>
          </a:p>
        </p:txBody>
      </p:sp>
      <p:sp>
        <p:nvSpPr>
          <p:cNvPr id="6" name="Slide Number Placeholder 5"/>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375766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32583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88252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294428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1018278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“More Righteous Than I”: The Repentance Of Judah</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2700021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Righteous Than I”: The Repentance Of Judah</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2851953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“More Righteous Than I”: The Repentance Of Judah</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788884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34284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lumMod val="50000"/>
                  </a:schemeClr>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solidFill>
            <a:schemeClr val="bg1">
              <a:alpha val="25000"/>
            </a:schemeClr>
          </a:solidFill>
        </p:spPr>
        <p:txBody>
          <a:bodyPr/>
          <a:lstStyle>
            <a:lvl1pPr marL="342900" indent="-342900">
              <a:buClr>
                <a:schemeClr val="accent2">
                  <a:lumMod val="50000"/>
                </a:schemeClr>
              </a:buClr>
              <a:buSzPct val="115000"/>
              <a:buFont typeface="Wingdings" panose="05000000000000000000" pitchFamily="2" charset="2"/>
              <a:buChar char="Ø"/>
              <a:defRPr>
                <a:solidFill>
                  <a:schemeClr val="tx1"/>
                </a:solidFill>
              </a:defRPr>
            </a:lvl1pPr>
            <a:lvl2pPr marL="742950" indent="-285750">
              <a:buClr>
                <a:schemeClr val="accent2">
                  <a:lumMod val="50000"/>
                </a:schemeClr>
              </a:buClr>
              <a:buSzPct val="115000"/>
              <a:buFont typeface="Wingdings" panose="05000000000000000000" pitchFamily="2" charset="2"/>
              <a:buChar char="Ø"/>
              <a:defRPr>
                <a:solidFill>
                  <a:schemeClr val="tx1"/>
                </a:solidFill>
              </a:defRPr>
            </a:lvl2pPr>
            <a:lvl3pPr marL="1143000" indent="-228600">
              <a:buClr>
                <a:schemeClr val="accent2">
                  <a:lumMod val="50000"/>
                </a:schemeClr>
              </a:buClr>
              <a:buSzPct val="115000"/>
              <a:buFont typeface="Wingdings" panose="05000000000000000000" pitchFamily="2" charset="2"/>
              <a:buChar char="Ø"/>
              <a:defRPr>
                <a:solidFill>
                  <a:schemeClr val="tx1"/>
                </a:solidFill>
              </a:defRPr>
            </a:lvl3pPr>
            <a:lvl4pPr marL="1600200" indent="-228600">
              <a:buClr>
                <a:schemeClr val="accent2">
                  <a:lumMod val="50000"/>
                </a:schemeClr>
              </a:buClr>
              <a:buSzPct val="115000"/>
              <a:buFont typeface="Wingdings" panose="05000000000000000000" pitchFamily="2" charset="2"/>
              <a:buChar char="Ø"/>
              <a:defRPr>
                <a:solidFill>
                  <a:schemeClr val="tx1"/>
                </a:solidFill>
              </a:defRPr>
            </a:lvl4pPr>
            <a:lvl5pPr marL="2057400" indent="-228600">
              <a:buClr>
                <a:schemeClr val="accent2">
                  <a:lumMod val="50000"/>
                </a:schemeClr>
              </a:buClr>
              <a:buSzPct val="115000"/>
              <a:buFont typeface="Wingdings" panose="05000000000000000000" pitchFamily="2" charset="2"/>
              <a:buChar char="Ø"/>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C6242-D0ED-462C-B63E-1CB69FBA7600}" type="datetime1">
              <a:rPr lang="en-US" smtClean="0"/>
              <a:t>10/9/2022</a:t>
            </a:fld>
            <a:endParaRPr lang="en-US"/>
          </a:p>
        </p:txBody>
      </p:sp>
      <p:sp>
        <p:nvSpPr>
          <p:cNvPr id="5" name="Footer Placeholder 4"/>
          <p:cNvSpPr>
            <a:spLocks noGrp="1"/>
          </p:cNvSpPr>
          <p:nvPr>
            <p:ph type="ftr" sz="quarter" idx="11"/>
          </p:nvPr>
        </p:nvSpPr>
        <p:spPr/>
        <p:txBody>
          <a:bodyPr/>
          <a:lstStyle/>
          <a:p>
            <a:r>
              <a:rPr lang="en-US"/>
              <a:t>Filled With The Holy Spirit</a:t>
            </a:r>
          </a:p>
        </p:txBody>
      </p:sp>
      <p:sp>
        <p:nvSpPr>
          <p:cNvPr id="6" name="Slide Number Placeholder 5"/>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175786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1039509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055328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118954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66377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43617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Righteous Than I”: The Repentance Of Judah</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89945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Righteous Than I”: The Repentance Of Judah</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663261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27030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823780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42" name="Group 2">
            <a:extLst>
              <a:ext uri="{FF2B5EF4-FFF2-40B4-BE49-F238E27FC236}">
                <a16:creationId xmlns:a16="http://schemas.microsoft.com/office/drawing/2014/main" id="{C3B949D5-47E8-FECD-363A-B353E2D4D2F1}"/>
              </a:ext>
            </a:extLst>
          </p:cNvPr>
          <p:cNvGrpSpPr>
            <a:grpSpLocks/>
          </p:cNvGrpSpPr>
          <p:nvPr/>
        </p:nvGrpSpPr>
        <p:grpSpPr bwMode="auto">
          <a:xfrm>
            <a:off x="-6350" y="20638"/>
            <a:ext cx="9144000" cy="6858000"/>
            <a:chOff x="0" y="0"/>
            <a:chExt cx="5760" cy="4320"/>
          </a:xfrm>
        </p:grpSpPr>
        <p:sp>
          <p:nvSpPr>
            <p:cNvPr id="215043" name="Freeform 3">
              <a:extLst>
                <a:ext uri="{FF2B5EF4-FFF2-40B4-BE49-F238E27FC236}">
                  <a16:creationId xmlns:a16="http://schemas.microsoft.com/office/drawing/2014/main" id="{F140797B-002C-FE2A-5FF9-C461A71F55E0}"/>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44" name="Freeform 4">
              <a:extLst>
                <a:ext uri="{FF2B5EF4-FFF2-40B4-BE49-F238E27FC236}">
                  <a16:creationId xmlns:a16="http://schemas.microsoft.com/office/drawing/2014/main" id="{AD5D08AC-29A4-CD0F-18B4-1B04DCEC3A82}"/>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045" name="Freeform 5">
            <a:extLst>
              <a:ext uri="{FF2B5EF4-FFF2-40B4-BE49-F238E27FC236}">
                <a16:creationId xmlns:a16="http://schemas.microsoft.com/office/drawing/2014/main" id="{39E8E73A-8CA7-3997-A76C-B95D9897EF91}"/>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046" name="Group 6">
            <a:extLst>
              <a:ext uri="{FF2B5EF4-FFF2-40B4-BE49-F238E27FC236}">
                <a16:creationId xmlns:a16="http://schemas.microsoft.com/office/drawing/2014/main" id="{F2242E2E-A94A-5F93-016C-64921FC28C07}"/>
              </a:ext>
            </a:extLst>
          </p:cNvPr>
          <p:cNvGrpSpPr>
            <a:grpSpLocks/>
          </p:cNvGrpSpPr>
          <p:nvPr/>
        </p:nvGrpSpPr>
        <p:grpSpPr bwMode="auto">
          <a:xfrm>
            <a:off x="-1588" y="6034088"/>
            <a:ext cx="7845426" cy="850900"/>
            <a:chOff x="0" y="3792"/>
            <a:chExt cx="4942" cy="536"/>
          </a:xfrm>
        </p:grpSpPr>
        <p:sp>
          <p:nvSpPr>
            <p:cNvPr id="215047" name="Freeform 7">
              <a:extLst>
                <a:ext uri="{FF2B5EF4-FFF2-40B4-BE49-F238E27FC236}">
                  <a16:creationId xmlns:a16="http://schemas.microsoft.com/office/drawing/2014/main" id="{B7BDB9CB-DEBC-EA32-CD40-D8D56244D6D1}"/>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048" name="Group 8">
              <a:extLst>
                <a:ext uri="{FF2B5EF4-FFF2-40B4-BE49-F238E27FC236}">
                  <a16:creationId xmlns:a16="http://schemas.microsoft.com/office/drawing/2014/main" id="{614059BA-0C81-7F75-AF76-E9AFF9301B16}"/>
                </a:ext>
              </a:extLst>
            </p:cNvPr>
            <p:cNvGrpSpPr>
              <a:grpSpLocks/>
            </p:cNvGrpSpPr>
            <p:nvPr userDrawn="1"/>
          </p:nvGrpSpPr>
          <p:grpSpPr bwMode="auto">
            <a:xfrm>
              <a:off x="2486" y="3792"/>
              <a:ext cx="2456" cy="536"/>
              <a:chOff x="2486" y="3792"/>
              <a:chExt cx="2456" cy="536"/>
            </a:xfrm>
          </p:grpSpPr>
          <p:sp>
            <p:nvSpPr>
              <p:cNvPr id="215049" name="Freeform 9">
                <a:extLst>
                  <a:ext uri="{FF2B5EF4-FFF2-40B4-BE49-F238E27FC236}">
                    <a16:creationId xmlns:a16="http://schemas.microsoft.com/office/drawing/2014/main" id="{B42D8E52-E53D-9D97-EE13-0DFC3796D037}"/>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50" name="Freeform 10">
                <a:extLst>
                  <a:ext uri="{FF2B5EF4-FFF2-40B4-BE49-F238E27FC236}">
                    <a16:creationId xmlns:a16="http://schemas.microsoft.com/office/drawing/2014/main" id="{F245020F-8886-ED9F-32B3-40EA147E3E30}"/>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51" name="Freeform 11">
                <a:extLst>
                  <a:ext uri="{FF2B5EF4-FFF2-40B4-BE49-F238E27FC236}">
                    <a16:creationId xmlns:a16="http://schemas.microsoft.com/office/drawing/2014/main" id="{D71BC1B2-F52D-6283-BB4F-47F10626D6A4}"/>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52" name="Freeform 12">
                <a:extLst>
                  <a:ext uri="{FF2B5EF4-FFF2-40B4-BE49-F238E27FC236}">
                    <a16:creationId xmlns:a16="http://schemas.microsoft.com/office/drawing/2014/main" id="{D1C4BC49-DBE7-BDB2-F4AB-0A8C8AEA0CD2}"/>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53" name="Freeform 13">
                <a:extLst>
                  <a:ext uri="{FF2B5EF4-FFF2-40B4-BE49-F238E27FC236}">
                    <a16:creationId xmlns:a16="http://schemas.microsoft.com/office/drawing/2014/main" id="{020F818D-819E-6F57-6824-29D373FC032A}"/>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054" name="Freeform 14">
              <a:extLst>
                <a:ext uri="{FF2B5EF4-FFF2-40B4-BE49-F238E27FC236}">
                  <a16:creationId xmlns:a16="http://schemas.microsoft.com/office/drawing/2014/main" id="{19BE74FB-3057-DDA8-B03B-5455808FC391}"/>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055" name="Group 15">
            <a:extLst>
              <a:ext uri="{FF2B5EF4-FFF2-40B4-BE49-F238E27FC236}">
                <a16:creationId xmlns:a16="http://schemas.microsoft.com/office/drawing/2014/main" id="{B1059BCA-5ECE-D0D7-E88F-1DEBCFE1F429}"/>
              </a:ext>
            </a:extLst>
          </p:cNvPr>
          <p:cNvGrpSpPr>
            <a:grpSpLocks/>
          </p:cNvGrpSpPr>
          <p:nvPr/>
        </p:nvGrpSpPr>
        <p:grpSpPr bwMode="auto">
          <a:xfrm>
            <a:off x="627063" y="6021388"/>
            <a:ext cx="5684837" cy="849312"/>
            <a:chOff x="395" y="3793"/>
            <a:chExt cx="3581" cy="535"/>
          </a:xfrm>
        </p:grpSpPr>
        <p:sp>
          <p:nvSpPr>
            <p:cNvPr id="215056" name="Freeform 16">
              <a:extLst>
                <a:ext uri="{FF2B5EF4-FFF2-40B4-BE49-F238E27FC236}">
                  <a16:creationId xmlns:a16="http://schemas.microsoft.com/office/drawing/2014/main" id="{80DFA9D1-F8AC-DAD3-3879-F6775E90613D}"/>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57" name="Freeform 17">
              <a:extLst>
                <a:ext uri="{FF2B5EF4-FFF2-40B4-BE49-F238E27FC236}">
                  <a16:creationId xmlns:a16="http://schemas.microsoft.com/office/drawing/2014/main" id="{09A2909D-8535-85A4-A79E-17D6B59FDA0A}"/>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58" name="Freeform 18">
              <a:extLst>
                <a:ext uri="{FF2B5EF4-FFF2-40B4-BE49-F238E27FC236}">
                  <a16:creationId xmlns:a16="http://schemas.microsoft.com/office/drawing/2014/main" id="{FA140F63-0C7F-34BF-C58C-6CBCB95E32F6}"/>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59" name="Freeform 19">
              <a:extLst>
                <a:ext uri="{FF2B5EF4-FFF2-40B4-BE49-F238E27FC236}">
                  <a16:creationId xmlns:a16="http://schemas.microsoft.com/office/drawing/2014/main" id="{3E2FCCA8-995B-5823-E125-BE8DC6D70CAC}"/>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60" name="Freeform 20">
              <a:extLst>
                <a:ext uri="{FF2B5EF4-FFF2-40B4-BE49-F238E27FC236}">
                  <a16:creationId xmlns:a16="http://schemas.microsoft.com/office/drawing/2014/main" id="{C72451D3-4932-D564-7A9C-E4C833DD8015}"/>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61" name="Freeform 21">
              <a:extLst>
                <a:ext uri="{FF2B5EF4-FFF2-40B4-BE49-F238E27FC236}">
                  <a16:creationId xmlns:a16="http://schemas.microsoft.com/office/drawing/2014/main" id="{E574CE77-DA0A-3F68-6FF8-B4BD6248E16A}"/>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062" name="Rectangle 22">
            <a:extLst>
              <a:ext uri="{FF2B5EF4-FFF2-40B4-BE49-F238E27FC236}">
                <a16:creationId xmlns:a16="http://schemas.microsoft.com/office/drawing/2014/main" id="{146497E1-630E-EE4A-0A0D-4457AF06B5D9}"/>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215063" name="Rectangle 23">
            <a:extLst>
              <a:ext uri="{FF2B5EF4-FFF2-40B4-BE49-F238E27FC236}">
                <a16:creationId xmlns:a16="http://schemas.microsoft.com/office/drawing/2014/main" id="{D68C6A09-AF6D-0C50-539B-1DDF40322F45}"/>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215064" name="Rectangle 24">
            <a:extLst>
              <a:ext uri="{FF2B5EF4-FFF2-40B4-BE49-F238E27FC236}">
                <a16:creationId xmlns:a16="http://schemas.microsoft.com/office/drawing/2014/main" id="{0C50A61B-AAC0-1509-9741-1280A44CEA81}"/>
              </a:ext>
            </a:extLst>
          </p:cNvPr>
          <p:cNvSpPr>
            <a:spLocks noGrp="1" noChangeArrowheads="1"/>
          </p:cNvSpPr>
          <p:nvPr>
            <p:ph type="dt" sz="quarter" idx="2"/>
          </p:nvPr>
        </p:nvSpPr>
        <p:spPr/>
        <p:txBody>
          <a:bodyPr/>
          <a:lstStyle>
            <a:lvl1pPr>
              <a:defRPr/>
            </a:lvl1pPr>
          </a:lstStyle>
          <a:p>
            <a:endParaRPr lang="en-US" altLang="en-US"/>
          </a:p>
        </p:txBody>
      </p:sp>
      <p:sp>
        <p:nvSpPr>
          <p:cNvPr id="215065" name="Rectangle 25">
            <a:extLst>
              <a:ext uri="{FF2B5EF4-FFF2-40B4-BE49-F238E27FC236}">
                <a16:creationId xmlns:a16="http://schemas.microsoft.com/office/drawing/2014/main" id="{EDCE5B6F-D6DE-E899-F342-088E3DEBF6A8}"/>
              </a:ext>
            </a:extLst>
          </p:cNvPr>
          <p:cNvSpPr>
            <a:spLocks noGrp="1" noChangeArrowheads="1"/>
          </p:cNvSpPr>
          <p:nvPr>
            <p:ph type="sldNum" sz="quarter" idx="4"/>
          </p:nvPr>
        </p:nvSpPr>
        <p:spPr/>
        <p:txBody>
          <a:bodyPr/>
          <a:lstStyle>
            <a:lvl1pPr>
              <a:defRPr/>
            </a:lvl1pPr>
          </a:lstStyle>
          <a:p>
            <a:fld id="{278F1052-8CD3-42A2-A4B4-5492E625DA80}" type="slidenum">
              <a:rPr lang="en-US" altLang="en-US"/>
              <a:pPr/>
              <a:t>‹#›</a:t>
            </a:fld>
            <a:endParaRPr lang="en-US" altLang="en-US"/>
          </a:p>
        </p:txBody>
      </p:sp>
      <p:sp>
        <p:nvSpPr>
          <p:cNvPr id="215066" name="Rectangle 26">
            <a:extLst>
              <a:ext uri="{FF2B5EF4-FFF2-40B4-BE49-F238E27FC236}">
                <a16:creationId xmlns:a16="http://schemas.microsoft.com/office/drawing/2014/main" id="{194B18E0-081F-99DF-458D-9A99B3EF37FF}"/>
              </a:ext>
            </a:extLst>
          </p:cNvPr>
          <p:cNvSpPr>
            <a:spLocks noGrp="1" noChangeArrowheads="1"/>
          </p:cNvSpPr>
          <p:nvPr>
            <p:ph type="ftr" sz="quarter" idx="3"/>
          </p:nvPr>
        </p:nvSpPr>
        <p:spPr/>
        <p:txBody>
          <a:bodyPr/>
          <a:lstStyle>
            <a:lvl1pPr>
              <a:defRPr/>
            </a:lvl1pPr>
          </a:lstStyle>
          <a:p>
            <a:r>
              <a:rPr lang="en-US" altLang="en-US"/>
              <a:t>The Holy Spirit: Spiritual Gifts</a:t>
            </a:r>
          </a:p>
        </p:txBody>
      </p:sp>
    </p:spTree>
    <p:extLst>
      <p:ext uri="{BB962C8B-B14F-4D97-AF65-F5344CB8AC3E}">
        <p14:creationId xmlns:p14="http://schemas.microsoft.com/office/powerpoint/2010/main" val="252090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2B7AE7-98EB-40E7-813A-79715ECCBD45}" type="datetime1">
              <a:rPr lang="en-US" smtClean="0"/>
              <a:t>10/9/2022</a:t>
            </a:fld>
            <a:endParaRPr lang="en-US"/>
          </a:p>
        </p:txBody>
      </p:sp>
      <p:sp>
        <p:nvSpPr>
          <p:cNvPr id="5" name="Footer Placeholder 4"/>
          <p:cNvSpPr>
            <a:spLocks noGrp="1"/>
          </p:cNvSpPr>
          <p:nvPr>
            <p:ph type="ftr" sz="quarter" idx="11"/>
          </p:nvPr>
        </p:nvSpPr>
        <p:spPr/>
        <p:txBody>
          <a:bodyPr/>
          <a:lstStyle/>
          <a:p>
            <a:r>
              <a:rPr lang="en-US"/>
              <a:t>Filled With The Holy Spirit</a:t>
            </a:r>
          </a:p>
        </p:txBody>
      </p:sp>
      <p:sp>
        <p:nvSpPr>
          <p:cNvPr id="6" name="Slide Number Placeholder 5"/>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1295964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EE70-FBBD-6D26-EF42-AA3E88F37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122DF-EFED-E312-7D0F-12B87C5DCC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C34FD-77F6-10A1-011E-F6104819EDD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FE0AA3E-87BD-A16D-54C9-FD05BB59EE71}"/>
              </a:ext>
            </a:extLst>
          </p:cNvPr>
          <p:cNvSpPr>
            <a:spLocks noGrp="1"/>
          </p:cNvSpPr>
          <p:nvPr>
            <p:ph type="ftr" sz="quarter" idx="11"/>
          </p:nvPr>
        </p:nvSpPr>
        <p:spPr/>
        <p:txBody>
          <a:bodyPr/>
          <a:lstStyle>
            <a:lvl1pPr>
              <a:defRPr/>
            </a:lvl1pPr>
          </a:lstStyle>
          <a:p>
            <a:r>
              <a:rPr lang="en-US" altLang="en-US"/>
              <a:t>The Holy Spirit: Spiritual Gifts</a:t>
            </a:r>
          </a:p>
        </p:txBody>
      </p:sp>
      <p:sp>
        <p:nvSpPr>
          <p:cNvPr id="6" name="Slide Number Placeholder 5">
            <a:extLst>
              <a:ext uri="{FF2B5EF4-FFF2-40B4-BE49-F238E27FC236}">
                <a16:creationId xmlns:a16="http://schemas.microsoft.com/office/drawing/2014/main" id="{75BA561F-902E-FE16-EA98-C6AE74EB744C}"/>
              </a:ext>
            </a:extLst>
          </p:cNvPr>
          <p:cNvSpPr>
            <a:spLocks noGrp="1"/>
          </p:cNvSpPr>
          <p:nvPr>
            <p:ph type="sldNum" sz="quarter" idx="12"/>
          </p:nvPr>
        </p:nvSpPr>
        <p:spPr/>
        <p:txBody>
          <a:bodyPr/>
          <a:lstStyle>
            <a:lvl1pPr>
              <a:defRPr/>
            </a:lvl1pPr>
          </a:lstStyle>
          <a:p>
            <a:fld id="{E7FDE924-E42B-42F1-B0E1-B6A5AC8085ED}" type="slidenum">
              <a:rPr lang="en-US" altLang="en-US"/>
              <a:pPr/>
              <a:t>‹#›</a:t>
            </a:fld>
            <a:endParaRPr lang="en-US" altLang="en-US"/>
          </a:p>
        </p:txBody>
      </p:sp>
    </p:spTree>
    <p:extLst>
      <p:ext uri="{BB962C8B-B14F-4D97-AF65-F5344CB8AC3E}">
        <p14:creationId xmlns:p14="http://schemas.microsoft.com/office/powerpoint/2010/main" val="479876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B437-0AAE-8213-71F8-F04D79F52A6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54F48E-9CD7-D612-4FB7-C0083659589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8BB059-FE68-54CC-69A0-38999BBD70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161F8D8-AE03-D684-5023-CCCA19D9C0C6}"/>
              </a:ext>
            </a:extLst>
          </p:cNvPr>
          <p:cNvSpPr>
            <a:spLocks noGrp="1"/>
          </p:cNvSpPr>
          <p:nvPr>
            <p:ph type="ftr" sz="quarter" idx="11"/>
          </p:nvPr>
        </p:nvSpPr>
        <p:spPr/>
        <p:txBody>
          <a:bodyPr/>
          <a:lstStyle>
            <a:lvl1pPr>
              <a:defRPr/>
            </a:lvl1pPr>
          </a:lstStyle>
          <a:p>
            <a:r>
              <a:rPr lang="en-US" altLang="en-US"/>
              <a:t>The Holy Spirit: Spiritual Gifts</a:t>
            </a:r>
          </a:p>
        </p:txBody>
      </p:sp>
      <p:sp>
        <p:nvSpPr>
          <p:cNvPr id="6" name="Slide Number Placeholder 5">
            <a:extLst>
              <a:ext uri="{FF2B5EF4-FFF2-40B4-BE49-F238E27FC236}">
                <a16:creationId xmlns:a16="http://schemas.microsoft.com/office/drawing/2014/main" id="{4ED3D830-9503-5AE6-A447-A75DB138239C}"/>
              </a:ext>
            </a:extLst>
          </p:cNvPr>
          <p:cNvSpPr>
            <a:spLocks noGrp="1"/>
          </p:cNvSpPr>
          <p:nvPr>
            <p:ph type="sldNum" sz="quarter" idx="12"/>
          </p:nvPr>
        </p:nvSpPr>
        <p:spPr/>
        <p:txBody>
          <a:bodyPr/>
          <a:lstStyle>
            <a:lvl1pPr>
              <a:defRPr/>
            </a:lvl1pPr>
          </a:lstStyle>
          <a:p>
            <a:fld id="{D88DDDA0-B846-4F7B-89FC-1B56EF934C59}" type="slidenum">
              <a:rPr lang="en-US" altLang="en-US"/>
              <a:pPr/>
              <a:t>‹#›</a:t>
            </a:fld>
            <a:endParaRPr lang="en-US" altLang="en-US"/>
          </a:p>
        </p:txBody>
      </p:sp>
    </p:spTree>
    <p:extLst>
      <p:ext uri="{BB962C8B-B14F-4D97-AF65-F5344CB8AC3E}">
        <p14:creationId xmlns:p14="http://schemas.microsoft.com/office/powerpoint/2010/main" val="1023301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FA1B-896A-CA59-BCAE-3041D7273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A3267-6887-0B60-2371-5A52807D80C9}"/>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1A500A-C63E-9F68-5BD5-BF161967F301}"/>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A32872-8FE8-5E18-CE99-6C438CF3818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96E4CCD-46E4-ACD6-2AFC-F5728F58551D}"/>
              </a:ext>
            </a:extLst>
          </p:cNvPr>
          <p:cNvSpPr>
            <a:spLocks noGrp="1"/>
          </p:cNvSpPr>
          <p:nvPr>
            <p:ph type="ftr" sz="quarter" idx="11"/>
          </p:nvPr>
        </p:nvSpPr>
        <p:spPr/>
        <p:txBody>
          <a:bodyPr/>
          <a:lstStyle>
            <a:lvl1pPr>
              <a:defRPr/>
            </a:lvl1pPr>
          </a:lstStyle>
          <a:p>
            <a:r>
              <a:rPr lang="en-US" altLang="en-US"/>
              <a:t>The Holy Spirit: Spiritual Gifts</a:t>
            </a:r>
          </a:p>
        </p:txBody>
      </p:sp>
      <p:sp>
        <p:nvSpPr>
          <p:cNvPr id="7" name="Slide Number Placeholder 6">
            <a:extLst>
              <a:ext uri="{FF2B5EF4-FFF2-40B4-BE49-F238E27FC236}">
                <a16:creationId xmlns:a16="http://schemas.microsoft.com/office/drawing/2014/main" id="{4D31C1F0-7A3D-FE7F-D580-17A8F76FAF59}"/>
              </a:ext>
            </a:extLst>
          </p:cNvPr>
          <p:cNvSpPr>
            <a:spLocks noGrp="1"/>
          </p:cNvSpPr>
          <p:nvPr>
            <p:ph type="sldNum" sz="quarter" idx="12"/>
          </p:nvPr>
        </p:nvSpPr>
        <p:spPr/>
        <p:txBody>
          <a:bodyPr/>
          <a:lstStyle>
            <a:lvl1pPr>
              <a:defRPr/>
            </a:lvl1pPr>
          </a:lstStyle>
          <a:p>
            <a:fld id="{37126A64-E969-4B66-9E67-FD84726EED5C}" type="slidenum">
              <a:rPr lang="en-US" altLang="en-US"/>
              <a:pPr/>
              <a:t>‹#›</a:t>
            </a:fld>
            <a:endParaRPr lang="en-US" altLang="en-US"/>
          </a:p>
        </p:txBody>
      </p:sp>
    </p:spTree>
    <p:extLst>
      <p:ext uri="{BB962C8B-B14F-4D97-AF65-F5344CB8AC3E}">
        <p14:creationId xmlns:p14="http://schemas.microsoft.com/office/powerpoint/2010/main" val="992872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0152-84D4-44CD-A466-7C543F481DA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8578E1-DB70-AC7E-2599-1BC1A4594C3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62CB65-CB11-43D6-0FE1-D334233EF54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FAE885-5D0F-8210-2C7A-EA4A8174CD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7732FB-028B-A8B1-F222-1629D87FC73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A684BD-589E-3407-F494-00032924803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C070E16-47F7-B426-8039-A72F85F3FC50}"/>
              </a:ext>
            </a:extLst>
          </p:cNvPr>
          <p:cNvSpPr>
            <a:spLocks noGrp="1"/>
          </p:cNvSpPr>
          <p:nvPr>
            <p:ph type="ftr" sz="quarter" idx="11"/>
          </p:nvPr>
        </p:nvSpPr>
        <p:spPr/>
        <p:txBody>
          <a:bodyPr/>
          <a:lstStyle>
            <a:lvl1pPr>
              <a:defRPr/>
            </a:lvl1pPr>
          </a:lstStyle>
          <a:p>
            <a:r>
              <a:rPr lang="en-US" altLang="en-US"/>
              <a:t>The Holy Spirit: Spiritual Gifts</a:t>
            </a:r>
          </a:p>
        </p:txBody>
      </p:sp>
      <p:sp>
        <p:nvSpPr>
          <p:cNvPr id="9" name="Slide Number Placeholder 8">
            <a:extLst>
              <a:ext uri="{FF2B5EF4-FFF2-40B4-BE49-F238E27FC236}">
                <a16:creationId xmlns:a16="http://schemas.microsoft.com/office/drawing/2014/main" id="{4DF135B4-B182-91E9-7A39-649C30011800}"/>
              </a:ext>
            </a:extLst>
          </p:cNvPr>
          <p:cNvSpPr>
            <a:spLocks noGrp="1"/>
          </p:cNvSpPr>
          <p:nvPr>
            <p:ph type="sldNum" sz="quarter" idx="12"/>
          </p:nvPr>
        </p:nvSpPr>
        <p:spPr/>
        <p:txBody>
          <a:bodyPr/>
          <a:lstStyle>
            <a:lvl1pPr>
              <a:defRPr/>
            </a:lvl1pPr>
          </a:lstStyle>
          <a:p>
            <a:fld id="{9F3E5756-D36F-4E3D-8197-B3ED7FD56EE5}" type="slidenum">
              <a:rPr lang="en-US" altLang="en-US"/>
              <a:pPr/>
              <a:t>‹#›</a:t>
            </a:fld>
            <a:endParaRPr lang="en-US" altLang="en-US"/>
          </a:p>
        </p:txBody>
      </p:sp>
    </p:spTree>
    <p:extLst>
      <p:ext uri="{BB962C8B-B14F-4D97-AF65-F5344CB8AC3E}">
        <p14:creationId xmlns:p14="http://schemas.microsoft.com/office/powerpoint/2010/main" val="3497891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DACA-948D-9D45-D249-831A08FD84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771BC-B987-1914-C707-ED56DD1FFF8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7D3871D-FA17-0ECE-B56A-8B54C35E550F}"/>
              </a:ext>
            </a:extLst>
          </p:cNvPr>
          <p:cNvSpPr>
            <a:spLocks noGrp="1"/>
          </p:cNvSpPr>
          <p:nvPr>
            <p:ph type="ftr" sz="quarter" idx="11"/>
          </p:nvPr>
        </p:nvSpPr>
        <p:spPr/>
        <p:txBody>
          <a:bodyPr/>
          <a:lstStyle>
            <a:lvl1pPr>
              <a:defRPr/>
            </a:lvl1pPr>
          </a:lstStyle>
          <a:p>
            <a:r>
              <a:rPr lang="en-US" altLang="en-US"/>
              <a:t>The Holy Spirit: Spiritual Gifts</a:t>
            </a:r>
          </a:p>
        </p:txBody>
      </p:sp>
      <p:sp>
        <p:nvSpPr>
          <p:cNvPr id="5" name="Slide Number Placeholder 4">
            <a:extLst>
              <a:ext uri="{FF2B5EF4-FFF2-40B4-BE49-F238E27FC236}">
                <a16:creationId xmlns:a16="http://schemas.microsoft.com/office/drawing/2014/main" id="{2FBF6A94-701D-C331-4D1E-7156E318C389}"/>
              </a:ext>
            </a:extLst>
          </p:cNvPr>
          <p:cNvSpPr>
            <a:spLocks noGrp="1"/>
          </p:cNvSpPr>
          <p:nvPr>
            <p:ph type="sldNum" sz="quarter" idx="12"/>
          </p:nvPr>
        </p:nvSpPr>
        <p:spPr/>
        <p:txBody>
          <a:bodyPr/>
          <a:lstStyle>
            <a:lvl1pPr>
              <a:defRPr/>
            </a:lvl1pPr>
          </a:lstStyle>
          <a:p>
            <a:fld id="{C0831C0B-ABE3-49CB-877C-EBFEDDF6CBDB}" type="slidenum">
              <a:rPr lang="en-US" altLang="en-US"/>
              <a:pPr/>
              <a:t>‹#›</a:t>
            </a:fld>
            <a:endParaRPr lang="en-US" altLang="en-US"/>
          </a:p>
        </p:txBody>
      </p:sp>
    </p:spTree>
    <p:extLst>
      <p:ext uri="{BB962C8B-B14F-4D97-AF65-F5344CB8AC3E}">
        <p14:creationId xmlns:p14="http://schemas.microsoft.com/office/powerpoint/2010/main" val="1825746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336CCB-7731-C9CF-E8CE-CDBE2C220BE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A86E85B-7C56-E6C0-2529-BBE524415911}"/>
              </a:ext>
            </a:extLst>
          </p:cNvPr>
          <p:cNvSpPr>
            <a:spLocks noGrp="1"/>
          </p:cNvSpPr>
          <p:nvPr>
            <p:ph type="ftr" sz="quarter" idx="11"/>
          </p:nvPr>
        </p:nvSpPr>
        <p:spPr/>
        <p:txBody>
          <a:bodyPr/>
          <a:lstStyle>
            <a:lvl1pPr>
              <a:defRPr/>
            </a:lvl1pPr>
          </a:lstStyle>
          <a:p>
            <a:r>
              <a:rPr lang="en-US" altLang="en-US"/>
              <a:t>The Holy Spirit: Spiritual Gifts</a:t>
            </a:r>
          </a:p>
        </p:txBody>
      </p:sp>
      <p:sp>
        <p:nvSpPr>
          <p:cNvPr id="4" name="Slide Number Placeholder 3">
            <a:extLst>
              <a:ext uri="{FF2B5EF4-FFF2-40B4-BE49-F238E27FC236}">
                <a16:creationId xmlns:a16="http://schemas.microsoft.com/office/drawing/2014/main" id="{C17716BF-F778-0C39-73B0-E99426779C8C}"/>
              </a:ext>
            </a:extLst>
          </p:cNvPr>
          <p:cNvSpPr>
            <a:spLocks noGrp="1"/>
          </p:cNvSpPr>
          <p:nvPr>
            <p:ph type="sldNum" sz="quarter" idx="12"/>
          </p:nvPr>
        </p:nvSpPr>
        <p:spPr/>
        <p:txBody>
          <a:bodyPr/>
          <a:lstStyle>
            <a:lvl1pPr>
              <a:defRPr/>
            </a:lvl1pPr>
          </a:lstStyle>
          <a:p>
            <a:fld id="{078D0E0D-D1BC-4117-A17D-7E6804B06461}" type="slidenum">
              <a:rPr lang="en-US" altLang="en-US"/>
              <a:pPr/>
              <a:t>‹#›</a:t>
            </a:fld>
            <a:endParaRPr lang="en-US" altLang="en-US"/>
          </a:p>
        </p:txBody>
      </p:sp>
    </p:spTree>
    <p:extLst>
      <p:ext uri="{BB962C8B-B14F-4D97-AF65-F5344CB8AC3E}">
        <p14:creationId xmlns:p14="http://schemas.microsoft.com/office/powerpoint/2010/main" val="79569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DA40-9B00-B92E-4AA3-23A746F1ED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FFD72C-C777-FBAA-0D65-2825B1D003B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22284D-766C-6AF0-3501-E8AB4EA4CB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81B77-707C-9E65-C7A1-CC396CA159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E8D0233-CC16-0BAE-60C0-080821BBFA0A}"/>
              </a:ext>
            </a:extLst>
          </p:cNvPr>
          <p:cNvSpPr>
            <a:spLocks noGrp="1"/>
          </p:cNvSpPr>
          <p:nvPr>
            <p:ph type="ftr" sz="quarter" idx="11"/>
          </p:nvPr>
        </p:nvSpPr>
        <p:spPr/>
        <p:txBody>
          <a:bodyPr/>
          <a:lstStyle>
            <a:lvl1pPr>
              <a:defRPr/>
            </a:lvl1pPr>
          </a:lstStyle>
          <a:p>
            <a:r>
              <a:rPr lang="en-US" altLang="en-US"/>
              <a:t>The Holy Spirit: Spiritual Gifts</a:t>
            </a:r>
          </a:p>
        </p:txBody>
      </p:sp>
      <p:sp>
        <p:nvSpPr>
          <p:cNvPr id="7" name="Slide Number Placeholder 6">
            <a:extLst>
              <a:ext uri="{FF2B5EF4-FFF2-40B4-BE49-F238E27FC236}">
                <a16:creationId xmlns:a16="http://schemas.microsoft.com/office/drawing/2014/main" id="{92183004-B1FC-42A3-B577-8DF888CE8B9B}"/>
              </a:ext>
            </a:extLst>
          </p:cNvPr>
          <p:cNvSpPr>
            <a:spLocks noGrp="1"/>
          </p:cNvSpPr>
          <p:nvPr>
            <p:ph type="sldNum" sz="quarter" idx="12"/>
          </p:nvPr>
        </p:nvSpPr>
        <p:spPr/>
        <p:txBody>
          <a:bodyPr/>
          <a:lstStyle>
            <a:lvl1pPr>
              <a:defRPr/>
            </a:lvl1pPr>
          </a:lstStyle>
          <a:p>
            <a:fld id="{A009DCE0-C368-48F0-88E3-7897F273FC62}" type="slidenum">
              <a:rPr lang="en-US" altLang="en-US"/>
              <a:pPr/>
              <a:t>‹#›</a:t>
            </a:fld>
            <a:endParaRPr lang="en-US" altLang="en-US"/>
          </a:p>
        </p:txBody>
      </p:sp>
    </p:spTree>
    <p:extLst>
      <p:ext uri="{BB962C8B-B14F-4D97-AF65-F5344CB8AC3E}">
        <p14:creationId xmlns:p14="http://schemas.microsoft.com/office/powerpoint/2010/main" val="3377823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ED2D-D951-26A8-8E6A-83C35C0354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70EF0F-5869-416B-4146-4BDD8AABEB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F20C9F-BF8E-D93F-466B-C48B8F5468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4FBE-FB64-7D1B-2D44-6807AFB2EF8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50D0AF1-B2F6-E6EC-1ABA-C7DF13EFECF0}"/>
              </a:ext>
            </a:extLst>
          </p:cNvPr>
          <p:cNvSpPr>
            <a:spLocks noGrp="1"/>
          </p:cNvSpPr>
          <p:nvPr>
            <p:ph type="ftr" sz="quarter" idx="11"/>
          </p:nvPr>
        </p:nvSpPr>
        <p:spPr/>
        <p:txBody>
          <a:bodyPr/>
          <a:lstStyle>
            <a:lvl1pPr>
              <a:defRPr/>
            </a:lvl1pPr>
          </a:lstStyle>
          <a:p>
            <a:r>
              <a:rPr lang="en-US" altLang="en-US"/>
              <a:t>The Holy Spirit: Spiritual Gifts</a:t>
            </a:r>
          </a:p>
        </p:txBody>
      </p:sp>
      <p:sp>
        <p:nvSpPr>
          <p:cNvPr id="7" name="Slide Number Placeholder 6">
            <a:extLst>
              <a:ext uri="{FF2B5EF4-FFF2-40B4-BE49-F238E27FC236}">
                <a16:creationId xmlns:a16="http://schemas.microsoft.com/office/drawing/2014/main" id="{434ECEF6-F3D7-BC13-AC2B-6A98F51B48B2}"/>
              </a:ext>
            </a:extLst>
          </p:cNvPr>
          <p:cNvSpPr>
            <a:spLocks noGrp="1"/>
          </p:cNvSpPr>
          <p:nvPr>
            <p:ph type="sldNum" sz="quarter" idx="12"/>
          </p:nvPr>
        </p:nvSpPr>
        <p:spPr/>
        <p:txBody>
          <a:bodyPr/>
          <a:lstStyle>
            <a:lvl1pPr>
              <a:defRPr/>
            </a:lvl1pPr>
          </a:lstStyle>
          <a:p>
            <a:fld id="{FA0043B6-E782-4F8A-B97F-72FE1D95C7BD}" type="slidenum">
              <a:rPr lang="en-US" altLang="en-US"/>
              <a:pPr/>
              <a:t>‹#›</a:t>
            </a:fld>
            <a:endParaRPr lang="en-US" altLang="en-US"/>
          </a:p>
        </p:txBody>
      </p:sp>
    </p:spTree>
    <p:extLst>
      <p:ext uri="{BB962C8B-B14F-4D97-AF65-F5344CB8AC3E}">
        <p14:creationId xmlns:p14="http://schemas.microsoft.com/office/powerpoint/2010/main" val="2364041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1E2A-1FD4-4326-34E0-A06386C5D9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42D485-6A16-C6AD-3E71-C59514137B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9D79A-6E9B-D3CE-EB03-1AC141BA02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FD90F3-8CAC-BEEB-A473-18EC087E4B95}"/>
              </a:ext>
            </a:extLst>
          </p:cNvPr>
          <p:cNvSpPr>
            <a:spLocks noGrp="1"/>
          </p:cNvSpPr>
          <p:nvPr>
            <p:ph type="ftr" sz="quarter" idx="11"/>
          </p:nvPr>
        </p:nvSpPr>
        <p:spPr/>
        <p:txBody>
          <a:bodyPr/>
          <a:lstStyle>
            <a:lvl1pPr>
              <a:defRPr/>
            </a:lvl1pPr>
          </a:lstStyle>
          <a:p>
            <a:r>
              <a:rPr lang="en-US" altLang="en-US"/>
              <a:t>The Holy Spirit: Spiritual Gifts</a:t>
            </a:r>
          </a:p>
        </p:txBody>
      </p:sp>
      <p:sp>
        <p:nvSpPr>
          <p:cNvPr id="6" name="Slide Number Placeholder 5">
            <a:extLst>
              <a:ext uri="{FF2B5EF4-FFF2-40B4-BE49-F238E27FC236}">
                <a16:creationId xmlns:a16="http://schemas.microsoft.com/office/drawing/2014/main" id="{537DED85-5F70-1518-A529-CAB74BD9EDBE}"/>
              </a:ext>
            </a:extLst>
          </p:cNvPr>
          <p:cNvSpPr>
            <a:spLocks noGrp="1"/>
          </p:cNvSpPr>
          <p:nvPr>
            <p:ph type="sldNum" sz="quarter" idx="12"/>
          </p:nvPr>
        </p:nvSpPr>
        <p:spPr/>
        <p:txBody>
          <a:bodyPr/>
          <a:lstStyle>
            <a:lvl1pPr>
              <a:defRPr/>
            </a:lvl1pPr>
          </a:lstStyle>
          <a:p>
            <a:fld id="{26192405-56F5-4C75-A105-9491909740B4}" type="slidenum">
              <a:rPr lang="en-US" altLang="en-US"/>
              <a:pPr/>
              <a:t>‹#›</a:t>
            </a:fld>
            <a:endParaRPr lang="en-US" altLang="en-US"/>
          </a:p>
        </p:txBody>
      </p:sp>
    </p:spTree>
    <p:extLst>
      <p:ext uri="{BB962C8B-B14F-4D97-AF65-F5344CB8AC3E}">
        <p14:creationId xmlns:p14="http://schemas.microsoft.com/office/powerpoint/2010/main" val="1295102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B2F42-A6E9-E51A-BF63-BEB1A316DE7D}"/>
              </a:ext>
            </a:extLst>
          </p:cNvPr>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8DD1D6-986C-B8CB-99D5-9B9BB19944D4}"/>
              </a:ext>
            </a:extLst>
          </p:cNvPr>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361DB-8746-656B-E988-5A5A264D030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0807AD-880E-C4B3-BD73-7A9462F6267E}"/>
              </a:ext>
            </a:extLst>
          </p:cNvPr>
          <p:cNvSpPr>
            <a:spLocks noGrp="1"/>
          </p:cNvSpPr>
          <p:nvPr>
            <p:ph type="ftr" sz="quarter" idx="11"/>
          </p:nvPr>
        </p:nvSpPr>
        <p:spPr/>
        <p:txBody>
          <a:bodyPr/>
          <a:lstStyle>
            <a:lvl1pPr>
              <a:defRPr/>
            </a:lvl1pPr>
          </a:lstStyle>
          <a:p>
            <a:r>
              <a:rPr lang="en-US" altLang="en-US"/>
              <a:t>The Holy Spirit: Spiritual Gifts</a:t>
            </a:r>
          </a:p>
        </p:txBody>
      </p:sp>
      <p:sp>
        <p:nvSpPr>
          <p:cNvPr id="6" name="Slide Number Placeholder 5">
            <a:extLst>
              <a:ext uri="{FF2B5EF4-FFF2-40B4-BE49-F238E27FC236}">
                <a16:creationId xmlns:a16="http://schemas.microsoft.com/office/drawing/2014/main" id="{2BA294AF-3225-F3ED-72E1-0C386A4BF355}"/>
              </a:ext>
            </a:extLst>
          </p:cNvPr>
          <p:cNvSpPr>
            <a:spLocks noGrp="1"/>
          </p:cNvSpPr>
          <p:nvPr>
            <p:ph type="sldNum" sz="quarter" idx="12"/>
          </p:nvPr>
        </p:nvSpPr>
        <p:spPr/>
        <p:txBody>
          <a:bodyPr/>
          <a:lstStyle>
            <a:lvl1pPr>
              <a:defRPr/>
            </a:lvl1pPr>
          </a:lstStyle>
          <a:p>
            <a:fld id="{F08DDBAA-50B0-4149-9C88-F81F7E8A088B}" type="slidenum">
              <a:rPr lang="en-US" altLang="en-US"/>
              <a:pPr/>
              <a:t>‹#›</a:t>
            </a:fld>
            <a:endParaRPr lang="en-US" altLang="en-US"/>
          </a:p>
        </p:txBody>
      </p:sp>
    </p:spTree>
    <p:extLst>
      <p:ext uri="{BB962C8B-B14F-4D97-AF65-F5344CB8AC3E}">
        <p14:creationId xmlns:p14="http://schemas.microsoft.com/office/powerpoint/2010/main" val="356056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BD9C7F-D7D6-4C93-AB42-1BFC300B6FC3}" type="datetime1">
              <a:rPr lang="en-US" smtClean="0"/>
              <a:t>10/9/2022</a:t>
            </a:fld>
            <a:endParaRPr lang="en-US"/>
          </a:p>
        </p:txBody>
      </p:sp>
      <p:sp>
        <p:nvSpPr>
          <p:cNvPr id="6" name="Footer Placeholder 5"/>
          <p:cNvSpPr>
            <a:spLocks noGrp="1"/>
          </p:cNvSpPr>
          <p:nvPr>
            <p:ph type="ftr" sz="quarter" idx="11"/>
          </p:nvPr>
        </p:nvSpPr>
        <p:spPr/>
        <p:txBody>
          <a:bodyPr/>
          <a:lstStyle/>
          <a:p>
            <a:r>
              <a:rPr lang="en-US"/>
              <a:t>Filled With The Holy Spirit</a:t>
            </a:r>
          </a:p>
        </p:txBody>
      </p:sp>
      <p:sp>
        <p:nvSpPr>
          <p:cNvPr id="7" name="Slide Number Placeholder 6"/>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3665965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5FA2-51A9-90DD-1D05-F2A9CEFCF188}"/>
              </a:ext>
            </a:extLst>
          </p:cNvPr>
          <p:cNvSpPr>
            <a:spLocks noGrp="1"/>
          </p:cNvSpPr>
          <p:nvPr>
            <p:ph type="title"/>
          </p:nvPr>
        </p:nvSpPr>
        <p:spPr>
          <a:xfrm>
            <a:off x="457200" y="228600"/>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067A1295-7D1F-29BF-B704-DCBA4BDDBBD8}"/>
              </a:ext>
            </a:extLst>
          </p:cNvPr>
          <p:cNvSpPr>
            <a:spLocks noGrp="1"/>
          </p:cNvSpPr>
          <p:nvPr>
            <p:ph type="tbl" idx="1"/>
          </p:nvPr>
        </p:nvSpPr>
        <p:spPr>
          <a:xfrm>
            <a:off x="457200" y="1600200"/>
            <a:ext cx="8229600" cy="4495800"/>
          </a:xfrm>
        </p:spPr>
        <p:txBody>
          <a:bodyPr/>
          <a:lstStyle/>
          <a:p>
            <a:endParaRPr lang="en-US"/>
          </a:p>
        </p:txBody>
      </p:sp>
      <p:sp>
        <p:nvSpPr>
          <p:cNvPr id="4" name="Date Placeholder 3">
            <a:extLst>
              <a:ext uri="{FF2B5EF4-FFF2-40B4-BE49-F238E27FC236}">
                <a16:creationId xmlns:a16="http://schemas.microsoft.com/office/drawing/2014/main" id="{7942B013-654B-5AED-D7D9-369F9BBF2DFE}"/>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010660-E5E9-63EC-102C-34FE5729E29A}"/>
              </a:ext>
            </a:extLst>
          </p:cNvPr>
          <p:cNvSpPr>
            <a:spLocks noGrp="1"/>
          </p:cNvSpPr>
          <p:nvPr>
            <p:ph type="ftr" sz="quarter" idx="11"/>
          </p:nvPr>
        </p:nvSpPr>
        <p:spPr>
          <a:xfrm>
            <a:off x="3124200" y="6248400"/>
            <a:ext cx="2895600" cy="457200"/>
          </a:xfrm>
        </p:spPr>
        <p:txBody>
          <a:bodyPr/>
          <a:lstStyle>
            <a:lvl1pPr>
              <a:defRPr/>
            </a:lvl1pPr>
          </a:lstStyle>
          <a:p>
            <a:r>
              <a:rPr lang="en-US" altLang="en-US"/>
              <a:t>The Holy Spirit: Spiritual Gifts</a:t>
            </a:r>
          </a:p>
        </p:txBody>
      </p:sp>
      <p:sp>
        <p:nvSpPr>
          <p:cNvPr id="6" name="Slide Number Placeholder 5">
            <a:extLst>
              <a:ext uri="{FF2B5EF4-FFF2-40B4-BE49-F238E27FC236}">
                <a16:creationId xmlns:a16="http://schemas.microsoft.com/office/drawing/2014/main" id="{913B73AE-5B32-54AC-64B6-6954F3953CBD}"/>
              </a:ext>
            </a:extLst>
          </p:cNvPr>
          <p:cNvSpPr>
            <a:spLocks noGrp="1"/>
          </p:cNvSpPr>
          <p:nvPr>
            <p:ph type="sldNum" sz="quarter" idx="12"/>
          </p:nvPr>
        </p:nvSpPr>
        <p:spPr>
          <a:xfrm>
            <a:off x="6553200" y="6248400"/>
            <a:ext cx="2133600" cy="457200"/>
          </a:xfrm>
        </p:spPr>
        <p:txBody>
          <a:bodyPr/>
          <a:lstStyle>
            <a:lvl1pPr>
              <a:defRPr/>
            </a:lvl1pPr>
          </a:lstStyle>
          <a:p>
            <a:fld id="{C25B2828-F36A-49E4-A468-917B83E91329}" type="slidenum">
              <a:rPr lang="en-US" altLang="en-US"/>
              <a:pPr/>
              <a:t>‹#›</a:t>
            </a:fld>
            <a:endParaRPr lang="en-US" altLang="en-US"/>
          </a:p>
        </p:txBody>
      </p:sp>
    </p:spTree>
    <p:extLst>
      <p:ext uri="{BB962C8B-B14F-4D97-AF65-F5344CB8AC3E}">
        <p14:creationId xmlns:p14="http://schemas.microsoft.com/office/powerpoint/2010/main" val="140923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3E6B07-8942-45A9-9692-BE581621AB93}" type="datetime1">
              <a:rPr lang="en-US" smtClean="0"/>
              <a:t>10/9/2022</a:t>
            </a:fld>
            <a:endParaRPr lang="en-US"/>
          </a:p>
        </p:txBody>
      </p:sp>
      <p:sp>
        <p:nvSpPr>
          <p:cNvPr id="8" name="Footer Placeholder 7"/>
          <p:cNvSpPr>
            <a:spLocks noGrp="1"/>
          </p:cNvSpPr>
          <p:nvPr>
            <p:ph type="ftr" sz="quarter" idx="11"/>
          </p:nvPr>
        </p:nvSpPr>
        <p:spPr/>
        <p:txBody>
          <a:bodyPr/>
          <a:lstStyle/>
          <a:p>
            <a:r>
              <a:rPr lang="en-US"/>
              <a:t>Filled With The Holy Spirit</a:t>
            </a:r>
          </a:p>
        </p:txBody>
      </p:sp>
      <p:sp>
        <p:nvSpPr>
          <p:cNvPr id="9" name="Slide Number Placeholder 8"/>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397951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C2DB86-22D5-4ECF-A81F-E5780380A3F3}" type="datetime1">
              <a:rPr lang="en-US" smtClean="0"/>
              <a:t>10/9/2022</a:t>
            </a:fld>
            <a:endParaRPr lang="en-US"/>
          </a:p>
        </p:txBody>
      </p:sp>
      <p:sp>
        <p:nvSpPr>
          <p:cNvPr id="4" name="Footer Placeholder 3"/>
          <p:cNvSpPr>
            <a:spLocks noGrp="1"/>
          </p:cNvSpPr>
          <p:nvPr>
            <p:ph type="ftr" sz="quarter" idx="11"/>
          </p:nvPr>
        </p:nvSpPr>
        <p:spPr/>
        <p:txBody>
          <a:bodyPr/>
          <a:lstStyle/>
          <a:p>
            <a:r>
              <a:rPr lang="en-US"/>
              <a:t>Filled With The Holy Spirit</a:t>
            </a:r>
          </a:p>
        </p:txBody>
      </p:sp>
      <p:sp>
        <p:nvSpPr>
          <p:cNvPr id="5" name="Slide Number Placeholder 4"/>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372361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C2B89-8882-485D-86B0-EDA6E53D0431}" type="datetime1">
              <a:rPr lang="en-US" smtClean="0"/>
              <a:t>10/9/2022</a:t>
            </a:fld>
            <a:endParaRPr lang="en-US"/>
          </a:p>
        </p:txBody>
      </p:sp>
      <p:sp>
        <p:nvSpPr>
          <p:cNvPr id="3" name="Footer Placeholder 2"/>
          <p:cNvSpPr>
            <a:spLocks noGrp="1"/>
          </p:cNvSpPr>
          <p:nvPr>
            <p:ph type="ftr" sz="quarter" idx="11"/>
          </p:nvPr>
        </p:nvSpPr>
        <p:spPr/>
        <p:txBody>
          <a:bodyPr/>
          <a:lstStyle/>
          <a:p>
            <a:r>
              <a:rPr lang="en-US"/>
              <a:t>Filled With The Holy Spirit</a:t>
            </a:r>
          </a:p>
        </p:txBody>
      </p:sp>
      <p:sp>
        <p:nvSpPr>
          <p:cNvPr id="4" name="Slide Number Placeholder 3"/>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350548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DC0E5D-BE13-494B-A9D8-B5EFD40EC8CF}" type="datetime1">
              <a:rPr lang="en-US" smtClean="0"/>
              <a:t>10/9/2022</a:t>
            </a:fld>
            <a:endParaRPr lang="en-US"/>
          </a:p>
        </p:txBody>
      </p:sp>
      <p:sp>
        <p:nvSpPr>
          <p:cNvPr id="6" name="Footer Placeholder 5"/>
          <p:cNvSpPr>
            <a:spLocks noGrp="1"/>
          </p:cNvSpPr>
          <p:nvPr>
            <p:ph type="ftr" sz="quarter" idx="11"/>
          </p:nvPr>
        </p:nvSpPr>
        <p:spPr/>
        <p:txBody>
          <a:bodyPr/>
          <a:lstStyle/>
          <a:p>
            <a:r>
              <a:rPr lang="en-US"/>
              <a:t>Filled With The Holy Spirit</a:t>
            </a:r>
          </a:p>
        </p:txBody>
      </p:sp>
      <p:sp>
        <p:nvSpPr>
          <p:cNvPr id="7" name="Slide Number Placeholder 6"/>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96187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FB661-5640-4861-97E6-BC9C09AC830C}" type="datetime1">
              <a:rPr lang="en-US" smtClean="0"/>
              <a:t>10/9/2022</a:t>
            </a:fld>
            <a:endParaRPr lang="en-US"/>
          </a:p>
        </p:txBody>
      </p:sp>
      <p:sp>
        <p:nvSpPr>
          <p:cNvPr id="6" name="Footer Placeholder 5"/>
          <p:cNvSpPr>
            <a:spLocks noGrp="1"/>
          </p:cNvSpPr>
          <p:nvPr>
            <p:ph type="ftr" sz="quarter" idx="11"/>
          </p:nvPr>
        </p:nvSpPr>
        <p:spPr/>
        <p:txBody>
          <a:bodyPr/>
          <a:lstStyle/>
          <a:p>
            <a:r>
              <a:rPr lang="en-US"/>
              <a:t>Filled With The Holy Spirit</a:t>
            </a:r>
          </a:p>
        </p:txBody>
      </p:sp>
      <p:sp>
        <p:nvSpPr>
          <p:cNvPr id="7" name="Slide Number Placeholder 6"/>
          <p:cNvSpPr>
            <a:spLocks noGrp="1"/>
          </p:cNvSpPr>
          <p:nvPr>
            <p:ph type="sldNum" sz="quarter" idx="12"/>
          </p:nvPr>
        </p:nvSpPr>
        <p:spPr/>
        <p:txBody>
          <a:bodyPr/>
          <a:lstStyle/>
          <a:p>
            <a:fld id="{C003F9BC-EE29-4C52-9CD8-C862F6A90083}" type="slidenum">
              <a:rPr lang="en-US" smtClean="0"/>
              <a:t>‹#›</a:t>
            </a:fld>
            <a:endParaRPr lang="en-US"/>
          </a:p>
        </p:txBody>
      </p:sp>
    </p:spTree>
    <p:extLst>
      <p:ext uri="{BB962C8B-B14F-4D97-AF65-F5344CB8AC3E}">
        <p14:creationId xmlns:p14="http://schemas.microsoft.com/office/powerpoint/2010/main" val="65045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5A5A0-745B-4862-9349-011A3FA972B4}" type="datetime1">
              <a:rPr lang="en-US" smtClean="0"/>
              <a:t>10/9/2022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Filled With The Holy Spirit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3F9BC-EE29-4C52-9CD8-C862F6A90083}" type="slidenum">
              <a:rPr lang="en-US" smtClean="0"/>
              <a:t>‹#›</a:t>
            </a:fld>
            <a:endParaRPr lang="en-US"/>
          </a:p>
        </p:txBody>
      </p:sp>
    </p:spTree>
    <p:extLst>
      <p:ext uri="{BB962C8B-B14F-4D97-AF65-F5344CB8AC3E}">
        <p14:creationId xmlns:p14="http://schemas.microsoft.com/office/powerpoint/2010/main" val="1769619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“More Righteous Than I”: The Repentance Of Judah</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96112142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14018" name="Group 2">
            <a:extLst>
              <a:ext uri="{FF2B5EF4-FFF2-40B4-BE49-F238E27FC236}">
                <a16:creationId xmlns:a16="http://schemas.microsoft.com/office/drawing/2014/main" id="{DC6875B4-A14A-48C2-3DAA-C5E6A6185B75}"/>
              </a:ext>
            </a:extLst>
          </p:cNvPr>
          <p:cNvGrpSpPr>
            <a:grpSpLocks/>
          </p:cNvGrpSpPr>
          <p:nvPr/>
        </p:nvGrpSpPr>
        <p:grpSpPr bwMode="auto">
          <a:xfrm>
            <a:off x="0" y="0"/>
            <a:ext cx="9144000" cy="6858000"/>
            <a:chOff x="0" y="0"/>
            <a:chExt cx="5760" cy="4320"/>
          </a:xfrm>
        </p:grpSpPr>
        <p:sp>
          <p:nvSpPr>
            <p:cNvPr id="214019" name="Freeform 3">
              <a:extLst>
                <a:ext uri="{FF2B5EF4-FFF2-40B4-BE49-F238E27FC236}">
                  <a16:creationId xmlns:a16="http://schemas.microsoft.com/office/drawing/2014/main" id="{51F19A50-1D3E-8C51-D3AA-32FF0A68012B}"/>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20" name="Freeform 4">
              <a:extLst>
                <a:ext uri="{FF2B5EF4-FFF2-40B4-BE49-F238E27FC236}">
                  <a16:creationId xmlns:a16="http://schemas.microsoft.com/office/drawing/2014/main" id="{B8FC73AC-4527-47FF-7D3D-37D189503DAD}"/>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4021" name="Freeform 5">
            <a:extLst>
              <a:ext uri="{FF2B5EF4-FFF2-40B4-BE49-F238E27FC236}">
                <a16:creationId xmlns:a16="http://schemas.microsoft.com/office/drawing/2014/main" id="{AF4C419A-D57C-71CC-2AFA-8C77F4AF7DC2}"/>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4022" name="Group 6">
            <a:extLst>
              <a:ext uri="{FF2B5EF4-FFF2-40B4-BE49-F238E27FC236}">
                <a16:creationId xmlns:a16="http://schemas.microsoft.com/office/drawing/2014/main" id="{D1C332FE-35E6-D5DF-460B-8D1083061A78}"/>
              </a:ext>
            </a:extLst>
          </p:cNvPr>
          <p:cNvGrpSpPr>
            <a:grpSpLocks/>
          </p:cNvGrpSpPr>
          <p:nvPr/>
        </p:nvGrpSpPr>
        <p:grpSpPr bwMode="auto">
          <a:xfrm>
            <a:off x="0" y="6019800"/>
            <a:ext cx="7848600" cy="857250"/>
            <a:chOff x="0" y="3792"/>
            <a:chExt cx="4944" cy="540"/>
          </a:xfrm>
        </p:grpSpPr>
        <p:sp>
          <p:nvSpPr>
            <p:cNvPr id="214023" name="Freeform 7">
              <a:extLst>
                <a:ext uri="{FF2B5EF4-FFF2-40B4-BE49-F238E27FC236}">
                  <a16:creationId xmlns:a16="http://schemas.microsoft.com/office/drawing/2014/main" id="{A021D3BD-677A-A926-1985-07A6F47D634F}"/>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4024" name="Group 8">
              <a:extLst>
                <a:ext uri="{FF2B5EF4-FFF2-40B4-BE49-F238E27FC236}">
                  <a16:creationId xmlns:a16="http://schemas.microsoft.com/office/drawing/2014/main" id="{4815F74E-E6FD-6C05-2B97-842B6F0421BA}"/>
                </a:ext>
              </a:extLst>
            </p:cNvPr>
            <p:cNvGrpSpPr>
              <a:grpSpLocks/>
            </p:cNvGrpSpPr>
            <p:nvPr userDrawn="1"/>
          </p:nvGrpSpPr>
          <p:grpSpPr bwMode="auto">
            <a:xfrm>
              <a:off x="2486" y="3792"/>
              <a:ext cx="2458" cy="540"/>
              <a:chOff x="2486" y="3792"/>
              <a:chExt cx="2458" cy="540"/>
            </a:xfrm>
          </p:grpSpPr>
          <p:sp>
            <p:nvSpPr>
              <p:cNvPr id="214025" name="Freeform 9">
                <a:extLst>
                  <a:ext uri="{FF2B5EF4-FFF2-40B4-BE49-F238E27FC236}">
                    <a16:creationId xmlns:a16="http://schemas.microsoft.com/office/drawing/2014/main" id="{6092CFC5-2C86-0641-7730-8FBDB7D7A797}"/>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26" name="Freeform 10">
                <a:extLst>
                  <a:ext uri="{FF2B5EF4-FFF2-40B4-BE49-F238E27FC236}">
                    <a16:creationId xmlns:a16="http://schemas.microsoft.com/office/drawing/2014/main" id="{B8E98A36-13FB-F759-F653-0CF8D8DFE55A}"/>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27" name="Freeform 11">
                <a:extLst>
                  <a:ext uri="{FF2B5EF4-FFF2-40B4-BE49-F238E27FC236}">
                    <a16:creationId xmlns:a16="http://schemas.microsoft.com/office/drawing/2014/main" id="{26F24356-4CA6-A0F7-38B8-B086459D3146}"/>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28" name="Freeform 12">
                <a:extLst>
                  <a:ext uri="{FF2B5EF4-FFF2-40B4-BE49-F238E27FC236}">
                    <a16:creationId xmlns:a16="http://schemas.microsoft.com/office/drawing/2014/main" id="{D89B7D7E-B874-AC13-B1B3-08CE77729D47}"/>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29" name="Freeform 13">
                <a:extLst>
                  <a:ext uri="{FF2B5EF4-FFF2-40B4-BE49-F238E27FC236}">
                    <a16:creationId xmlns:a16="http://schemas.microsoft.com/office/drawing/2014/main" id="{94715EC1-3520-B6EF-F4F4-99E5DC335C19}"/>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4030" name="Freeform 14">
              <a:extLst>
                <a:ext uri="{FF2B5EF4-FFF2-40B4-BE49-F238E27FC236}">
                  <a16:creationId xmlns:a16="http://schemas.microsoft.com/office/drawing/2014/main" id="{070560A6-DAA4-CE14-0F25-920C3F0C4F8C}"/>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4031" name="Group 15">
            <a:extLst>
              <a:ext uri="{FF2B5EF4-FFF2-40B4-BE49-F238E27FC236}">
                <a16:creationId xmlns:a16="http://schemas.microsoft.com/office/drawing/2014/main" id="{98C200E0-B934-E0EA-BB9A-B35C330D9601}"/>
              </a:ext>
            </a:extLst>
          </p:cNvPr>
          <p:cNvGrpSpPr>
            <a:grpSpLocks/>
          </p:cNvGrpSpPr>
          <p:nvPr/>
        </p:nvGrpSpPr>
        <p:grpSpPr bwMode="auto">
          <a:xfrm>
            <a:off x="627063" y="6021388"/>
            <a:ext cx="5684837" cy="849312"/>
            <a:chOff x="395" y="3793"/>
            <a:chExt cx="3581" cy="535"/>
          </a:xfrm>
        </p:grpSpPr>
        <p:sp>
          <p:nvSpPr>
            <p:cNvPr id="214032" name="Freeform 16">
              <a:extLst>
                <a:ext uri="{FF2B5EF4-FFF2-40B4-BE49-F238E27FC236}">
                  <a16:creationId xmlns:a16="http://schemas.microsoft.com/office/drawing/2014/main" id="{B1D8C884-AC0E-4CD1-725A-A7437914A515}"/>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33" name="Freeform 17">
              <a:extLst>
                <a:ext uri="{FF2B5EF4-FFF2-40B4-BE49-F238E27FC236}">
                  <a16:creationId xmlns:a16="http://schemas.microsoft.com/office/drawing/2014/main" id="{E9FF22D8-8D2B-BEDF-55A2-8190B572D08D}"/>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34" name="Freeform 18">
              <a:extLst>
                <a:ext uri="{FF2B5EF4-FFF2-40B4-BE49-F238E27FC236}">
                  <a16:creationId xmlns:a16="http://schemas.microsoft.com/office/drawing/2014/main" id="{B827510D-8530-45C3-FE44-E05E64292682}"/>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35" name="Freeform 19">
              <a:extLst>
                <a:ext uri="{FF2B5EF4-FFF2-40B4-BE49-F238E27FC236}">
                  <a16:creationId xmlns:a16="http://schemas.microsoft.com/office/drawing/2014/main" id="{769F2EA2-98D7-61E1-95D0-7607792BA2F4}"/>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36" name="Freeform 20">
              <a:extLst>
                <a:ext uri="{FF2B5EF4-FFF2-40B4-BE49-F238E27FC236}">
                  <a16:creationId xmlns:a16="http://schemas.microsoft.com/office/drawing/2014/main" id="{CCC952BD-B578-BCC5-BB3B-2A54E0D72CDF}"/>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37" name="Freeform 21">
              <a:extLst>
                <a:ext uri="{FF2B5EF4-FFF2-40B4-BE49-F238E27FC236}">
                  <a16:creationId xmlns:a16="http://schemas.microsoft.com/office/drawing/2014/main" id="{71001485-3B03-F284-F4D4-F0D6286EF56C}"/>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4038" name="Rectangle 22">
            <a:extLst>
              <a:ext uri="{FF2B5EF4-FFF2-40B4-BE49-F238E27FC236}">
                <a16:creationId xmlns:a16="http://schemas.microsoft.com/office/drawing/2014/main" id="{5AEDA958-9525-1657-D036-757BDA38DA2A}"/>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4039" name="Rectangle 23">
            <a:extLst>
              <a:ext uri="{FF2B5EF4-FFF2-40B4-BE49-F238E27FC236}">
                <a16:creationId xmlns:a16="http://schemas.microsoft.com/office/drawing/2014/main" id="{A01E97C1-11A6-07FE-9B8A-FA946208633E}"/>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4040" name="Rectangle 24">
            <a:extLst>
              <a:ext uri="{FF2B5EF4-FFF2-40B4-BE49-F238E27FC236}">
                <a16:creationId xmlns:a16="http://schemas.microsoft.com/office/drawing/2014/main" id="{1E379C77-A021-DA9B-FFD6-23B1139BDC76}"/>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effectLst>
                  <a:outerShdw blurRad="38100" dist="38100" dir="2700000" algn="tl">
                    <a:srgbClr val="000000"/>
                  </a:outerShdw>
                </a:effectLst>
                <a:latin typeface="+mn-lt"/>
              </a:defRPr>
            </a:lvl1pPr>
          </a:lstStyle>
          <a:p>
            <a:endParaRPr lang="en-US" altLang="en-US"/>
          </a:p>
        </p:txBody>
      </p:sp>
      <p:sp>
        <p:nvSpPr>
          <p:cNvPr id="214041" name="Rectangle 25">
            <a:extLst>
              <a:ext uri="{FF2B5EF4-FFF2-40B4-BE49-F238E27FC236}">
                <a16:creationId xmlns:a16="http://schemas.microsoft.com/office/drawing/2014/main" id="{FE87F4E7-3FE7-63B8-3226-2A90DFC004C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chemeClr val="tx1"/>
                </a:solidFill>
                <a:effectLst>
                  <a:outerShdw blurRad="38100" dist="38100" dir="2700000" algn="tl">
                    <a:srgbClr val="000000"/>
                  </a:outerShdw>
                </a:effectLst>
                <a:latin typeface="+mn-lt"/>
              </a:defRPr>
            </a:lvl1pPr>
          </a:lstStyle>
          <a:p>
            <a:r>
              <a:rPr lang="en-US" altLang="en-US"/>
              <a:t>The Holy Spirit: Spiritual Gifts</a:t>
            </a:r>
          </a:p>
        </p:txBody>
      </p:sp>
      <p:sp>
        <p:nvSpPr>
          <p:cNvPr id="214042" name="Rectangle 26">
            <a:extLst>
              <a:ext uri="{FF2B5EF4-FFF2-40B4-BE49-F238E27FC236}">
                <a16:creationId xmlns:a16="http://schemas.microsoft.com/office/drawing/2014/main" id="{C032A55A-EB5F-8062-7186-882197C2D7AE}"/>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effectLst>
                  <a:outerShdw blurRad="38100" dist="38100" dir="2700000" algn="tl">
                    <a:srgbClr val="000000"/>
                  </a:outerShdw>
                </a:effectLst>
                <a:latin typeface="+mn-lt"/>
              </a:defRPr>
            </a:lvl1pPr>
          </a:lstStyle>
          <a:p>
            <a:fld id="{E473F714-B463-490B-9076-797FAFBF4158}" type="slidenum">
              <a:rPr lang="en-US" altLang="en-US"/>
              <a:pPr/>
              <a:t>‹#›</a:t>
            </a:fld>
            <a:endParaRPr lang="en-US" altLang="en-US"/>
          </a:p>
        </p:txBody>
      </p:sp>
    </p:spTree>
    <p:extLst>
      <p:ext uri="{BB962C8B-B14F-4D97-AF65-F5344CB8AC3E}">
        <p14:creationId xmlns:p14="http://schemas.microsoft.com/office/powerpoint/2010/main" val="2468552524"/>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icture containing mountain, outdoor, nature&#10;&#10;Description automatically generated">
            <a:extLst>
              <a:ext uri="{FF2B5EF4-FFF2-40B4-BE49-F238E27FC236}">
                <a16:creationId xmlns:a16="http://schemas.microsoft.com/office/drawing/2014/main" id="{554C82F0-AA80-5DF5-E098-7C36E6DD6FE9}"/>
              </a:ext>
            </a:extLst>
          </p:cNvPr>
          <p:cNvPicPr>
            <a:picLocks noChangeAspect="1"/>
          </p:cNvPicPr>
          <p:nvPr/>
        </p:nvPicPr>
        <p:blipFill rotWithShape="1">
          <a:blip r:embed="rId3">
            <a:extLst>
              <a:ext uri="{28A0092B-C50C-407E-A947-70E740481C1C}">
                <a14:useLocalDpi xmlns:a14="http://schemas.microsoft.com/office/drawing/2010/main" val="0"/>
              </a:ext>
            </a:extLst>
          </a:blip>
          <a:srcRect t="16738" r="-6" b="-6"/>
          <a:stretch/>
        </p:blipFill>
        <p:spPr>
          <a:xfrm>
            <a:off x="20" y="10"/>
            <a:ext cx="9143980" cy="4201449"/>
          </a:xfrm>
          <a:prstGeom prst="rect">
            <a:avLst/>
          </a:prstGeom>
        </p:spPr>
      </p:pic>
      <p:grpSp>
        <p:nvGrpSpPr>
          <p:cNvPr id="19" name="Group 1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20" name="Freeform: Shape 1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Shape 1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Subtitle 1"/>
          <p:cNvSpPr>
            <a:spLocks noGrp="1"/>
          </p:cNvSpPr>
          <p:nvPr>
            <p:ph type="subTitle" idx="1"/>
          </p:nvPr>
        </p:nvSpPr>
        <p:spPr>
          <a:xfrm>
            <a:off x="0" y="5117028"/>
            <a:ext cx="9141712" cy="1740962"/>
          </a:xfrm>
        </p:spPr>
        <p:txBody>
          <a:bodyPr anchor="b">
            <a:normAutofit fontScale="92500" lnSpcReduction="10000"/>
          </a:bodyPr>
          <a:lstStyle/>
          <a:p>
            <a:pPr>
              <a:lnSpc>
                <a:spcPct val="90000"/>
              </a:lnSpc>
            </a:pPr>
            <a:r>
              <a:rPr lang="en-US" sz="3500" b="1" dirty="0">
                <a:solidFill>
                  <a:schemeClr val="tx1"/>
                </a:solidFill>
              </a:rPr>
              <a:t>Text: </a:t>
            </a:r>
          </a:p>
          <a:p>
            <a:pPr>
              <a:lnSpc>
                <a:spcPct val="90000"/>
              </a:lnSpc>
            </a:pPr>
            <a:r>
              <a:rPr lang="en-US" sz="4300" b="1" dirty="0">
                <a:solidFill>
                  <a:schemeClr val="tx1"/>
                </a:solidFill>
              </a:rPr>
              <a:t>Ephesians 5:18-19;</a:t>
            </a:r>
          </a:p>
          <a:p>
            <a:pPr>
              <a:lnSpc>
                <a:spcPct val="90000"/>
              </a:lnSpc>
            </a:pPr>
            <a:r>
              <a:rPr lang="en-US" sz="4300" b="1" dirty="0">
                <a:solidFill>
                  <a:schemeClr val="tx1"/>
                </a:solidFill>
              </a:rPr>
              <a:t>Colossians 3:16</a:t>
            </a:r>
          </a:p>
          <a:p>
            <a:pPr algn="l">
              <a:lnSpc>
                <a:spcPct val="90000"/>
              </a:lnSpc>
            </a:pPr>
            <a:endParaRPr lang="en-US" sz="800" b="1" dirty="0">
              <a:solidFill>
                <a:schemeClr val="tx2"/>
              </a:solidFill>
            </a:endParaRPr>
          </a:p>
        </p:txBody>
      </p:sp>
      <p:sp>
        <p:nvSpPr>
          <p:cNvPr id="4" name="Title 3"/>
          <p:cNvSpPr>
            <a:spLocks noGrp="1"/>
          </p:cNvSpPr>
          <p:nvPr>
            <p:ph type="ctrTitle"/>
          </p:nvPr>
        </p:nvSpPr>
        <p:spPr>
          <a:xfrm>
            <a:off x="-1" y="4002430"/>
            <a:ext cx="9141713" cy="1201528"/>
          </a:xfrm>
        </p:spPr>
        <p:txBody>
          <a:bodyPr anchor="t">
            <a:normAutofit fontScale="90000"/>
          </a:bodyPr>
          <a:lstStyle/>
          <a:p>
            <a:r>
              <a:rPr lang="en-US" sz="6000" b="1" dirty="0">
                <a:ln w="10541" cmpd="sng">
                  <a:solidFill>
                    <a:schemeClr val="tx1"/>
                  </a:solidFill>
                  <a:prstDash val="solid"/>
                </a:ln>
                <a:solidFill>
                  <a:schemeClr val="tx2"/>
                </a:solidFill>
              </a:rPr>
              <a:t>Filled With The Holy Spirit</a:t>
            </a:r>
            <a:endParaRPr lang="en-US" sz="6000" dirty="0">
              <a:solidFill>
                <a:schemeClr val="tx2"/>
              </a:solidFill>
            </a:endParaRPr>
          </a:p>
        </p:txBody>
      </p:sp>
    </p:spTree>
    <p:extLst>
      <p:ext uri="{BB962C8B-B14F-4D97-AF65-F5344CB8AC3E}">
        <p14:creationId xmlns:p14="http://schemas.microsoft.com/office/powerpoint/2010/main" val="54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ountain, outdoor, nature&#10;&#10;Description automatically generated">
            <a:extLst>
              <a:ext uri="{FF2B5EF4-FFF2-40B4-BE49-F238E27FC236}">
                <a16:creationId xmlns:a16="http://schemas.microsoft.com/office/drawing/2014/main" id="{3DA0567D-2039-15B7-93EF-BB19F090F808}"/>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2" name="Title 1"/>
          <p:cNvSpPr>
            <a:spLocks noGrp="1"/>
          </p:cNvSpPr>
          <p:nvPr>
            <p:ph type="title"/>
          </p:nvPr>
        </p:nvSpPr>
        <p:spPr/>
        <p:txBody>
          <a:bodyPr>
            <a:normAutofit fontScale="90000"/>
          </a:bodyPr>
          <a:lstStyle/>
          <a:p>
            <a:r>
              <a:rPr lang="en-US" b="1" dirty="0">
                <a:solidFill>
                  <a:srgbClr val="0000FF"/>
                </a:solidFill>
                <a:effectLst>
                  <a:outerShdw blurRad="38100" dist="38100" dir="2700000" algn="tl">
                    <a:srgbClr val="000000">
                      <a:alpha val="43137"/>
                    </a:srgbClr>
                  </a:outerShdw>
                </a:effectLst>
              </a:rPr>
              <a:t>How the Holy Spirit Dwells </a:t>
            </a:r>
            <a:br>
              <a:rPr lang="en-US" b="1" dirty="0">
                <a:solidFill>
                  <a:srgbClr val="0000FF"/>
                </a:solidFill>
                <a:effectLst>
                  <a:outerShdw blurRad="38100" dist="38100" dir="2700000" algn="tl">
                    <a:srgbClr val="000000">
                      <a:alpha val="43137"/>
                    </a:srgbClr>
                  </a:outerShdw>
                </a:effectLst>
              </a:rPr>
            </a:br>
            <a:r>
              <a:rPr lang="en-US" b="1" dirty="0">
                <a:solidFill>
                  <a:srgbClr val="0000FF"/>
                </a:solidFill>
                <a:effectLst>
                  <a:outerShdw blurRad="38100" dist="38100" dir="2700000" algn="tl">
                    <a:srgbClr val="000000">
                      <a:alpha val="43137"/>
                    </a:srgbClr>
                  </a:outerShdw>
                </a:effectLst>
              </a:rPr>
              <a:t>in the Christian</a:t>
            </a:r>
          </a:p>
        </p:txBody>
      </p:sp>
      <p:sp>
        <p:nvSpPr>
          <p:cNvPr id="4" name="Content Placeholder 3"/>
          <p:cNvSpPr>
            <a:spLocks noGrp="1"/>
          </p:cNvSpPr>
          <p:nvPr>
            <p:ph sz="half" idx="1"/>
          </p:nvPr>
        </p:nvSpPr>
        <p:spPr>
          <a:solidFill>
            <a:schemeClr val="bg1">
              <a:alpha val="25000"/>
            </a:schemeClr>
          </a:solidFill>
        </p:spPr>
        <p:txBody>
          <a:bodyPr>
            <a:normAutofit lnSpcReduction="10000"/>
          </a:bodyPr>
          <a:lstStyle/>
          <a:p>
            <a:pPr marL="0" indent="0">
              <a:buNone/>
            </a:pPr>
            <a:r>
              <a:rPr lang="en-US" dirty="0"/>
              <a:t>And do not be drunk with wine, in which is dissipation; but </a:t>
            </a:r>
            <a:r>
              <a:rPr lang="en-US" b="1" dirty="0"/>
              <a:t>be filled with the Spirit</a:t>
            </a:r>
            <a:r>
              <a:rPr lang="en-US" dirty="0"/>
              <a:t>, speaking to one another in psalms and hymns and spiritual songs, singing and making melody in your heart to the Lord.</a:t>
            </a:r>
          </a:p>
          <a:p>
            <a:pPr marL="0" indent="0">
              <a:buNone/>
            </a:pPr>
            <a:r>
              <a:rPr lang="en-US" b="1" dirty="0"/>
              <a:t>Ephesians 5:18-19</a:t>
            </a:r>
          </a:p>
        </p:txBody>
      </p:sp>
      <p:sp>
        <p:nvSpPr>
          <p:cNvPr id="5" name="Content Placeholder 4"/>
          <p:cNvSpPr>
            <a:spLocks noGrp="1"/>
          </p:cNvSpPr>
          <p:nvPr>
            <p:ph sz="half" idx="2"/>
          </p:nvPr>
        </p:nvSpPr>
        <p:spPr>
          <a:solidFill>
            <a:schemeClr val="bg1">
              <a:alpha val="25000"/>
            </a:schemeClr>
          </a:solidFill>
        </p:spPr>
        <p:txBody>
          <a:bodyPr>
            <a:normAutofit lnSpcReduction="10000"/>
          </a:bodyPr>
          <a:lstStyle/>
          <a:p>
            <a:pPr marL="0" indent="0">
              <a:buNone/>
            </a:pPr>
            <a:r>
              <a:rPr lang="en-US" b="1" dirty="0"/>
              <a:t>Let the word of Christ dwell in you richly </a:t>
            </a:r>
            <a:r>
              <a:rPr lang="en-US" dirty="0"/>
              <a:t>in all wisdom, teaching and admonishing one another in psalms and hymns and spiritual songs, singing with grace in your hearts to the Lord.</a:t>
            </a:r>
          </a:p>
          <a:p>
            <a:pPr marL="0" indent="0">
              <a:buNone/>
            </a:pPr>
            <a:r>
              <a:rPr lang="en-US" b="1" dirty="0"/>
              <a:t>Colossians 3:16</a:t>
            </a:r>
          </a:p>
        </p:txBody>
      </p:sp>
      <p:sp>
        <p:nvSpPr>
          <p:cNvPr id="3" name="Footer Placeholder 2">
            <a:extLst>
              <a:ext uri="{FF2B5EF4-FFF2-40B4-BE49-F238E27FC236}">
                <a16:creationId xmlns:a16="http://schemas.microsoft.com/office/drawing/2014/main" id="{FF2B1BB6-AB46-D4A5-AC58-94D359B6FB05}"/>
              </a:ext>
            </a:extLst>
          </p:cNvPr>
          <p:cNvSpPr>
            <a:spLocks noGrp="1"/>
          </p:cNvSpPr>
          <p:nvPr>
            <p:ph type="ftr" sz="quarter" idx="11"/>
          </p:nvPr>
        </p:nvSpPr>
        <p:spPr>
          <a:xfrm>
            <a:off x="3124200" y="6492874"/>
            <a:ext cx="2895600" cy="365125"/>
          </a:xfrm>
        </p:spPr>
        <p:txBody>
          <a:bodyPr/>
          <a:lstStyle/>
          <a:p>
            <a:r>
              <a:rPr lang="en-US" dirty="0">
                <a:solidFill>
                  <a:schemeClr val="bg1"/>
                </a:solidFill>
              </a:rPr>
              <a:t>Filled With The Holy Spirit</a:t>
            </a:r>
          </a:p>
        </p:txBody>
      </p:sp>
    </p:spTree>
    <p:extLst>
      <p:ext uri="{BB962C8B-B14F-4D97-AF65-F5344CB8AC3E}">
        <p14:creationId xmlns:p14="http://schemas.microsoft.com/office/powerpoint/2010/main" val="40864491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nature&#10;&#10;Description automatically generated">
            <a:extLst>
              <a:ext uri="{FF2B5EF4-FFF2-40B4-BE49-F238E27FC236}">
                <a16:creationId xmlns:a16="http://schemas.microsoft.com/office/drawing/2014/main" id="{CA4BFE31-3B0C-EC1E-EB3A-6F318B95EF1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5" name="Title 4"/>
          <p:cNvSpPr>
            <a:spLocks noGrp="1"/>
          </p:cNvSpPr>
          <p:nvPr>
            <p:ph type="title"/>
          </p:nvPr>
        </p:nvSpPr>
        <p:spPr>
          <a:xfrm>
            <a:off x="0" y="-1"/>
            <a:ext cx="9143980" cy="1676399"/>
          </a:xfrm>
        </p:spPr>
        <p:txBody>
          <a:bodyPr>
            <a:normAutofit fontScale="90000"/>
          </a:bodyPr>
          <a:lstStyle/>
          <a:p>
            <a:r>
              <a:rPr lang="en-US" dirty="0">
                <a:solidFill>
                  <a:srgbClr val="0000FF"/>
                </a:solidFill>
              </a:rPr>
              <a:t>Consequences of a Literal, Personal Indwelling of the Holy Spirit</a:t>
            </a:r>
          </a:p>
        </p:txBody>
      </p:sp>
      <p:sp>
        <p:nvSpPr>
          <p:cNvPr id="6" name="Content Placeholder 5"/>
          <p:cNvSpPr>
            <a:spLocks noGrp="1"/>
          </p:cNvSpPr>
          <p:nvPr>
            <p:ph idx="1"/>
          </p:nvPr>
        </p:nvSpPr>
        <p:spPr>
          <a:xfrm>
            <a:off x="457200" y="1600201"/>
            <a:ext cx="8229600" cy="3581400"/>
          </a:xfrm>
        </p:spPr>
        <p:txBody>
          <a:bodyPr anchor="ctr"/>
          <a:lstStyle/>
          <a:p>
            <a:pPr>
              <a:buClr>
                <a:srgbClr val="0000FF"/>
              </a:buClr>
            </a:pPr>
            <a:r>
              <a:rPr lang="en-US" dirty="0"/>
              <a:t>The written word becomes insufficient</a:t>
            </a:r>
          </a:p>
          <a:p>
            <a:pPr>
              <a:buClr>
                <a:srgbClr val="0000FF"/>
              </a:buClr>
            </a:pPr>
            <a:r>
              <a:rPr lang="en-US" dirty="0"/>
              <a:t>A dangerous step towards emotionalism and the charismatic movement</a:t>
            </a:r>
          </a:p>
        </p:txBody>
      </p:sp>
      <p:sp>
        <p:nvSpPr>
          <p:cNvPr id="2" name="Footer Placeholder 1">
            <a:extLst>
              <a:ext uri="{FF2B5EF4-FFF2-40B4-BE49-F238E27FC236}">
                <a16:creationId xmlns:a16="http://schemas.microsoft.com/office/drawing/2014/main" id="{6F3887D3-BBB5-AD82-589F-E44851935927}"/>
              </a:ext>
            </a:extLst>
          </p:cNvPr>
          <p:cNvSpPr>
            <a:spLocks noGrp="1"/>
          </p:cNvSpPr>
          <p:nvPr>
            <p:ph type="ftr" sz="quarter" idx="11"/>
          </p:nvPr>
        </p:nvSpPr>
        <p:spPr>
          <a:xfrm>
            <a:off x="3124190" y="6492874"/>
            <a:ext cx="2895600" cy="365125"/>
          </a:xfrm>
        </p:spPr>
        <p:txBody>
          <a:bodyPr/>
          <a:lstStyle/>
          <a:p>
            <a:r>
              <a:rPr lang="en-US" dirty="0">
                <a:solidFill>
                  <a:schemeClr val="bg1"/>
                </a:solidFill>
              </a:rPr>
              <a:t>Filled With The Holy Spirit</a:t>
            </a:r>
          </a:p>
        </p:txBody>
      </p:sp>
    </p:spTree>
    <p:extLst>
      <p:ext uri="{BB962C8B-B14F-4D97-AF65-F5344CB8AC3E}">
        <p14:creationId xmlns:p14="http://schemas.microsoft.com/office/powerpoint/2010/main" val="7762659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nature&#10;&#10;Description automatically generated">
            <a:extLst>
              <a:ext uri="{FF2B5EF4-FFF2-40B4-BE49-F238E27FC236}">
                <a16:creationId xmlns:a16="http://schemas.microsoft.com/office/drawing/2014/main" id="{CA4BFE31-3B0C-EC1E-EB3A-6F318B95EF1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5" name="Title 4"/>
          <p:cNvSpPr>
            <a:spLocks noGrp="1"/>
          </p:cNvSpPr>
          <p:nvPr>
            <p:ph type="title"/>
          </p:nvPr>
        </p:nvSpPr>
        <p:spPr>
          <a:xfrm>
            <a:off x="0" y="-1"/>
            <a:ext cx="9143980" cy="1676399"/>
          </a:xfrm>
        </p:spPr>
        <p:txBody>
          <a:bodyPr>
            <a:normAutofit fontScale="90000"/>
          </a:bodyPr>
          <a:lstStyle/>
          <a:p>
            <a:r>
              <a:rPr lang="en-US" dirty="0">
                <a:solidFill>
                  <a:srgbClr val="0000FF"/>
                </a:solidFill>
              </a:rPr>
              <a:t>Consequences of a Literal, Personal Indwelling of the Holy Spirit</a:t>
            </a:r>
          </a:p>
        </p:txBody>
      </p:sp>
      <p:sp>
        <p:nvSpPr>
          <p:cNvPr id="6" name="Content Placeholder 5"/>
          <p:cNvSpPr>
            <a:spLocks noGrp="1"/>
          </p:cNvSpPr>
          <p:nvPr>
            <p:ph idx="1"/>
          </p:nvPr>
        </p:nvSpPr>
        <p:spPr>
          <a:xfrm>
            <a:off x="457200" y="1600201"/>
            <a:ext cx="8229600" cy="3581400"/>
          </a:xfrm>
        </p:spPr>
        <p:txBody>
          <a:bodyPr anchor="ctr"/>
          <a:lstStyle/>
          <a:p>
            <a:pPr>
              <a:buClr>
                <a:srgbClr val="0000FF"/>
              </a:buClr>
            </a:pPr>
            <a:r>
              <a:rPr lang="en-US" dirty="0"/>
              <a:t>The written word becomes insufficient</a:t>
            </a:r>
          </a:p>
          <a:p>
            <a:pPr>
              <a:buClr>
                <a:srgbClr val="0000FF"/>
              </a:buClr>
            </a:pPr>
            <a:r>
              <a:rPr lang="en-US" dirty="0"/>
              <a:t>A dangerous step towards emotionalism and the charismatic movement</a:t>
            </a:r>
          </a:p>
          <a:p>
            <a:pPr>
              <a:buClr>
                <a:srgbClr val="0000FF"/>
              </a:buClr>
            </a:pPr>
            <a:r>
              <a:rPr lang="en-US" dirty="0"/>
              <a:t>The age of miracles has not ended</a:t>
            </a:r>
          </a:p>
        </p:txBody>
      </p:sp>
      <p:sp>
        <p:nvSpPr>
          <p:cNvPr id="2" name="Footer Placeholder 1">
            <a:extLst>
              <a:ext uri="{FF2B5EF4-FFF2-40B4-BE49-F238E27FC236}">
                <a16:creationId xmlns:a16="http://schemas.microsoft.com/office/drawing/2014/main" id="{6F3887D3-BBB5-AD82-589F-E44851935927}"/>
              </a:ext>
            </a:extLst>
          </p:cNvPr>
          <p:cNvSpPr>
            <a:spLocks noGrp="1"/>
          </p:cNvSpPr>
          <p:nvPr>
            <p:ph type="ftr" sz="quarter" idx="11"/>
          </p:nvPr>
        </p:nvSpPr>
        <p:spPr>
          <a:xfrm>
            <a:off x="3124190" y="6492874"/>
            <a:ext cx="2895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Tahoma"/>
                <a:ea typeface="+mn-ea"/>
                <a:cs typeface="+mn-cs"/>
              </a:rPr>
              <a:t>Filled With The Holy Spirit</a:t>
            </a:r>
          </a:p>
        </p:txBody>
      </p:sp>
    </p:spTree>
    <p:extLst>
      <p:ext uri="{BB962C8B-B14F-4D97-AF65-F5344CB8AC3E}">
        <p14:creationId xmlns:p14="http://schemas.microsoft.com/office/powerpoint/2010/main" val="6522604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nature&#10;&#10;Description automatically generated">
            <a:extLst>
              <a:ext uri="{FF2B5EF4-FFF2-40B4-BE49-F238E27FC236}">
                <a16:creationId xmlns:a16="http://schemas.microsoft.com/office/drawing/2014/main" id="{C2E22E8F-EC4D-AB8D-CC66-37FBDB8BD20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2" name="Footer Placeholder 4">
            <a:extLst>
              <a:ext uri="{FF2B5EF4-FFF2-40B4-BE49-F238E27FC236}">
                <a16:creationId xmlns:a16="http://schemas.microsoft.com/office/drawing/2014/main" id="{12A7F466-C4E9-E2EE-DE59-4BEE57704E3B}"/>
              </a:ext>
            </a:extLst>
          </p:cNvPr>
          <p:cNvSpPr>
            <a:spLocks noGrp="1"/>
          </p:cNvSpPr>
          <p:nvPr>
            <p:ph type="ftr" sz="quarter" idx="11"/>
          </p:nvPr>
        </p:nvSpPr>
        <p:spPr>
          <a:xfrm>
            <a:off x="3124200" y="6452991"/>
            <a:ext cx="2895600" cy="40500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lumMod val="10000"/>
                  </a:schemeClr>
                </a:solidFill>
                <a:effectLst/>
                <a:uLnTx/>
                <a:uFillTx/>
                <a:latin typeface="Tahoma"/>
                <a:ea typeface="+mn-ea"/>
                <a:cs typeface="+mn-cs"/>
              </a:rPr>
              <a:t>Filled With The Holy Spirit</a:t>
            </a:r>
          </a:p>
        </p:txBody>
      </p:sp>
      <p:sp>
        <p:nvSpPr>
          <p:cNvPr id="261122" name="Rectangle 2">
            <a:extLst>
              <a:ext uri="{FF2B5EF4-FFF2-40B4-BE49-F238E27FC236}">
                <a16:creationId xmlns:a16="http://schemas.microsoft.com/office/drawing/2014/main" id="{E9579797-C165-4F1B-F7C3-076AB13585E0}"/>
              </a:ext>
            </a:extLst>
          </p:cNvPr>
          <p:cNvSpPr>
            <a:spLocks noGrp="1" noChangeArrowheads="1"/>
          </p:cNvSpPr>
          <p:nvPr>
            <p:ph type="title"/>
          </p:nvPr>
        </p:nvSpPr>
        <p:spPr>
          <a:xfrm>
            <a:off x="0" y="-1"/>
            <a:ext cx="9144000" cy="1160463"/>
          </a:xfrm>
        </p:spPr>
        <p:txBody>
          <a:bodyPr/>
          <a:lstStyle/>
          <a:p>
            <a:r>
              <a:rPr lang="en-US" sz="4000" dirty="0">
                <a:solidFill>
                  <a:srgbClr val="0000FF"/>
                </a:solidFill>
              </a:rPr>
              <a:t>Consequences of a Literal, Personal Indwelling of the Holy Spirit</a:t>
            </a:r>
            <a:endParaRPr lang="en-US" altLang="en-US" sz="4000" b="1" u="sng" dirty="0">
              <a:solidFill>
                <a:schemeClr val="accent1"/>
              </a:solidFill>
              <a:cs typeface="Times New Roman" panose="02020603050405020304" pitchFamily="18" charset="0"/>
            </a:endParaRPr>
          </a:p>
        </p:txBody>
      </p:sp>
      <p:graphicFrame>
        <p:nvGraphicFramePr>
          <p:cNvPr id="261333" name="Group 213">
            <a:extLst>
              <a:ext uri="{FF2B5EF4-FFF2-40B4-BE49-F238E27FC236}">
                <a16:creationId xmlns:a16="http://schemas.microsoft.com/office/drawing/2014/main" id="{F2B4EA02-CE7B-AB69-2F46-AF521625855B}"/>
              </a:ext>
            </a:extLst>
          </p:cNvPr>
          <p:cNvGraphicFramePr>
            <a:graphicFrameLocks noGrp="1"/>
          </p:cNvGraphicFramePr>
          <p:nvPr>
            <p:ph idx="1"/>
            <p:extLst>
              <p:ext uri="{D42A27DB-BD31-4B8C-83A1-F6EECF244321}">
                <p14:modId xmlns:p14="http://schemas.microsoft.com/office/powerpoint/2010/main" val="3636453931"/>
              </p:ext>
            </p:extLst>
          </p:nvPr>
        </p:nvGraphicFramePr>
        <p:xfrm>
          <a:off x="0" y="3429000"/>
          <a:ext cx="9144000" cy="3428999"/>
        </p:xfrm>
        <a:graphic>
          <a:graphicData uri="http://schemas.openxmlformats.org/drawingml/2006/table">
            <a:tbl>
              <a:tblPr>
                <a:tableStyleId>{08FB837D-C827-4EFA-A057-4D05807E0F7C}</a:tableStyleId>
              </a:tblPr>
              <a:tblGrid>
                <a:gridCol w="3048000">
                  <a:extLst>
                    <a:ext uri="{9D8B030D-6E8A-4147-A177-3AD203B41FA5}">
                      <a16:colId xmlns:a16="http://schemas.microsoft.com/office/drawing/2014/main" val="696842852"/>
                    </a:ext>
                  </a:extLst>
                </a:gridCol>
                <a:gridCol w="3048000">
                  <a:extLst>
                    <a:ext uri="{9D8B030D-6E8A-4147-A177-3AD203B41FA5}">
                      <a16:colId xmlns:a16="http://schemas.microsoft.com/office/drawing/2014/main" val="4222272363"/>
                    </a:ext>
                  </a:extLst>
                </a:gridCol>
                <a:gridCol w="3048000">
                  <a:extLst>
                    <a:ext uri="{9D8B030D-6E8A-4147-A177-3AD203B41FA5}">
                      <a16:colId xmlns:a16="http://schemas.microsoft.com/office/drawing/2014/main" val="2343551362"/>
                    </a:ext>
                  </a:extLst>
                </a:gridCol>
              </a:tblGrid>
              <a:tr h="842301">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First Century </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Present</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Christ’s Return </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3173268648"/>
                  </a:ext>
                </a:extLst>
              </a:tr>
              <a:tr h="661298">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Spiritual Gifts </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Spiritual Gifts </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454570760"/>
                  </a:ext>
                </a:extLst>
              </a:tr>
              <a:tr h="640175">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Faith</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Faith</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Faith</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3228731185"/>
                  </a:ext>
                </a:extLst>
              </a:tr>
              <a:tr h="643425">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Hope</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Hope</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Hope</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2568294306"/>
                  </a:ext>
                </a:extLst>
              </a:tr>
              <a:tr h="641800">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a:ln>
                            <a:noFill/>
                          </a:ln>
                          <a:solidFill>
                            <a:srgbClr val="000000"/>
                          </a:solidFill>
                          <a:effectLst/>
                        </a:rPr>
                        <a:t>Love</a:t>
                      </a:r>
                      <a:endParaRPr kumimoji="0" lang="en-US" altLang="en-US" sz="2800" b="1" i="0" u="none" strike="noStrike" cap="none" normalizeH="0" baseline="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Love</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Love</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959683978"/>
                  </a:ext>
                </a:extLst>
              </a:tr>
            </a:tbl>
          </a:graphicData>
        </a:graphic>
      </p:graphicFrame>
      <p:sp>
        <p:nvSpPr>
          <p:cNvPr id="261321" name="Text Box 201">
            <a:extLst>
              <a:ext uri="{FF2B5EF4-FFF2-40B4-BE49-F238E27FC236}">
                <a16:creationId xmlns:a16="http://schemas.microsoft.com/office/drawing/2014/main" id="{885ADD02-CEEB-FB91-91DF-23166C9D8EC9}"/>
              </a:ext>
            </a:extLst>
          </p:cNvPr>
          <p:cNvSpPr txBox="1">
            <a:spLocks noChangeArrowheads="1"/>
          </p:cNvSpPr>
          <p:nvPr/>
        </p:nvSpPr>
        <p:spPr bwMode="auto">
          <a:xfrm>
            <a:off x="-20" y="1250752"/>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ctr" defTabSz="914400" rtl="0" eaLnBrk="1" fontAlgn="base" latinLnBrk="0" hangingPunct="1">
              <a:lnSpc>
                <a:spcPct val="100000"/>
              </a:lnSpc>
              <a:spcBef>
                <a:spcPct val="0"/>
              </a:spcBef>
              <a:spcAft>
                <a:spcPct val="0"/>
              </a:spcAft>
              <a:buClr>
                <a:srgbClr val="004E4C"/>
              </a:buClr>
              <a:buSzPct val="115000"/>
              <a:buFont typeface="Wingdings" panose="05000000000000000000" pitchFamily="2" charset="2"/>
              <a:buNone/>
              <a:tabLst/>
              <a:defRPr/>
            </a:pPr>
            <a:r>
              <a:rPr kumimoji="0" lang="en-US" altLang="en-US" b="1" i="0"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Charismatic Position</a:t>
            </a:r>
          </a:p>
          <a:p>
            <a:pPr marL="457200" marR="0" lvl="0" indent="-457200" algn="ctr" defTabSz="914400" rtl="0" eaLnBrk="1" fontAlgn="base" latinLnBrk="0" hangingPunct="1">
              <a:lnSpc>
                <a:spcPct val="100000"/>
              </a:lnSpc>
              <a:spcBef>
                <a:spcPct val="0"/>
              </a:spcBef>
              <a:spcAft>
                <a:spcPct val="0"/>
              </a:spcAft>
              <a:buClr>
                <a:srgbClr val="004E4C"/>
              </a:buClr>
              <a:buSzPct val="115000"/>
              <a:buFont typeface="Wingdings" panose="05000000000000000000" pitchFamily="2" charset="2"/>
              <a:buNone/>
              <a:tabLst/>
              <a:defRPr/>
            </a:pPr>
            <a:r>
              <a:rPr kumimoji="0" lang="en-US" altLang="en-US" sz="2000" b="1" i="0"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That which is "perfect" is Christ</a:t>
            </a:r>
            <a:r>
              <a:rPr kumimoji="0" lang="en-US" altLang="en-US" sz="1800" b="1" i="1"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 </a:t>
            </a:r>
          </a:p>
          <a:p>
            <a:pPr marL="457200" marR="0" lvl="0" indent="-457200" algn="l" defTabSz="914400" rtl="0" eaLnBrk="1" fontAlgn="base" latinLnBrk="0" hangingPunct="1">
              <a:lnSpc>
                <a:spcPct val="100000"/>
              </a:lnSpc>
              <a:spcBef>
                <a:spcPct val="0"/>
              </a:spcBef>
              <a:spcAft>
                <a:spcPct val="0"/>
              </a:spcAft>
              <a:buClr>
                <a:srgbClr val="FFFFFF"/>
              </a:buClr>
              <a:buSzTx/>
              <a:buFont typeface="Wingdings" panose="05000000000000000000" pitchFamily="2" charset="2"/>
              <a:buAutoNum type="arabicPeriod"/>
              <a:tabLst/>
              <a:defRPr/>
            </a:pPr>
            <a:r>
              <a:rPr kumimoji="0" lang="en-US" altLang="en-US" sz="2000" b="1" i="0"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Doesn't fit the context</a:t>
            </a:r>
            <a:r>
              <a:rPr kumimoji="0" lang="en-US" altLang="en-US" sz="2000" b="1" i="1"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 </a:t>
            </a:r>
          </a:p>
          <a:p>
            <a:pPr marL="457200" marR="0" lvl="0" indent="-457200" algn="l" defTabSz="914400" rtl="0" eaLnBrk="1" fontAlgn="base" latinLnBrk="0" hangingPunct="1">
              <a:lnSpc>
                <a:spcPct val="100000"/>
              </a:lnSpc>
              <a:spcBef>
                <a:spcPct val="0"/>
              </a:spcBef>
              <a:spcAft>
                <a:spcPct val="0"/>
              </a:spcAft>
              <a:buClr>
                <a:srgbClr val="FFFFFF"/>
              </a:buClr>
              <a:buSzTx/>
              <a:buFont typeface="Wingdings" panose="05000000000000000000" pitchFamily="2" charset="2"/>
              <a:buAutoNum type="arabicPeriod"/>
              <a:tabLst/>
              <a:defRPr/>
            </a:pPr>
            <a:r>
              <a:rPr kumimoji="0" lang="en-US" altLang="en-US" sz="2000" b="1" i="0"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Involves an insurmountable difficulty</a:t>
            </a:r>
            <a:r>
              <a:rPr kumimoji="0" lang="en-US" altLang="en-US" sz="2000" b="1" i="1"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 </a:t>
            </a:r>
            <a:endParaRPr kumimoji="0" lang="en-US" altLang="en-US" sz="1800" b="1" i="1"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4" name="Text Box 9">
            <a:extLst>
              <a:ext uri="{FF2B5EF4-FFF2-40B4-BE49-F238E27FC236}">
                <a16:creationId xmlns:a16="http://schemas.microsoft.com/office/drawing/2014/main" id="{1D5C50DD-D538-DCBB-1E8E-F6C454CDF550}"/>
              </a:ext>
            </a:extLst>
          </p:cNvPr>
          <p:cNvSpPr txBox="1">
            <a:spLocks noChangeArrowheads="1"/>
          </p:cNvSpPr>
          <p:nvPr/>
        </p:nvSpPr>
        <p:spPr bwMode="auto">
          <a:xfrm>
            <a:off x="-40" y="257419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chemeClr val="tx2">
                    <a:lumMod val="10000"/>
                  </a:schemeClr>
                </a:solidFill>
                <a:effectLst/>
                <a:uLnTx/>
                <a:uFillTx/>
                <a:latin typeface="Tahoma" panose="020B0604030504040204" pitchFamily="34" charset="0"/>
                <a:ea typeface="+mn-ea"/>
                <a:cs typeface="Times New Roman" panose="02020603050405020304" pitchFamily="18" charset="0"/>
              </a:rPr>
              <a:t>If this is Christ’s return, then faith &amp; hope will continue to</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chemeClr val="tx2">
                    <a:lumMod val="10000"/>
                  </a:schemeClr>
                </a:solidFill>
                <a:effectLst/>
                <a:uLnTx/>
                <a:uFillTx/>
                <a:latin typeface="Tahoma" panose="020B0604030504040204" pitchFamily="34" charset="0"/>
                <a:ea typeface="+mn-ea"/>
                <a:cs typeface="Times New Roman" panose="02020603050405020304" pitchFamily="18" charset="0"/>
              </a:rPr>
              <a:t>abide after His return! (13:13)</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nature&#10;&#10;Description automatically generated">
            <a:extLst>
              <a:ext uri="{FF2B5EF4-FFF2-40B4-BE49-F238E27FC236}">
                <a16:creationId xmlns:a16="http://schemas.microsoft.com/office/drawing/2014/main" id="{C2E22E8F-EC4D-AB8D-CC66-37FBDB8BD20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2" name="Footer Placeholder 4">
            <a:extLst>
              <a:ext uri="{FF2B5EF4-FFF2-40B4-BE49-F238E27FC236}">
                <a16:creationId xmlns:a16="http://schemas.microsoft.com/office/drawing/2014/main" id="{12A7F466-C4E9-E2EE-DE59-4BEE57704E3B}"/>
              </a:ext>
            </a:extLst>
          </p:cNvPr>
          <p:cNvSpPr>
            <a:spLocks noGrp="1"/>
          </p:cNvSpPr>
          <p:nvPr>
            <p:ph type="ftr" sz="quarter" idx="11"/>
          </p:nvPr>
        </p:nvSpPr>
        <p:spPr>
          <a:xfrm>
            <a:off x="3124200" y="6452991"/>
            <a:ext cx="2895600" cy="40500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CD0CA">
                    <a:lumMod val="10000"/>
                  </a:srgbClr>
                </a:solidFill>
                <a:effectLst/>
                <a:uLnTx/>
                <a:uFillTx/>
                <a:latin typeface="Tahoma"/>
                <a:ea typeface="+mn-ea"/>
                <a:cs typeface="+mn-cs"/>
              </a:rPr>
              <a:t>Filled With The Holy Spirit</a:t>
            </a:r>
          </a:p>
        </p:txBody>
      </p:sp>
      <p:sp>
        <p:nvSpPr>
          <p:cNvPr id="261122" name="Rectangle 2">
            <a:extLst>
              <a:ext uri="{FF2B5EF4-FFF2-40B4-BE49-F238E27FC236}">
                <a16:creationId xmlns:a16="http://schemas.microsoft.com/office/drawing/2014/main" id="{E9579797-C165-4F1B-F7C3-076AB13585E0}"/>
              </a:ext>
            </a:extLst>
          </p:cNvPr>
          <p:cNvSpPr>
            <a:spLocks noGrp="1" noChangeArrowheads="1"/>
          </p:cNvSpPr>
          <p:nvPr>
            <p:ph type="title"/>
          </p:nvPr>
        </p:nvSpPr>
        <p:spPr>
          <a:xfrm>
            <a:off x="0" y="-1"/>
            <a:ext cx="9144000" cy="1160463"/>
          </a:xfrm>
        </p:spPr>
        <p:txBody>
          <a:bodyPr/>
          <a:lstStyle/>
          <a:p>
            <a:r>
              <a:rPr lang="en-US" sz="4000" dirty="0">
                <a:solidFill>
                  <a:srgbClr val="0000FF"/>
                </a:solidFill>
              </a:rPr>
              <a:t>Consequences of a Literal, Personal Indwelling of the Holy Spirit</a:t>
            </a:r>
            <a:endParaRPr lang="en-US" altLang="en-US" sz="4000" b="1" u="sng" dirty="0">
              <a:solidFill>
                <a:schemeClr val="accent1"/>
              </a:solidFill>
              <a:cs typeface="Times New Roman" panose="02020603050405020304" pitchFamily="18" charset="0"/>
            </a:endParaRPr>
          </a:p>
        </p:txBody>
      </p:sp>
      <p:graphicFrame>
        <p:nvGraphicFramePr>
          <p:cNvPr id="261333" name="Group 213">
            <a:extLst>
              <a:ext uri="{FF2B5EF4-FFF2-40B4-BE49-F238E27FC236}">
                <a16:creationId xmlns:a16="http://schemas.microsoft.com/office/drawing/2014/main" id="{F2B4EA02-CE7B-AB69-2F46-AF521625855B}"/>
              </a:ext>
            </a:extLst>
          </p:cNvPr>
          <p:cNvGraphicFramePr>
            <a:graphicFrameLocks noGrp="1"/>
          </p:cNvGraphicFramePr>
          <p:nvPr>
            <p:ph idx="1"/>
            <p:extLst>
              <p:ext uri="{D42A27DB-BD31-4B8C-83A1-F6EECF244321}">
                <p14:modId xmlns:p14="http://schemas.microsoft.com/office/powerpoint/2010/main" val="638656666"/>
              </p:ext>
            </p:extLst>
          </p:nvPr>
        </p:nvGraphicFramePr>
        <p:xfrm>
          <a:off x="0" y="3429000"/>
          <a:ext cx="9144000" cy="3428999"/>
        </p:xfrm>
        <a:graphic>
          <a:graphicData uri="http://schemas.openxmlformats.org/drawingml/2006/table">
            <a:tbl>
              <a:tblPr>
                <a:tableStyleId>{08FB837D-C827-4EFA-A057-4D05807E0F7C}</a:tableStyleId>
              </a:tblPr>
              <a:tblGrid>
                <a:gridCol w="3048000">
                  <a:extLst>
                    <a:ext uri="{9D8B030D-6E8A-4147-A177-3AD203B41FA5}">
                      <a16:colId xmlns:a16="http://schemas.microsoft.com/office/drawing/2014/main" val="696842852"/>
                    </a:ext>
                  </a:extLst>
                </a:gridCol>
                <a:gridCol w="3048000">
                  <a:extLst>
                    <a:ext uri="{9D8B030D-6E8A-4147-A177-3AD203B41FA5}">
                      <a16:colId xmlns:a16="http://schemas.microsoft.com/office/drawing/2014/main" val="4222272363"/>
                    </a:ext>
                  </a:extLst>
                </a:gridCol>
                <a:gridCol w="3048000">
                  <a:extLst>
                    <a:ext uri="{9D8B030D-6E8A-4147-A177-3AD203B41FA5}">
                      <a16:colId xmlns:a16="http://schemas.microsoft.com/office/drawing/2014/main" val="2343551362"/>
                    </a:ext>
                  </a:extLst>
                </a:gridCol>
              </a:tblGrid>
              <a:tr h="842301">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First Century </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Present</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Christ’s Return </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3173268648"/>
                  </a:ext>
                </a:extLst>
              </a:tr>
              <a:tr h="661298">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Spiritual Gifts </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454570760"/>
                  </a:ext>
                </a:extLst>
              </a:tr>
              <a:tr h="640175">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Faith</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Faith</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3228731185"/>
                  </a:ext>
                </a:extLst>
              </a:tr>
              <a:tr h="643425">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Hope</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Hope</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2568294306"/>
                  </a:ext>
                </a:extLst>
              </a:tr>
              <a:tr h="641800">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a:ln>
                            <a:noFill/>
                          </a:ln>
                          <a:solidFill>
                            <a:srgbClr val="000000"/>
                          </a:solidFill>
                          <a:effectLst/>
                        </a:rPr>
                        <a:t>Love</a:t>
                      </a:r>
                      <a:endParaRPr kumimoji="0" lang="en-US" altLang="en-US" sz="2800" b="1" i="0" u="none" strike="noStrike" cap="none" normalizeH="0" baseline="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Love</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tc>
                  <a:txBody>
                    <a:bodyPr/>
                    <a:lstStyle>
                      <a:lvl1pPr>
                        <a:spcBef>
                          <a:spcPct val="20000"/>
                        </a:spcBef>
                        <a:buClr>
                          <a:schemeClr val="tx2"/>
                        </a:buClr>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buClr>
                          <a:schemeClr val="tx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buClr>
                          <a:schemeClr val="tx2"/>
                        </a:buClr>
                        <a:defRPr>
                          <a:solidFill>
                            <a:schemeClr val="tx1"/>
                          </a:solidFill>
                          <a:latin typeface="Arial" panose="020B0604020202020204" pitchFamily="34" charset="0"/>
                        </a:defRPr>
                      </a:lvl5pPr>
                      <a:lvl6pPr fontAlgn="base">
                        <a:spcBef>
                          <a:spcPct val="20000"/>
                        </a:spcBef>
                        <a:spcAft>
                          <a:spcPct val="0"/>
                        </a:spcAft>
                        <a:buClr>
                          <a:schemeClr val="tx2"/>
                        </a:buClr>
                        <a:defRPr>
                          <a:solidFill>
                            <a:schemeClr val="tx1"/>
                          </a:solidFill>
                          <a:latin typeface="Arial" panose="020B0604020202020204" pitchFamily="34" charset="0"/>
                        </a:defRPr>
                      </a:lvl6pPr>
                      <a:lvl7pPr fontAlgn="base">
                        <a:spcBef>
                          <a:spcPct val="20000"/>
                        </a:spcBef>
                        <a:spcAft>
                          <a:spcPct val="0"/>
                        </a:spcAft>
                        <a:buClr>
                          <a:schemeClr val="tx2"/>
                        </a:buClr>
                        <a:defRPr>
                          <a:solidFill>
                            <a:schemeClr val="tx1"/>
                          </a:solidFill>
                          <a:latin typeface="Arial" panose="020B0604020202020204" pitchFamily="34" charset="0"/>
                        </a:defRPr>
                      </a:lvl7pPr>
                      <a:lvl8pPr fontAlgn="base">
                        <a:spcBef>
                          <a:spcPct val="20000"/>
                        </a:spcBef>
                        <a:spcAft>
                          <a:spcPct val="0"/>
                        </a:spcAft>
                        <a:buClr>
                          <a:schemeClr val="tx2"/>
                        </a:buClr>
                        <a:defRPr>
                          <a:solidFill>
                            <a:schemeClr val="tx1"/>
                          </a:solidFill>
                          <a:latin typeface="Arial" panose="020B0604020202020204" pitchFamily="34" charset="0"/>
                        </a:defRPr>
                      </a:lvl8pPr>
                      <a:lvl9pPr fontAlgn="base">
                        <a:spcBef>
                          <a:spcPct val="20000"/>
                        </a:spcBef>
                        <a:spcAft>
                          <a:spcPct val="0"/>
                        </a:spcAft>
                        <a:buClr>
                          <a:schemeClr val="tx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u="none" strike="noStrike" cap="none" normalizeH="0" baseline="0" dirty="0">
                          <a:ln>
                            <a:noFill/>
                          </a:ln>
                          <a:solidFill>
                            <a:srgbClr val="000000"/>
                          </a:solidFill>
                          <a:effectLst/>
                        </a:rPr>
                        <a:t>Love</a:t>
                      </a:r>
                      <a:endParaRPr kumimoji="0" lang="en-US" altLang="en-US" sz="2800" b="1" i="0" u="none" strike="noStrike" cap="none" normalizeH="0" baseline="0" dirty="0">
                        <a:ln>
                          <a:noFill/>
                        </a:ln>
                        <a:solidFill>
                          <a:srgbClr val="000000"/>
                        </a:solidFill>
                        <a:effectLst/>
                        <a:latin typeface="Tahoma" panose="020B0604030504040204" pitchFamily="34" charset="0"/>
                      </a:endParaRPr>
                    </a:p>
                  </a:txBody>
                  <a:tcPr horzOverflow="overflow"/>
                </a:tc>
                <a:extLst>
                  <a:ext uri="{0D108BD9-81ED-4DB2-BD59-A6C34878D82A}">
                    <a16:rowId xmlns:a16="http://schemas.microsoft.com/office/drawing/2014/main" val="959683978"/>
                  </a:ext>
                </a:extLst>
              </a:tr>
            </a:tbl>
          </a:graphicData>
        </a:graphic>
      </p:graphicFrame>
      <p:sp>
        <p:nvSpPr>
          <p:cNvPr id="261321" name="Text Box 201">
            <a:extLst>
              <a:ext uri="{FF2B5EF4-FFF2-40B4-BE49-F238E27FC236}">
                <a16:creationId xmlns:a16="http://schemas.microsoft.com/office/drawing/2014/main" id="{885ADD02-CEEB-FB91-91DF-23166C9D8EC9}"/>
              </a:ext>
            </a:extLst>
          </p:cNvPr>
          <p:cNvSpPr txBox="1">
            <a:spLocks noChangeArrowheads="1"/>
          </p:cNvSpPr>
          <p:nvPr/>
        </p:nvSpPr>
        <p:spPr bwMode="auto">
          <a:xfrm>
            <a:off x="-20" y="1509901"/>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ctr" defTabSz="914400" rtl="0" eaLnBrk="1" fontAlgn="base" latinLnBrk="0" hangingPunct="1">
              <a:lnSpc>
                <a:spcPct val="100000"/>
              </a:lnSpc>
              <a:spcBef>
                <a:spcPct val="0"/>
              </a:spcBef>
              <a:spcAft>
                <a:spcPct val="0"/>
              </a:spcAft>
              <a:buClr>
                <a:srgbClr val="004E4C"/>
              </a:buClr>
              <a:buSzPct val="115000"/>
              <a:buFont typeface="Wingdings" panose="05000000000000000000" pitchFamily="2" charset="2"/>
              <a:buNone/>
              <a:tabLst/>
              <a:defRPr/>
            </a:pPr>
            <a:r>
              <a:rPr kumimoji="0" lang="en-US" altLang="en-US" sz="2400" b="1" i="0"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The Truth</a:t>
            </a:r>
          </a:p>
          <a:p>
            <a:pPr marL="457200" marR="0" lvl="0" indent="-457200" defTabSz="914400" rtl="0" eaLnBrk="1" fontAlgn="base" latinLnBrk="0" hangingPunct="1">
              <a:lnSpc>
                <a:spcPct val="100000"/>
              </a:lnSpc>
              <a:spcBef>
                <a:spcPct val="0"/>
              </a:spcBef>
              <a:spcAft>
                <a:spcPct val="0"/>
              </a:spcAft>
              <a:buClr>
                <a:schemeClr val="tx1"/>
              </a:buClr>
              <a:buSzPct val="115000"/>
              <a:buFont typeface="+mj-lt"/>
              <a:buAutoNum type="arabicPeriod"/>
              <a:tabLst/>
              <a:defRPr/>
            </a:pPr>
            <a:r>
              <a:rPr kumimoji="0" lang="en-US" altLang="en-US" sz="2400" b="1" i="0"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That which is "perfect" is completed revelation of God </a:t>
            </a:r>
          </a:p>
          <a:p>
            <a:pPr marL="457200" marR="0" lvl="0" indent="-457200" defTabSz="914400" rtl="0" eaLnBrk="1" fontAlgn="base" latinLnBrk="0" hangingPunct="1">
              <a:lnSpc>
                <a:spcPct val="100000"/>
              </a:lnSpc>
              <a:spcBef>
                <a:spcPct val="0"/>
              </a:spcBef>
              <a:spcAft>
                <a:spcPct val="0"/>
              </a:spcAft>
              <a:buClr>
                <a:schemeClr val="tx1"/>
              </a:buClr>
              <a:buSzPct val="115000"/>
              <a:buFont typeface="+mj-lt"/>
              <a:buAutoNum type="arabicPeriod"/>
              <a:tabLst/>
              <a:defRPr/>
            </a:pPr>
            <a:r>
              <a:rPr kumimoji="0" lang="en-US" altLang="en-US" sz="2400" b="1" i="0"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Fits the context </a:t>
            </a:r>
          </a:p>
          <a:p>
            <a:pPr marL="457200" marR="0" lvl="0" indent="-457200" defTabSz="914400" rtl="0" eaLnBrk="1" fontAlgn="base" latinLnBrk="0" hangingPunct="1">
              <a:lnSpc>
                <a:spcPct val="100000"/>
              </a:lnSpc>
              <a:spcBef>
                <a:spcPct val="0"/>
              </a:spcBef>
              <a:spcAft>
                <a:spcPct val="0"/>
              </a:spcAft>
              <a:buClr>
                <a:schemeClr val="tx1"/>
              </a:buClr>
              <a:buSzPct val="115000"/>
              <a:buFont typeface="+mj-lt"/>
              <a:buAutoNum type="arabicPeriod"/>
              <a:tabLst/>
              <a:defRPr/>
            </a:pPr>
            <a:r>
              <a:rPr kumimoji="0" lang="en-US" altLang="en-US" sz="2400" b="1" i="0"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rPr>
              <a:t>Involves no Scriptural, or contextual difficulty </a:t>
            </a:r>
            <a:endParaRPr kumimoji="0" lang="en-US" altLang="en-US" sz="1600" b="1" i="1" u="none" strike="noStrike" kern="1200" cap="none" spc="0" normalizeH="0" baseline="0" noProof="0" dirty="0">
              <a:ln>
                <a:solidFill>
                  <a:sysClr val="windowText" lastClr="000000"/>
                </a:solidFill>
              </a:ln>
              <a:solidFill>
                <a:srgbClr val="FFFFFF"/>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5724753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nature&#10;&#10;Description automatically generated">
            <a:extLst>
              <a:ext uri="{FF2B5EF4-FFF2-40B4-BE49-F238E27FC236}">
                <a16:creationId xmlns:a16="http://schemas.microsoft.com/office/drawing/2014/main" id="{CA4BFE31-3B0C-EC1E-EB3A-6F318B95EF1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5" name="Title 4"/>
          <p:cNvSpPr>
            <a:spLocks noGrp="1"/>
          </p:cNvSpPr>
          <p:nvPr>
            <p:ph type="title"/>
          </p:nvPr>
        </p:nvSpPr>
        <p:spPr>
          <a:xfrm>
            <a:off x="0" y="-1"/>
            <a:ext cx="9143980" cy="1676399"/>
          </a:xfrm>
        </p:spPr>
        <p:txBody>
          <a:bodyPr>
            <a:normAutofit fontScale="90000"/>
          </a:bodyPr>
          <a:lstStyle/>
          <a:p>
            <a:r>
              <a:rPr lang="en-US" dirty="0">
                <a:solidFill>
                  <a:srgbClr val="0000FF"/>
                </a:solidFill>
              </a:rPr>
              <a:t>Consequences of a Literal, Personal Indwelling of the Holy Spirit</a:t>
            </a:r>
          </a:p>
        </p:txBody>
      </p:sp>
      <p:sp>
        <p:nvSpPr>
          <p:cNvPr id="6" name="Content Placeholder 5"/>
          <p:cNvSpPr>
            <a:spLocks noGrp="1"/>
          </p:cNvSpPr>
          <p:nvPr>
            <p:ph idx="1"/>
          </p:nvPr>
        </p:nvSpPr>
        <p:spPr>
          <a:xfrm>
            <a:off x="457200" y="1600201"/>
            <a:ext cx="8229600" cy="3581400"/>
          </a:xfrm>
        </p:spPr>
        <p:txBody>
          <a:bodyPr anchor="ctr"/>
          <a:lstStyle/>
          <a:p>
            <a:pPr>
              <a:buClr>
                <a:srgbClr val="0000FF"/>
              </a:buClr>
            </a:pPr>
            <a:r>
              <a:rPr lang="en-US" dirty="0"/>
              <a:t>The written word becomes insufficient</a:t>
            </a:r>
          </a:p>
          <a:p>
            <a:pPr>
              <a:buClr>
                <a:srgbClr val="0000FF"/>
              </a:buClr>
            </a:pPr>
            <a:r>
              <a:rPr lang="en-US" dirty="0"/>
              <a:t>A dangerous step towards emotionalism and the charismatic movement</a:t>
            </a:r>
          </a:p>
          <a:p>
            <a:pPr>
              <a:buClr>
                <a:srgbClr val="0000FF"/>
              </a:buClr>
            </a:pPr>
            <a:r>
              <a:rPr lang="en-US" dirty="0"/>
              <a:t>The age of miracles has not ended</a:t>
            </a:r>
          </a:p>
          <a:p>
            <a:pPr>
              <a:buClr>
                <a:srgbClr val="0000FF"/>
              </a:buClr>
            </a:pPr>
            <a:r>
              <a:rPr lang="en-US" dirty="0"/>
              <a:t>We are “Immanuel” (Matthew 1:23; Colossians 2:9)</a:t>
            </a:r>
          </a:p>
        </p:txBody>
      </p:sp>
      <p:sp>
        <p:nvSpPr>
          <p:cNvPr id="2" name="Footer Placeholder 1">
            <a:extLst>
              <a:ext uri="{FF2B5EF4-FFF2-40B4-BE49-F238E27FC236}">
                <a16:creationId xmlns:a16="http://schemas.microsoft.com/office/drawing/2014/main" id="{6F3887D3-BBB5-AD82-589F-E44851935927}"/>
              </a:ext>
            </a:extLst>
          </p:cNvPr>
          <p:cNvSpPr>
            <a:spLocks noGrp="1"/>
          </p:cNvSpPr>
          <p:nvPr>
            <p:ph type="ftr" sz="quarter" idx="11"/>
          </p:nvPr>
        </p:nvSpPr>
        <p:spPr>
          <a:xfrm>
            <a:off x="3124190" y="6492874"/>
            <a:ext cx="2895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Tahoma"/>
                <a:ea typeface="+mn-ea"/>
                <a:cs typeface="+mn-cs"/>
              </a:rPr>
              <a:t>Filled With The Holy Spirit</a:t>
            </a:r>
          </a:p>
        </p:txBody>
      </p:sp>
    </p:spTree>
    <p:extLst>
      <p:ext uri="{BB962C8B-B14F-4D97-AF65-F5344CB8AC3E}">
        <p14:creationId xmlns:p14="http://schemas.microsoft.com/office/powerpoint/2010/main" val="26349856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5" name="Picture 4" descr="A picture containing mountain, outdoor, nature&#10;&#10;Description automatically generated">
            <a:extLst>
              <a:ext uri="{FF2B5EF4-FFF2-40B4-BE49-F238E27FC236}">
                <a16:creationId xmlns:a16="http://schemas.microsoft.com/office/drawing/2014/main" id="{0B417A48-35B0-273D-E962-4FD6E74A507D}"/>
              </a:ext>
            </a:extLst>
          </p:cNvPr>
          <p:cNvPicPr>
            <a:picLocks noChangeAspect="1"/>
          </p:cNvPicPr>
          <p:nvPr/>
        </p:nvPicPr>
        <p:blipFill rotWithShape="1">
          <a:blip r:embed="rId3">
            <a:extLst>
              <a:ext uri="{28A0092B-C50C-407E-A947-70E740481C1C}">
                <a14:useLocalDpi xmlns:a14="http://schemas.microsoft.com/office/drawing/2010/main" val="0"/>
              </a:ext>
            </a:extLst>
          </a:blip>
          <a:srcRect l="22090" r="19555" b="1"/>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 name="Title 1"/>
          <p:cNvSpPr>
            <a:spLocks noGrp="1"/>
          </p:cNvSpPr>
          <p:nvPr>
            <p:ph type="title"/>
          </p:nvPr>
        </p:nvSpPr>
        <p:spPr>
          <a:xfrm>
            <a:off x="5648707" y="-1"/>
            <a:ext cx="3493005" cy="676407"/>
          </a:xfrm>
        </p:spPr>
        <p:txBody>
          <a:bodyPr>
            <a:normAutofit/>
          </a:bodyPr>
          <a:lstStyle/>
          <a:p>
            <a:pPr>
              <a:lnSpc>
                <a:spcPct val="90000"/>
              </a:lnSpc>
            </a:pPr>
            <a:r>
              <a:rPr lang="en-US" sz="4000" dirty="0">
                <a:solidFill>
                  <a:srgbClr val="0000FF"/>
                </a:solidFill>
              </a:rPr>
              <a:t>Conclusion</a:t>
            </a:r>
          </a:p>
        </p:txBody>
      </p:sp>
      <p:sp>
        <p:nvSpPr>
          <p:cNvPr id="3" name="Content Placeholder 2"/>
          <p:cNvSpPr>
            <a:spLocks noGrp="1"/>
          </p:cNvSpPr>
          <p:nvPr>
            <p:ph idx="1"/>
          </p:nvPr>
        </p:nvSpPr>
        <p:spPr>
          <a:xfrm>
            <a:off x="4947781" y="676406"/>
            <a:ext cx="4193931" cy="6151964"/>
          </a:xfrm>
        </p:spPr>
        <p:txBody>
          <a:bodyPr>
            <a:normAutofit fontScale="92500"/>
          </a:bodyPr>
          <a:lstStyle/>
          <a:p>
            <a:r>
              <a:rPr lang="en-US" sz="2400" dirty="0"/>
              <a:t>The pattern of Scripture is that when the Holy Spirit did speak directly to believers it was in words, spoken and taught by the Holy Spirit      (I Corinthians 2:12-13)</a:t>
            </a:r>
          </a:p>
          <a:p>
            <a:r>
              <a:rPr lang="en-US" sz="2400" dirty="0"/>
              <a:t>The Holy Spirit dwells in us through the Word of God as we walk in the Light of that word (I John 1:6-7)</a:t>
            </a:r>
          </a:p>
          <a:p>
            <a:r>
              <a:rPr lang="en-US" sz="2400" dirty="0"/>
              <a:t>The Holy Spirit dwells in us through our faith and acceptance of His word!</a:t>
            </a:r>
          </a:p>
          <a:p>
            <a:endParaRPr lang="en-US" sz="1700" dirty="0"/>
          </a:p>
          <a:p>
            <a:pPr marL="0" indent="0" algn="ctr">
              <a:buNone/>
            </a:pPr>
            <a:r>
              <a:rPr lang="en-US" sz="3500" b="1" i="1" dirty="0"/>
              <a:t>Are you filled with the Holy Spirit?  </a:t>
            </a:r>
          </a:p>
        </p:txBody>
      </p:sp>
      <p:sp>
        <p:nvSpPr>
          <p:cNvPr id="6" name="Footer Placeholder 5">
            <a:extLst>
              <a:ext uri="{FF2B5EF4-FFF2-40B4-BE49-F238E27FC236}">
                <a16:creationId xmlns:a16="http://schemas.microsoft.com/office/drawing/2014/main" id="{574814F3-53D2-656F-8606-E92A647362E3}"/>
              </a:ext>
            </a:extLst>
          </p:cNvPr>
          <p:cNvSpPr>
            <a:spLocks noGrp="1"/>
          </p:cNvSpPr>
          <p:nvPr>
            <p:ph type="ftr" sz="quarter" idx="11"/>
          </p:nvPr>
        </p:nvSpPr>
        <p:spPr>
          <a:xfrm>
            <a:off x="0" y="6463244"/>
            <a:ext cx="2895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ahoma"/>
                <a:ea typeface="+mn-ea"/>
                <a:cs typeface="+mn-cs"/>
              </a:rPr>
              <a:t>Filled With The Holy Spirit</a:t>
            </a:r>
          </a:p>
        </p:txBody>
      </p:sp>
    </p:spTree>
    <p:extLst>
      <p:ext uri="{BB962C8B-B14F-4D97-AF65-F5344CB8AC3E}">
        <p14:creationId xmlns:p14="http://schemas.microsoft.com/office/powerpoint/2010/main" val="19572513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a:t>
            </a:r>
            <a:r>
              <a:rPr kumimoji="0" lang="en-US" sz="3200" b="1" i="0" u="none" strike="noStrike" kern="1200" cap="none" spc="0" normalizeH="0" baseline="0" noProof="0">
                <a:ln>
                  <a:noFill/>
                </a:ln>
                <a:solidFill>
                  <a:srgbClr val="0000FF"/>
                </a:solidFill>
                <a:effectLst/>
                <a:uLnTx/>
                <a:uFillTx/>
                <a:latin typeface="Tahoma" pitchFamily="34" charset="0"/>
                <a:ea typeface="Tahoma" pitchFamily="34" charset="0"/>
                <a:cs typeface="Tahoma" pitchFamily="34" charset="0"/>
              </a:rPr>
              <a:t>; Acts 8:37)</a:t>
            </a:r>
            <a:endPar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icture containing mountain, outdoor, nature&#10;&#10;Description automatically generated">
            <a:extLst>
              <a:ext uri="{FF2B5EF4-FFF2-40B4-BE49-F238E27FC236}">
                <a16:creationId xmlns:a16="http://schemas.microsoft.com/office/drawing/2014/main" id="{554C82F0-AA80-5DF5-E098-7C36E6DD6FE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4" name="Title 3"/>
          <p:cNvSpPr>
            <a:spLocks noGrp="1"/>
          </p:cNvSpPr>
          <p:nvPr>
            <p:ph type="ctrTitle"/>
          </p:nvPr>
        </p:nvSpPr>
        <p:spPr>
          <a:xfrm>
            <a:off x="0" y="0"/>
            <a:ext cx="9144000" cy="926926"/>
          </a:xfrm>
        </p:spPr>
        <p:txBody>
          <a:bodyPr>
            <a:normAutofit/>
          </a:bodyPr>
          <a:lstStyle/>
          <a:p>
            <a:r>
              <a:rPr lang="en-US" sz="4000" b="1" dirty="0">
                <a:ln w="10541" cmpd="sng">
                  <a:solidFill>
                    <a:schemeClr val="tx1"/>
                  </a:solidFill>
                  <a:prstDash val="solid"/>
                </a:ln>
                <a:solidFill>
                  <a:srgbClr val="FFFFFF"/>
                </a:solidFill>
              </a:rPr>
              <a:t>Intro</a:t>
            </a:r>
            <a:endParaRPr lang="en-US" sz="4000" dirty="0">
              <a:solidFill>
                <a:srgbClr val="FFFFFF"/>
              </a:solidFill>
            </a:endParaRPr>
          </a:p>
        </p:txBody>
      </p:sp>
      <p:sp>
        <p:nvSpPr>
          <p:cNvPr id="2" name="Subtitle 1"/>
          <p:cNvSpPr>
            <a:spLocks noGrp="1"/>
          </p:cNvSpPr>
          <p:nvPr>
            <p:ph type="subTitle" idx="1"/>
          </p:nvPr>
        </p:nvSpPr>
        <p:spPr>
          <a:xfrm>
            <a:off x="0" y="3532340"/>
            <a:ext cx="9143980" cy="3325660"/>
          </a:xfrm>
        </p:spPr>
        <p:txBody>
          <a:bodyPr>
            <a:normAutofit fontScale="92500"/>
          </a:bodyPr>
          <a:lstStyle/>
          <a:p>
            <a:pPr marL="342900" indent="-342900" algn="l">
              <a:buFont typeface="Wingdings" panose="05000000000000000000" pitchFamily="2" charset="2"/>
              <a:buChar char="Ø"/>
            </a:pPr>
            <a:r>
              <a:rPr lang="en-US" sz="3000" dirty="0"/>
              <a:t>It is not uncommon to hear people claim the Holy Spirit led them to say or do something.</a:t>
            </a:r>
          </a:p>
          <a:p>
            <a:pPr marL="342900" indent="-342900" algn="l">
              <a:buFont typeface="Wingdings" panose="05000000000000000000" pitchFamily="2" charset="2"/>
              <a:buChar char="Ø"/>
            </a:pPr>
            <a:r>
              <a:rPr lang="en-US" sz="3000" dirty="0"/>
              <a:t>They believe they are led in a direct manner apart from the written word of God!</a:t>
            </a:r>
          </a:p>
          <a:p>
            <a:pPr marL="342900" indent="-342900" algn="l">
              <a:buFont typeface="Wingdings" panose="05000000000000000000" pitchFamily="2" charset="2"/>
              <a:buChar char="Ø"/>
            </a:pPr>
            <a:r>
              <a:rPr lang="en-US" sz="3000" dirty="0"/>
              <a:t>When questioned further about their “experience,” what they usually mean is that they felt a “strong feeling” within that led them to do or say something.</a:t>
            </a:r>
          </a:p>
          <a:p>
            <a:pPr>
              <a:lnSpc>
                <a:spcPct val="90000"/>
              </a:lnSpc>
            </a:pPr>
            <a:endParaRPr lang="en-US" sz="2000" b="1" dirty="0">
              <a:solidFill>
                <a:srgbClr val="FFFFFF"/>
              </a:solidFill>
            </a:endParaRPr>
          </a:p>
        </p:txBody>
      </p:sp>
      <p:sp>
        <p:nvSpPr>
          <p:cNvPr id="3" name="Subtitle 1">
            <a:extLst>
              <a:ext uri="{FF2B5EF4-FFF2-40B4-BE49-F238E27FC236}">
                <a16:creationId xmlns:a16="http://schemas.microsoft.com/office/drawing/2014/main" id="{6D070A4A-2866-5D15-44CB-58857BB01B75}"/>
              </a:ext>
            </a:extLst>
          </p:cNvPr>
          <p:cNvSpPr txBox="1">
            <a:spLocks/>
          </p:cNvSpPr>
          <p:nvPr/>
        </p:nvSpPr>
        <p:spPr>
          <a:xfrm>
            <a:off x="0" y="926926"/>
            <a:ext cx="9143980" cy="269859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0000"/>
              </a:lnSpc>
            </a:pPr>
            <a:r>
              <a:rPr lang="en-US" b="1" dirty="0">
                <a:solidFill>
                  <a:srgbClr val="FFFFFF"/>
                </a:solidFill>
              </a:rPr>
              <a:t>There is great controversy and misunderstanding in the religious world concerning the indwelling of the Holy Spirit.</a:t>
            </a:r>
          </a:p>
          <a:p>
            <a:pPr algn="l">
              <a:lnSpc>
                <a:spcPct val="90000"/>
              </a:lnSpc>
            </a:pPr>
            <a:r>
              <a:rPr lang="en-US" b="1" dirty="0">
                <a:solidFill>
                  <a:srgbClr val="FFFFFF"/>
                </a:solidFill>
              </a:rPr>
              <a:t>Some call it the “Direct Operation” of the Holy Spirit</a:t>
            </a:r>
            <a:endParaRPr lang="en-US" sz="2000" b="1" dirty="0">
              <a:solidFill>
                <a:srgbClr val="FFFFFF"/>
              </a:solidFill>
            </a:endParaRPr>
          </a:p>
        </p:txBody>
      </p:sp>
      <p:sp>
        <p:nvSpPr>
          <p:cNvPr id="5" name="Footer Placeholder 4">
            <a:extLst>
              <a:ext uri="{FF2B5EF4-FFF2-40B4-BE49-F238E27FC236}">
                <a16:creationId xmlns:a16="http://schemas.microsoft.com/office/drawing/2014/main" id="{A6750F70-966C-1FBD-5314-1DD65B3B804B}"/>
              </a:ext>
            </a:extLst>
          </p:cNvPr>
          <p:cNvSpPr>
            <a:spLocks noGrp="1"/>
          </p:cNvSpPr>
          <p:nvPr>
            <p:ph type="ftr" sz="quarter" idx="11"/>
          </p:nvPr>
        </p:nvSpPr>
        <p:spPr>
          <a:xfrm>
            <a:off x="0" y="-1"/>
            <a:ext cx="2895600" cy="365125"/>
          </a:xfrm>
        </p:spPr>
        <p:txBody>
          <a:bodyPr/>
          <a:lstStyle/>
          <a:p>
            <a:r>
              <a:rPr lang="en-US" dirty="0"/>
              <a:t>Filled With The Holy Spirit</a:t>
            </a:r>
          </a:p>
        </p:txBody>
      </p:sp>
    </p:spTree>
    <p:extLst>
      <p:ext uri="{BB962C8B-B14F-4D97-AF65-F5344CB8AC3E}">
        <p14:creationId xmlns:p14="http://schemas.microsoft.com/office/powerpoint/2010/main" val="31010732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icture containing mountain, outdoor, nature&#10;&#10;Description automatically generated">
            <a:extLst>
              <a:ext uri="{FF2B5EF4-FFF2-40B4-BE49-F238E27FC236}">
                <a16:creationId xmlns:a16="http://schemas.microsoft.com/office/drawing/2014/main" id="{554C82F0-AA80-5DF5-E098-7C36E6DD6FE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4" name="Title 3"/>
          <p:cNvSpPr>
            <a:spLocks noGrp="1"/>
          </p:cNvSpPr>
          <p:nvPr>
            <p:ph type="ctrTitle"/>
          </p:nvPr>
        </p:nvSpPr>
        <p:spPr>
          <a:xfrm>
            <a:off x="0" y="0"/>
            <a:ext cx="9144000" cy="926926"/>
          </a:xfrm>
        </p:spPr>
        <p:txBody>
          <a:bodyPr>
            <a:normAutofit/>
          </a:bodyPr>
          <a:lstStyle/>
          <a:p>
            <a:r>
              <a:rPr lang="en-US" sz="4000" b="1" dirty="0">
                <a:ln w="10541" cmpd="sng">
                  <a:solidFill>
                    <a:schemeClr val="tx1"/>
                  </a:solidFill>
                  <a:prstDash val="solid"/>
                </a:ln>
                <a:solidFill>
                  <a:srgbClr val="FFFFFF"/>
                </a:solidFill>
              </a:rPr>
              <a:t>Intro</a:t>
            </a:r>
            <a:endParaRPr lang="en-US" sz="4000" dirty="0">
              <a:solidFill>
                <a:srgbClr val="FFFFFF"/>
              </a:solidFill>
            </a:endParaRPr>
          </a:p>
        </p:txBody>
      </p:sp>
      <p:sp>
        <p:nvSpPr>
          <p:cNvPr id="2" name="Subtitle 1"/>
          <p:cNvSpPr>
            <a:spLocks noGrp="1"/>
          </p:cNvSpPr>
          <p:nvPr>
            <p:ph type="subTitle" idx="1"/>
          </p:nvPr>
        </p:nvSpPr>
        <p:spPr>
          <a:xfrm>
            <a:off x="0" y="5047988"/>
            <a:ext cx="9143980" cy="1810011"/>
          </a:xfrm>
        </p:spPr>
        <p:txBody>
          <a:bodyPr>
            <a:normAutofit/>
          </a:bodyPr>
          <a:lstStyle/>
          <a:p>
            <a:r>
              <a:rPr lang="en-US" dirty="0"/>
              <a:t>Thus says the Lord GOD, "Woe to the foolish prophets who are following their own spirit and have seen nothing” (Ezekiel 13:3)</a:t>
            </a:r>
          </a:p>
          <a:p>
            <a:pPr>
              <a:lnSpc>
                <a:spcPct val="90000"/>
              </a:lnSpc>
            </a:pPr>
            <a:endParaRPr lang="en-US" sz="2000" b="1" dirty="0">
              <a:solidFill>
                <a:srgbClr val="FFFFFF"/>
              </a:solidFill>
            </a:endParaRPr>
          </a:p>
        </p:txBody>
      </p:sp>
      <p:sp>
        <p:nvSpPr>
          <p:cNvPr id="3" name="Subtitle 1">
            <a:extLst>
              <a:ext uri="{FF2B5EF4-FFF2-40B4-BE49-F238E27FC236}">
                <a16:creationId xmlns:a16="http://schemas.microsoft.com/office/drawing/2014/main" id="{6D070A4A-2866-5D15-44CB-58857BB01B75}"/>
              </a:ext>
            </a:extLst>
          </p:cNvPr>
          <p:cNvSpPr txBox="1">
            <a:spLocks/>
          </p:cNvSpPr>
          <p:nvPr/>
        </p:nvSpPr>
        <p:spPr>
          <a:xfrm>
            <a:off x="0" y="926926"/>
            <a:ext cx="9143980" cy="3958225"/>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nSpc>
                <a:spcPct val="120000"/>
              </a:lnSpc>
            </a:pPr>
            <a:r>
              <a:rPr lang="en-US" sz="4200" b="1" dirty="0">
                <a:solidFill>
                  <a:srgbClr val="FFFFFF"/>
                </a:solidFill>
              </a:rPr>
              <a:t>It is important to test all things against the standard of Scripture (I Thessalonians 5:21; I John 4:1)</a:t>
            </a:r>
          </a:p>
          <a:p>
            <a:pPr lvl="0">
              <a:lnSpc>
                <a:spcPct val="90000"/>
              </a:lnSpc>
            </a:pPr>
            <a:endParaRPr kumimoji="0" lang="en-US" sz="3200" b="1" i="0" u="none" strike="noStrike" kern="1200" cap="none" spc="0" normalizeH="0" baseline="0" noProof="0" dirty="0">
              <a:ln>
                <a:noFill/>
              </a:ln>
              <a:solidFill>
                <a:srgbClr val="FFFFFF"/>
              </a:solidFill>
              <a:effectLst/>
              <a:uLnTx/>
              <a:uFillTx/>
              <a:latin typeface="Tahoma"/>
              <a:ea typeface="+mn-ea"/>
              <a:cs typeface="+mn-cs"/>
            </a:endParaRPr>
          </a:p>
          <a:p>
            <a:pPr lvl="0">
              <a:lnSpc>
                <a:spcPct val="90000"/>
              </a:lnSpc>
            </a:pPr>
            <a:endParaRPr kumimoji="0" lang="en-US" sz="3200" b="1" i="0" u="none" strike="noStrike" kern="1200" cap="none" spc="0" normalizeH="0" baseline="0" noProof="0" dirty="0">
              <a:ln>
                <a:noFill/>
              </a:ln>
              <a:solidFill>
                <a:srgbClr val="FFFFFF"/>
              </a:solidFill>
              <a:effectLst/>
              <a:uLnTx/>
              <a:uFillTx/>
              <a:latin typeface="Tahoma"/>
              <a:ea typeface="+mn-ea"/>
              <a:cs typeface="+mn-cs"/>
            </a:endParaRPr>
          </a:p>
          <a:p>
            <a:pPr lvl="0">
              <a:lnSpc>
                <a:spcPct val="90000"/>
              </a:lnSpc>
            </a:pPr>
            <a:endParaRPr kumimoji="0" lang="en-US" sz="3200" b="1" i="0" u="none" strike="noStrike" kern="1200" cap="none" spc="0" normalizeH="0" baseline="0" noProof="0" dirty="0">
              <a:ln>
                <a:noFill/>
              </a:ln>
              <a:solidFill>
                <a:srgbClr val="FFFFFF"/>
              </a:solidFill>
              <a:effectLst/>
              <a:uLnTx/>
              <a:uFillTx/>
              <a:latin typeface="Tahoma"/>
              <a:ea typeface="+mn-ea"/>
              <a:cs typeface="+mn-cs"/>
            </a:endParaRPr>
          </a:p>
          <a:p>
            <a:pPr lvl="0" algn="l">
              <a:lnSpc>
                <a:spcPct val="90000"/>
              </a:lnSpc>
            </a:pPr>
            <a:r>
              <a:rPr lang="en-US" sz="4100" b="1" dirty="0">
                <a:solidFill>
                  <a:srgbClr val="FFFFFF"/>
                </a:solidFill>
              </a:rPr>
              <a:t>Lest we fall under the same condemnation as the false prophets in the days of Ezekiel…</a:t>
            </a:r>
            <a:endParaRPr kumimoji="0" lang="en-US" sz="2600" b="1" i="0" u="none" strike="noStrike" kern="1200" cap="none" spc="0" normalizeH="0" baseline="0" noProof="0" dirty="0">
              <a:ln>
                <a:noFill/>
              </a:ln>
              <a:solidFill>
                <a:srgbClr val="FFFFFF"/>
              </a:solidFill>
              <a:effectLst/>
              <a:uLnTx/>
              <a:uFillTx/>
              <a:latin typeface="Tahoma"/>
              <a:ea typeface="+mn-ea"/>
              <a:cs typeface="+mn-cs"/>
            </a:endParaRPr>
          </a:p>
        </p:txBody>
      </p:sp>
      <p:sp>
        <p:nvSpPr>
          <p:cNvPr id="5" name="Footer Placeholder 4">
            <a:extLst>
              <a:ext uri="{FF2B5EF4-FFF2-40B4-BE49-F238E27FC236}">
                <a16:creationId xmlns:a16="http://schemas.microsoft.com/office/drawing/2014/main" id="{A6750F70-966C-1FBD-5314-1DD65B3B804B}"/>
              </a:ext>
            </a:extLst>
          </p:cNvPr>
          <p:cNvSpPr>
            <a:spLocks noGrp="1"/>
          </p:cNvSpPr>
          <p:nvPr>
            <p:ph type="ftr" sz="quarter" idx="11"/>
          </p:nvPr>
        </p:nvSpPr>
        <p:spPr>
          <a:xfrm>
            <a:off x="0" y="-1"/>
            <a:ext cx="2895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ahoma"/>
                <a:ea typeface="+mn-ea"/>
                <a:cs typeface="+mn-cs"/>
              </a:rPr>
              <a:t>Filled With The Holy Spirit</a:t>
            </a:r>
          </a:p>
        </p:txBody>
      </p:sp>
    </p:spTree>
    <p:extLst>
      <p:ext uri="{BB962C8B-B14F-4D97-AF65-F5344CB8AC3E}">
        <p14:creationId xmlns:p14="http://schemas.microsoft.com/office/powerpoint/2010/main" val="357046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icture containing mountain, outdoor, nature&#10;&#10;Description automatically generated">
            <a:extLst>
              <a:ext uri="{FF2B5EF4-FFF2-40B4-BE49-F238E27FC236}">
                <a16:creationId xmlns:a16="http://schemas.microsoft.com/office/drawing/2014/main" id="{554C82F0-AA80-5DF5-E098-7C36E6DD6FE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4" name="Title 3"/>
          <p:cNvSpPr>
            <a:spLocks noGrp="1"/>
          </p:cNvSpPr>
          <p:nvPr>
            <p:ph type="ctrTitle"/>
          </p:nvPr>
        </p:nvSpPr>
        <p:spPr>
          <a:xfrm>
            <a:off x="0" y="0"/>
            <a:ext cx="9144000" cy="926926"/>
          </a:xfrm>
        </p:spPr>
        <p:txBody>
          <a:bodyPr>
            <a:normAutofit/>
          </a:bodyPr>
          <a:lstStyle/>
          <a:p>
            <a:r>
              <a:rPr lang="en-US" sz="4000" b="1" dirty="0">
                <a:ln w="10541" cmpd="sng">
                  <a:solidFill>
                    <a:schemeClr val="tx1"/>
                  </a:solidFill>
                  <a:prstDash val="solid"/>
                </a:ln>
                <a:solidFill>
                  <a:srgbClr val="FFFFFF"/>
                </a:solidFill>
              </a:rPr>
              <a:t>Intro</a:t>
            </a:r>
            <a:endParaRPr lang="en-US" sz="4000" dirty="0">
              <a:solidFill>
                <a:srgbClr val="FFFFFF"/>
              </a:solidFill>
            </a:endParaRPr>
          </a:p>
        </p:txBody>
      </p:sp>
      <p:sp>
        <p:nvSpPr>
          <p:cNvPr id="2" name="Subtitle 1"/>
          <p:cNvSpPr>
            <a:spLocks noGrp="1"/>
          </p:cNvSpPr>
          <p:nvPr>
            <p:ph type="subTitle" idx="1"/>
          </p:nvPr>
        </p:nvSpPr>
        <p:spPr>
          <a:xfrm>
            <a:off x="20" y="2987457"/>
            <a:ext cx="9143980" cy="1810011"/>
          </a:xfrm>
        </p:spPr>
        <p:txBody>
          <a:bodyPr>
            <a:normAutofit fontScale="92500" lnSpcReduction="10000"/>
          </a:bodyPr>
          <a:lstStyle/>
          <a:p>
            <a:r>
              <a:rPr lang="en-US" dirty="0"/>
              <a:t>However, you are not in the flesh but in the Spirit, if indeed the Spirit of God dwells in you. But if anyone does not have the Spirit of Christ, he does not belong to Him” (Romans 8:9)</a:t>
            </a:r>
          </a:p>
          <a:p>
            <a:pPr>
              <a:lnSpc>
                <a:spcPct val="90000"/>
              </a:lnSpc>
            </a:pPr>
            <a:endParaRPr lang="en-US" sz="2000" b="1" dirty="0">
              <a:solidFill>
                <a:srgbClr val="FFFFFF"/>
              </a:solidFill>
            </a:endParaRPr>
          </a:p>
        </p:txBody>
      </p:sp>
      <p:sp>
        <p:nvSpPr>
          <p:cNvPr id="3" name="Subtitle 1">
            <a:extLst>
              <a:ext uri="{FF2B5EF4-FFF2-40B4-BE49-F238E27FC236}">
                <a16:creationId xmlns:a16="http://schemas.microsoft.com/office/drawing/2014/main" id="{6D070A4A-2866-5D15-44CB-58857BB01B75}"/>
              </a:ext>
            </a:extLst>
          </p:cNvPr>
          <p:cNvSpPr txBox="1">
            <a:spLocks/>
          </p:cNvSpPr>
          <p:nvPr/>
        </p:nvSpPr>
        <p:spPr>
          <a:xfrm>
            <a:off x="0" y="926926"/>
            <a:ext cx="9143980" cy="59310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nSpc>
                <a:spcPct val="120000"/>
              </a:lnSpc>
            </a:pPr>
            <a:r>
              <a:rPr lang="en-US" sz="4200" b="1" dirty="0">
                <a:solidFill>
                  <a:srgbClr val="FFFFFF"/>
                </a:solidFill>
              </a:rPr>
              <a:t>The Holy Spirit dwells in every Christian – Romans 8:9</a:t>
            </a:r>
            <a:endParaRPr kumimoji="0" lang="en-US" sz="4200" b="1"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Tahoma"/>
              <a:ea typeface="+mn-ea"/>
              <a:cs typeface="+mn-cs"/>
            </a:endParaRPr>
          </a:p>
          <a:p>
            <a:pPr lvl="0" algn="l">
              <a:lnSpc>
                <a:spcPct val="90000"/>
              </a:lnSpc>
            </a:pPr>
            <a:endParaRPr lang="en-US" sz="4100" b="1" dirty="0">
              <a:solidFill>
                <a:srgbClr val="FFFFFF"/>
              </a:solidFill>
            </a:endParaRPr>
          </a:p>
          <a:p>
            <a:pPr lvl="0" algn="l">
              <a:lnSpc>
                <a:spcPct val="90000"/>
              </a:lnSpc>
            </a:pPr>
            <a:endParaRPr lang="en-US" sz="4100" b="1" dirty="0">
              <a:solidFill>
                <a:srgbClr val="FFFFFF"/>
              </a:solidFill>
            </a:endParaRPr>
          </a:p>
          <a:p>
            <a:pPr lvl="0">
              <a:lnSpc>
                <a:spcPct val="90000"/>
              </a:lnSpc>
            </a:pPr>
            <a:r>
              <a:rPr lang="en-US" sz="4100" b="1" i="1" u="sng" dirty="0">
                <a:solidFill>
                  <a:srgbClr val="FFFFFF"/>
                </a:solidFill>
              </a:rPr>
              <a:t>How</a:t>
            </a:r>
            <a:r>
              <a:rPr lang="en-US" sz="4100" b="1" dirty="0">
                <a:solidFill>
                  <a:srgbClr val="FFFFFF"/>
                </a:solidFill>
              </a:rPr>
              <a:t> does the Holy Spirit dwell in Christians today? </a:t>
            </a:r>
            <a:endParaRPr kumimoji="0" lang="en-US" sz="2600" b="1" i="0" u="none" strike="noStrike" kern="1200" cap="none" spc="0" normalizeH="0" baseline="0" noProof="0" dirty="0">
              <a:ln>
                <a:noFill/>
              </a:ln>
              <a:solidFill>
                <a:srgbClr val="FFFFFF"/>
              </a:solidFill>
              <a:effectLst/>
              <a:uLnTx/>
              <a:uFillTx/>
              <a:latin typeface="Tahoma"/>
              <a:ea typeface="+mn-ea"/>
              <a:cs typeface="+mn-cs"/>
            </a:endParaRPr>
          </a:p>
        </p:txBody>
      </p:sp>
      <p:sp>
        <p:nvSpPr>
          <p:cNvPr id="5" name="Footer Placeholder 4">
            <a:extLst>
              <a:ext uri="{FF2B5EF4-FFF2-40B4-BE49-F238E27FC236}">
                <a16:creationId xmlns:a16="http://schemas.microsoft.com/office/drawing/2014/main" id="{A6750F70-966C-1FBD-5314-1DD65B3B804B}"/>
              </a:ext>
            </a:extLst>
          </p:cNvPr>
          <p:cNvSpPr>
            <a:spLocks noGrp="1"/>
          </p:cNvSpPr>
          <p:nvPr>
            <p:ph type="ftr" sz="quarter" idx="11"/>
          </p:nvPr>
        </p:nvSpPr>
        <p:spPr>
          <a:xfrm>
            <a:off x="0" y="-1"/>
            <a:ext cx="2895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ahoma"/>
                <a:ea typeface="+mn-ea"/>
                <a:cs typeface="+mn-cs"/>
              </a:rPr>
              <a:t>Filled With The Holy Spirit</a:t>
            </a:r>
          </a:p>
        </p:txBody>
      </p:sp>
    </p:spTree>
    <p:extLst>
      <p:ext uri="{BB962C8B-B14F-4D97-AF65-F5344CB8AC3E}">
        <p14:creationId xmlns:p14="http://schemas.microsoft.com/office/powerpoint/2010/main" val="13166377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p:cTn id="1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ountain, outdoor, nature&#10;&#10;Description automatically generated">
            <a:extLst>
              <a:ext uri="{FF2B5EF4-FFF2-40B4-BE49-F238E27FC236}">
                <a16:creationId xmlns:a16="http://schemas.microsoft.com/office/drawing/2014/main" id="{0B417A48-35B0-273D-E962-4FD6E74A507D}"/>
              </a:ext>
            </a:extLst>
          </p:cNvPr>
          <p:cNvPicPr>
            <a:picLocks noChangeAspect="1"/>
          </p:cNvPicPr>
          <p:nvPr/>
        </p:nvPicPr>
        <p:blipFill rotWithShape="1">
          <a:blip r:embed="rId3">
            <a:extLst>
              <a:ext uri="{28A0092B-C50C-407E-A947-70E740481C1C}">
                <a14:useLocalDpi xmlns:a14="http://schemas.microsoft.com/office/drawing/2010/main" val="0"/>
              </a:ext>
            </a:extLst>
          </a:blip>
          <a:srcRect l="22090" r="19555" b="1"/>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48707" y="-1"/>
            <a:ext cx="3493005" cy="2229633"/>
          </a:xfrm>
        </p:spPr>
        <p:txBody>
          <a:bodyPr>
            <a:normAutofit fontScale="90000"/>
          </a:bodyPr>
          <a:lstStyle/>
          <a:p>
            <a:pPr>
              <a:lnSpc>
                <a:spcPct val="90000"/>
              </a:lnSpc>
            </a:pPr>
            <a:r>
              <a:rPr lang="en-US" sz="4000" dirty="0">
                <a:solidFill>
                  <a:srgbClr val="0000FF"/>
                </a:solidFill>
              </a:rPr>
              <a:t>The Holy Spirit Dwells in the Christian</a:t>
            </a:r>
          </a:p>
        </p:txBody>
      </p:sp>
      <p:sp>
        <p:nvSpPr>
          <p:cNvPr id="3" name="Content Placeholder 2"/>
          <p:cNvSpPr>
            <a:spLocks noGrp="1"/>
          </p:cNvSpPr>
          <p:nvPr>
            <p:ph idx="1"/>
          </p:nvPr>
        </p:nvSpPr>
        <p:spPr>
          <a:xfrm>
            <a:off x="5648706" y="2041742"/>
            <a:ext cx="3493005" cy="4786627"/>
          </a:xfrm>
        </p:spPr>
        <p:txBody>
          <a:bodyPr>
            <a:normAutofit/>
          </a:bodyPr>
          <a:lstStyle/>
          <a:p>
            <a:pPr>
              <a:buClr>
                <a:srgbClr val="0000FF"/>
              </a:buClr>
            </a:pPr>
            <a:r>
              <a:rPr lang="en-US" sz="2400" dirty="0"/>
              <a:t>Romans 8:9-11</a:t>
            </a:r>
          </a:p>
          <a:p>
            <a:pPr>
              <a:buClr>
                <a:srgbClr val="0000FF"/>
              </a:buClr>
            </a:pPr>
            <a:r>
              <a:rPr lang="en-US" sz="2400" dirty="0"/>
              <a:t>I Corinthians 6:19</a:t>
            </a:r>
          </a:p>
          <a:p>
            <a:pPr>
              <a:buClr>
                <a:srgbClr val="0000FF"/>
              </a:buClr>
            </a:pPr>
            <a:r>
              <a:rPr lang="en-US" sz="2400" dirty="0"/>
              <a:t>II Timothy 1:14</a:t>
            </a:r>
          </a:p>
          <a:p>
            <a:pPr>
              <a:buClr>
                <a:srgbClr val="0000FF"/>
              </a:buClr>
            </a:pPr>
            <a:r>
              <a:rPr lang="en-US" sz="2400" dirty="0"/>
              <a:t>James 4:5</a:t>
            </a:r>
          </a:p>
          <a:p>
            <a:endParaRPr lang="en-US" sz="1700" dirty="0"/>
          </a:p>
          <a:p>
            <a:pPr marL="0" indent="0" algn="ctr">
              <a:buNone/>
            </a:pPr>
            <a:r>
              <a:rPr lang="en-US" sz="2400" dirty="0"/>
              <a:t>These verses are not proof texts for a personal, literal indwelling. Not one of these verses tells us </a:t>
            </a:r>
            <a:r>
              <a:rPr lang="en-US" sz="2400" b="1" i="1" u="sng" dirty="0"/>
              <a:t>HOW</a:t>
            </a:r>
            <a:r>
              <a:rPr lang="en-US" sz="2400" dirty="0"/>
              <a:t> the Spirit dwells in us. </a:t>
            </a:r>
          </a:p>
        </p:txBody>
      </p:sp>
      <p:sp>
        <p:nvSpPr>
          <p:cNvPr id="6" name="Footer Placeholder 5">
            <a:extLst>
              <a:ext uri="{FF2B5EF4-FFF2-40B4-BE49-F238E27FC236}">
                <a16:creationId xmlns:a16="http://schemas.microsoft.com/office/drawing/2014/main" id="{574814F3-53D2-656F-8606-E92A647362E3}"/>
              </a:ext>
            </a:extLst>
          </p:cNvPr>
          <p:cNvSpPr>
            <a:spLocks noGrp="1"/>
          </p:cNvSpPr>
          <p:nvPr>
            <p:ph type="ftr" sz="quarter" idx="11"/>
          </p:nvPr>
        </p:nvSpPr>
        <p:spPr>
          <a:xfrm>
            <a:off x="0" y="6463244"/>
            <a:ext cx="2895600" cy="365125"/>
          </a:xfrm>
        </p:spPr>
        <p:txBody>
          <a:bodyPr/>
          <a:lstStyle/>
          <a:p>
            <a:r>
              <a:rPr lang="en-US" dirty="0">
                <a:solidFill>
                  <a:schemeClr val="bg1"/>
                </a:solidFill>
              </a:rPr>
              <a:t>Filled With The Holy Spirit</a:t>
            </a:r>
          </a:p>
        </p:txBody>
      </p:sp>
    </p:spTree>
    <p:extLst>
      <p:ext uri="{BB962C8B-B14F-4D97-AF65-F5344CB8AC3E}">
        <p14:creationId xmlns:p14="http://schemas.microsoft.com/office/powerpoint/2010/main" val="36512161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nature&#10;&#10;Description automatically generated">
            <a:extLst>
              <a:ext uri="{FF2B5EF4-FFF2-40B4-BE49-F238E27FC236}">
                <a16:creationId xmlns:a16="http://schemas.microsoft.com/office/drawing/2014/main" id="{23E05ACC-F283-1272-29F1-85B2060272BB}"/>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114690" name="Rectangle 2"/>
          <p:cNvSpPr>
            <a:spLocks noGrp="1" noChangeArrowheads="1"/>
          </p:cNvSpPr>
          <p:nvPr>
            <p:ph type="title"/>
          </p:nvPr>
        </p:nvSpPr>
        <p:spPr>
          <a:xfrm>
            <a:off x="457200" y="274638"/>
            <a:ext cx="8382000" cy="1143000"/>
          </a:xfrm>
        </p:spPr>
        <p:txBody>
          <a:bodyPr/>
          <a:lstStyle/>
          <a:p>
            <a:r>
              <a:rPr lang="en-US" altLang="en-US" b="1" dirty="0">
                <a:solidFill>
                  <a:srgbClr val="0000FF"/>
                </a:solidFill>
                <a:effectLst>
                  <a:outerShdw blurRad="38100" dist="38100" dir="2700000" algn="tl">
                    <a:srgbClr val="000000">
                      <a:alpha val="43137"/>
                    </a:srgbClr>
                  </a:outerShdw>
                </a:effectLst>
              </a:rPr>
              <a:t>Fellowship With Deity</a:t>
            </a:r>
          </a:p>
        </p:txBody>
      </p:sp>
      <p:sp>
        <p:nvSpPr>
          <p:cNvPr id="114691" name="Rectangle 3"/>
          <p:cNvSpPr>
            <a:spLocks noGrp="1" noChangeArrowheads="1"/>
          </p:cNvSpPr>
          <p:nvPr>
            <p:ph type="body" sz="half" idx="1"/>
          </p:nvPr>
        </p:nvSpPr>
        <p:spPr>
          <a:xfrm>
            <a:off x="304800" y="1600200"/>
            <a:ext cx="2514600" cy="4525963"/>
          </a:xfrm>
        </p:spPr>
        <p:txBody>
          <a:bodyPr/>
          <a:lstStyle/>
          <a:p>
            <a:pPr>
              <a:buFontTx/>
              <a:buNone/>
            </a:pPr>
            <a:r>
              <a:rPr lang="en-US" altLang="en-US" sz="3200" b="1" dirty="0"/>
              <a:t>Holy Spirit</a:t>
            </a:r>
          </a:p>
          <a:p>
            <a:pPr>
              <a:buFontTx/>
              <a:buNone/>
            </a:pPr>
            <a:r>
              <a:rPr lang="en-US" altLang="en-US" b="1" dirty="0"/>
              <a:t>Rom. 8:9</a:t>
            </a:r>
          </a:p>
          <a:p>
            <a:pPr>
              <a:buFontTx/>
              <a:buNone/>
            </a:pPr>
            <a:endParaRPr lang="en-US" altLang="en-US" b="1" dirty="0"/>
          </a:p>
          <a:p>
            <a:pPr>
              <a:buFontTx/>
              <a:buNone/>
            </a:pPr>
            <a:r>
              <a:rPr lang="en-US" altLang="en-US" sz="3200" b="1" dirty="0"/>
              <a:t>The Father</a:t>
            </a:r>
          </a:p>
          <a:p>
            <a:pPr>
              <a:buFontTx/>
              <a:buNone/>
            </a:pPr>
            <a:r>
              <a:rPr lang="en-US" altLang="en-US" b="1" dirty="0"/>
              <a:t>I Jn. 4:12-16</a:t>
            </a:r>
          </a:p>
          <a:p>
            <a:pPr>
              <a:buFontTx/>
              <a:buNone/>
            </a:pPr>
            <a:endParaRPr lang="en-US" altLang="en-US" b="1" dirty="0"/>
          </a:p>
          <a:p>
            <a:pPr>
              <a:buFontTx/>
              <a:buNone/>
            </a:pPr>
            <a:r>
              <a:rPr lang="en-US" altLang="en-US" sz="3200" b="1" dirty="0"/>
              <a:t>The Son</a:t>
            </a:r>
          </a:p>
          <a:p>
            <a:pPr>
              <a:buFontTx/>
              <a:buNone/>
            </a:pPr>
            <a:r>
              <a:rPr lang="en-US" altLang="en-US" b="1" dirty="0"/>
              <a:t>Eph. 3:17</a:t>
            </a:r>
          </a:p>
        </p:txBody>
      </p:sp>
      <p:sp>
        <p:nvSpPr>
          <p:cNvPr id="114692" name="Rectangle 4"/>
          <p:cNvSpPr>
            <a:spLocks noGrp="1" noChangeArrowheads="1"/>
          </p:cNvSpPr>
          <p:nvPr>
            <p:ph type="body" sz="half" idx="2"/>
          </p:nvPr>
        </p:nvSpPr>
        <p:spPr>
          <a:xfrm>
            <a:off x="6781800" y="1600200"/>
            <a:ext cx="2362200" cy="4525963"/>
          </a:xfrm>
        </p:spPr>
        <p:txBody>
          <a:bodyPr>
            <a:normAutofit fontScale="92500" lnSpcReduction="10000"/>
          </a:bodyPr>
          <a:lstStyle/>
          <a:p>
            <a:pPr>
              <a:buFontTx/>
              <a:buNone/>
            </a:pPr>
            <a:r>
              <a:rPr lang="en-US" altLang="en-US" sz="3200" b="1" dirty="0"/>
              <a:t>Holy Spirit</a:t>
            </a:r>
          </a:p>
          <a:p>
            <a:pPr>
              <a:buFontTx/>
              <a:buNone/>
            </a:pPr>
            <a:r>
              <a:rPr lang="en-US" altLang="en-US" b="1" dirty="0"/>
              <a:t>Gal. 5:25</a:t>
            </a:r>
          </a:p>
          <a:p>
            <a:pPr>
              <a:buFontTx/>
              <a:buNone/>
            </a:pPr>
            <a:endParaRPr lang="en-US" altLang="en-US" b="1" dirty="0"/>
          </a:p>
          <a:p>
            <a:pPr>
              <a:buFontTx/>
              <a:buNone/>
            </a:pPr>
            <a:r>
              <a:rPr lang="en-US" altLang="en-US" sz="3200" b="1" dirty="0"/>
              <a:t>The Father</a:t>
            </a:r>
          </a:p>
          <a:p>
            <a:pPr>
              <a:buFontTx/>
              <a:buNone/>
            </a:pPr>
            <a:r>
              <a:rPr lang="en-US" altLang="en-US" b="1" dirty="0"/>
              <a:t>I Jn. 4:12-16</a:t>
            </a:r>
          </a:p>
          <a:p>
            <a:pPr>
              <a:buFontTx/>
              <a:buNone/>
            </a:pPr>
            <a:endParaRPr lang="en-US" altLang="en-US" b="1" dirty="0"/>
          </a:p>
          <a:p>
            <a:pPr>
              <a:buFontTx/>
              <a:buNone/>
            </a:pPr>
            <a:r>
              <a:rPr lang="en-US" altLang="en-US" sz="3200" b="1" dirty="0"/>
              <a:t>The Son</a:t>
            </a:r>
          </a:p>
          <a:p>
            <a:pPr>
              <a:buFontTx/>
              <a:buNone/>
            </a:pPr>
            <a:r>
              <a:rPr lang="en-US" altLang="en-US" b="1" dirty="0"/>
              <a:t>John 6:56; 15:3-5, 7, 9-10</a:t>
            </a:r>
            <a:endParaRPr lang="en-US" altLang="en-US" dirty="0"/>
          </a:p>
        </p:txBody>
      </p:sp>
      <p:sp>
        <p:nvSpPr>
          <p:cNvPr id="114693" name="Rectangle 5"/>
          <p:cNvSpPr>
            <a:spLocks noChangeArrowheads="1"/>
          </p:cNvSpPr>
          <p:nvPr/>
        </p:nvSpPr>
        <p:spPr bwMode="auto">
          <a:xfrm>
            <a:off x="3543300" y="3124200"/>
            <a:ext cx="2209800" cy="1371600"/>
          </a:xfrm>
          <a:prstGeom prst="rect">
            <a:avLst/>
          </a:prstGeom>
          <a:solidFill>
            <a:srgbClr val="0000FF"/>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Christian</a:t>
            </a:r>
          </a:p>
        </p:txBody>
      </p:sp>
      <p:sp>
        <p:nvSpPr>
          <p:cNvPr id="114695" name="Line 7"/>
          <p:cNvSpPr>
            <a:spLocks noChangeShapeType="1"/>
          </p:cNvSpPr>
          <p:nvPr/>
        </p:nvSpPr>
        <p:spPr bwMode="auto">
          <a:xfrm>
            <a:off x="2057400" y="2225040"/>
            <a:ext cx="1284514" cy="89916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696" name="Line 8"/>
          <p:cNvSpPr>
            <a:spLocks noChangeShapeType="1"/>
          </p:cNvSpPr>
          <p:nvPr/>
        </p:nvSpPr>
        <p:spPr bwMode="auto">
          <a:xfrm>
            <a:off x="2286000" y="3810000"/>
            <a:ext cx="1066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697" name="Line 9"/>
          <p:cNvSpPr>
            <a:spLocks noChangeShapeType="1"/>
          </p:cNvSpPr>
          <p:nvPr/>
        </p:nvSpPr>
        <p:spPr bwMode="auto">
          <a:xfrm flipV="1">
            <a:off x="1905000" y="4595036"/>
            <a:ext cx="1477926" cy="7389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698" name="Line 10"/>
          <p:cNvSpPr>
            <a:spLocks noChangeShapeType="1"/>
          </p:cNvSpPr>
          <p:nvPr/>
        </p:nvSpPr>
        <p:spPr bwMode="auto">
          <a:xfrm flipV="1">
            <a:off x="5791200" y="2225040"/>
            <a:ext cx="995680" cy="74676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699" name="Line 11"/>
          <p:cNvSpPr>
            <a:spLocks noChangeShapeType="1"/>
          </p:cNvSpPr>
          <p:nvPr/>
        </p:nvSpPr>
        <p:spPr bwMode="auto">
          <a:xfrm>
            <a:off x="5791200" y="4648200"/>
            <a:ext cx="995680" cy="69697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700" name="Line 12"/>
          <p:cNvSpPr>
            <a:spLocks noChangeShapeType="1"/>
          </p:cNvSpPr>
          <p:nvPr/>
        </p:nvSpPr>
        <p:spPr bwMode="auto">
          <a:xfrm>
            <a:off x="5867400" y="3810000"/>
            <a:ext cx="91948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61443B6A-6609-ED36-6D94-5EFD1A525842}"/>
              </a:ext>
            </a:extLst>
          </p:cNvPr>
          <p:cNvSpPr>
            <a:spLocks noGrp="1"/>
          </p:cNvSpPr>
          <p:nvPr>
            <p:ph type="ftr" sz="quarter" idx="11"/>
          </p:nvPr>
        </p:nvSpPr>
        <p:spPr>
          <a:xfrm>
            <a:off x="2971800" y="-1"/>
            <a:ext cx="2895600" cy="365125"/>
          </a:xfrm>
        </p:spPr>
        <p:txBody>
          <a:bodyPr/>
          <a:lstStyle/>
          <a:p>
            <a:r>
              <a:rPr lang="en-US" dirty="0">
                <a:solidFill>
                  <a:schemeClr val="bg1"/>
                </a:solidFill>
              </a:rPr>
              <a:t>Filled With The Holy Spirit</a:t>
            </a:r>
          </a:p>
        </p:txBody>
      </p:sp>
      <p:sp>
        <p:nvSpPr>
          <p:cNvPr id="4" name="Content Placeholder 2">
            <a:extLst>
              <a:ext uri="{FF2B5EF4-FFF2-40B4-BE49-F238E27FC236}">
                <a16:creationId xmlns:a16="http://schemas.microsoft.com/office/drawing/2014/main" id="{56EE92A6-AA72-D758-F711-AA201864498F}"/>
              </a:ext>
            </a:extLst>
          </p:cNvPr>
          <p:cNvSpPr txBox="1">
            <a:spLocks/>
          </p:cNvSpPr>
          <p:nvPr/>
        </p:nvSpPr>
        <p:spPr>
          <a:xfrm>
            <a:off x="2608756" y="4976178"/>
            <a:ext cx="3902023" cy="17748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6600"/>
                </a:solidFill>
              </a:rPr>
              <a:t>How can a person dwell in a person who is dwelling within him? </a:t>
            </a:r>
          </a:p>
        </p:txBody>
      </p:sp>
    </p:spTree>
    <p:extLst>
      <p:ext uri="{BB962C8B-B14F-4D97-AF65-F5344CB8AC3E}">
        <p14:creationId xmlns:p14="http://schemas.microsoft.com/office/powerpoint/2010/main" val="31696323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695"/>
                                        </p:tgtEl>
                                        <p:attrNameLst>
                                          <p:attrName>style.visibility</p:attrName>
                                        </p:attrNameLst>
                                      </p:cBhvr>
                                      <p:to>
                                        <p:strVal val="visible"/>
                                      </p:to>
                                    </p:set>
                                    <p:animEffect transition="in" filter="wipe(left)">
                                      <p:cBhvr>
                                        <p:cTn id="7" dur="500"/>
                                        <p:tgtEl>
                                          <p:spTgt spid="11469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4696"/>
                                        </p:tgtEl>
                                        <p:attrNameLst>
                                          <p:attrName>style.visibility</p:attrName>
                                        </p:attrNameLst>
                                      </p:cBhvr>
                                      <p:to>
                                        <p:strVal val="visible"/>
                                      </p:to>
                                    </p:set>
                                    <p:animEffect transition="in" filter="wipe(left)">
                                      <p:cBhvr>
                                        <p:cTn id="11" dur="500"/>
                                        <p:tgtEl>
                                          <p:spTgt spid="11469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697"/>
                                        </p:tgtEl>
                                        <p:attrNameLst>
                                          <p:attrName>style.visibility</p:attrName>
                                        </p:attrNameLst>
                                      </p:cBhvr>
                                      <p:to>
                                        <p:strVal val="visible"/>
                                      </p:to>
                                    </p:set>
                                    <p:animEffect transition="in" filter="wipe(left)">
                                      <p:cBhvr>
                                        <p:cTn id="15" dur="500"/>
                                        <p:tgtEl>
                                          <p:spTgt spid="11469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4698"/>
                                        </p:tgtEl>
                                        <p:attrNameLst>
                                          <p:attrName>style.visibility</p:attrName>
                                        </p:attrNameLst>
                                      </p:cBhvr>
                                      <p:to>
                                        <p:strVal val="visible"/>
                                      </p:to>
                                    </p:set>
                                    <p:animEffect transition="in" filter="wipe(left)">
                                      <p:cBhvr>
                                        <p:cTn id="19" dur="500"/>
                                        <p:tgtEl>
                                          <p:spTgt spid="11469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4700"/>
                                        </p:tgtEl>
                                        <p:attrNameLst>
                                          <p:attrName>style.visibility</p:attrName>
                                        </p:attrNameLst>
                                      </p:cBhvr>
                                      <p:to>
                                        <p:strVal val="visible"/>
                                      </p:to>
                                    </p:set>
                                    <p:animEffect transition="in" filter="wipe(left)">
                                      <p:cBhvr>
                                        <p:cTn id="23" dur="500"/>
                                        <p:tgtEl>
                                          <p:spTgt spid="11470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4699"/>
                                        </p:tgtEl>
                                        <p:attrNameLst>
                                          <p:attrName>style.visibility</p:attrName>
                                        </p:attrNameLst>
                                      </p:cBhvr>
                                      <p:to>
                                        <p:strVal val="visible"/>
                                      </p:to>
                                    </p:set>
                                    <p:animEffect transition="in" filter="wipe(left)">
                                      <p:cBhvr>
                                        <p:cTn id="27" dur="500"/>
                                        <p:tgtEl>
                                          <p:spTgt spid="11469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nimBg="1"/>
      <p:bldP spid="114696" grpId="0" animBg="1"/>
      <p:bldP spid="114697" grpId="0" animBg="1"/>
      <p:bldP spid="114698" grpId="0" animBg="1"/>
      <p:bldP spid="114699" grpId="0" animBg="1"/>
      <p:bldP spid="1147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nature&#10;&#10;Description automatically generated">
            <a:extLst>
              <a:ext uri="{FF2B5EF4-FFF2-40B4-BE49-F238E27FC236}">
                <a16:creationId xmlns:a16="http://schemas.microsoft.com/office/drawing/2014/main" id="{8269BF64-0FF4-AC5C-F5C7-1588607D413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2" name="Title 1"/>
          <p:cNvSpPr>
            <a:spLocks noGrp="1"/>
          </p:cNvSpPr>
          <p:nvPr>
            <p:ph type="title"/>
          </p:nvPr>
        </p:nvSpPr>
        <p:spPr/>
        <p:txBody>
          <a:bodyPr/>
          <a:lstStyle/>
          <a:p>
            <a:r>
              <a:rPr lang="en-US" b="1" dirty="0">
                <a:solidFill>
                  <a:srgbClr val="0000FF"/>
                </a:solidFill>
              </a:rPr>
              <a:t>Influence</a:t>
            </a:r>
          </a:p>
        </p:txBody>
      </p:sp>
      <p:sp>
        <p:nvSpPr>
          <p:cNvPr id="3" name="Content Placeholder 2"/>
          <p:cNvSpPr>
            <a:spLocks noGrp="1"/>
          </p:cNvSpPr>
          <p:nvPr>
            <p:ph idx="1"/>
          </p:nvPr>
        </p:nvSpPr>
        <p:spPr/>
        <p:txBody>
          <a:bodyPr anchor="ctr">
            <a:normAutofit/>
          </a:bodyPr>
          <a:lstStyle/>
          <a:p>
            <a:pPr marL="463550" indent="-463550">
              <a:buClr>
                <a:srgbClr val="0000FF"/>
              </a:buClr>
            </a:pPr>
            <a:r>
              <a:rPr lang="en-US" dirty="0"/>
              <a:t>One way a person can be said to “dwell in” another is to the extent that he can exert an influence over that person. </a:t>
            </a:r>
          </a:p>
          <a:p>
            <a:pPr marL="463550" indent="-463550">
              <a:buClr>
                <a:srgbClr val="0000FF"/>
              </a:buClr>
            </a:pPr>
            <a:r>
              <a:rPr lang="en-US" dirty="0"/>
              <a:t>The Holy Spirit can be seen in those who show the influence of the Holy Spirit in their lives; that is, they are living in the way the Holy Spirit tells them to live. </a:t>
            </a:r>
          </a:p>
          <a:p>
            <a:pPr marL="463550" indent="-463550">
              <a:buClr>
                <a:srgbClr val="0000FF"/>
              </a:buClr>
            </a:pPr>
            <a:r>
              <a:rPr lang="en-US" dirty="0"/>
              <a:t>Acts 4:13</a:t>
            </a:r>
          </a:p>
        </p:txBody>
      </p:sp>
      <p:sp>
        <p:nvSpPr>
          <p:cNvPr id="4" name="Footer Placeholder 3">
            <a:extLst>
              <a:ext uri="{FF2B5EF4-FFF2-40B4-BE49-F238E27FC236}">
                <a16:creationId xmlns:a16="http://schemas.microsoft.com/office/drawing/2014/main" id="{9063AE1B-A60B-00F4-700D-71BBBEC385F3}"/>
              </a:ext>
            </a:extLst>
          </p:cNvPr>
          <p:cNvSpPr>
            <a:spLocks noGrp="1"/>
          </p:cNvSpPr>
          <p:nvPr>
            <p:ph type="ftr" sz="quarter" idx="11"/>
          </p:nvPr>
        </p:nvSpPr>
        <p:spPr>
          <a:xfrm>
            <a:off x="3124200" y="6492875"/>
            <a:ext cx="2895600" cy="365125"/>
          </a:xfrm>
        </p:spPr>
        <p:txBody>
          <a:bodyPr/>
          <a:lstStyle/>
          <a:p>
            <a:r>
              <a:rPr lang="en-US" dirty="0">
                <a:solidFill>
                  <a:schemeClr val="bg1"/>
                </a:solidFill>
              </a:rPr>
              <a:t>Filled With The Holy Spirit</a:t>
            </a:r>
          </a:p>
        </p:txBody>
      </p:sp>
    </p:spTree>
    <p:extLst>
      <p:ext uri="{BB962C8B-B14F-4D97-AF65-F5344CB8AC3E}">
        <p14:creationId xmlns:p14="http://schemas.microsoft.com/office/powerpoint/2010/main" val="7400235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nature&#10;&#10;Description automatically generated">
            <a:extLst>
              <a:ext uri="{FF2B5EF4-FFF2-40B4-BE49-F238E27FC236}">
                <a16:creationId xmlns:a16="http://schemas.microsoft.com/office/drawing/2014/main" id="{79B72E8D-9BFE-2811-F340-433CFFE439A3}"/>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0" y="1"/>
            <a:ext cx="9143980" cy="6857999"/>
          </a:xfrm>
          <a:prstGeom prst="rect">
            <a:avLst/>
          </a:prstGeom>
        </p:spPr>
      </p:pic>
      <p:sp>
        <p:nvSpPr>
          <p:cNvPr id="2" name="Title 1"/>
          <p:cNvSpPr>
            <a:spLocks noGrp="1"/>
          </p:cNvSpPr>
          <p:nvPr>
            <p:ph type="title"/>
          </p:nvPr>
        </p:nvSpPr>
        <p:spPr/>
        <p:txBody>
          <a:bodyPr/>
          <a:lstStyle/>
          <a:p>
            <a:r>
              <a:rPr lang="en-US" b="1" dirty="0">
                <a:solidFill>
                  <a:srgbClr val="0000FF"/>
                </a:solidFill>
              </a:rPr>
              <a:t>The Spirit and the Word</a:t>
            </a:r>
          </a:p>
        </p:txBody>
      </p:sp>
      <p:sp>
        <p:nvSpPr>
          <p:cNvPr id="3" name="Content Placeholder 2"/>
          <p:cNvSpPr>
            <a:spLocks noGrp="1"/>
          </p:cNvSpPr>
          <p:nvPr>
            <p:ph idx="1"/>
          </p:nvPr>
        </p:nvSpPr>
        <p:spPr>
          <a:xfrm>
            <a:off x="457200" y="1600201"/>
            <a:ext cx="8229600" cy="3352800"/>
          </a:xfrm>
        </p:spPr>
        <p:txBody>
          <a:bodyPr anchor="ctr"/>
          <a:lstStyle/>
          <a:p>
            <a:pPr marL="463550" indent="-463550">
              <a:buClr>
                <a:srgbClr val="0000FF"/>
              </a:buClr>
            </a:pPr>
            <a:r>
              <a:rPr lang="en-US" dirty="0"/>
              <a:t>The Holy Spirit has an </a:t>
            </a:r>
            <a:r>
              <a:rPr lang="en-US" b="1" dirty="0"/>
              <a:t>influence</a:t>
            </a:r>
            <a:r>
              <a:rPr lang="en-US" dirty="0"/>
              <a:t> upon our lives because the Spirit revealed the word unto mankind (I Corinthians 2:10-12, II Peter 1:21). </a:t>
            </a:r>
          </a:p>
          <a:p>
            <a:pPr marL="463550" indent="-463550">
              <a:buClr>
                <a:srgbClr val="0000FF"/>
              </a:buClr>
            </a:pPr>
            <a:r>
              <a:rPr lang="en-US" dirty="0"/>
              <a:t>As we abide in the word, we maintain our </a:t>
            </a:r>
            <a:r>
              <a:rPr lang="en-US" b="1" dirty="0"/>
              <a:t>fellowship</a:t>
            </a:r>
            <a:r>
              <a:rPr lang="en-US" dirty="0"/>
              <a:t> with God (John 14:21, 23). </a:t>
            </a:r>
          </a:p>
        </p:txBody>
      </p:sp>
      <p:sp>
        <p:nvSpPr>
          <p:cNvPr id="4" name="Footer Placeholder 3">
            <a:extLst>
              <a:ext uri="{FF2B5EF4-FFF2-40B4-BE49-F238E27FC236}">
                <a16:creationId xmlns:a16="http://schemas.microsoft.com/office/drawing/2014/main" id="{E05529A5-2A1D-24EC-6309-EF723881B4D9}"/>
              </a:ext>
            </a:extLst>
          </p:cNvPr>
          <p:cNvSpPr>
            <a:spLocks noGrp="1"/>
          </p:cNvSpPr>
          <p:nvPr>
            <p:ph type="ftr" sz="quarter" idx="11"/>
          </p:nvPr>
        </p:nvSpPr>
        <p:spPr>
          <a:xfrm>
            <a:off x="3124190" y="6492874"/>
            <a:ext cx="2895600" cy="365125"/>
          </a:xfrm>
        </p:spPr>
        <p:txBody>
          <a:bodyPr/>
          <a:lstStyle/>
          <a:p>
            <a:r>
              <a:rPr lang="en-US" dirty="0">
                <a:solidFill>
                  <a:schemeClr val="bg1"/>
                </a:solidFill>
              </a:rPr>
              <a:t>Filled With The Holy Spirit</a:t>
            </a:r>
          </a:p>
        </p:txBody>
      </p:sp>
    </p:spTree>
    <p:extLst>
      <p:ext uri="{BB962C8B-B14F-4D97-AF65-F5344CB8AC3E}">
        <p14:creationId xmlns:p14="http://schemas.microsoft.com/office/powerpoint/2010/main" val="4053187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nature&#10;&#10;Description automatically generated">
            <a:extLst>
              <a:ext uri="{FF2B5EF4-FFF2-40B4-BE49-F238E27FC236}">
                <a16:creationId xmlns:a16="http://schemas.microsoft.com/office/drawing/2014/main" id="{FCC1FB7B-B3B4-EDF9-E1F2-DF9744685C4D}"/>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479" r="11944" b="1"/>
          <a:stretch/>
        </p:blipFill>
        <p:spPr>
          <a:xfrm>
            <a:off x="20" y="1"/>
            <a:ext cx="9143980" cy="6857999"/>
          </a:xfrm>
          <a:prstGeom prst="rect">
            <a:avLst/>
          </a:prstGeom>
        </p:spPr>
      </p:pic>
      <p:sp>
        <p:nvSpPr>
          <p:cNvPr id="2" name="Title 1"/>
          <p:cNvSpPr>
            <a:spLocks noGrp="1"/>
          </p:cNvSpPr>
          <p:nvPr>
            <p:ph type="title"/>
          </p:nvPr>
        </p:nvSpPr>
        <p:spPr/>
        <p:txBody>
          <a:bodyPr>
            <a:normAutofit fontScale="90000"/>
          </a:bodyPr>
          <a:lstStyle/>
          <a:p>
            <a:r>
              <a:rPr lang="en-US" dirty="0">
                <a:solidFill>
                  <a:srgbClr val="0000FF"/>
                </a:solidFill>
              </a:rPr>
              <a:t>How the Holy Spirit Dwells </a:t>
            </a:r>
            <a:br>
              <a:rPr lang="en-US" dirty="0">
                <a:solidFill>
                  <a:srgbClr val="0000FF"/>
                </a:solidFill>
              </a:rPr>
            </a:br>
            <a:r>
              <a:rPr lang="en-US" dirty="0">
                <a:solidFill>
                  <a:srgbClr val="0000FF"/>
                </a:solidFill>
              </a:rPr>
              <a:t>in the Christian</a:t>
            </a:r>
          </a:p>
        </p:txBody>
      </p:sp>
      <p:sp>
        <p:nvSpPr>
          <p:cNvPr id="3" name="Content Placeholder 2"/>
          <p:cNvSpPr>
            <a:spLocks noGrp="1"/>
          </p:cNvSpPr>
          <p:nvPr>
            <p:ph idx="1"/>
          </p:nvPr>
        </p:nvSpPr>
        <p:spPr/>
        <p:txBody>
          <a:bodyPr anchor="ctr"/>
          <a:lstStyle/>
          <a:p>
            <a:pPr lvl="0">
              <a:buClr>
                <a:srgbClr val="0000FF"/>
              </a:buClr>
            </a:pPr>
            <a:r>
              <a:rPr lang="en-US" dirty="0"/>
              <a:t>Christ is said to dwell in our hearts “through faith” (Ephesians 3:17).  </a:t>
            </a:r>
          </a:p>
          <a:p>
            <a:pPr lvl="0">
              <a:buClr>
                <a:srgbClr val="0000FF"/>
              </a:buClr>
            </a:pPr>
            <a:r>
              <a:rPr lang="en-US" dirty="0"/>
              <a:t>The Galatians received the Holy Spirit “by the hearing of faith” (Galatians 3:2-5). </a:t>
            </a:r>
          </a:p>
          <a:p>
            <a:pPr lvl="0">
              <a:buClr>
                <a:srgbClr val="0000FF"/>
              </a:buClr>
            </a:pPr>
            <a:r>
              <a:rPr lang="en-US" dirty="0"/>
              <a:t>Faith comes by hearing the word of God, not by a miraculous work of the Holy Spirit                             (Romans 10:17).</a:t>
            </a:r>
          </a:p>
        </p:txBody>
      </p:sp>
      <p:sp>
        <p:nvSpPr>
          <p:cNvPr id="4" name="Footer Placeholder 3">
            <a:extLst>
              <a:ext uri="{FF2B5EF4-FFF2-40B4-BE49-F238E27FC236}">
                <a16:creationId xmlns:a16="http://schemas.microsoft.com/office/drawing/2014/main" id="{C3F9BE0D-AA54-F96B-B631-F0F69DC1AA91}"/>
              </a:ext>
            </a:extLst>
          </p:cNvPr>
          <p:cNvSpPr>
            <a:spLocks noGrp="1"/>
          </p:cNvSpPr>
          <p:nvPr>
            <p:ph type="ftr" sz="quarter" idx="11"/>
          </p:nvPr>
        </p:nvSpPr>
        <p:spPr>
          <a:xfrm>
            <a:off x="3124200" y="6492874"/>
            <a:ext cx="2895600" cy="365125"/>
          </a:xfrm>
        </p:spPr>
        <p:txBody>
          <a:bodyPr/>
          <a:lstStyle/>
          <a:p>
            <a:r>
              <a:rPr lang="en-US" dirty="0">
                <a:solidFill>
                  <a:schemeClr val="bg1"/>
                </a:solidFill>
              </a:rPr>
              <a:t>Filled With The Holy Spirit</a:t>
            </a:r>
          </a:p>
        </p:txBody>
      </p:sp>
    </p:spTree>
    <p:extLst>
      <p:ext uri="{BB962C8B-B14F-4D97-AF65-F5344CB8AC3E}">
        <p14:creationId xmlns:p14="http://schemas.microsoft.com/office/powerpoint/2010/main" val="41135652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Mountain Top">
  <a:themeElements>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609600" marR="0" indent="-60960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0066"/>
            </a:solidFill>
            <a:effectLst/>
            <a:latin typeface="Tahoma" panose="020B0604030504040204" pitchFamily="34" charset="0"/>
            <a:cs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609600" marR="0" indent="-60960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0066"/>
            </a:solidFill>
            <a:effectLst/>
            <a:latin typeface="Tahoma" panose="020B0604030504040204" pitchFamily="34" charset="0"/>
            <a:cs typeface="Times New Roman" panose="02020603050405020304"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Church History - 4 The Apostasy</Template>
  <TotalTime>236</TotalTime>
  <Words>4287</Words>
  <Application>Microsoft Office PowerPoint</Application>
  <PresentationFormat>On-screen Show (4:3)</PresentationFormat>
  <Paragraphs>335</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Ameretto</vt:lpstr>
      <vt:lpstr>Arial</vt:lpstr>
      <vt:lpstr>Calibri</vt:lpstr>
      <vt:lpstr>Courier New</vt:lpstr>
      <vt:lpstr>Tahoma</vt:lpstr>
      <vt:lpstr>Times New Roman</vt:lpstr>
      <vt:lpstr>Wingdings</vt:lpstr>
      <vt:lpstr>1_Office Theme</vt:lpstr>
      <vt:lpstr>Damask</vt:lpstr>
      <vt:lpstr>Mountain Top</vt:lpstr>
      <vt:lpstr>Filled With The Holy Spirit</vt:lpstr>
      <vt:lpstr>Intro</vt:lpstr>
      <vt:lpstr>Intro</vt:lpstr>
      <vt:lpstr>Intro</vt:lpstr>
      <vt:lpstr>The Holy Spirit Dwells in the Christian</vt:lpstr>
      <vt:lpstr>Fellowship With Deity</vt:lpstr>
      <vt:lpstr>Influence</vt:lpstr>
      <vt:lpstr>The Spirit and the Word</vt:lpstr>
      <vt:lpstr>How the Holy Spirit Dwells  in the Christian</vt:lpstr>
      <vt:lpstr>How the Holy Spirit Dwells  in the Christian</vt:lpstr>
      <vt:lpstr>Consequences of a Literal, Personal Indwelling of the Holy Spirit</vt:lpstr>
      <vt:lpstr>Consequences of a Literal, Personal Indwelling of the Holy Spirit</vt:lpstr>
      <vt:lpstr>Consequences of a Literal, Personal Indwelling of the Holy Spirit</vt:lpstr>
      <vt:lpstr>Consequences of a Literal, Personal Indwelling of the Holy Spirit</vt:lpstr>
      <vt:lpstr>Consequences of a Literal, Personal Indwelling of the Holy Spirit</vt:lpstr>
      <vt:lpstr>Conclusion</vt:lpstr>
      <vt:lpstr>“What Must I Do To Be Saved?”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Filled With The Holy Spirit</dc:title>
  <dc:creator>Nathan Morrison</dc:creator>
  <cp:lastModifiedBy>DarkWolf</cp:lastModifiedBy>
  <cp:revision>24</cp:revision>
  <cp:lastPrinted>2022-10-10T02:28:29Z</cp:lastPrinted>
  <dcterms:created xsi:type="dcterms:W3CDTF">2022-10-05T22:01:26Z</dcterms:created>
  <dcterms:modified xsi:type="dcterms:W3CDTF">2022-10-10T02:28:51Z</dcterms:modified>
</cp:coreProperties>
</file>