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 id="2147483788" r:id="rId2"/>
    <p:sldMasterId id="2147483800" r:id="rId3"/>
    <p:sldMasterId id="2147483813" r:id="rId4"/>
    <p:sldMasterId id="2147483837" r:id="rId5"/>
    <p:sldMasterId id="2147483849" r:id="rId6"/>
  </p:sldMasterIdLst>
  <p:notesMasterIdLst>
    <p:notesMasterId r:id="rId49"/>
  </p:notesMasterIdLst>
  <p:handoutMasterIdLst>
    <p:handoutMasterId r:id="rId50"/>
  </p:handoutMasterIdLst>
  <p:sldIdLst>
    <p:sldId id="701" r:id="rId7"/>
    <p:sldId id="454" r:id="rId8"/>
    <p:sldId id="762" r:id="rId9"/>
    <p:sldId id="702" r:id="rId10"/>
    <p:sldId id="765" r:id="rId11"/>
    <p:sldId id="764" r:id="rId12"/>
    <p:sldId id="767" r:id="rId13"/>
    <p:sldId id="534" r:id="rId14"/>
    <p:sldId id="769" r:id="rId15"/>
    <p:sldId id="772" r:id="rId16"/>
    <p:sldId id="773" r:id="rId17"/>
    <p:sldId id="777" r:id="rId18"/>
    <p:sldId id="778" r:id="rId19"/>
    <p:sldId id="779" r:id="rId20"/>
    <p:sldId id="782" r:id="rId21"/>
    <p:sldId id="787" r:id="rId22"/>
    <p:sldId id="789" r:id="rId23"/>
    <p:sldId id="790" r:id="rId24"/>
    <p:sldId id="791" r:id="rId25"/>
    <p:sldId id="794" r:id="rId26"/>
    <p:sldId id="796" r:id="rId27"/>
    <p:sldId id="802" r:id="rId28"/>
    <p:sldId id="803" r:id="rId29"/>
    <p:sldId id="804" r:id="rId30"/>
    <p:sldId id="805" r:id="rId31"/>
    <p:sldId id="807" r:id="rId32"/>
    <p:sldId id="808" r:id="rId33"/>
    <p:sldId id="813" r:id="rId34"/>
    <p:sldId id="816" r:id="rId35"/>
    <p:sldId id="817" r:id="rId36"/>
    <p:sldId id="820" r:id="rId37"/>
    <p:sldId id="818" r:id="rId38"/>
    <p:sldId id="819" r:id="rId39"/>
    <p:sldId id="824" r:id="rId40"/>
    <p:sldId id="825" r:id="rId41"/>
    <p:sldId id="826" r:id="rId42"/>
    <p:sldId id="827" r:id="rId43"/>
    <p:sldId id="828" r:id="rId44"/>
    <p:sldId id="829" r:id="rId45"/>
    <p:sldId id="833" r:id="rId46"/>
    <p:sldId id="834" r:id="rId47"/>
    <p:sldId id="649" r:id="rId48"/>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66FFFF"/>
    <a:srgbClr val="CCFF33"/>
    <a:srgbClr val="00CCFF"/>
    <a:srgbClr val="FF0066"/>
    <a:srgbClr val="FFFFFF"/>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46" autoAdjust="0"/>
  </p:normalViewPr>
  <p:slideViewPr>
    <p:cSldViewPr snapToObjects="1">
      <p:cViewPr varScale="1">
        <p:scale>
          <a:sx n="88" d="100"/>
          <a:sy n="88" d="100"/>
        </p:scale>
        <p:origin x="9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78"/>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a:p>
        </p:txBody>
      </p:sp>
    </p:spTree>
    <p:extLst>
      <p:ext uri="{BB962C8B-B14F-4D97-AF65-F5344CB8AC3E}">
        <p14:creationId xmlns:p14="http://schemas.microsoft.com/office/powerpoint/2010/main" val="184221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6802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God decimated great armies who came against those who put their trust in Him!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i="1" dirty="0">
                <a:effectLst/>
                <a:latin typeface="Times New Roman" panose="02020603050405020304" pitchFamily="18" charset="0"/>
                <a:ea typeface="Times New Roman" panose="02020603050405020304" pitchFamily="18" charset="0"/>
              </a:rPr>
              <a:t>II Kings 6:12-23</a:t>
            </a:r>
            <a:r>
              <a:rPr lang="en-US" sz="1100" dirty="0">
                <a:effectLst/>
                <a:latin typeface="Times New Roman" panose="02020603050405020304" pitchFamily="18" charset="0"/>
                <a:ea typeface="Times New Roman" panose="02020603050405020304" pitchFamily="18" charset="0"/>
              </a:rPr>
              <a:t>: A great Syrian army surrounded the city of Dothan to get Elisha.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i="1" dirty="0">
                <a:effectLst/>
                <a:latin typeface="Times New Roman" panose="02020603050405020304" pitchFamily="18" charset="0"/>
                <a:ea typeface="Times New Roman" panose="02020603050405020304" pitchFamily="18" charset="0"/>
              </a:rPr>
              <a:t>II Chr. 20:1-30</a:t>
            </a:r>
            <a:r>
              <a:rPr lang="en-US" sz="1100" dirty="0">
                <a:effectLst/>
                <a:latin typeface="Times New Roman" panose="02020603050405020304" pitchFamily="18" charset="0"/>
                <a:ea typeface="Times New Roman" panose="02020603050405020304" pitchFamily="18" charset="0"/>
              </a:rPr>
              <a:t>: Jehoshaphat and all Judah were besieged by an uncountable host!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i="1" dirty="0">
                <a:effectLst/>
                <a:latin typeface="Times New Roman" panose="02020603050405020304" pitchFamily="18" charset="0"/>
                <a:ea typeface="Times New Roman" panose="02020603050405020304" pitchFamily="18" charset="0"/>
              </a:rPr>
              <a:t>II Chr. 32:7-8</a:t>
            </a:r>
            <a:r>
              <a:rPr lang="en-US" sz="1100" dirty="0">
                <a:effectLst/>
                <a:latin typeface="Times New Roman" panose="02020603050405020304" pitchFamily="18" charset="0"/>
                <a:ea typeface="Times New Roman" panose="02020603050405020304" pitchFamily="18" charset="0"/>
              </a:rPr>
              <a:t>: King Sennacherib of Assyria came against Jerusalem and King Hezekiah.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Many people think they are right because they are in the majority!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Being in the majority has never been the right test of what is right nor an obstacle for God!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Many churches put their faith in their large numbers; and that somehow means they are doing what is right.        </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52999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8933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5928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582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200" i="1" dirty="0">
                <a:effectLst/>
                <a:latin typeface="Times New Roman" panose="02020603050405020304" pitchFamily="18" charset="0"/>
                <a:ea typeface="Times New Roman" panose="02020603050405020304" pitchFamily="18" charset="0"/>
              </a:rPr>
              <a:t>II Kings 19:14-20:</a:t>
            </a:r>
            <a:r>
              <a:rPr lang="en-US" sz="1200" dirty="0">
                <a:effectLst/>
                <a:latin typeface="Times New Roman" panose="02020603050405020304" pitchFamily="18" charset="0"/>
                <a:ea typeface="Times New Roman" panose="02020603050405020304" pitchFamily="18" charset="0"/>
              </a:rPr>
              <a:t> Hezekiah recognized Sennacherib destroyed the gods of other lands because they weren’t gods at all, but the works of men. </a:t>
            </a:r>
            <a:r>
              <a:rPr lang="en-US" sz="1200" i="1" dirty="0">
                <a:effectLst/>
                <a:latin typeface="Times New Roman" panose="02020603050405020304" pitchFamily="18" charset="0"/>
                <a:ea typeface="Times New Roman" panose="02020603050405020304" pitchFamily="18" charset="0"/>
              </a:rPr>
              <a:t>(Is. 44:9-19)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200" i="1" dirty="0">
                <a:effectLst/>
                <a:latin typeface="Times New Roman" panose="02020603050405020304" pitchFamily="18" charset="0"/>
                <a:ea typeface="Times New Roman" panose="02020603050405020304" pitchFamily="18" charset="0"/>
              </a:rPr>
              <a:t>Rom. 1:22-25:</a:t>
            </a:r>
            <a:r>
              <a:rPr lang="en-US" sz="1200" dirty="0">
                <a:effectLst/>
                <a:latin typeface="Times New Roman" panose="02020603050405020304" pitchFamily="18" charset="0"/>
                <a:ea typeface="Times New Roman" panose="02020603050405020304" pitchFamily="18" charset="0"/>
              </a:rPr>
              <a:t> The foolish worship the created rather than the Creator. </a:t>
            </a:r>
          </a:p>
          <a:p>
            <a:pPr marL="342900" marR="0" lvl="0" indent="-342900">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rPr>
              <a:t>Col. 3:5; I John 5:21: Saints need to be careful that our greed and desires don’t become idolatry! Guard our hearts from idolatry!</a:t>
            </a:r>
          </a:p>
          <a:p>
            <a:pPr marL="342900" marR="0" lvl="0" indent="-342900">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rPr>
              <a:t>Phil. 3:18-19: There are those whose gods become their desires because they fail to make God first in their lives and they make themselves enemies of the cross of Christ!</a:t>
            </a:r>
          </a:p>
          <a:p>
            <a:pPr eaLnBrk="1" hangingPunct="1"/>
            <a:endParaRPr lang="en-US" altLang="en-US" dirty="0"/>
          </a:p>
        </p:txBody>
      </p:sp>
    </p:spTree>
    <p:extLst>
      <p:ext uri="{BB962C8B-B14F-4D97-AF65-F5344CB8AC3E}">
        <p14:creationId xmlns:p14="http://schemas.microsoft.com/office/powerpoint/2010/main" val="273496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5557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75407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49206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Does this sound familiar? It happens today with most religions!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Men called “pastors” who are nothing more than preachers, and preachers of false teaching at that.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“Pastors” are “elders,” </a:t>
            </a:r>
            <a:r>
              <a:rPr lang="en-US" sz="1100" i="1" dirty="0">
                <a:effectLst/>
                <a:latin typeface="Times New Roman" panose="02020603050405020304" pitchFamily="18" charset="0"/>
                <a:ea typeface="Times New Roman" panose="02020603050405020304" pitchFamily="18" charset="0"/>
              </a:rPr>
              <a:t>(Acts 20:17, 28; I Pet. 5:1-2)</a:t>
            </a:r>
            <a:r>
              <a:rPr lang="en-US" sz="1100" dirty="0">
                <a:effectLst/>
                <a:latin typeface="Times New Roman" panose="02020603050405020304" pitchFamily="18" charset="0"/>
                <a:ea typeface="Times New Roman" panose="02020603050405020304" pitchFamily="18" charset="0"/>
              </a:rPr>
              <a:t> yet anyone who goes through Seminary is called “Pastor” or “Reverend.” </a:t>
            </a:r>
            <a:r>
              <a:rPr lang="en-US" sz="1100" i="1" dirty="0">
                <a:effectLst/>
                <a:latin typeface="Times New Roman" panose="02020603050405020304" pitchFamily="18" charset="0"/>
                <a:ea typeface="Times New Roman" panose="02020603050405020304" pitchFamily="18" charset="0"/>
              </a:rPr>
              <a:t>Jeroboam’s priests paid their way into the title too!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Young 18-year-old men called “Elders” are sent to spread error.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Even churches of Christ who appoint unqualified men to be elders for the sake of having elders fall under this category.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There are those today who call themselves “Christians” but haven’t taken the steps to be one God’s way. A good heart and a prayer is not obedience to the gospel </a:t>
            </a:r>
            <a:r>
              <a:rPr lang="en-US" sz="1100" i="1" dirty="0">
                <a:effectLst/>
                <a:latin typeface="Times New Roman" panose="02020603050405020304" pitchFamily="18" charset="0"/>
                <a:ea typeface="Times New Roman" panose="02020603050405020304" pitchFamily="18" charset="0"/>
              </a:rPr>
              <a:t>(Acts 22:16).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Mt. 7:21-23: There will be those who think they have served God, and will even think they knew Jesus, but Jesus will respond to them, “Depart from Me, I never knew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Eph. 4:4-6: “One body, One faith, One baptism”…not many, not the thousands in denominations who profess to be Christians!  </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13412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2</a:t>
            </a:fld>
            <a:endParaRPr lang="en-US"/>
          </a:p>
        </p:txBody>
      </p:sp>
    </p:spTree>
    <p:extLst>
      <p:ext uri="{BB962C8B-B14F-4D97-AF65-F5344CB8AC3E}">
        <p14:creationId xmlns:p14="http://schemas.microsoft.com/office/powerpoint/2010/main" val="354942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12351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63554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92270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457200" algn="l"/>
              </a:tabLst>
            </a:pPr>
            <a:r>
              <a:rPr lang="en-US" sz="1100" b="1" dirty="0">
                <a:effectLst/>
                <a:latin typeface="Times New Roman" panose="02020603050405020304" pitchFamily="18" charset="0"/>
                <a:ea typeface="Times New Roman" panose="02020603050405020304" pitchFamily="18" charset="0"/>
              </a:rPr>
              <a:t>Application: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Mt. 22:37: We are to love God with everything we are!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Jn. 14:15: Jesus said, “If you love Me, you will keep My commandments!”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Saints are to rely on the One, True God, the Creator and Righteous Judge! </a:t>
            </a:r>
            <a:r>
              <a:rPr lang="en-US" sz="1100" i="1" dirty="0">
                <a:effectLst/>
                <a:latin typeface="Times New Roman" panose="02020603050405020304" pitchFamily="18" charset="0"/>
                <a:ea typeface="Times New Roman" panose="02020603050405020304" pitchFamily="18" charset="0"/>
              </a:rPr>
              <a:t>(Col. 1:16;     II Tim. 4:8)</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173144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9671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94491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56006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I Pet. 2:9-10: Peter quotes what was said to Israel, and applies it to Christians. We are a Royal Priesthood, a Holy nation. </a:t>
            </a:r>
            <a:r>
              <a:rPr lang="en-US" sz="1100" i="1" dirty="0">
                <a:effectLst/>
                <a:latin typeface="Times New Roman" panose="02020603050405020304" pitchFamily="18" charset="0"/>
                <a:ea typeface="Times New Roman" panose="02020603050405020304" pitchFamily="18" charset="0"/>
              </a:rPr>
              <a:t>(Mk. 16:16: The right way to become God’s servant!)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Saints are priests of God – Saints are the qualified servants of the Lord today</a:t>
            </a:r>
            <a:r>
              <a:rPr lang="en-US" sz="1100" i="1"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We are to be separate and do things God’s way, not look like the world around us! </a:t>
            </a:r>
            <a:r>
              <a:rPr lang="en-US" sz="1100" i="1" dirty="0">
                <a:effectLst/>
                <a:latin typeface="Times New Roman" panose="02020603050405020304" pitchFamily="18" charset="0"/>
                <a:ea typeface="Times New Roman" panose="02020603050405020304" pitchFamily="18" charset="0"/>
              </a:rPr>
              <a:t>(Rom. 12:2)</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193911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82001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4436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98382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04786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2743200" algn="ctr"/>
                <a:tab pos="5486400" algn="r"/>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Jn. 14:15: Jesus said, “If you love Me you will keep My commandments.”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We are told to serve God the right way!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When qualified men are selected, the leadership over the Lord’s church is to be elders with deacons serving under them (Philippians 1:1; I Timothy 3:1-13; Titus 1:5-16)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2743200" algn="ctr"/>
                <a:tab pos="5486400" algn="r"/>
                <a:tab pos="914400" algn="l"/>
              </a:tabLst>
            </a:pPr>
            <a:r>
              <a:rPr lang="en-US" sz="1100" i="1" dirty="0">
                <a:effectLst/>
                <a:latin typeface="Times New Roman" panose="02020603050405020304" pitchFamily="18" charset="0"/>
                <a:ea typeface="Times New Roman" panose="02020603050405020304" pitchFamily="18" charset="0"/>
              </a:rPr>
              <a:t>Col. 3:17</a:t>
            </a:r>
            <a:r>
              <a:rPr lang="en-US" sz="1100" dirty="0">
                <a:effectLst/>
                <a:latin typeface="Times New Roman" panose="02020603050405020304" pitchFamily="18" charset="0"/>
                <a:ea typeface="Times New Roman" panose="02020603050405020304" pitchFamily="18" charset="0"/>
              </a:rPr>
              <a:t>: “Whatever you do in word or deed, do all in the name of the Lord Jesus, giving thanks through Him to God the Father.”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2743200" algn="ctr"/>
                <a:tab pos="5486400" algn="r"/>
                <a:tab pos="914400" algn="l"/>
              </a:tabLst>
            </a:pPr>
            <a:r>
              <a:rPr lang="en-US" sz="1100" i="1" dirty="0">
                <a:effectLst/>
                <a:latin typeface="Times New Roman" panose="02020603050405020304" pitchFamily="18" charset="0"/>
                <a:ea typeface="Times New Roman" panose="02020603050405020304" pitchFamily="18" charset="0"/>
              </a:rPr>
              <a:t>Gal. 1:10:</a:t>
            </a:r>
            <a:r>
              <a:rPr lang="en-US" sz="1100" dirty="0">
                <a:effectLst/>
                <a:latin typeface="Times New Roman" panose="02020603050405020304" pitchFamily="18" charset="0"/>
                <a:ea typeface="Times New Roman" panose="02020603050405020304" pitchFamily="18" charset="0"/>
              </a:rPr>
              <a:t> Paul contrasted serving to please men with serving to please God.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Mt. 7:21; I Jn. 2:17: The one who does the will of God will live forever!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There is a right way and a wrong way to serving God!</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253995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8525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73135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82923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42975" algn="l"/>
              </a:tabLst>
            </a:pPr>
            <a:r>
              <a:rPr lang="en-US" sz="1100" dirty="0">
                <a:effectLst/>
                <a:latin typeface="Times New Roman" panose="02020603050405020304" pitchFamily="18" charset="0"/>
                <a:ea typeface="Times New Roman" panose="02020603050405020304" pitchFamily="18" charset="0"/>
              </a:rPr>
              <a:t>If only more Christians realized that Christ is our Head, not a preacher, not an elder or deacon, not any man!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42975" algn="l"/>
              </a:tabLst>
            </a:pPr>
            <a:r>
              <a:rPr lang="en-US" sz="1100" dirty="0">
                <a:effectLst/>
                <a:latin typeface="Times New Roman" panose="02020603050405020304" pitchFamily="18" charset="0"/>
                <a:ea typeface="Times New Roman" panose="02020603050405020304" pitchFamily="18" charset="0"/>
              </a:rPr>
              <a:t>Eph. 1:22-23; 5:23: Christ is the Head of the Church.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42975" algn="l"/>
              </a:tabLst>
            </a:pPr>
            <a:r>
              <a:rPr lang="en-US" sz="1100" dirty="0">
                <a:effectLst/>
                <a:latin typeface="Times New Roman" panose="02020603050405020304" pitchFamily="18" charset="0"/>
                <a:ea typeface="Times New Roman" panose="02020603050405020304" pitchFamily="18" charset="0"/>
              </a:rPr>
              <a:t>Col. 1:18: Christ is the Head of the church and is over all things! </a:t>
            </a:r>
            <a:r>
              <a:rPr lang="en-US" sz="1100" i="1" dirty="0">
                <a:effectLst/>
                <a:latin typeface="Times New Roman" panose="02020603050405020304" pitchFamily="18" charset="0"/>
                <a:ea typeface="Times New Roman" panose="02020603050405020304" pitchFamily="18" charset="0"/>
              </a:rPr>
              <a:t>(Mt. 28:18)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42975" algn="l"/>
              </a:tabLst>
            </a:pPr>
            <a:r>
              <a:rPr lang="en-US" sz="1100" dirty="0">
                <a:effectLst/>
                <a:latin typeface="Times New Roman" panose="02020603050405020304" pitchFamily="18" charset="0"/>
                <a:ea typeface="Times New Roman" panose="02020603050405020304" pitchFamily="18" charset="0"/>
              </a:rPr>
              <a:t>I Jn. 5:4-5: Our faith is the victory that overcomes the world!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42975" algn="l"/>
              </a:tabLst>
            </a:pPr>
            <a:r>
              <a:rPr lang="en-US" sz="1100" dirty="0">
                <a:effectLst/>
                <a:latin typeface="Times New Roman" panose="02020603050405020304" pitchFamily="18" charset="0"/>
                <a:ea typeface="Times New Roman" panose="02020603050405020304" pitchFamily="18" charset="0"/>
              </a:rPr>
              <a:t>Rev. 2:10: True faith, that faith we have until death is a saving faith in that God will reward such faith with the Crown of Life. God saves His people with true faith!</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57127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6789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61424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852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3821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0417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457200" algn="l"/>
              </a:tabLst>
            </a:pPr>
            <a:r>
              <a:rPr lang="en-US" sz="1100" b="1"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How many people do that today? How many rebel against God’s Son?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i="1" dirty="0">
                <a:effectLst/>
                <a:latin typeface="Times New Roman" panose="02020603050405020304" pitchFamily="18" charset="0"/>
                <a:ea typeface="Times New Roman" panose="02020603050405020304" pitchFamily="18" charset="0"/>
              </a:rPr>
              <a:t>Mt. 28:18</a:t>
            </a:r>
            <a:r>
              <a:rPr lang="en-US" sz="1100" dirty="0">
                <a:effectLst/>
                <a:latin typeface="Times New Roman" panose="02020603050405020304" pitchFamily="18" charset="0"/>
                <a:ea typeface="Times New Roman" panose="02020603050405020304" pitchFamily="18" charset="0"/>
              </a:rPr>
              <a:t>: “All authority has been given to Me in heaven and on earth.”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i="1" dirty="0">
                <a:effectLst/>
                <a:latin typeface="Times New Roman" panose="02020603050405020304" pitchFamily="18" charset="0"/>
                <a:ea typeface="Times New Roman" panose="02020603050405020304" pitchFamily="18" charset="0"/>
              </a:rPr>
              <a:t>I Cor. 15:23-28:</a:t>
            </a:r>
            <a:r>
              <a:rPr lang="en-US" sz="1100" dirty="0">
                <a:effectLst/>
                <a:latin typeface="Times New Roman" panose="02020603050405020304" pitchFamily="18" charset="0"/>
                <a:ea typeface="Times New Roman" panose="02020603050405020304" pitchFamily="18" charset="0"/>
              </a:rPr>
              <a:t> “All things are put in subjection” (Even His enemies!)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Who are the enemies of Christ who will be put in subjection under His feet? Those who do not know God and those who rebel and do not obey the gospel </a:t>
            </a:r>
            <a:r>
              <a:rPr lang="en-US" sz="1100" i="1" dirty="0">
                <a:effectLst/>
                <a:latin typeface="Times New Roman" panose="02020603050405020304" pitchFamily="18" charset="0"/>
                <a:ea typeface="Times New Roman" panose="02020603050405020304" pitchFamily="18" charset="0"/>
              </a:rPr>
              <a:t>(II Thess. 1:7-9).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Even those who profess to be Christians can rebel against God in doing things the way they want to and not God’s way! </a:t>
            </a:r>
            <a:r>
              <a:rPr lang="en-US" sz="1100" i="1" dirty="0">
                <a:effectLst/>
                <a:latin typeface="Times New Roman" panose="02020603050405020304" pitchFamily="18" charset="0"/>
                <a:ea typeface="Times New Roman" panose="02020603050405020304" pitchFamily="18" charset="0"/>
              </a:rPr>
              <a:t>(Matthew 7:21-23)</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20186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6074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4244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1038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898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9916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5876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Victory With God At Our Head</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6885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Victory With God At Our Head</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9996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19604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19260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410674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Victory With God At Our Head</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340961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82060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888159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857358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761889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15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446699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990406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707090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899822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34810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Victory With God At Our Head</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38018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347180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Victory With God At Our Head</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742408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11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687051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814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019634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Victory With God At Our Head</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923869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Victory With God At Our Head</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1716683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Victory With God At Our Head</a:t>
            </a:r>
          </a:p>
        </p:txBody>
      </p:sp>
      <p:sp>
        <p:nvSpPr>
          <p:cNvPr id="9" name="Slide Number Placeholder 8"/>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131900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a:t>Victory With God At Our Head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270606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Victory With God At Our Head</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743222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4829020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3895562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Victory With God At Our Head</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3026227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Joy In Fellowship</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9150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609869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937877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96478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Joy In Fellowship</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2007954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096447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Joy In Fellowship</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44704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Victory With God At Our Head</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494215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73857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895111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055613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059447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10342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232229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006297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4699488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916269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8016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764980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Joy In Fellowship</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307480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Victory With God At Our Head</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98930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7.jp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Victory With God At Our Head</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35392823"/>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Victory With God At Our Head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Victory With God At Our Head</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Victory With God At Our Head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140307758"/>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Victory With God At Our Head</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B9885B80-9CCB-4D1A-B0DA-FE750F78DCFE}"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083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Joy In Fellowship</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3439252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0.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80.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80.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80.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80.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80.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80.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0.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DA66C-2C2F-EB1B-33DC-636F0CA0B25D}"/>
              </a:ext>
            </a:extLst>
          </p:cNvPr>
          <p:cNvSpPr txBox="1"/>
          <p:nvPr/>
        </p:nvSpPr>
        <p:spPr>
          <a:xfrm>
            <a:off x="5791223" y="0"/>
            <a:ext cx="3352777" cy="704808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solidFill>
                  <a:schemeClr val="tx1"/>
                </a:solidFill>
              </a:rPr>
              <a:t>He Gave Gifts To Men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itle 3">
            <a:extLst>
              <a:ext uri="{FF2B5EF4-FFF2-40B4-BE49-F238E27FC236}">
                <a16:creationId xmlns:a16="http://schemas.microsoft.com/office/drawing/2014/main" id="{041BBEF8-1C34-432C-9957-CF5AAFB8E153}"/>
              </a:ext>
            </a:extLst>
          </p:cNvPr>
          <p:cNvSpPr>
            <a:spLocks noGrp="1"/>
          </p:cNvSpPr>
          <p:nvPr>
            <p:ph type="title"/>
          </p:nvPr>
        </p:nvSpPr>
        <p:spPr>
          <a:xfrm>
            <a:off x="5834765" y="685800"/>
            <a:ext cx="3265691" cy="228600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p>
            <a:r>
              <a:rPr lang="en-US" sz="4400" dirty="0">
                <a:solidFill>
                  <a:srgbClr val="0000FF"/>
                </a:solidFill>
                <a:latin typeface="+mj-lt"/>
                <a:ea typeface="+mj-ea"/>
                <a:cs typeface="+mj-cs"/>
              </a:rPr>
              <a:t>Victory With God At Our Head</a:t>
            </a:r>
          </a:p>
        </p:txBody>
      </p:sp>
      <p:pic>
        <p:nvPicPr>
          <p:cNvPr id="5" name="Content Placeholder 4">
            <a:extLst>
              <a:ext uri="{FF2B5EF4-FFF2-40B4-BE49-F238E27FC236}">
                <a16:creationId xmlns:a16="http://schemas.microsoft.com/office/drawing/2014/main" id="{F9975CDE-03A2-44B4-966E-0F481D951BA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25385" r="25385"/>
          <a:stretch/>
        </p:blipFill>
        <p:spPr>
          <a:xfrm>
            <a:off x="20" y="10"/>
            <a:ext cx="5664688" cy="6857990"/>
          </a:xfrm>
          <a:prstGeom prst="rect">
            <a:avLst/>
          </a:prstGeom>
          <a:noFill/>
        </p:spPr>
      </p:pic>
      <p:sp>
        <p:nvSpPr>
          <p:cNvPr id="8" name="Rectangle 3">
            <a:extLst>
              <a:ext uri="{FF2B5EF4-FFF2-40B4-BE49-F238E27FC236}">
                <a16:creationId xmlns:a16="http://schemas.microsoft.com/office/drawing/2014/main" id="{CF00D259-87B7-414B-95B7-89425234AB56}"/>
              </a:ext>
            </a:extLst>
          </p:cNvPr>
          <p:cNvSpPr txBox="1">
            <a:spLocks noChangeArrowheads="1"/>
          </p:cNvSpPr>
          <p:nvPr/>
        </p:nvSpPr>
        <p:spPr>
          <a:xfrm>
            <a:off x="5834765" y="3703639"/>
            <a:ext cx="3265691" cy="239973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fontAlgn="auto">
              <a:lnSpc>
                <a:spcPct val="120000"/>
              </a:lnSpc>
              <a:buClr>
                <a:schemeClr val="accent6">
                  <a:lumMod val="75000"/>
                </a:schemeClr>
              </a:buClr>
              <a:defRPr/>
            </a:pPr>
            <a:r>
              <a:rPr lang="en-US" sz="3600" b="1" dirty="0">
                <a:solidFill>
                  <a:schemeClr val="bg1"/>
                </a:solidFill>
                <a:effectLst>
                  <a:outerShdw blurRad="50800" dist="38100" dir="2700000" algn="tl" rotWithShape="0">
                    <a:srgbClr val="000000">
                      <a:alpha val="48000"/>
                    </a:srgbClr>
                  </a:outerShdw>
                </a:effectLst>
                <a:cs typeface="+mn-cs"/>
              </a:rPr>
              <a:t>Text: </a:t>
            </a:r>
          </a:p>
          <a:p>
            <a:pPr algn="ctr" fontAlgn="auto">
              <a:lnSpc>
                <a:spcPct val="120000"/>
              </a:lnSpc>
              <a:buClr>
                <a:schemeClr val="accent6">
                  <a:lumMod val="75000"/>
                </a:schemeClr>
              </a:buClr>
              <a:defRPr/>
            </a:pPr>
            <a:r>
              <a:rPr lang="en-US" sz="3600" b="1" dirty="0">
                <a:solidFill>
                  <a:schemeClr val="bg1"/>
                </a:solidFill>
                <a:effectLst>
                  <a:outerShdw blurRad="50800" dist="38100" dir="2700000" algn="tl" rotWithShape="0">
                    <a:srgbClr val="000000">
                      <a:alpha val="48000"/>
                    </a:srgbClr>
                  </a:outerShdw>
                </a:effectLst>
                <a:cs typeface="+mn-cs"/>
              </a:rPr>
              <a:t>II Chronicles 13:1-18 </a:t>
            </a:r>
          </a:p>
        </p:txBody>
      </p:sp>
      <p:cxnSp>
        <p:nvCxnSpPr>
          <p:cNvPr id="13" name="Straight Connector 12">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37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sz="3200" u="sng" dirty="0">
                <a:solidFill>
                  <a:schemeClr val="tx1"/>
                </a:solidFill>
                <a:latin typeface="+mn-lt"/>
                <a:cs typeface="Times New Roman" pitchFamily="18" charset="0"/>
              </a:rPr>
              <a:t>Strength In Numbers (II Chronicles 13:3, 8)</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055621"/>
            <a:ext cx="9144000" cy="5509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Abijah began the battle with an army of valiant warriors, 400,000 chosen men, while Jeroboam drew up in battle formation against him with 800,000 chosen men who were valiant warriors. </a:t>
            </a:r>
          </a:p>
          <a:p>
            <a:pPr marL="633413" marR="0" lvl="0" indent="-633413" algn="l" defTabSz="914400" rtl="0" eaLnBrk="1" fontAlgn="base" latinLnBrk="0" hangingPunct="1">
              <a:lnSpc>
                <a:spcPct val="100000"/>
              </a:lnSpc>
              <a:spcBef>
                <a:spcPct val="0"/>
              </a:spcBef>
              <a:spcAft>
                <a:spcPct val="0"/>
              </a:spcAft>
              <a:buClrTx/>
              <a:buSzTx/>
              <a:buFontTx/>
              <a:buNone/>
              <a:tabLst/>
              <a:defRPr/>
            </a:pPr>
            <a:endParaRPr lang="en-US" altLang="en-US" sz="3200" b="0" dirty="0">
              <a:solidFill>
                <a:srgbClr val="000000"/>
              </a:solidFill>
            </a:endParaRP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"So now you intend to resist the kingdom of the LORD through the sons of David, being a great multitude and having with you the golden calves which Jeroboam made for gods for you.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Sins of Jeroboam</a:t>
            </a:r>
          </a:p>
        </p:txBody>
      </p:sp>
    </p:spTree>
    <p:extLst>
      <p:ext uri="{BB962C8B-B14F-4D97-AF65-F5344CB8AC3E}">
        <p14:creationId xmlns:p14="http://schemas.microsoft.com/office/powerpoint/2010/main" val="920260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Sins of Jeroboam</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636568"/>
            <a:ext cx="9144000" cy="4585871"/>
          </a:xfrm>
          <a:prstGeom prst="rect">
            <a:avLst/>
          </a:prstGeom>
          <a:noFill/>
          <a:ln w="9525">
            <a:noFill/>
            <a:miter lim="800000"/>
            <a:headEnd/>
            <a:tailEnd/>
          </a:ln>
        </p:spPr>
        <p:txBody>
          <a:bodyPr>
            <a:spAutoFit/>
          </a:bodyPr>
          <a:lstStyle/>
          <a:p>
            <a:pPr marL="571500" lvl="0" indent="-571500">
              <a:buFont typeface="Wingdings" panose="05000000000000000000" pitchFamily="2" charset="2"/>
              <a:buChar char="v"/>
              <a:defRPr/>
            </a:pPr>
            <a:r>
              <a:rPr lang="en-US" sz="3600" u="sng" dirty="0">
                <a:solidFill>
                  <a:prstClr val="black"/>
                </a:solidFill>
              </a:rPr>
              <a:t>Strength In Numbers (II Chronicles 13:3, 8)</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Jeroboam’s army outnumbered Abijah’s two to one. </a:t>
            </a:r>
          </a:p>
          <a:p>
            <a:pPr marL="457200" lvl="0" indent="-457200">
              <a:buClr>
                <a:srgbClr val="C00000"/>
              </a:buClr>
              <a:buSzPct val="115000"/>
              <a:buFont typeface="Wingdings" pitchFamily="2" charset="2"/>
              <a:buChar char="Ø"/>
              <a:defRPr/>
            </a:pPr>
            <a:r>
              <a:rPr lang="en-US" sz="2800" b="0" dirty="0">
                <a:solidFill>
                  <a:prstClr val="black"/>
                </a:solidFill>
              </a:rPr>
              <a:t>Israel: 800,000 valiant warriors </a:t>
            </a:r>
          </a:p>
          <a:p>
            <a:pPr marL="457200" lvl="0" indent="-457200">
              <a:buClr>
                <a:srgbClr val="C00000"/>
              </a:buClr>
              <a:buSzPct val="115000"/>
              <a:buFont typeface="Wingdings" pitchFamily="2" charset="2"/>
              <a:buChar char="Ø"/>
              <a:defRPr/>
            </a:pPr>
            <a:r>
              <a:rPr lang="en-US" sz="2800" b="0" dirty="0">
                <a:solidFill>
                  <a:prstClr val="black"/>
                </a:solidFill>
              </a:rPr>
              <a:t>Judah: 400,000. </a:t>
            </a:r>
          </a:p>
          <a:p>
            <a:pPr marL="457200" lvl="0" indent="-457200">
              <a:buClr>
                <a:srgbClr val="C00000"/>
              </a:buClr>
              <a:buSzPct val="115000"/>
              <a:buFont typeface="Wingdings" pitchFamily="2" charset="2"/>
              <a:buChar char="Ø"/>
              <a:defRPr/>
            </a:pPr>
            <a:r>
              <a:rPr lang="en-US" sz="2800" b="0" dirty="0">
                <a:solidFill>
                  <a:prstClr val="black"/>
                </a:solidFill>
              </a:rPr>
              <a:t>Abijah understood that with God, strength in numbers did not count! (Judges 7:1-25: Gideon)</a:t>
            </a:r>
          </a:p>
          <a:p>
            <a:pPr marL="457200" lvl="0" indent="-457200">
              <a:buClr>
                <a:srgbClr val="C00000"/>
              </a:buClr>
              <a:buSzPct val="115000"/>
              <a:buFont typeface="Wingdings" pitchFamily="2" charset="2"/>
              <a:buChar char="Ø"/>
              <a:defRPr/>
            </a:pPr>
            <a:r>
              <a:rPr lang="en-US" sz="2800" dirty="0">
                <a:solidFill>
                  <a:prstClr val="black"/>
                </a:solidFill>
              </a:rPr>
              <a:t>Psalm 118:8-9: </a:t>
            </a:r>
            <a:r>
              <a:rPr lang="en-US" sz="2800" b="0" dirty="0">
                <a:solidFill>
                  <a:prstClr val="black"/>
                </a:solidFill>
              </a:rPr>
              <a:t>It is better to put trust in the Lord than in men!</a:t>
            </a:r>
            <a:endPar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968069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08129" y="658882"/>
            <a:ext cx="5138391" cy="854789"/>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67517" y="1561934"/>
            <a:ext cx="5879299" cy="462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God decimated great armies who came against those who put their trust in Him!</a:t>
            </a:r>
            <a:endParaRPr kumimoji="0" lang="en-US" altLang="en-US" sz="28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Many people think they are right because they are in the majority!</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Many churches put their faith in their large numbers; and that somehow means they are doing what is right</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Victory With God At Our Head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714999"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Strength In Numbers</a:t>
            </a:r>
          </a:p>
        </p:txBody>
      </p:sp>
    </p:spTree>
    <p:extLst>
      <p:ext uri="{BB962C8B-B14F-4D97-AF65-F5344CB8AC3E}">
        <p14:creationId xmlns:p14="http://schemas.microsoft.com/office/powerpoint/2010/main" val="210477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Sins of Jeroboam</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801177"/>
            <a:ext cx="9144000" cy="2862322"/>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Rebellion (II Chronicles 13:5-8)</a:t>
            </a:r>
          </a:p>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strike="noStrike" kern="1200" cap="none" spc="0" normalizeH="0" baseline="0" noProof="0" dirty="0">
                <a:ln>
                  <a:noFill/>
                </a:ln>
                <a:solidFill>
                  <a:prstClr val="black"/>
                </a:solidFill>
                <a:effectLst/>
                <a:uLnTx/>
                <a:uFillTx/>
                <a:latin typeface="Tahoma" pitchFamily="34" charset="0"/>
                <a:ea typeface="+mn-ea"/>
                <a:cs typeface="Times New Roman" pitchFamily="18" charset="0"/>
              </a:rPr>
              <a:t>Strength In Numbers (II Chronicles 13:3, 8)</a:t>
            </a:r>
          </a:p>
          <a:p>
            <a:pPr marL="571500" lvl="0" indent="-571500">
              <a:buFont typeface="Wingdings" panose="05000000000000000000" pitchFamily="2" charset="2"/>
              <a:buChar char="v"/>
              <a:defRPr/>
            </a:pPr>
            <a:r>
              <a:rPr lang="en-US" sz="3600" u="sng" dirty="0">
                <a:solidFill>
                  <a:prstClr val="black"/>
                </a:solidFill>
              </a:rPr>
              <a:t>Serving False Gods (II Chronicles 13:8)</a:t>
            </a:r>
            <a:endPar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2044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arn(inVertical)">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Serving False Gods (II Chronicles 13:8)</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0886" y="1862170"/>
            <a:ext cx="9144000" cy="378565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"So now you intend to resist the kingdom of the LORD through the sons of David, being a great multitude and having with you the golden calves which Jeroboam made for gods for you.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Sins of Jeroboam</a:t>
            </a:r>
          </a:p>
        </p:txBody>
      </p:sp>
    </p:spTree>
    <p:extLst>
      <p:ext uri="{BB962C8B-B14F-4D97-AF65-F5344CB8AC3E}">
        <p14:creationId xmlns:p14="http://schemas.microsoft.com/office/powerpoint/2010/main" val="4638157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Sins of Jeroboam</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636568"/>
            <a:ext cx="9144000" cy="3724096"/>
          </a:xfrm>
          <a:prstGeom prst="rect">
            <a:avLst/>
          </a:prstGeom>
          <a:noFill/>
          <a:ln w="9525">
            <a:noFill/>
            <a:miter lim="800000"/>
            <a:headEnd/>
            <a:tailEnd/>
          </a:ln>
        </p:spPr>
        <p:txBody>
          <a:bodyPr>
            <a:spAutoFit/>
          </a:bodyPr>
          <a:lstStyle/>
          <a:p>
            <a:pPr marL="571500" lvl="0" indent="-571500">
              <a:buFont typeface="Wingdings" panose="05000000000000000000" pitchFamily="2" charset="2"/>
              <a:buChar char="v"/>
              <a:defRPr/>
            </a:pPr>
            <a:r>
              <a:rPr lang="en-US" sz="3600" u="sng" dirty="0">
                <a:solidFill>
                  <a:prstClr val="black"/>
                </a:solidFill>
              </a:rPr>
              <a:t>Serving False Gods (II Chronicles 13:8)</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Jeroboam had made two golden calves and stationed them in Dan and in Bethel. (I Kings 12:28-29)</a:t>
            </a:r>
          </a:p>
          <a:p>
            <a:pPr marL="457200" lvl="0" indent="-457200">
              <a:buClr>
                <a:srgbClr val="C00000"/>
              </a:buClr>
              <a:buSzPct val="115000"/>
              <a:buFont typeface="Wingdings" pitchFamily="2" charset="2"/>
              <a:buChar char="Ø"/>
              <a:defRPr/>
            </a:pPr>
            <a:r>
              <a:rPr lang="en-US" sz="2800" b="0" dirty="0">
                <a:solidFill>
                  <a:prstClr val="black"/>
                </a:solidFill>
              </a:rPr>
              <a:t>Abijah says that they not only trust in their strength of numbers, but also rely on their golden calves (their false gods) – Committing Idolatry!</a:t>
            </a:r>
            <a:endPar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0973968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08129" y="658882"/>
            <a:ext cx="5138391" cy="854789"/>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67517" y="1561934"/>
            <a:ext cx="5879299" cy="462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II Kings 19:14-20: idols are the works of men. (Is. 44:9-19)</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Rom. 1:22-25: The foolish worship the created, not the Creator. </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Col. 3:5; I John 5:21: Guard hearts from idolatry!</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Phil. 3:18-19: Idolatry makes enemies of the cross of Christ!</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Victory With God At Our Head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5"/>
            <a:ext cx="5714999" cy="412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Serving False Gods </a:t>
            </a:r>
          </a:p>
        </p:txBody>
      </p:sp>
    </p:spTree>
    <p:extLst>
      <p:ext uri="{BB962C8B-B14F-4D97-AF65-F5344CB8AC3E}">
        <p14:creationId xmlns:p14="http://schemas.microsoft.com/office/powerpoint/2010/main" val="1060250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Sins of Jeroboam</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801177"/>
            <a:ext cx="9144000" cy="3416320"/>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Rebellion (II Chronicles 13:5-8)</a:t>
            </a:r>
          </a:p>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Strength In Numbers (II Chronicles 13:3, 8)</a:t>
            </a:r>
          </a:p>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strike="noStrike" kern="1200" cap="none" spc="0" normalizeH="0" baseline="0" noProof="0" dirty="0">
                <a:ln>
                  <a:noFill/>
                </a:ln>
                <a:solidFill>
                  <a:prstClr val="black"/>
                </a:solidFill>
                <a:effectLst/>
                <a:uLnTx/>
                <a:uFillTx/>
                <a:latin typeface="Tahoma" pitchFamily="34" charset="0"/>
                <a:ea typeface="+mn-ea"/>
                <a:cs typeface="Times New Roman" pitchFamily="18" charset="0"/>
              </a:rPr>
              <a:t>Serving False Gods (II Chronicles 13:8)</a:t>
            </a:r>
          </a:p>
          <a:p>
            <a:pPr marL="571500" lvl="0" indent="-571500">
              <a:buFont typeface="Wingdings" panose="05000000000000000000" pitchFamily="2" charset="2"/>
              <a:buChar char="v"/>
              <a:defRPr/>
            </a:pPr>
            <a:r>
              <a:rPr lang="en-US" sz="3600" u="sng" dirty="0">
                <a:solidFill>
                  <a:prstClr val="black"/>
                </a:solidFill>
              </a:rPr>
              <a:t>False Priests (II Chronicles 13:9)</a:t>
            </a:r>
            <a:endPar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95137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barn(inVertical)">
                                      <p:cBhvr>
                                        <p:cTn id="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False Priests (II Chronicles 13:9)</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0886" y="1371600"/>
            <a:ext cx="9144000" cy="501675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33413" marR="0" lvl="0" indent="-633413" algn="l" defTabSz="914400" rtl="0" eaLnBrk="1" fontAlgn="base" latinLnBrk="0" hangingPunct="1">
              <a:lnSpc>
                <a:spcPct val="100000"/>
              </a:lnSpc>
              <a:spcBef>
                <a:spcPct val="0"/>
              </a:spcBef>
              <a:spcAft>
                <a:spcPct val="0"/>
              </a:spcAft>
              <a:buClrTx/>
              <a:buSzTx/>
              <a:buFontTx/>
              <a:buNone/>
              <a:tabLst/>
              <a:defRPr/>
            </a:pPr>
            <a:r>
              <a:rPr lang="en-US" altLang="en-US" sz="4000" b="0" dirty="0">
                <a:solidFill>
                  <a:srgbClr val="000000"/>
                </a:solidFill>
              </a:rPr>
              <a:t>9</a:t>
            </a: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"Have you not driven out the priests of the LORD, the sons of Aaron and the Levites, and made for yourselves priests like the peoples of other lands? Whoever comes to consecrate himself with a young bull and seven rams, even he may become a priest of what are no gods.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Sins of Jeroboam</a:t>
            </a:r>
          </a:p>
        </p:txBody>
      </p:sp>
    </p:spTree>
    <p:extLst>
      <p:ext uri="{BB962C8B-B14F-4D97-AF65-F5344CB8AC3E}">
        <p14:creationId xmlns:p14="http://schemas.microsoft.com/office/powerpoint/2010/main" val="34650061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Sins of Jeroboam</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990600"/>
            <a:ext cx="9144000" cy="5324535"/>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rPr>
              <a:t>False Priests (II Chronicles 13:9)</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Jeroboam set up his religion of the golden calves where priesthood could be bought. </a:t>
            </a:r>
          </a:p>
          <a:p>
            <a:pPr marL="457200" lvl="0" indent="-457200">
              <a:buClr>
                <a:srgbClr val="C00000"/>
              </a:buClr>
              <a:buSzPct val="115000"/>
              <a:buFont typeface="Wingdings" pitchFamily="2" charset="2"/>
              <a:buChar char="Ø"/>
              <a:defRPr/>
            </a:pPr>
            <a:r>
              <a:rPr lang="en-US" sz="2800" b="0" dirty="0">
                <a:solidFill>
                  <a:prstClr val="black"/>
                </a:solidFill>
              </a:rPr>
              <a:t>Abijah sets him straight as to who the rightful priests of the Lord are: Levites. </a:t>
            </a:r>
          </a:p>
          <a:p>
            <a:pPr marL="457200" lvl="0" indent="-457200">
              <a:buClr>
                <a:srgbClr val="C00000"/>
              </a:buClr>
              <a:buSzPct val="115000"/>
              <a:buFont typeface="Wingdings" pitchFamily="2" charset="2"/>
              <a:buChar char="Ø"/>
              <a:defRPr/>
            </a:pPr>
            <a:r>
              <a:rPr lang="en-US" sz="2800" b="0" dirty="0">
                <a:solidFill>
                  <a:prstClr val="black"/>
                </a:solidFill>
              </a:rPr>
              <a:t>He accuses Jeroboam of running the Lord’s priests out of the country, and making his worship like that of the lands around them -- He also points out that his priests are priests of no real gods!</a:t>
            </a:r>
          </a:p>
          <a:p>
            <a:pPr marL="457200" lvl="0" indent="-457200">
              <a:buClr>
                <a:srgbClr val="C00000"/>
              </a:buClr>
              <a:buSzPct val="115000"/>
              <a:buFont typeface="Wingdings" pitchFamily="2" charset="2"/>
              <a:buChar char="Ø"/>
              <a:defRPr/>
            </a:pPr>
            <a:r>
              <a:rPr lang="en-US" sz="2800" b="0" dirty="0">
                <a:solidFill>
                  <a:prstClr val="black"/>
                </a:solidFill>
              </a:rPr>
              <a:t>Jeroboam appointed unqualified men to be his nation’s Spiritual Leaders</a:t>
            </a: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27765226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Intro</a:t>
            </a:r>
            <a:endParaRPr lang="en-US" sz="4000" b="1" u="sng" dirty="0">
              <a:solidFill>
                <a:srgbClr val="0000FF"/>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114229"/>
            <a:ext cx="9144000" cy="4031873"/>
          </a:xfrm>
          <a:prstGeom prst="rect">
            <a:avLst/>
          </a:prstGeom>
          <a:noFill/>
          <a:ln w="9525">
            <a:noFill/>
            <a:miter lim="800000"/>
            <a:headEnd/>
            <a:tailEnd/>
          </a:ln>
        </p:spPr>
        <p:txBody>
          <a:bodyPr>
            <a:spAutoFit/>
          </a:bodyPr>
          <a:lstStyle/>
          <a:p>
            <a:pPr lvl="0">
              <a:defRPr/>
            </a:pPr>
            <a:r>
              <a:rPr lang="en-US" sz="3600" u="sng" dirty="0"/>
              <a:t>For Solomon’s sins:</a:t>
            </a:r>
            <a:endParaRPr kumimoji="0" lang="en-US" sz="3600" b="1" u="none" strike="noStrike" kern="1200" cap="none" spc="0" normalizeH="0" baseline="0" noProof="0" dirty="0">
              <a:ln>
                <a:noFill/>
              </a:ln>
              <a:effectLst/>
              <a:uLnTx/>
              <a:uFillTx/>
            </a:endParaRPr>
          </a:p>
          <a:p>
            <a:pPr marL="457200" lvl="0" indent="-457200">
              <a:buClr>
                <a:srgbClr val="C00000"/>
              </a:buClr>
              <a:buSzPct val="115000"/>
              <a:buFont typeface="Wingdings" pitchFamily="2" charset="2"/>
              <a:buChar char="Ø"/>
              <a:defRPr/>
            </a:pPr>
            <a:endParaRPr lang="en-US" b="0" dirty="0"/>
          </a:p>
          <a:p>
            <a:pPr marL="457200" lvl="0" indent="-457200">
              <a:buClr>
                <a:srgbClr val="C00000"/>
              </a:buClr>
              <a:buSzPct val="115000"/>
              <a:buFont typeface="Wingdings" pitchFamily="2" charset="2"/>
              <a:buChar char="Ø"/>
              <a:defRPr/>
            </a:pPr>
            <a:r>
              <a:rPr lang="en-US" sz="2800" b="0" dirty="0"/>
              <a:t>God would divide the kingdom of Israel</a:t>
            </a:r>
          </a:p>
          <a:p>
            <a:pPr marL="457200" lvl="0" indent="-457200">
              <a:buClr>
                <a:srgbClr val="C00000"/>
              </a:buClr>
              <a:buSzPct val="115000"/>
              <a:buFont typeface="Wingdings" pitchFamily="2" charset="2"/>
              <a:buChar char="Ø"/>
              <a:defRPr/>
            </a:pPr>
            <a:r>
              <a:rPr lang="en-US" sz="2800" b="0" dirty="0"/>
              <a:t>For the sake of his father David, it would happen in Solomon’s son’s days (I Kings 11:9-13)</a:t>
            </a:r>
          </a:p>
          <a:p>
            <a:pPr marL="457200" lvl="0" indent="-457200">
              <a:buClr>
                <a:srgbClr val="C00000"/>
              </a:buClr>
              <a:buSzPct val="115000"/>
              <a:buFont typeface="Wingdings" pitchFamily="2" charset="2"/>
              <a:buChar char="Ø"/>
              <a:defRPr/>
            </a:pPr>
            <a:r>
              <a:rPr lang="en-US" sz="2800" b="0" dirty="0"/>
              <a:t>Rehoboam, Solomon’s son, was a weak king and allowed the rebellion of Jeroboam the son of </a:t>
            </a:r>
            <a:r>
              <a:rPr lang="en-US" sz="2800" b="0" dirty="0" err="1"/>
              <a:t>Nebat</a:t>
            </a:r>
            <a:r>
              <a:rPr lang="en-US" sz="2800" b="0" dirty="0"/>
              <a:t> to divide the kingdom as foretold to Solomon</a:t>
            </a:r>
          </a:p>
          <a:p>
            <a:pPr marL="457200" lvl="0" indent="-457200">
              <a:buClr>
                <a:srgbClr val="C00000"/>
              </a:buClr>
              <a:buSzPct val="115000"/>
              <a:buFont typeface="Wingdings" pitchFamily="2" charset="2"/>
              <a:buChar char="Ø"/>
              <a:defRPr/>
            </a:pPr>
            <a:r>
              <a:rPr lang="en-US" sz="2800" b="0" dirty="0"/>
              <a:t>There was war between them all their days!</a:t>
            </a:r>
            <a:endParaRPr lang="en-US" b="0"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08129" y="658882"/>
            <a:ext cx="5138391" cy="854789"/>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67517" y="1561934"/>
            <a:ext cx="5879299" cy="462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rPr>
              <a:t>Most religions appoint unqualified men with unscriptural titles! </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Some appoint unqualified men to be elders for the sake of having elders!</a:t>
            </a:r>
            <a:endParaRPr kumimoji="0" lang="en-US" altLang="en-US" sz="28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Mt. 7:21-23: Must obey God in God’s way or be separated from Christ!</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Victory With God At Our Head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714999" cy="37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False Priests </a:t>
            </a:r>
          </a:p>
        </p:txBody>
      </p:sp>
    </p:spTree>
    <p:extLst>
      <p:ext uri="{BB962C8B-B14F-4D97-AF65-F5344CB8AC3E}">
        <p14:creationId xmlns:p14="http://schemas.microsoft.com/office/powerpoint/2010/main" val="3258417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t="1313" b="1313"/>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fontScale="90000"/>
          </a:bodyPr>
          <a:lstStyle/>
          <a:p>
            <a:pPr algn="r"/>
            <a:r>
              <a:rPr lang="en-US" sz="4000" dirty="0"/>
              <a:t>Sins of Jeroboam</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Victory With God At Our Head</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0" y="4191000"/>
            <a:ext cx="6629400" cy="2286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lgn="ctr">
              <a:buNone/>
            </a:pPr>
            <a:r>
              <a:rPr lang="en-US" sz="4400" b="1" dirty="0">
                <a:solidFill>
                  <a:srgbClr val="FFFF00"/>
                </a:solidFill>
                <a:effectLst/>
                <a:latin typeface="Tahoma" pitchFamily="34" charset="0"/>
                <a:cs typeface="Times New Roman" pitchFamily="18" charset="0"/>
              </a:rPr>
              <a:t>Being religious doesn’t make one right – Must do it God’s way!</a:t>
            </a:r>
            <a:endParaRPr lang="en-US" sz="2800" dirty="0"/>
          </a:p>
        </p:txBody>
      </p:sp>
    </p:spTree>
    <p:extLst>
      <p:ext uri="{BB962C8B-B14F-4D97-AF65-F5344CB8AC3E}">
        <p14:creationId xmlns:p14="http://schemas.microsoft.com/office/powerpoint/2010/main" val="20419354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Faithful Obedience Of Abijah</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801177"/>
            <a:ext cx="9144000" cy="646331"/>
          </a:xfrm>
          <a:prstGeom prst="rect">
            <a:avLst/>
          </a:prstGeom>
          <a:noFill/>
          <a:ln w="9525">
            <a:noFill/>
            <a:miter lim="800000"/>
            <a:headEnd/>
            <a:tailEnd/>
          </a:ln>
        </p:spPr>
        <p:txBody>
          <a:bodyPr>
            <a:spAutoFit/>
          </a:bodyPr>
          <a:lstStyle/>
          <a:p>
            <a:pPr marL="571500" lvl="0" indent="-571500">
              <a:buFont typeface="Wingdings" panose="05000000000000000000" pitchFamily="2" charset="2"/>
              <a:buChar char="v"/>
              <a:defRPr/>
            </a:pPr>
            <a:r>
              <a:rPr lang="en-US" sz="3600" u="sng" dirty="0">
                <a:solidFill>
                  <a:prstClr val="black"/>
                </a:solidFill>
              </a:rPr>
              <a:t>True God </a:t>
            </a:r>
            <a:r>
              <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(II Chronicles 13:10)</a:t>
            </a: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6186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True God (II Chronicles 13:10)</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860882"/>
            <a:ext cx="9144000" cy="378565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"But as for us, the LORD is our God, and we have not forsaken Him; and the sons of Aaron are ministering to the LORD as priests, and the Levites attend to their work.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Faithful Obedience Of Abijah</a:t>
            </a:r>
          </a:p>
        </p:txBody>
      </p:sp>
    </p:spTree>
    <p:extLst>
      <p:ext uri="{BB962C8B-B14F-4D97-AF65-F5344CB8AC3E}">
        <p14:creationId xmlns:p14="http://schemas.microsoft.com/office/powerpoint/2010/main" val="3088173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Faithful Obedience Of Abijah</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990600"/>
            <a:ext cx="9144000" cy="4893647"/>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God (II Chronicles 13:10)</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Abijah points out several times that he and all Judah serve the True God, the God of their fathers.</a:t>
            </a:r>
          </a:p>
          <a:p>
            <a:pPr marL="457200" lvl="0" indent="-457200">
              <a:buClr>
                <a:srgbClr val="C00000"/>
              </a:buClr>
              <a:buSzPct val="115000"/>
              <a:buFont typeface="Wingdings" pitchFamily="2" charset="2"/>
              <a:buChar char="Ø"/>
              <a:defRPr/>
            </a:pPr>
            <a:r>
              <a:rPr lang="en-US" sz="2800" b="0" dirty="0">
                <a:solidFill>
                  <a:prstClr val="black"/>
                </a:solidFill>
              </a:rPr>
              <a:t>Abijah reminds them who is in charge:</a:t>
            </a:r>
          </a:p>
          <a:p>
            <a:pPr marL="914400" lvl="1" indent="-457200">
              <a:buClr>
                <a:srgbClr val="C00000"/>
              </a:buClr>
              <a:buSzPct val="115000"/>
              <a:buFont typeface="Wingdings" panose="05000000000000000000" pitchFamily="2" charset="2"/>
              <a:buChar char="ü"/>
              <a:defRPr/>
            </a:pPr>
            <a:r>
              <a:rPr lang="en-US" sz="2800" dirty="0">
                <a:solidFill>
                  <a:prstClr val="black"/>
                </a:solidFill>
              </a:rPr>
              <a:t>Hosea 11:9: </a:t>
            </a:r>
            <a:r>
              <a:rPr lang="en-US" sz="2800" b="0" dirty="0">
                <a:solidFill>
                  <a:prstClr val="black"/>
                </a:solidFill>
              </a:rPr>
              <a:t>God says, “I am God and not man!”</a:t>
            </a:r>
          </a:p>
          <a:p>
            <a:pPr marL="914400" lvl="1" indent="-457200">
              <a:buClr>
                <a:srgbClr val="C00000"/>
              </a:buClr>
              <a:buSzPct val="115000"/>
              <a:buFont typeface="Wingdings" panose="05000000000000000000" pitchFamily="2" charset="2"/>
              <a:buChar char="ü"/>
              <a:defRPr/>
            </a:pPr>
            <a:r>
              <a:rPr lang="en-US" sz="2800" dirty="0">
                <a:solidFill>
                  <a:prstClr val="black"/>
                </a:solidFill>
              </a:rPr>
              <a:t>Isaiah 43:10-13, 15: </a:t>
            </a:r>
            <a:r>
              <a:rPr lang="en-US" sz="2800" b="0" dirty="0">
                <a:solidFill>
                  <a:prstClr val="black"/>
                </a:solidFill>
              </a:rPr>
              <a:t>God reminds His people that He is God and there is none other besides Him. He also reminds them that He is their King. </a:t>
            </a:r>
          </a:p>
          <a:p>
            <a:pPr marL="457200" lvl="0" indent="-457200">
              <a:buClr>
                <a:srgbClr val="C00000"/>
              </a:buClr>
              <a:buSzPct val="115000"/>
              <a:buFont typeface="Wingdings" pitchFamily="2" charset="2"/>
              <a:buChar char="Ø"/>
              <a:defRPr/>
            </a:pPr>
            <a:r>
              <a:rPr lang="en-US" sz="2800" b="0" i="1" dirty="0">
                <a:solidFill>
                  <a:prstClr val="black"/>
                </a:solidFill>
              </a:rPr>
              <a:t>But they wanted to look like other nations! (I Sam. 8:5)</a:t>
            </a:r>
            <a:endParaRPr kumimoji="0" lang="en-US" sz="2800" b="0" i="1"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069985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08129" y="658882"/>
            <a:ext cx="5138391" cy="854789"/>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67517" y="1561934"/>
            <a:ext cx="5879299" cy="462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Mt. 22:37: We are to love God with everything we are!</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Jn. 14:15: Jesus said, “If you love Me, you will keep My commandments!” </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Saints are to rely on the One, True God, the Creator and Righteous Judge! (Col. 1:16;   II Tim. 4:8)</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Victory With God At Our Head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6999" y="-19814"/>
            <a:ext cx="6172201"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True God</a:t>
            </a:r>
          </a:p>
        </p:txBody>
      </p:sp>
    </p:spTree>
    <p:extLst>
      <p:ext uri="{BB962C8B-B14F-4D97-AF65-F5344CB8AC3E}">
        <p14:creationId xmlns:p14="http://schemas.microsoft.com/office/powerpoint/2010/main" val="2908427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Faithful Obedience Of Abijah</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801177"/>
            <a:ext cx="9144000" cy="1200329"/>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God (II Chronicles 13:10)</a:t>
            </a:r>
          </a:p>
          <a:p>
            <a:pPr marL="571500" indent="-571500">
              <a:buFont typeface="Wingdings" panose="05000000000000000000" pitchFamily="2" charset="2"/>
              <a:buChar char="v"/>
              <a:defRPr/>
            </a:pPr>
            <a:r>
              <a:rPr lang="en-US" sz="3600" u="sng" dirty="0">
                <a:solidFill>
                  <a:prstClr val="black"/>
                </a:solidFill>
              </a:rPr>
              <a:t>True Priests (II Chronicles 13:10)</a:t>
            </a: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022750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arn(inVertical)">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True Priests (II Chronicles 13:10)</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860882"/>
            <a:ext cx="9144000" cy="378565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"But as for us, the LORD is our God, and we have not forsaken Him; and the sons of Aaron are ministering to the LORD as priests, and the Levites attend to their work.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Faithful Obedience Of Abijah</a:t>
            </a:r>
          </a:p>
        </p:txBody>
      </p:sp>
    </p:spTree>
    <p:extLst>
      <p:ext uri="{BB962C8B-B14F-4D97-AF65-F5344CB8AC3E}">
        <p14:creationId xmlns:p14="http://schemas.microsoft.com/office/powerpoint/2010/main" val="26455463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Faithful Obedience Of Abijah</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990600"/>
            <a:ext cx="9144000" cy="2739211"/>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Priests (II Chronicles 13:10)</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Judah still has the rightful priests of the Lord, the line of Aaron, the Levites, ministering to the nation. </a:t>
            </a:r>
          </a:p>
          <a:p>
            <a:pPr marL="457200" lvl="0" indent="-457200">
              <a:buClr>
                <a:srgbClr val="C00000"/>
              </a:buClr>
              <a:buSzPct val="115000"/>
              <a:buFont typeface="Wingdings" pitchFamily="2" charset="2"/>
              <a:buChar char="Ø"/>
              <a:defRPr/>
            </a:pPr>
            <a:r>
              <a:rPr lang="en-US" sz="2800" b="0" dirty="0">
                <a:solidFill>
                  <a:prstClr val="black"/>
                </a:solidFill>
              </a:rPr>
              <a:t>Contrast this statement of qualified servants with Jeroboam’s unqualified men!</a:t>
            </a:r>
            <a:endPar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225239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08129" y="658882"/>
            <a:ext cx="5138391" cy="854789"/>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67517" y="1561934"/>
            <a:ext cx="5879299" cy="462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I Pet. 2:9-10: Saints are a Royal Priesthood, a Holy nation. </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Saints are the qualified servants of the Lord today (Mark 16:16)</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We are to be separate and do things God’s way, not look like the world around us! (Rom. 12:2)</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Victory With God At Our Head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6999" y="-19814"/>
            <a:ext cx="6172201"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True Priests</a:t>
            </a:r>
          </a:p>
        </p:txBody>
      </p:sp>
    </p:spTree>
    <p:extLst>
      <p:ext uri="{BB962C8B-B14F-4D97-AF65-F5344CB8AC3E}">
        <p14:creationId xmlns:p14="http://schemas.microsoft.com/office/powerpoint/2010/main" val="34110428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Intro</a:t>
            </a:r>
            <a:endParaRPr lang="en-US" sz="4000" b="1" u="sng" dirty="0">
              <a:solidFill>
                <a:srgbClr val="0000FF"/>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114229"/>
            <a:ext cx="9144000" cy="4031873"/>
          </a:xfrm>
          <a:prstGeom prst="rect">
            <a:avLst/>
          </a:prstGeom>
          <a:noFill/>
          <a:ln w="9525">
            <a:noFill/>
            <a:miter lim="800000"/>
            <a:headEnd/>
            <a:tailEnd/>
          </a:ln>
        </p:spPr>
        <p:txBody>
          <a:bodyPr>
            <a:spAutoFit/>
          </a:bodyPr>
          <a:lstStyle/>
          <a:p>
            <a:pPr lvl="0">
              <a:defRPr/>
            </a:pPr>
            <a:r>
              <a:rPr lang="en-US" sz="3600" u="sng" dirty="0">
                <a:solidFill>
                  <a:prstClr val="black"/>
                </a:solidFill>
              </a:rPr>
              <a:t>II Chronicles 13:1-22:</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When Rehoboam died, Abijah, his son, became king and had a confrontation with King Jeroboam and reminded him why the kingdom was divided</a:t>
            </a:r>
          </a:p>
          <a:p>
            <a:pPr marL="457200" lvl="0" indent="-457200">
              <a:buClr>
                <a:srgbClr val="C00000"/>
              </a:buClr>
              <a:buSzPct val="115000"/>
              <a:buFont typeface="Wingdings" pitchFamily="2" charset="2"/>
              <a:buChar char="Ø"/>
              <a:defRPr/>
            </a:pPr>
            <a:r>
              <a:rPr lang="en-US" sz="2800" b="0" dirty="0">
                <a:solidFill>
                  <a:prstClr val="black"/>
                </a:solidFill>
              </a:rPr>
              <a:t>The prevailing two themes of this encounter are:</a:t>
            </a:r>
          </a:p>
          <a:p>
            <a:pPr marL="914400" lvl="1" indent="-457200">
              <a:buClr>
                <a:srgbClr val="C00000"/>
              </a:buClr>
              <a:buSzPct val="115000"/>
              <a:buFont typeface="Wingdings" panose="05000000000000000000" pitchFamily="2" charset="2"/>
              <a:buChar char="ü"/>
              <a:defRPr/>
            </a:pPr>
            <a:r>
              <a:rPr lang="en-US" sz="2800" b="0" dirty="0">
                <a:solidFill>
                  <a:prstClr val="black"/>
                </a:solidFill>
              </a:rPr>
              <a:t>Rebellion to God is a losing endeavor!</a:t>
            </a:r>
          </a:p>
          <a:p>
            <a:pPr marL="914400" lvl="1" indent="-457200">
              <a:buClr>
                <a:srgbClr val="C00000"/>
              </a:buClr>
              <a:buSzPct val="115000"/>
              <a:buFont typeface="Wingdings" panose="05000000000000000000" pitchFamily="2" charset="2"/>
              <a:buChar char="ü"/>
              <a:defRPr/>
            </a:pPr>
            <a:r>
              <a:rPr lang="en-US" sz="2800" b="0" dirty="0">
                <a:solidFill>
                  <a:prstClr val="black"/>
                </a:solidFill>
              </a:rPr>
              <a:t>Victory is only found when God is at the Head of His people</a:t>
            </a: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a:t>
            </a:r>
            <a:endParaRPr kumimoji="0" lang="en-US"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15940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left)">
                                      <p:cBhvr>
                                        <p:cTn id="21" dur="500"/>
                                        <p:tgtEl>
                                          <p:spTgt spid="12">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wipe(left)">
                                      <p:cBhvr>
                                        <p:cTn id="24"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Faithful Obedience Of Abijah</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801177"/>
            <a:ext cx="9144000" cy="1754326"/>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God (II Chronicles 13:10)</a:t>
            </a:r>
          </a:p>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Priests (II Chronicles 13:10)</a:t>
            </a:r>
          </a:p>
          <a:p>
            <a:pPr marL="571500" indent="-571500">
              <a:buFont typeface="Wingdings" panose="05000000000000000000" pitchFamily="2" charset="2"/>
              <a:buChar char="v"/>
              <a:defRPr/>
            </a:pPr>
            <a:r>
              <a:rPr lang="en-US" sz="3600" u="sng" dirty="0">
                <a:solidFill>
                  <a:prstClr val="black"/>
                </a:solidFill>
              </a:rPr>
              <a:t>True Service (II Chronicles 13:11)</a:t>
            </a:r>
            <a:endParaRPr kumimoji="0" lang="en-US" sz="3600" i="0" u="sng"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20858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arn(inVertical)">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True Service (II Chronicles 13:11)</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492838"/>
            <a:ext cx="9144000" cy="45243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"Every morning and evening they burn to the LORD burnt offerings and fragrant incense, and the showbread is set on the clean table, and the golden lampstand with its lamps is ready to light every evening; for we keep the charge of the LORD our God, but you have forsaken Him.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Faithful Obedience Of Abijah</a:t>
            </a:r>
          </a:p>
        </p:txBody>
      </p:sp>
    </p:spTree>
    <p:extLst>
      <p:ext uri="{BB962C8B-B14F-4D97-AF65-F5344CB8AC3E}">
        <p14:creationId xmlns:p14="http://schemas.microsoft.com/office/powerpoint/2010/main" val="3118812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Faithful Obedience Of Abijah</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696685"/>
            <a:ext cx="9144000" cy="5755422"/>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Service (II Chronicles 13:11)</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Is the way we serve God important? </a:t>
            </a:r>
            <a:r>
              <a:rPr lang="en-US" sz="2800" dirty="0">
                <a:solidFill>
                  <a:prstClr val="black"/>
                </a:solidFill>
              </a:rPr>
              <a:t>Abijah knew it was!</a:t>
            </a:r>
          </a:p>
          <a:p>
            <a:pPr marL="457200" lvl="0" indent="-457200">
              <a:buClr>
                <a:srgbClr val="C00000"/>
              </a:buClr>
              <a:buSzPct val="115000"/>
              <a:buFont typeface="Wingdings" pitchFamily="2" charset="2"/>
              <a:buChar char="Ø"/>
              <a:defRPr/>
            </a:pPr>
            <a:r>
              <a:rPr lang="en-US" sz="2800" b="0" dirty="0">
                <a:solidFill>
                  <a:prstClr val="black"/>
                </a:solidFill>
              </a:rPr>
              <a:t>The rightful priests were worshipping God the rightful way – Their worship to God defined who they were in contrast to Israel (N. Tribes).</a:t>
            </a:r>
          </a:p>
          <a:p>
            <a:pPr marL="457200" lvl="0" indent="-457200">
              <a:buClr>
                <a:srgbClr val="C00000"/>
              </a:buClr>
              <a:buSzPct val="115000"/>
              <a:buFont typeface="Wingdings" pitchFamily="2" charset="2"/>
              <a:buChar char="Ø"/>
              <a:defRPr/>
            </a:pPr>
            <a:r>
              <a:rPr lang="en-US" sz="2800" b="0" dirty="0">
                <a:solidFill>
                  <a:prstClr val="black"/>
                </a:solidFill>
              </a:rPr>
              <a:t>In his speech, he lists their proper details of service to God:</a:t>
            </a:r>
          </a:p>
          <a:p>
            <a:pPr marL="914400" lvl="1" indent="-457200">
              <a:buClr>
                <a:srgbClr val="C00000"/>
              </a:buClr>
              <a:buSzPct val="115000"/>
              <a:buFont typeface="Wingdings" panose="05000000000000000000" pitchFamily="2" charset="2"/>
              <a:buChar char="ü"/>
              <a:defRPr/>
            </a:pPr>
            <a:r>
              <a:rPr lang="en-US" sz="2800" b="0" dirty="0">
                <a:solidFill>
                  <a:prstClr val="black"/>
                </a:solidFill>
              </a:rPr>
              <a:t>Rightful King on throne</a:t>
            </a:r>
          </a:p>
          <a:p>
            <a:pPr marL="914400" lvl="1" indent="-457200">
              <a:buClr>
                <a:srgbClr val="C00000"/>
              </a:buClr>
              <a:buSzPct val="115000"/>
              <a:buFont typeface="Wingdings" panose="05000000000000000000" pitchFamily="2" charset="2"/>
              <a:buChar char="ü"/>
              <a:defRPr/>
            </a:pPr>
            <a:r>
              <a:rPr lang="en-US" sz="2800" b="0" dirty="0">
                <a:solidFill>
                  <a:prstClr val="black"/>
                </a:solidFill>
              </a:rPr>
              <a:t>Rightful Priests</a:t>
            </a:r>
          </a:p>
          <a:p>
            <a:pPr marL="914400" lvl="1" indent="-457200">
              <a:buClr>
                <a:srgbClr val="C00000"/>
              </a:buClr>
              <a:buSzPct val="115000"/>
              <a:buFont typeface="Wingdings" panose="05000000000000000000" pitchFamily="2" charset="2"/>
              <a:buChar char="ü"/>
              <a:defRPr/>
            </a:pPr>
            <a:r>
              <a:rPr lang="en-US" sz="2800" b="0" dirty="0">
                <a:solidFill>
                  <a:prstClr val="black"/>
                </a:solidFill>
              </a:rPr>
              <a:t>Rightful way of Worship</a:t>
            </a:r>
          </a:p>
          <a:p>
            <a:pPr marL="914400" lvl="1" indent="-457200">
              <a:buClr>
                <a:srgbClr val="C00000"/>
              </a:buClr>
              <a:buSzPct val="115000"/>
              <a:buFont typeface="Wingdings" panose="05000000000000000000" pitchFamily="2" charset="2"/>
              <a:buChar char="ü"/>
              <a:defRPr/>
            </a:pPr>
            <a:r>
              <a:rPr lang="en-US" sz="2800" b="0" dirty="0">
                <a:solidFill>
                  <a:prstClr val="black"/>
                </a:solidFill>
              </a:rPr>
              <a:t>Right faith in the One, True God</a:t>
            </a:r>
            <a:endPar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5047314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anim calcmode="lin" valueType="num">
                                      <p:cBhvr additive="base">
                                        <p:cTn id="36" dur="500" fill="hold"/>
                                        <p:tgtEl>
                                          <p:spTgt spid="12">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
                                            <p:txEl>
                                              <p:pRg st="7" end="7"/>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 calcmode="lin" valueType="num">
                                      <p:cBhvr additive="base">
                                        <p:cTn id="41" dur="500" fill="hold"/>
                                        <p:tgtEl>
                                          <p:spTgt spid="1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08129" y="658882"/>
            <a:ext cx="5138391" cy="854789"/>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0504" y="1541778"/>
            <a:ext cx="5952072" cy="462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John 14:15: Jesus said, “If you love Me you will keep My commandments” </a:t>
            </a:r>
            <a:endParaRPr kumimoji="0" lang="en-US" altLang="en-US" sz="28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Col. 3:17: “Whatever you do in word or deed, do all in the name of the Lord Jesus, giving thanks through Him to God the Father.” </a:t>
            </a:r>
            <a:endParaRPr kumimoji="0" lang="en-US" altLang="en-US" sz="28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There is a right way and a wrong way to serving God!</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Victory With God At Our Head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6999" y="-19814"/>
            <a:ext cx="6172201"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True Service</a:t>
            </a:r>
          </a:p>
        </p:txBody>
      </p:sp>
    </p:spTree>
    <p:extLst>
      <p:ext uri="{BB962C8B-B14F-4D97-AF65-F5344CB8AC3E}">
        <p14:creationId xmlns:p14="http://schemas.microsoft.com/office/powerpoint/2010/main" val="35058732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Faithful Obedience Of Abijah</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801177"/>
            <a:ext cx="9144000" cy="2308324"/>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God (II Chronicles 13:10)</a:t>
            </a:r>
          </a:p>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Priests (II Chronicles 13:10)</a:t>
            </a:r>
          </a:p>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Service (II Chronicles 13:11)</a:t>
            </a:r>
          </a:p>
          <a:p>
            <a:pPr marL="571500" indent="-571500">
              <a:buFont typeface="Wingdings" panose="05000000000000000000" pitchFamily="2" charset="2"/>
              <a:buChar char="v"/>
              <a:defRPr/>
            </a:pPr>
            <a:r>
              <a:rPr lang="en-US" sz="3600" u="sng" dirty="0">
                <a:solidFill>
                  <a:prstClr val="black"/>
                </a:solidFill>
              </a:rPr>
              <a:t>True Faith (II Chronicles 13:12)</a:t>
            </a:r>
            <a:endPar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9795883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barn(inVertical)">
                                      <p:cBhvr>
                                        <p:cTn id="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True Faith (II Chronicles 13:12)</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2046836"/>
            <a:ext cx="9144000" cy="34163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12.  "Now behold, God is with us at our head and His priests with the signal trumpets to sound the alarm against you. O sons of Israel, do not fight against the LORD God of your fathers, for you will not succeed."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Faithful Obedience Of Abijah</a:t>
            </a:r>
          </a:p>
        </p:txBody>
      </p:sp>
    </p:spTree>
    <p:extLst>
      <p:ext uri="{BB962C8B-B14F-4D97-AF65-F5344CB8AC3E}">
        <p14:creationId xmlns:p14="http://schemas.microsoft.com/office/powerpoint/2010/main" val="2425523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Faithful Obedience Of Abijah</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838200"/>
            <a:ext cx="9144000" cy="5324535"/>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True Faith (II Chronicles 13:12)</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God set up the nation of Israel with the intent that He would be their Head, their King.</a:t>
            </a:r>
          </a:p>
          <a:p>
            <a:pPr marL="457200" lvl="0" indent="-457200">
              <a:buClr>
                <a:srgbClr val="C00000"/>
              </a:buClr>
              <a:buSzPct val="115000"/>
              <a:buFont typeface="Wingdings" pitchFamily="2" charset="2"/>
              <a:buChar char="Ø"/>
              <a:defRPr/>
            </a:pPr>
            <a:r>
              <a:rPr lang="en-US" sz="2800" b="0" dirty="0">
                <a:solidFill>
                  <a:prstClr val="black"/>
                </a:solidFill>
              </a:rPr>
              <a:t>Because of their grumbling during the days of Samuel, He relented and let them have physical kings (I Sam. 8:7). </a:t>
            </a:r>
          </a:p>
          <a:p>
            <a:pPr marL="457200" lvl="0" indent="-457200">
              <a:buClr>
                <a:srgbClr val="C00000"/>
              </a:buClr>
              <a:buSzPct val="115000"/>
              <a:buFont typeface="Wingdings" pitchFamily="2" charset="2"/>
              <a:buChar char="Ø"/>
              <a:defRPr/>
            </a:pPr>
            <a:r>
              <a:rPr lang="en-US" sz="2800" b="0" dirty="0">
                <a:solidFill>
                  <a:prstClr val="black"/>
                </a:solidFill>
              </a:rPr>
              <a:t>God was still their King, and the physical king over them was supposed to be His servant. </a:t>
            </a:r>
          </a:p>
          <a:p>
            <a:pPr marL="457200" lvl="0" indent="-457200">
              <a:buClr>
                <a:srgbClr val="C00000"/>
              </a:buClr>
              <a:buSzPct val="115000"/>
              <a:buFont typeface="Wingdings" pitchFamily="2" charset="2"/>
              <a:buChar char="Ø"/>
              <a:defRPr/>
            </a:pPr>
            <a:r>
              <a:rPr lang="en-US" sz="2800" b="0" dirty="0">
                <a:solidFill>
                  <a:prstClr val="black"/>
                </a:solidFill>
              </a:rPr>
              <a:t>Many kings forgot this – their power corrupted them. </a:t>
            </a:r>
          </a:p>
          <a:p>
            <a:pPr marL="457200" lvl="0" indent="-457200">
              <a:buClr>
                <a:srgbClr val="C00000"/>
              </a:buClr>
              <a:buSzPct val="115000"/>
              <a:buFont typeface="Wingdings" pitchFamily="2" charset="2"/>
              <a:buChar char="Ø"/>
              <a:defRPr/>
            </a:pPr>
            <a:r>
              <a:rPr lang="en-US" sz="2800" b="0" dirty="0">
                <a:solidFill>
                  <a:prstClr val="black"/>
                </a:solidFill>
              </a:rPr>
              <a:t>Abijah tells them Judah is doing it right, “God is with us at our head…”</a:t>
            </a:r>
          </a:p>
        </p:txBody>
      </p:sp>
    </p:spTree>
    <p:extLst>
      <p:ext uri="{BB962C8B-B14F-4D97-AF65-F5344CB8AC3E}">
        <p14:creationId xmlns:p14="http://schemas.microsoft.com/office/powerpoint/2010/main" val="26855376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08129" y="658882"/>
            <a:ext cx="5138391" cy="854789"/>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0504" y="1541778"/>
            <a:ext cx="5952072" cy="462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Christ is our Head, not a preacher, not an elder or deacon, not any man!</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Eph. 1:22-23; 5:23: Christ is the Head of the Church (Col. 1:18).</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I John 5:4-5: Our faith is the victory that overcomes the world!</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rPr>
              <a:t>Rev. 2:10: God saves His people with true faith!</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ea typeface="+mn-ea"/>
              <a:cs typeface="Times New Roman" pitchFamily="18"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Victory With God At Our Head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6999" y="-19814"/>
            <a:ext cx="6172201"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True Faith</a:t>
            </a:r>
          </a:p>
        </p:txBody>
      </p:sp>
    </p:spTree>
    <p:extLst>
      <p:ext uri="{BB962C8B-B14F-4D97-AF65-F5344CB8AC3E}">
        <p14:creationId xmlns:p14="http://schemas.microsoft.com/office/powerpoint/2010/main" val="10801299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t="1937" b="1937"/>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1143000" y="1"/>
            <a:ext cx="8000980" cy="762000"/>
          </a:xfrm>
        </p:spPr>
        <p:txBody>
          <a:bodyPr>
            <a:normAutofit fontScale="90000"/>
          </a:bodyPr>
          <a:lstStyle/>
          <a:p>
            <a:pPr algn="r"/>
            <a:r>
              <a:rPr lang="en-US" sz="4000" dirty="0">
                <a:ln>
                  <a:solidFill>
                    <a:sysClr val="windowText" lastClr="000000"/>
                  </a:solidFill>
                </a:ln>
              </a:rPr>
              <a:t>Faithful Obedience Of Abijah</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Victory With God At Our Head</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2514579" y="4332514"/>
            <a:ext cx="6629400" cy="2286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pPr marL="0" indent="0" algn="ctr">
              <a:buNone/>
            </a:pPr>
            <a:r>
              <a:rPr lang="en-US" sz="4400" b="1" dirty="0">
                <a:solidFill>
                  <a:srgbClr val="FFFF00"/>
                </a:solidFill>
                <a:effectLst/>
                <a:latin typeface="Tahoma" pitchFamily="34" charset="0"/>
                <a:cs typeface="Times New Roman" pitchFamily="18" charset="0"/>
              </a:rPr>
              <a:t>Victory only comes to those who have truly placed God at their Head!</a:t>
            </a:r>
            <a:endParaRPr lang="en-US" sz="2800" dirty="0"/>
          </a:p>
        </p:txBody>
      </p:sp>
    </p:spTree>
    <p:extLst>
      <p:ext uri="{BB962C8B-B14F-4D97-AF65-F5344CB8AC3E}">
        <p14:creationId xmlns:p14="http://schemas.microsoft.com/office/powerpoint/2010/main" val="14548240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Conclusion</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938182"/>
            <a:ext cx="9144000" cy="5324535"/>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II Chronicles 13:13-18</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Though he was outnumbered, King Abijah and his men trusted in the Lord. </a:t>
            </a:r>
          </a:p>
          <a:p>
            <a:pPr marL="457200" lvl="0" indent="-457200">
              <a:buClr>
                <a:srgbClr val="C00000"/>
              </a:buClr>
              <a:buSzPct val="115000"/>
              <a:buFont typeface="Wingdings" pitchFamily="2" charset="2"/>
              <a:buChar char="Ø"/>
              <a:defRPr/>
            </a:pPr>
            <a:r>
              <a:rPr lang="en-US" sz="2800" b="0" dirty="0">
                <a:solidFill>
                  <a:prstClr val="black"/>
                </a:solidFill>
              </a:rPr>
              <a:t>When the ambush took place and they were attacked from the front and rear, they did not scatter, but cried out to the Lord.</a:t>
            </a:r>
          </a:p>
          <a:p>
            <a:pPr marL="457200" lvl="0" indent="-457200">
              <a:buClr>
                <a:srgbClr val="C00000"/>
              </a:buClr>
              <a:buSzPct val="115000"/>
              <a:buFont typeface="Wingdings" pitchFamily="2" charset="2"/>
              <a:buChar char="Ø"/>
              <a:defRPr/>
            </a:pPr>
            <a:r>
              <a:rPr lang="en-US" sz="2800" b="0" dirty="0">
                <a:solidFill>
                  <a:prstClr val="black"/>
                </a:solidFill>
              </a:rPr>
              <a:t>It was after the men of Judah raised their war cry that God routed Jeroboam’s forces.</a:t>
            </a:r>
          </a:p>
          <a:p>
            <a:pPr marL="457200" lvl="0" indent="-457200">
              <a:buClr>
                <a:srgbClr val="C00000"/>
              </a:buClr>
              <a:buSzPct val="115000"/>
              <a:buFont typeface="Wingdings" pitchFamily="2" charset="2"/>
              <a:buChar char="Ø"/>
              <a:defRPr/>
            </a:pPr>
            <a:r>
              <a:rPr lang="en-US" sz="2800" b="0" dirty="0">
                <a:solidFill>
                  <a:prstClr val="black"/>
                </a:solidFill>
              </a:rPr>
              <a:t>It was when they took a stand and then took action that God saved!</a:t>
            </a:r>
          </a:p>
          <a:p>
            <a:pPr marL="457200" lvl="0" indent="-457200">
              <a:buClr>
                <a:srgbClr val="C00000"/>
              </a:buClr>
              <a:buSzPct val="115000"/>
              <a:buFont typeface="Wingdings" pitchFamily="2" charset="2"/>
              <a:buChar char="Ø"/>
              <a:defRPr/>
            </a:pPr>
            <a:endPar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07580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t="6051" b="6051"/>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Intro</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a:spcAft>
                <a:spcPts val="600"/>
              </a:spcAft>
              <a:defRPr/>
            </a:pPr>
            <a:r>
              <a:rPr lang="en-US"/>
              <a:t>Victory With God At Our Head</a:t>
            </a:r>
            <a:endParaRPr lang="en-US" dirty="0"/>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1378678" y="4343400"/>
            <a:ext cx="7765322" cy="2286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pPr marL="0" indent="0" algn="ctr">
              <a:buNone/>
            </a:pPr>
            <a:r>
              <a:rPr lang="en-US" sz="4400" b="1" dirty="0">
                <a:solidFill>
                  <a:srgbClr val="FFFF00"/>
                </a:solidFill>
                <a:effectLst/>
                <a:latin typeface="Tahoma" pitchFamily="34" charset="0"/>
                <a:cs typeface="Times New Roman" pitchFamily="18" charset="0"/>
              </a:rPr>
              <a:t>People need to learn the lesson still today that victory only comes with God at our Head!</a:t>
            </a:r>
            <a:endParaRPr lang="en-US" sz="2800" dirty="0"/>
          </a:p>
        </p:txBody>
      </p:sp>
    </p:spTree>
    <p:extLst>
      <p:ext uri="{BB962C8B-B14F-4D97-AF65-F5344CB8AC3E}">
        <p14:creationId xmlns:p14="http://schemas.microsoft.com/office/powerpoint/2010/main" val="22998762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Conclusion</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938182"/>
            <a:ext cx="9144000" cy="5324535"/>
          </a:xfrm>
          <a:prstGeom prst="rect">
            <a:avLst/>
          </a:prstGeom>
          <a:noFill/>
          <a:ln w="9525">
            <a:noFill/>
            <a:miter lim="800000"/>
            <a:headEnd/>
            <a:tailEnd/>
          </a:ln>
        </p:spPr>
        <p:txBody>
          <a:bodyPr>
            <a:spAutoFit/>
          </a:bodyPr>
          <a:lstStyle/>
          <a:p>
            <a:pPr marL="571500" lvl="0" indent="-571500">
              <a:buFont typeface="Wingdings" panose="05000000000000000000" pitchFamily="2" charset="2"/>
              <a:buChar char="v"/>
              <a:defRPr/>
            </a:pPr>
            <a:r>
              <a:rPr lang="en-US" sz="3600" u="sng" dirty="0">
                <a:solidFill>
                  <a:prstClr val="black"/>
                </a:solidFill>
              </a:rPr>
              <a:t>A lesson many people need today!</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The futility of Resisting the Kingdom of God. </a:t>
            </a:r>
          </a:p>
          <a:p>
            <a:pPr marL="457200" lvl="0" indent="-457200">
              <a:buClr>
                <a:srgbClr val="C00000"/>
              </a:buClr>
              <a:buSzPct val="115000"/>
              <a:buFont typeface="Wingdings" pitchFamily="2" charset="2"/>
              <a:buChar char="Ø"/>
              <a:defRPr/>
            </a:pPr>
            <a:r>
              <a:rPr lang="en-US" sz="2800" b="0" dirty="0">
                <a:solidFill>
                  <a:prstClr val="black"/>
                </a:solidFill>
              </a:rPr>
              <a:t>It shows us the power of obedience to His will! </a:t>
            </a:r>
            <a:r>
              <a:rPr lang="en-US" sz="2800" b="0" i="1" dirty="0">
                <a:solidFill>
                  <a:prstClr val="black"/>
                </a:solidFill>
              </a:rPr>
              <a:t>(Living with God at our Head)</a:t>
            </a:r>
          </a:p>
          <a:p>
            <a:pPr marL="457200" lvl="0" indent="-457200">
              <a:buClr>
                <a:srgbClr val="C00000"/>
              </a:buClr>
              <a:buSzPct val="115000"/>
              <a:buFont typeface="Wingdings" pitchFamily="2" charset="2"/>
              <a:buChar char="Ø"/>
              <a:defRPr/>
            </a:pPr>
            <a:r>
              <a:rPr lang="en-US" sz="2800" b="0" dirty="0">
                <a:solidFill>
                  <a:prstClr val="black"/>
                </a:solidFill>
              </a:rPr>
              <a:t>Abijah warned Israel, “Do not fight against the Lord your God!” “You will not be successful!”</a:t>
            </a:r>
          </a:p>
          <a:p>
            <a:pPr marL="457200" lvl="0" indent="-457200">
              <a:buClr>
                <a:srgbClr val="C00000"/>
              </a:buClr>
              <a:buSzPct val="115000"/>
              <a:buFont typeface="Wingdings" pitchFamily="2" charset="2"/>
              <a:buChar char="Ø"/>
              <a:defRPr/>
            </a:pPr>
            <a:r>
              <a:rPr lang="en-US" sz="2800" b="0" dirty="0">
                <a:solidFill>
                  <a:prstClr val="black"/>
                </a:solidFill>
              </a:rPr>
              <a:t>Do not rebel against Him and resist the Kingdom of God, but be found obedient to His word! </a:t>
            </a:r>
          </a:p>
          <a:p>
            <a:pPr marL="457200" lvl="0" indent="-457200">
              <a:buClr>
                <a:srgbClr val="C00000"/>
              </a:buClr>
              <a:buSzPct val="115000"/>
              <a:buFont typeface="Wingdings" pitchFamily="2" charset="2"/>
              <a:buChar char="Ø"/>
              <a:defRPr/>
            </a:pPr>
            <a:r>
              <a:rPr lang="en-US" sz="2800" dirty="0">
                <a:solidFill>
                  <a:prstClr val="black"/>
                </a:solidFill>
              </a:rPr>
              <a:t>II Thessalonians 1:7-10: </a:t>
            </a:r>
            <a:r>
              <a:rPr lang="en-US" sz="2800" b="0" dirty="0">
                <a:solidFill>
                  <a:prstClr val="black"/>
                </a:solidFill>
              </a:rPr>
              <a:t>When Christ comes again He will punish those who do not know God and those who have not obeyed the gospel!</a:t>
            </a:r>
            <a:endParaRPr kumimoji="0" lang="en-US" sz="28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3814170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l="4810" r="4810"/>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1143000" y="1"/>
            <a:ext cx="8000980" cy="762000"/>
          </a:xfrm>
        </p:spPr>
        <p:txBody>
          <a:bodyPr>
            <a:normAutofit/>
          </a:bodyPr>
          <a:lstStyle/>
          <a:p>
            <a:pPr algn="r"/>
            <a:r>
              <a:rPr lang="en-US" sz="4000" dirty="0">
                <a:ln>
                  <a:solidFill>
                    <a:sysClr val="windowText" lastClr="000000"/>
                  </a:solidFill>
                </a:ln>
              </a:rPr>
              <a:t>Conclusion</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Victory With God At Our Head</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2514579" y="4332514"/>
            <a:ext cx="6629400" cy="2286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77500" lnSpcReduction="20000"/>
          </a:bodyPr>
          <a:lstStyle/>
          <a:p>
            <a:pPr marL="0" indent="0" algn="ctr">
              <a:buNone/>
            </a:pPr>
            <a:r>
              <a:rPr lang="en-US" sz="4400" b="1" dirty="0">
                <a:solidFill>
                  <a:srgbClr val="FFFF00"/>
                </a:solidFill>
                <a:effectLst/>
                <a:latin typeface="Tahoma" pitchFamily="34" charset="0"/>
                <a:cs typeface="Times New Roman" pitchFamily="18" charset="0"/>
              </a:rPr>
              <a:t>Be obedient to the gospel and live your life with God at your Head to win the eternal victory!</a:t>
            </a:r>
            <a:endParaRPr lang="en-US" sz="2800" dirty="0"/>
          </a:p>
        </p:txBody>
      </p:sp>
    </p:spTree>
    <p:extLst>
      <p:ext uri="{BB962C8B-B14F-4D97-AF65-F5344CB8AC3E}">
        <p14:creationId xmlns:p14="http://schemas.microsoft.com/office/powerpoint/2010/main" val="42907486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Sins of Jeroboam</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801177"/>
            <a:ext cx="9144000" cy="646331"/>
          </a:xfrm>
          <a:prstGeom prst="rect">
            <a:avLst/>
          </a:prstGeom>
          <a:noFill/>
          <a:ln w="9525">
            <a:noFill/>
            <a:miter lim="800000"/>
            <a:headEnd/>
            <a:tailEnd/>
          </a:ln>
        </p:spPr>
        <p:txBody>
          <a:bodyPr>
            <a:spAutoFit/>
          </a:bodyPr>
          <a:lstStyle/>
          <a:p>
            <a:pPr marL="571500" lvl="0" indent="-571500">
              <a:buFont typeface="Wingdings" panose="05000000000000000000" pitchFamily="2" charset="2"/>
              <a:buChar char="v"/>
              <a:defRPr/>
            </a:pPr>
            <a:r>
              <a:rPr lang="en-US" sz="3600" u="sng" dirty="0">
                <a:solidFill>
                  <a:prstClr val="black"/>
                </a:solidFill>
              </a:rPr>
              <a:t>Rebellion (II Chronicles 13:5-8)</a:t>
            </a: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9764109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Rebellion (II Chronicles 13:5-8)</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08172"/>
            <a:ext cx="9144000" cy="48936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"Do you not know that the LORD God of Israel gave the rule over Israel forever to David and his sons by a covenant of salt?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"Yet Jeroboam the son of </a:t>
            </a:r>
            <a:r>
              <a:rPr kumimoji="0" lang="en-US" altLang="en-US" b="0" i="0" u="none" strike="noStrike" kern="1200" cap="none" spc="0" normalizeH="0" baseline="0" noProof="0" dirty="0" err="1">
                <a:ln>
                  <a:noFill/>
                </a:ln>
                <a:solidFill>
                  <a:srgbClr val="000000"/>
                </a:solidFill>
                <a:effectLst/>
                <a:uLnTx/>
                <a:uFillTx/>
                <a:latin typeface="Tahoma" panose="020B0604030504040204" pitchFamily="34" charset="0"/>
                <a:ea typeface="+mn-ea"/>
                <a:cs typeface="Times New Roman" panose="02020603050405020304" pitchFamily="18" charset="0"/>
              </a:rPr>
              <a:t>Nebat</a:t>
            </a: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the servant of Solomon the son of David, rose up and rebelled against his master,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and worthless men gathered about him, scoundrels, who proved too strong for Rehoboam, the son of Solomon, when he was young and timid and could not hold his own against them.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"So now you intend to resist the kingdom of the LORD through the sons of David, being a great multitude and having with you the golden calves which Jeroboam made for gods for you.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Sins of Jeroboam</a:t>
            </a:r>
          </a:p>
        </p:txBody>
      </p:sp>
    </p:spTree>
    <p:extLst>
      <p:ext uri="{BB962C8B-B14F-4D97-AF65-F5344CB8AC3E}">
        <p14:creationId xmlns:p14="http://schemas.microsoft.com/office/powerpoint/2010/main" val="13353630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Sins of Jeroboam</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Victory With God At Our Head</a:t>
            </a:r>
          </a:p>
        </p:txBody>
      </p:sp>
      <p:sp>
        <p:nvSpPr>
          <p:cNvPr id="12" name="Text Box 3"/>
          <p:cNvSpPr txBox="1">
            <a:spLocks noChangeArrowheads="1"/>
          </p:cNvSpPr>
          <p:nvPr/>
        </p:nvSpPr>
        <p:spPr bwMode="auto">
          <a:xfrm>
            <a:off x="0" y="952954"/>
            <a:ext cx="9144000" cy="5324535"/>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0" u="sng"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Rebellion (II Chronicles 13:5-8)</a:t>
            </a:r>
            <a:endParaRPr kumimoji="0" lang="en-US" sz="36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00000"/>
              </a:buClr>
              <a:buSzPct val="115000"/>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lvl="0" indent="-457200">
              <a:buClr>
                <a:srgbClr val="C00000"/>
              </a:buClr>
              <a:buSzPct val="115000"/>
              <a:buFont typeface="Wingdings" pitchFamily="2" charset="2"/>
              <a:buChar char="Ø"/>
              <a:defRPr/>
            </a:pPr>
            <a:r>
              <a:rPr lang="en-US" sz="2800" b="0" dirty="0">
                <a:solidFill>
                  <a:prstClr val="black"/>
                </a:solidFill>
              </a:rPr>
              <a:t>The first thing Abijah reminds Israel of is its unrightful leader’s rebellion against his master, the king of Judah</a:t>
            </a:r>
          </a:p>
          <a:p>
            <a:pPr marL="457200" lvl="0" indent="-457200">
              <a:buClr>
                <a:srgbClr val="C00000"/>
              </a:buClr>
              <a:buSzPct val="115000"/>
              <a:buFont typeface="Wingdings" pitchFamily="2" charset="2"/>
              <a:buChar char="Ø"/>
              <a:defRPr/>
            </a:pPr>
            <a:r>
              <a:rPr lang="en-US" sz="2800" b="0" dirty="0">
                <a:solidFill>
                  <a:prstClr val="black"/>
                </a:solidFill>
              </a:rPr>
              <a:t>He reminds them that Jeroboam was a servant of Solomon, and that the rightful kings come from the line of David (Vs. 5)</a:t>
            </a:r>
          </a:p>
          <a:p>
            <a:pPr marL="457200" lvl="0" indent="-457200">
              <a:buClr>
                <a:srgbClr val="C00000"/>
              </a:buClr>
              <a:buSzPct val="115000"/>
              <a:buFont typeface="Wingdings" pitchFamily="2" charset="2"/>
              <a:buChar char="Ø"/>
              <a:defRPr/>
            </a:pPr>
            <a:r>
              <a:rPr lang="en-US" sz="2800" b="0" dirty="0">
                <a:solidFill>
                  <a:prstClr val="black"/>
                </a:solidFill>
              </a:rPr>
              <a:t>Jeroboam rebelled and Israel with him against God’s anointed, God’s elect (I Kings 11:26)</a:t>
            </a:r>
          </a:p>
          <a:p>
            <a:pPr marL="457200" lvl="0" indent="-457200">
              <a:buClr>
                <a:srgbClr val="C00000"/>
              </a:buClr>
              <a:buSzPct val="115000"/>
              <a:buFont typeface="Wingdings" pitchFamily="2" charset="2"/>
              <a:buChar char="Ø"/>
              <a:defRPr/>
            </a:pPr>
            <a:r>
              <a:rPr lang="en-US" sz="2800" b="0" dirty="0">
                <a:solidFill>
                  <a:prstClr val="black"/>
                </a:solidFill>
              </a:rPr>
              <a:t>God made him king over Israel but he rebelled against God with idolatry! (I Kings 11:26-39)</a:t>
            </a:r>
          </a:p>
        </p:txBody>
      </p:sp>
    </p:spTree>
    <p:extLst>
      <p:ext uri="{BB962C8B-B14F-4D97-AF65-F5344CB8AC3E}">
        <p14:creationId xmlns:p14="http://schemas.microsoft.com/office/powerpoint/2010/main" val="3983844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additive="base">
                                        <p:cTn id="16"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15906" y="711237"/>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1535" y="1715400"/>
            <a:ext cx="58792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0" u="none" strike="noStrike" kern="1200" cap="all" spc="0" normalizeH="0" baseline="0" noProof="0" dirty="0">
                <a:ln>
                  <a:solidFill>
                    <a:sysClr val="windowText" lastClr="000000"/>
                  </a:solidFill>
                </a:ln>
                <a:solidFill>
                  <a:srgbClr val="FFFF00"/>
                </a:solidFill>
                <a:effectLst/>
                <a:uLnTx/>
                <a:uFillTx/>
                <a:latin typeface="Impact" panose="020B0806030902050204"/>
                <a:cs typeface="+mn-cs"/>
              </a:rPr>
              <a:t>Many people rebel against Jesus, God’s Son!</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cs typeface="+mn-cs"/>
              </a:rPr>
              <a:t>Mt. 28:18: He has ALL Authority          (I Cor. 15:23-28)</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cs typeface="+mn-cs"/>
              </a:rPr>
              <a:t>II Thess. 1:7-9: There are those who don’t know God or obey Him</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cap="all" dirty="0">
                <a:ln>
                  <a:solidFill>
                    <a:sysClr val="windowText" lastClr="000000"/>
                  </a:solidFill>
                </a:ln>
                <a:solidFill>
                  <a:srgbClr val="FFFF00"/>
                </a:solidFill>
                <a:latin typeface="Impact" panose="020B0806030902050204"/>
                <a:cs typeface="+mn-cs"/>
              </a:rPr>
              <a:t>Matthew 7:21-23: Even saints can rebel against Him</a:t>
            </a:r>
            <a:endParaRPr kumimoji="0" lang="en-US" altLang="en-US" sz="3600" b="1" i="0" u="none" strike="noStrike" kern="1200" cap="all" spc="0" normalizeH="0" baseline="0" noProof="0" dirty="0">
              <a:ln>
                <a:solidFill>
                  <a:sysClr val="windowText" lastClr="000000"/>
                </a:solidFill>
              </a:ln>
              <a:solidFill>
                <a:srgbClr val="FFFF00"/>
              </a:solidFill>
              <a:effectLst/>
              <a:uLnTx/>
              <a:uFillTx/>
              <a:latin typeface="Impact" panose="020B0806030902050204"/>
              <a:cs typeface="+mn-cs"/>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Victory With God At Our Head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714999" cy="42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err="1">
                <a:ln>
                  <a:noFill/>
                </a:ln>
                <a:solidFill>
                  <a:prstClr val="black"/>
                </a:solidFill>
                <a:effectLst/>
                <a:uLnTx/>
                <a:uFillTx/>
                <a:latin typeface="Arial"/>
                <a:ea typeface="+mj-ea"/>
                <a:cs typeface="Times New Roman" pitchFamily="18" charset="0"/>
              </a:rPr>
              <a:t>REbellion</a:t>
            </a:r>
            <a:endPar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endParaRPr>
          </a:p>
        </p:txBody>
      </p:sp>
    </p:spTree>
    <p:extLst>
      <p:ext uri="{BB962C8B-B14F-4D97-AF65-F5344CB8AC3E}">
        <p14:creationId xmlns:p14="http://schemas.microsoft.com/office/powerpoint/2010/main" val="2953505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0000FF"/>
                </a:solidFill>
                <a:cs typeface="Times New Roman" pitchFamily="18" charset="0"/>
              </a:rPr>
              <a:t>Sins of Jeroboam</a:t>
            </a: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Victory With God At Our Head</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801177"/>
            <a:ext cx="9144000" cy="1754326"/>
          </a:xfrm>
          <a:prstGeom prst="rect">
            <a:avLst/>
          </a:prstGeom>
          <a:noFill/>
          <a:ln w="9525">
            <a:noFill/>
            <a:miter lim="800000"/>
            <a:headEnd/>
            <a:tailEnd/>
          </a:ln>
        </p:spPr>
        <p:txBody>
          <a:bodyPr>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600" b="1" i="1"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Rebellion (II Chronicles 13:5-8)</a:t>
            </a:r>
          </a:p>
          <a:p>
            <a:pPr marL="571500" lvl="0" indent="-571500">
              <a:buFont typeface="Wingdings" panose="05000000000000000000" pitchFamily="2" charset="2"/>
              <a:buChar char="v"/>
              <a:defRPr/>
            </a:pPr>
            <a:r>
              <a:rPr lang="en-US" sz="3600" u="sng" dirty="0">
                <a:solidFill>
                  <a:prstClr val="black"/>
                </a:solidFill>
              </a:rPr>
              <a:t>Strength In Numbers (II Chronicles 13:3, 8)</a:t>
            </a:r>
            <a:endParaRPr kumimoji="0" lang="en-US" sz="3600" i="0" u="sng"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38290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arn(inVertical)">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Favorite Font Theme">
      <a:majorFont>
        <a:latin typeface="Arial"/>
        <a:ea typeface=""/>
        <a:cs typeface=""/>
      </a:majorFont>
      <a:minorFont>
        <a:latin typeface="Tahom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3709</Words>
  <Application>Microsoft Office PowerPoint</Application>
  <PresentationFormat>On-screen Show (4:3)</PresentationFormat>
  <Paragraphs>365</Paragraphs>
  <Slides>42</Slides>
  <Notes>38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42</vt:i4>
      </vt:variant>
    </vt:vector>
  </HeadingPairs>
  <TitlesOfParts>
    <vt:vector size="56" baseType="lpstr">
      <vt:lpstr>Ameretto</vt:lpstr>
      <vt:lpstr>Arial</vt:lpstr>
      <vt:lpstr>Calibri</vt:lpstr>
      <vt:lpstr>Calisto MT</vt:lpstr>
      <vt:lpstr>Impact</vt:lpstr>
      <vt:lpstr>Tahoma</vt:lpstr>
      <vt:lpstr>Times New Roman</vt:lpstr>
      <vt:lpstr>Wingdings</vt:lpstr>
      <vt:lpstr>Damask</vt:lpstr>
      <vt:lpstr>1_eye</vt:lpstr>
      <vt:lpstr>Theme1</vt:lpstr>
      <vt:lpstr>eye</vt:lpstr>
      <vt:lpstr>Retrospect</vt:lpstr>
      <vt:lpstr>1_Main Event</vt:lpstr>
      <vt:lpstr>Victory With God At Our Head</vt:lpstr>
      <vt:lpstr>Intro</vt:lpstr>
      <vt:lpstr>Intro</vt:lpstr>
      <vt:lpstr>Intro</vt:lpstr>
      <vt:lpstr>Sins of Jeroboam</vt:lpstr>
      <vt:lpstr>Rebellion (II Chronicles 13:5-8)</vt:lpstr>
      <vt:lpstr>Sins of Jeroboam</vt:lpstr>
      <vt:lpstr>Application!</vt:lpstr>
      <vt:lpstr>Sins of Jeroboam</vt:lpstr>
      <vt:lpstr>Strength In Numbers (II Chronicles 13:3, 8)</vt:lpstr>
      <vt:lpstr>Sins of Jeroboam</vt:lpstr>
      <vt:lpstr>Application!</vt:lpstr>
      <vt:lpstr>Sins of Jeroboam</vt:lpstr>
      <vt:lpstr>Serving False Gods (II Chronicles 13:8)</vt:lpstr>
      <vt:lpstr>Sins of Jeroboam</vt:lpstr>
      <vt:lpstr>Application!</vt:lpstr>
      <vt:lpstr>Sins of Jeroboam</vt:lpstr>
      <vt:lpstr>False Priests (II Chronicles 13:9)</vt:lpstr>
      <vt:lpstr>Sins of Jeroboam</vt:lpstr>
      <vt:lpstr>Application!</vt:lpstr>
      <vt:lpstr>Sins of Jeroboam</vt:lpstr>
      <vt:lpstr>Faithful Obedience Of Abijah</vt:lpstr>
      <vt:lpstr>True God (II Chronicles 13:10)</vt:lpstr>
      <vt:lpstr>Faithful Obedience Of Abijah</vt:lpstr>
      <vt:lpstr>Application!</vt:lpstr>
      <vt:lpstr>Faithful Obedience Of Abijah</vt:lpstr>
      <vt:lpstr>True Priests (II Chronicles 13:10)</vt:lpstr>
      <vt:lpstr>Faithful Obedience Of Abijah</vt:lpstr>
      <vt:lpstr>Application!</vt:lpstr>
      <vt:lpstr>Faithful Obedience Of Abijah</vt:lpstr>
      <vt:lpstr>True Service (II Chronicles 13:11)</vt:lpstr>
      <vt:lpstr>Faithful Obedience Of Abijah</vt:lpstr>
      <vt:lpstr>Application!</vt:lpstr>
      <vt:lpstr>Faithful Obedience Of Abijah</vt:lpstr>
      <vt:lpstr>True Faith (II Chronicles 13:12)</vt:lpstr>
      <vt:lpstr>Faithful Obedience Of Abijah</vt:lpstr>
      <vt:lpstr>Application!</vt:lpstr>
      <vt:lpstr>Faithful Obedience Of Abijah</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Victory With God At Our Head</dc:title>
  <dc:subject>08/14/2022</dc:subject>
  <dc:creator>DarkWolf</dc:creator>
  <cp:lastModifiedBy>Nathan Morrison</cp:lastModifiedBy>
  <cp:revision>11</cp:revision>
  <dcterms:created xsi:type="dcterms:W3CDTF">2020-10-29T22:16:57Z</dcterms:created>
  <dcterms:modified xsi:type="dcterms:W3CDTF">2022-08-12T18:16:05Z</dcterms:modified>
</cp:coreProperties>
</file>