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 id="2147483751" r:id="rId2"/>
    <p:sldMasterId id="2147483788" r:id="rId3"/>
    <p:sldMasterId id="2147483800" r:id="rId4"/>
    <p:sldMasterId id="2147483813" r:id="rId5"/>
    <p:sldMasterId id="2147483838" r:id="rId6"/>
  </p:sldMasterIdLst>
  <p:notesMasterIdLst>
    <p:notesMasterId r:id="rId29"/>
  </p:notesMasterIdLst>
  <p:handoutMasterIdLst>
    <p:handoutMasterId r:id="rId30"/>
  </p:handoutMasterIdLst>
  <p:sldIdLst>
    <p:sldId id="761" r:id="rId7"/>
    <p:sldId id="743" r:id="rId8"/>
    <p:sldId id="764" r:id="rId9"/>
    <p:sldId id="783" r:id="rId10"/>
    <p:sldId id="786" r:id="rId11"/>
    <p:sldId id="787" r:id="rId12"/>
    <p:sldId id="788" r:id="rId13"/>
    <p:sldId id="702" r:id="rId14"/>
    <p:sldId id="766" r:id="rId15"/>
    <p:sldId id="534" r:id="rId16"/>
    <p:sldId id="792" r:id="rId17"/>
    <p:sldId id="797" r:id="rId18"/>
    <p:sldId id="799" r:id="rId19"/>
    <p:sldId id="800" r:id="rId20"/>
    <p:sldId id="803" r:id="rId21"/>
    <p:sldId id="804" r:id="rId22"/>
    <p:sldId id="805" r:id="rId23"/>
    <p:sldId id="807" r:id="rId24"/>
    <p:sldId id="721" r:id="rId25"/>
    <p:sldId id="809" r:id="rId26"/>
    <p:sldId id="780" r:id="rId27"/>
    <p:sldId id="649" r:id="rId28"/>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66FFFF"/>
    <a:srgbClr val="CCFF33"/>
    <a:srgbClr val="00CCFF"/>
    <a:srgbClr val="FF0066"/>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79253" autoAdjust="0"/>
  </p:normalViewPr>
  <p:slideViewPr>
    <p:cSldViewPr snapToObjects="1">
      <p:cViewPr varScale="1">
        <p:scale>
          <a:sx n="80" d="100"/>
          <a:sy n="80" d="100"/>
        </p:scale>
        <p:origin x="20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8" d="100"/>
          <a:sy n="78" d="100"/>
        </p:scale>
        <p:origin x="396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ork.chron.com/general-duties-ambassador-17594.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quora.com/What-are-the-duties-of-a-diplomatic-ambassador-to-a-foreign-count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By Nathan L Morrison for Sunday August 28</a:t>
            </a:r>
            <a:r>
              <a:rPr lang="en-US" baseline="30000" dirty="0"/>
              <a:t>th</a:t>
            </a:r>
            <a:r>
              <a:rPr lang="en-US" dirty="0"/>
              <a:t>, 2022</a:t>
            </a:r>
          </a:p>
          <a:p>
            <a:pPr eaLnBrk="1" hangingPunct="1"/>
            <a:r>
              <a:rPr lang="en-US" dirty="0"/>
              <a:t>All Scripture given is from the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301414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mj-lt"/>
              <a:buNone/>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 11:1; Eph. 5:1: We are to be imitators of Christ and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Acts 10:38; Mt. 5:16: </a:t>
            </a:r>
            <a:r>
              <a:rPr lang="en-US" sz="1100" dirty="0">
                <a:effectLst/>
                <a:latin typeface="Times New Roman" panose="02020603050405020304" pitchFamily="18" charset="0"/>
                <a:ea typeface="Times New Roman" panose="02020603050405020304" pitchFamily="18" charset="0"/>
              </a:rPr>
              <a:t>Christ did “good deeds” and wants saints to do “good deeds!”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Eph. 2:10: We are “created in Christ Jesus for good works.”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Titus 2:7, 14: Titus was to be “an example of good deeds,” saints to be zealous!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Titus 3:1, 8, 14: “Our people must also learn to engage in good deeds to meet pressing needs.”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Col. 3:17: Saints, whether “in word or deed,” are to do all things “in the name of the Lord Jesus.” (Let our lights shine! – Mt. 5:16; Phil. 2:15)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Heb. 1:3: Christ is the “exact representation of His (God’s) nature”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represent Him to others in “word or deed!”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As ambassadors for Christ and the gospel we are to represent Christ to others!</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201863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407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mj-lt"/>
              <a:buNone/>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Pet. 4:11: “Whoever speaks, is to do so as one who is speaking the utterances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20:27: Paul had declared “the whole counsel of God” (NKJ) to the Ephesians </a:t>
            </a:r>
            <a:r>
              <a:rPr lang="en-US" sz="1100" i="1" dirty="0">
                <a:effectLst/>
                <a:latin typeface="Times New Roman" panose="02020603050405020304" pitchFamily="18" charset="0"/>
                <a:ea typeface="Times New Roman" panose="02020603050405020304" pitchFamily="18" charset="0"/>
              </a:rPr>
              <a:t>(Acts 20:17: The elders from church at Ephesus)!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Titus 2:1, 7: Titus was charged with speaking “sound words” and being an example of “purity of doctrine.”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Gal. 1:6-9: Those who teach a different doctrine (gospel) are accursed!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John 9-11: Those who leave the doctrine of Christ no longer have God! </a:t>
            </a:r>
            <a:r>
              <a:rPr lang="en-US" sz="1100" i="1" dirty="0">
                <a:effectLst/>
                <a:latin typeface="Times New Roman" panose="02020603050405020304" pitchFamily="18" charset="0"/>
                <a:ea typeface="Times New Roman" panose="02020603050405020304" pitchFamily="18" charset="0"/>
              </a:rPr>
              <a:t>(They no longer represent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Just as an ambassador who no longer abides by the policy of the nation he represents will be replaced, anyone who teaches differently will be accursed!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Plan of Salvation as delivered by Jesus: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Jn. 5:24: Hear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Jn. 3:16-18: Believe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Lk. 13:3-5: Repent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Mt. 10:32: Confess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Mk. 16:16: Baptism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Jn. 8:31: Obedience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As ambassadors we are unable to alter or insert our opinions to the word of God, but to teach the gospel, the word of truth that can save souls! </a:t>
            </a:r>
            <a:r>
              <a:rPr lang="en-US" sz="1100" i="1" dirty="0">
                <a:effectLst/>
                <a:latin typeface="Times New Roman" panose="02020603050405020304" pitchFamily="18" charset="0"/>
                <a:ea typeface="Times New Roman" panose="02020603050405020304" pitchFamily="18" charset="0"/>
              </a:rPr>
              <a:t>(Col. 1:5; </a:t>
            </a:r>
            <a:r>
              <a:rPr lang="en-US" sz="1100" i="1" dirty="0" err="1">
                <a:effectLst/>
                <a:latin typeface="Times New Roman" panose="02020603050405020304" pitchFamily="18" charset="0"/>
                <a:ea typeface="Times New Roman" panose="02020603050405020304" pitchFamily="18" charset="0"/>
              </a:rPr>
              <a:t>Js</a:t>
            </a:r>
            <a:r>
              <a:rPr lang="en-US" sz="1100" i="1" dirty="0">
                <a:effectLst/>
                <a:latin typeface="Times New Roman" panose="02020603050405020304" pitchFamily="18" charset="0"/>
                <a:ea typeface="Times New Roman" panose="02020603050405020304" pitchFamily="18" charset="0"/>
              </a:rPr>
              <a:t>. 1:21)</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06354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mj-lt"/>
              <a:buNone/>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Pet. 4:11: “Whoever speaks, is to do so as one who is speaking the utterances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20:27: Paul had declared “the whole counsel of God” (NKJ) to the Ephesians </a:t>
            </a:r>
            <a:r>
              <a:rPr lang="en-US" sz="1100" i="1" dirty="0">
                <a:effectLst/>
                <a:latin typeface="Times New Roman" panose="02020603050405020304" pitchFamily="18" charset="0"/>
                <a:ea typeface="Times New Roman" panose="02020603050405020304" pitchFamily="18" charset="0"/>
              </a:rPr>
              <a:t>(Acts 20:17: The elders from church at Ephesus)!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Titus 2:1, 7: Titus was charged with speaking “sound words” and being an example of “purity of doctrine.”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Gal. 1:6-9: Those who teach a different doctrine (gospel) are accursed!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John 9-11: Those who leave the doctrine of Christ no longer have God! </a:t>
            </a:r>
            <a:r>
              <a:rPr lang="en-US" sz="1100" i="1" dirty="0">
                <a:effectLst/>
                <a:latin typeface="Times New Roman" panose="02020603050405020304" pitchFamily="18" charset="0"/>
                <a:ea typeface="Times New Roman" panose="02020603050405020304" pitchFamily="18" charset="0"/>
              </a:rPr>
              <a:t>(They no longer represent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Just as an ambassador who no longer abides by the policy of the nation he represents will be replaced, anyone who teaches differently will be accursed!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Plan of Salvation as delivered by Jesus: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John 5:24: Hear</a:t>
            </a: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John 3:16-18: Believe</a:t>
            </a: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Luke 13:3-5: Repent</a:t>
            </a: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Matthew 10:32: Confess</a:t>
            </a: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Mark 16:16: Baptism</a:t>
            </a: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John 8:31: Obedience</a:t>
            </a:r>
          </a:p>
          <a:p>
            <a:pPr marL="685800" marR="0" lvl="1" indent="-228600">
              <a:spcBef>
                <a:spcPts val="0"/>
              </a:spcBef>
              <a:spcAft>
                <a:spcPts val="0"/>
              </a:spcAft>
              <a:buFont typeface="+mj-lt"/>
              <a:buAutoNum type="alphaUcPeriod"/>
              <a:tabLst>
                <a:tab pos="1485900" algn="l"/>
              </a:tabLst>
            </a:pPr>
            <a:r>
              <a:rPr lang="en-US" sz="1100" dirty="0">
                <a:effectLst/>
                <a:latin typeface="Times New Roman" panose="02020603050405020304" pitchFamily="18" charset="0"/>
                <a:ea typeface="Times New Roman" panose="02020603050405020304" pitchFamily="18" charset="0"/>
              </a:rPr>
              <a:t>As ambassadors we are unable to alter or insert our opinions to the word of God, but to teach the gospel, the word of truth that can save souls! </a:t>
            </a:r>
            <a:r>
              <a:rPr lang="en-US" sz="1100" i="1" dirty="0">
                <a:effectLst/>
                <a:latin typeface="Times New Roman" panose="02020603050405020304" pitchFamily="18" charset="0"/>
                <a:ea typeface="Times New Roman" panose="02020603050405020304" pitchFamily="18" charset="0"/>
              </a:rPr>
              <a:t>(Col. 1:5; </a:t>
            </a:r>
            <a:r>
              <a:rPr lang="en-US" sz="1100" i="1" dirty="0" err="1">
                <a:effectLst/>
                <a:latin typeface="Times New Roman" panose="02020603050405020304" pitchFamily="18" charset="0"/>
                <a:ea typeface="Times New Roman" panose="02020603050405020304" pitchFamily="18" charset="0"/>
              </a:rPr>
              <a:t>Js</a:t>
            </a:r>
            <a:r>
              <a:rPr lang="en-US" sz="1100" i="1" dirty="0">
                <a:effectLst/>
                <a:latin typeface="Times New Roman" panose="02020603050405020304" pitchFamily="18" charset="0"/>
                <a:ea typeface="Times New Roman" panose="02020603050405020304" pitchFamily="18" charset="0"/>
              </a:rPr>
              <a:t>. 1:21)</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60639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9781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mj-lt"/>
              <a:buNone/>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Phil. 3:20: “Our citizenship is in Heaven!”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Jn. 17:15; I Cor. 5:9-11: We are to live in the world but not be part of the world! (II Cor. 6:17)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 Pet. 2:11-12: Saints are “aliens and strangers” and are to “keep your behavior excellent among the Gentiles.”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Cor. 5:10-11: “…knowing the fear of the Lord, we persuade men…”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II Tim. 2:24-26: We teach the gospel to help men escape the snare of the devil!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 Pet. 3:3-5: Saints have an inheritance “reserved in heaven.”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As ambassadors we teach the gospel in order for souls to secure their inheritance in heaven!</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46859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05368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mj-lt"/>
              <a:buNone/>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Rom. 12:4-5: Many members, one body, differing functions!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Rom. 12:6-21: We are to use the abilities we are given &amp; be devoted to each other!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Eph. 4:14-16: The body is to build itself up in love, “by what every joint supplies.”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Col. 3:12-15: Saints are to love and forgive as Christ forgave!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Tim. 2:15; II Pet. 3:18: Saints are to study and grow in knowledge of Christ!</a:t>
            </a:r>
            <a:endParaRPr lang="en-US" sz="12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0"/>
              </a:spcAft>
              <a:buFont typeface="+mj-lt"/>
              <a:buAutoNum type="alphaUcPeriod"/>
              <a:tabLst>
                <a:tab pos="914400" algn="l"/>
              </a:tabLst>
            </a:pPr>
            <a:r>
              <a:rPr lang="en-US" sz="1100" b="0" dirty="0">
                <a:effectLst/>
                <a:latin typeface="Times New Roman" panose="02020603050405020304" pitchFamily="18" charset="0"/>
              </a:rPr>
              <a:t>As ambassadors for Christ we are to live day-to-day being Christ-like and doing His will!</a:t>
            </a:r>
            <a:endParaRPr lang="en-US" sz="1200" b="1" dirty="0">
              <a:effectLst/>
              <a:latin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71854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mj-lt"/>
              <a:buNone/>
              <a:tabLst>
                <a:tab pos="457200" algn="l"/>
              </a:tabLst>
            </a:pPr>
            <a:endParaRPr lang="en-US" altLang="en-US" dirty="0"/>
          </a:p>
        </p:txBody>
      </p:sp>
    </p:spTree>
    <p:extLst>
      <p:ext uri="{BB962C8B-B14F-4D97-AF65-F5344CB8AC3E}">
        <p14:creationId xmlns:p14="http://schemas.microsoft.com/office/powerpoint/2010/main" val="4180297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2672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I.	II Corinthians 5:20: Paul said of reconciliation (5:18-21) to God, “Therefore, we are ambassadors for Christ, as though God were making an appeal through us; we beg you on behalf of Christ, be reconciled to God.”</a:t>
            </a:r>
          </a:p>
          <a:p>
            <a:pPr marL="0" marR="0" lvl="0" indent="0">
              <a:spcBef>
                <a:spcPts val="0"/>
              </a:spcBef>
              <a:spcAft>
                <a:spcPts val="0"/>
              </a:spcAft>
              <a:buFont typeface="+mj-lt"/>
              <a:buNone/>
              <a:tabLst>
                <a:tab pos="457200" algn="l"/>
              </a:tabLst>
            </a:pPr>
            <a:r>
              <a:rPr lang="en-US" sz="1100" dirty="0">
                <a:effectLst/>
                <a:latin typeface="Times New Roman" panose="02020603050405020304" pitchFamily="18" charset="0"/>
                <a:ea typeface="Times New Roman" panose="02020603050405020304" pitchFamily="18" charset="0"/>
              </a:rPr>
              <a:t>A.	Eph. 6:20: Paul said he was an ambassador of the gospel in chains (6:18-20). </a:t>
            </a:r>
          </a:p>
          <a:p>
            <a:pPr eaLnBrk="1" hangingPunct="1"/>
            <a:r>
              <a:rPr lang="en-US" altLang="en-US" dirty="0"/>
              <a:t>Eph 6:18  With all prayer and petition pray at all times in the Spirit, and with this in view, be on the alert with all perseverance and petition for all the saints, </a:t>
            </a:r>
          </a:p>
          <a:p>
            <a:pPr eaLnBrk="1" hangingPunct="1"/>
            <a:r>
              <a:rPr lang="en-US" altLang="en-US" dirty="0"/>
              <a:t>Eph 6:19  and pray on my behalf, that utterance may be given to me in the opening of my mouth, to make known with boldness the mystery of the gospel, </a:t>
            </a:r>
          </a:p>
          <a:p>
            <a:pPr eaLnBrk="1" hangingPunct="1"/>
            <a:r>
              <a:rPr lang="en-US" altLang="en-US" dirty="0"/>
              <a:t>Eph 6:20  for which I am an ambassador in chains; that in proclaiming it I may speak boldly, as I ought to speak. </a:t>
            </a:r>
          </a:p>
        </p:txBody>
      </p:sp>
    </p:spTree>
    <p:extLst>
      <p:ext uri="{BB962C8B-B14F-4D97-AF65-F5344CB8AC3E}">
        <p14:creationId xmlns:p14="http://schemas.microsoft.com/office/powerpoint/2010/main" val="417498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4329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21</a:t>
            </a:fld>
            <a:endParaRPr lang="en-US"/>
          </a:p>
        </p:txBody>
      </p:sp>
    </p:spTree>
    <p:extLst>
      <p:ext uri="{BB962C8B-B14F-4D97-AF65-F5344CB8AC3E}">
        <p14:creationId xmlns:p14="http://schemas.microsoft.com/office/powerpoint/2010/main" val="323598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14800"/>
            <a:ext cx="5029200" cy="4191000"/>
          </a:xfrm>
        </p:spPr>
        <p:txBody>
          <a:bodyPr/>
          <a:lstStyle/>
          <a:p>
            <a:pPr marL="457200" marR="0" lvl="1" indent="0">
              <a:spcBef>
                <a:spcPts val="0"/>
              </a:spcBef>
              <a:spcAft>
                <a:spcPts val="0"/>
              </a:spcAft>
              <a:buFont typeface="+mj-lt"/>
              <a:buNone/>
              <a:tabLst>
                <a:tab pos="2743200" algn="ctr"/>
                <a:tab pos="5486400" algn="r"/>
                <a:tab pos="342900" algn="l"/>
              </a:tabLst>
            </a:pPr>
            <a:r>
              <a:rPr lang="en-US" sz="1100" b="1" dirty="0">
                <a:effectLst/>
                <a:latin typeface="Times New Roman" panose="02020603050405020304" pitchFamily="18" charset="0"/>
                <a:ea typeface="Times New Roman" panose="02020603050405020304" pitchFamily="18" charset="0"/>
              </a:rPr>
              <a:t>http://dictionary.reference.com/browse/ambassador</a:t>
            </a:r>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3</a:t>
            </a:fld>
            <a:endParaRPr lang="en-US"/>
          </a:p>
        </p:txBody>
      </p:sp>
    </p:spTree>
    <p:extLst>
      <p:ext uri="{BB962C8B-B14F-4D97-AF65-F5344CB8AC3E}">
        <p14:creationId xmlns:p14="http://schemas.microsoft.com/office/powerpoint/2010/main" val="288131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14800"/>
            <a:ext cx="5029200" cy="4191000"/>
          </a:xfrm>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What are the roles (or duties) of ambassadors?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Representation:</a:t>
            </a:r>
            <a:r>
              <a:rPr lang="en-US" sz="1100" dirty="0">
                <a:effectLst/>
                <a:latin typeface="Times New Roman" panose="02020603050405020304" pitchFamily="18" charset="0"/>
                <a:ea typeface="Times New Roman" panose="02020603050405020304" pitchFamily="18" charset="0"/>
              </a:rPr>
              <a:t> Representing their own government to the people of the host nation at public events in that host country and being the most visible symbol of their own country.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Policy:</a:t>
            </a:r>
            <a:r>
              <a:rPr lang="en-US" sz="1200" dirty="0">
                <a:effectLst/>
                <a:latin typeface="Times New Roman" panose="02020603050405020304" pitchFamily="18" charset="0"/>
                <a:ea typeface="Times New Roman" panose="02020603050405020304" pitchFamily="18" charset="0"/>
              </a:rPr>
              <a:t> A</a:t>
            </a:r>
            <a:r>
              <a:rPr lang="en-US" sz="1100" dirty="0">
                <a:effectLst/>
                <a:latin typeface="Times New Roman" panose="02020603050405020304" pitchFamily="18" charset="0"/>
                <a:ea typeface="Times New Roman" panose="02020603050405020304" pitchFamily="18" charset="0"/>
              </a:rPr>
              <a:t>mbassadors relay, and must follow, their country’s policy at all times, even if they do not agree with it on a personal level.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Protecting Citizens:</a:t>
            </a:r>
            <a:r>
              <a:rPr lang="en-US" sz="1100" dirty="0">
                <a:effectLst/>
                <a:latin typeface="Times New Roman" panose="02020603050405020304" pitchFamily="18" charset="0"/>
                <a:ea typeface="Times New Roman" panose="02020603050405020304" pitchFamily="18" charset="0"/>
              </a:rPr>
              <a:t> An ambassador's function is to oversee the safety of citizens in foreign countries.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Administrative:</a:t>
            </a:r>
            <a:r>
              <a:rPr lang="en-US" sz="1100" dirty="0">
                <a:effectLst/>
                <a:latin typeface="Times New Roman" panose="02020603050405020304" pitchFamily="18" charset="0"/>
                <a:ea typeface="Times New Roman" panose="02020603050405020304" pitchFamily="18" charset="0"/>
              </a:rPr>
              <a:t>  Overseeing operations at the embassy and of other diplomats and staff members. Plenty of mundane duties fall to an ambassador's lot.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FF"/>
                </a:solidFill>
                <a:effectLst/>
                <a:latin typeface="Times New Roman" panose="02020603050405020304" pitchFamily="18" charset="0"/>
                <a:ea typeface="Times New Roman" panose="02020603050405020304" pitchFamily="18" charset="0"/>
              </a:rPr>
              <a:t>(</a:t>
            </a:r>
            <a:r>
              <a:rPr lang="en-US" sz="1100" u="sng" dirty="0">
                <a:solidFill>
                  <a:srgbClr val="0000FF"/>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http://work.chron.com/general-duties-ambassador-17594.html</a:t>
            </a:r>
            <a:r>
              <a:rPr lang="en-US" sz="1100" dirty="0">
                <a:solidFill>
                  <a:srgbClr val="0000FF"/>
                </a:solidFill>
                <a:effectLst/>
                <a:latin typeface="Times New Roman" panose="02020603050405020304" pitchFamily="18" charset="0"/>
                <a:ea typeface="Times New Roman" panose="02020603050405020304" pitchFamily="18" charset="0"/>
              </a:rPr>
              <a:t>)</a:t>
            </a:r>
            <a:endParaRPr lang="en-US" sz="1200" dirty="0">
              <a:solidFill>
                <a:srgbClr val="0000FF"/>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FF"/>
                </a:solidFill>
                <a:effectLst/>
                <a:latin typeface="Times New Roman" panose="02020603050405020304" pitchFamily="18" charset="0"/>
                <a:ea typeface="Times New Roman" panose="02020603050405020304" pitchFamily="18" charset="0"/>
              </a:rPr>
              <a:t>(</a:t>
            </a:r>
            <a:r>
              <a:rPr lang="en-US" sz="1100" u="sng" dirty="0">
                <a:solidFill>
                  <a:srgbClr val="0000FF"/>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https://www.quora.com/What-are-the-duties-of-a-diplomatic-ambassador-to-a-foreign-country</a:t>
            </a:r>
            <a:r>
              <a:rPr lang="en-US" sz="1100" dirty="0">
                <a:solidFill>
                  <a:srgbClr val="0000FF"/>
                </a:solidFill>
                <a:effectLst/>
                <a:latin typeface="Times New Roman" panose="02020603050405020304" pitchFamily="18" charset="0"/>
                <a:ea typeface="Times New Roman" panose="02020603050405020304" pitchFamily="18"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761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Acts 10:38: Jesus, anointed with the Holy Spirit and with power, went about doing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Matthew 5:16: Jesus said His disciples should do “good works.”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designed through the church (Eph. 3:10) that after Jesus left the earth, “little Jesus’” would be found in every country, in every home, in every business and workplace, in every community, city and village! (Gal. 2:20)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called, “Christians,” designating them as “followers of Christ” or “Christ-like.”</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endParaRPr lang="en-US" altLang="en-US" dirty="0"/>
          </a:p>
        </p:txBody>
      </p:sp>
    </p:spTree>
    <p:extLst>
      <p:ext uri="{BB962C8B-B14F-4D97-AF65-F5344CB8AC3E}">
        <p14:creationId xmlns:p14="http://schemas.microsoft.com/office/powerpoint/2010/main" val="216539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Acts 10:38: Jesus, anointed with the Holy Spirit and with power, went about doing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Matthew 5:16: Jesus said His disciples should do “good works.”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designed through the church (Eph. 3:10) that after Jesus left the earth, “little Jesus’” would be found in every country, in every home, in every business and workplace, in every community, city and village! (Gal. 2:20)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called, “Christians,” designating them as “followers of Christ” or “Christ-like.”</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457200" algn="l"/>
              </a:tabLst>
            </a:pPr>
            <a:endParaRPr lang="en-US" altLang="en-US" dirty="0"/>
          </a:p>
        </p:txBody>
      </p:sp>
    </p:spTree>
    <p:extLst>
      <p:ext uri="{BB962C8B-B14F-4D97-AF65-F5344CB8AC3E}">
        <p14:creationId xmlns:p14="http://schemas.microsoft.com/office/powerpoint/2010/main" val="158573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14800"/>
            <a:ext cx="5029200" cy="4191000"/>
          </a:xfrm>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Acts 10:38: Jesus, anointed with the Holy Spirit and with power, went about doing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Matthew 5:16: Jesus said His disciples should do “good works.”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designed through the church (Eph. 3:10) that after Jesus left the earth, “little Jesus’” would be found in every country, in every home, in every business and workplace, in every community, city and village! (Gal. 2:20)</a:t>
            </a:r>
          </a:p>
          <a:p>
            <a:pPr marL="742950" marR="0" lvl="1" indent="-285750">
              <a:spcBef>
                <a:spcPts val="0"/>
              </a:spcBef>
              <a:spcAft>
                <a:spcPts val="0"/>
              </a:spcAft>
              <a:buFont typeface="+mj-lt"/>
              <a:buAutoNum type="alphaUcPeriod"/>
              <a:tabLst>
                <a:tab pos="914400" algn="l"/>
              </a:tabLst>
            </a:pPr>
            <a:r>
              <a:rPr lang="en-US" sz="1200" dirty="0">
                <a:effectLst/>
                <a:latin typeface="Times New Roman" panose="02020603050405020304" pitchFamily="18" charset="0"/>
                <a:ea typeface="Times New Roman" panose="02020603050405020304" pitchFamily="18" charset="0"/>
              </a:rPr>
              <a:t>"I have been crucified with Christ; and it is no longer I who live, but Christ lives in me; and the life which I now live in the flesh I live by faith in the Son of God, who loved me and gave Himself up for me.” (Galatians 2:20)</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called, “Christians,” designating them as “followers of Christ” or “Christ-like.”</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0077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and the apostles were Christ’s ambassadors on earth and spoke with His authority.</a:t>
            </a:r>
          </a:p>
          <a:p>
            <a:endParaRPr lang="en-US" dirty="0"/>
          </a:p>
          <a:p>
            <a:r>
              <a:rPr lang="en-US" dirty="0"/>
              <a:t>Christians today are to reflect Christ in behavior and speak in His name when they teach the gospel, thus representing themselves as Christ-like to the world around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7507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9</a:t>
            </a:fld>
            <a:endParaRPr lang="en-US"/>
          </a:p>
        </p:txBody>
      </p:sp>
    </p:spTree>
    <p:extLst>
      <p:ext uri="{BB962C8B-B14F-4D97-AF65-F5344CB8AC3E}">
        <p14:creationId xmlns:p14="http://schemas.microsoft.com/office/powerpoint/2010/main" val="400439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1038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98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9916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5876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Ambassadors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6885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Ambassadors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9996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19604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19260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Ambassadors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45866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8542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410674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54622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6701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Ambassadors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9393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Ambassadors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77783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Ambassadors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79511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0055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14170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85892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9585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040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0961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303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Ambassadors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749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Ambassadors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0022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440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Ambassadors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99557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2060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Ambassadors</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Ambassadors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38018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Ambassadors</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888159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85735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Ambassadors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743222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761889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152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446699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990406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07090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899822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348102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347180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Ambassadors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42408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Joy In Fellowship</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204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Ambassadors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494215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48509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8679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6539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 In Fellowship</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91727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293606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 In Fellowship</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902767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65674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798426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43284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4897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764980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9296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4511311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23605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31478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366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465358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 In Fellowship</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81490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Ambassadors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98930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8.jp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6.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Ambassadors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3539282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Ambassadors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8173279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Ambassadors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Ambassadors</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Ambassadors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140307758"/>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Joy In Fellowship</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5356632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6.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6.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6.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A07420E-AB04-EA91-A1BC-96930FB1371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0" y="392417"/>
            <a:ext cx="9143980" cy="6073176"/>
          </a:xfrm>
          <a:prstGeom prst="rect">
            <a:avLst/>
          </a:prstGeom>
        </p:spPr>
      </p:pic>
      <p:sp>
        <p:nvSpPr>
          <p:cNvPr id="7" name="Title 3">
            <a:extLst>
              <a:ext uri="{FF2B5EF4-FFF2-40B4-BE49-F238E27FC236}">
                <a16:creationId xmlns:a16="http://schemas.microsoft.com/office/drawing/2014/main" id="{3B6794BE-A05F-8A64-FC57-F8A5AE829843}"/>
              </a:ext>
            </a:extLst>
          </p:cNvPr>
          <p:cNvSpPr>
            <a:spLocks noGrp="1"/>
          </p:cNvSpPr>
          <p:nvPr>
            <p:ph type="title"/>
          </p:nvPr>
        </p:nvSpPr>
        <p:spPr>
          <a:xfrm>
            <a:off x="20" y="20053"/>
            <a:ext cx="9143960" cy="121920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sz="5400" dirty="0">
                <a:solidFill>
                  <a:srgbClr val="0000FF"/>
                </a:solidFill>
                <a:latin typeface="+mj-lt"/>
                <a:ea typeface="+mj-ea"/>
                <a:cs typeface="+mj-cs"/>
              </a:rPr>
              <a:t>Ambassadors</a:t>
            </a:r>
          </a:p>
        </p:txBody>
      </p:sp>
      <p:sp>
        <p:nvSpPr>
          <p:cNvPr id="8" name="Rectangle 3">
            <a:extLst>
              <a:ext uri="{FF2B5EF4-FFF2-40B4-BE49-F238E27FC236}">
                <a16:creationId xmlns:a16="http://schemas.microsoft.com/office/drawing/2014/main" id="{009E820F-3A1A-85A5-AC11-4B85986533A2}"/>
              </a:ext>
            </a:extLst>
          </p:cNvPr>
          <p:cNvSpPr txBox="1">
            <a:spLocks noChangeArrowheads="1"/>
          </p:cNvSpPr>
          <p:nvPr/>
        </p:nvSpPr>
        <p:spPr>
          <a:xfrm>
            <a:off x="0" y="5303839"/>
            <a:ext cx="9143980" cy="15541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fontAlgn="auto">
              <a:lnSpc>
                <a:spcPct val="120000"/>
              </a:lnSpc>
              <a:buClr>
                <a:schemeClr val="accent6">
                  <a:lumMod val="75000"/>
                </a:schemeClr>
              </a:buClr>
              <a:defRPr/>
            </a:pPr>
            <a:r>
              <a:rPr lang="en-US" sz="3200" b="1" dirty="0">
                <a:solidFill>
                  <a:schemeClr val="bg1"/>
                </a:solidFill>
                <a:effectLst>
                  <a:outerShdw blurRad="50800" dist="38100" dir="2700000" algn="tl" rotWithShape="0">
                    <a:srgbClr val="000000">
                      <a:alpha val="48000"/>
                    </a:srgbClr>
                  </a:outerShdw>
                </a:effectLst>
                <a:cs typeface="+mn-cs"/>
              </a:rPr>
              <a:t>Text: </a:t>
            </a:r>
          </a:p>
          <a:p>
            <a:pPr algn="ctr" fontAlgn="auto">
              <a:lnSpc>
                <a:spcPct val="120000"/>
              </a:lnSpc>
              <a:buClr>
                <a:schemeClr val="accent6">
                  <a:lumMod val="75000"/>
                </a:schemeClr>
              </a:buClr>
              <a:defRPr/>
            </a:pPr>
            <a:r>
              <a:rPr lang="en-US" sz="4000" b="1" dirty="0">
                <a:solidFill>
                  <a:schemeClr val="bg1"/>
                </a:solidFill>
                <a:effectLst>
                  <a:outerShdw blurRad="50800" dist="38100" dir="2700000" algn="tl" rotWithShape="0">
                    <a:srgbClr val="000000">
                      <a:alpha val="48000"/>
                    </a:srgbClr>
                  </a:outerShdw>
                </a:effectLst>
                <a:cs typeface="+mn-cs"/>
              </a:rPr>
              <a:t>II Corinthians 5:20</a:t>
            </a:r>
          </a:p>
        </p:txBody>
      </p:sp>
      <p:sp>
        <p:nvSpPr>
          <p:cNvPr id="2" name="Footer Placeholder 1">
            <a:extLst>
              <a:ext uri="{FF2B5EF4-FFF2-40B4-BE49-F238E27FC236}">
                <a16:creationId xmlns:a16="http://schemas.microsoft.com/office/drawing/2014/main" id="{DB1C86B4-E816-8E76-CDB5-A1298D1E8CCE}"/>
              </a:ext>
            </a:extLst>
          </p:cNvPr>
          <p:cNvSpPr>
            <a:spLocks noGrp="1"/>
          </p:cNvSpPr>
          <p:nvPr>
            <p:ph type="ftr" sz="quarter" idx="11"/>
          </p:nvPr>
        </p:nvSpPr>
        <p:spPr/>
        <p:txBody>
          <a:bodyPr/>
          <a:lstStyle/>
          <a:p>
            <a:pPr>
              <a:defRPr/>
            </a:pPr>
            <a:r>
              <a:rPr lang="en-US"/>
              <a:t>Ambassadors</a:t>
            </a:r>
          </a:p>
        </p:txBody>
      </p:sp>
    </p:spTree>
    <p:extLst>
      <p:ext uri="{BB962C8B-B14F-4D97-AF65-F5344CB8AC3E}">
        <p14:creationId xmlns:p14="http://schemas.microsoft.com/office/powerpoint/2010/main" val="192855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15906" y="711237"/>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1535" y="1715400"/>
            <a:ext cx="58792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I Corinthians 11:1; Ephesians 5:1: We are to be imitators of Christ and God!</a:t>
            </a:r>
            <a:endPar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Colossians 3:17: Saints, whether “in word or deed,” are to do all things “in the name of the Lord Jesus.”</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Ambassadors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Representation</a:t>
            </a:r>
          </a:p>
        </p:txBody>
      </p:sp>
      <p:sp>
        <p:nvSpPr>
          <p:cNvPr id="2" name="Content Placeholder 4">
            <a:extLst>
              <a:ext uri="{FF2B5EF4-FFF2-40B4-BE49-F238E27FC236}">
                <a16:creationId xmlns:a16="http://schemas.microsoft.com/office/drawing/2014/main" id="{680EABDF-51F6-8F91-1300-B24649CAA38E}"/>
              </a:ext>
            </a:extLst>
          </p:cNvPr>
          <p:cNvSpPr>
            <a:spLocks noGrp="1"/>
          </p:cNvSpPr>
          <p:nvPr>
            <p:ph idx="1"/>
          </p:nvPr>
        </p:nvSpPr>
        <p:spPr>
          <a:xfrm>
            <a:off x="6060717" y="1266872"/>
            <a:ext cx="3082278" cy="476838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sz="2800" b="1" dirty="0">
                <a:solidFill>
                  <a:srgbClr val="FFFF00"/>
                </a:solidFill>
                <a:latin typeface="Tahoma" pitchFamily="34" charset="0"/>
                <a:cs typeface="Times New Roman" pitchFamily="18" charset="0"/>
              </a:rPr>
              <a:t>As ambassadors for Christ and the gospel we are to represent Christ to others!</a:t>
            </a:r>
            <a:endParaRPr lang="en-US" sz="1600" dirty="0"/>
          </a:p>
        </p:txBody>
      </p:sp>
    </p:spTree>
    <p:extLst>
      <p:ext uri="{BB962C8B-B14F-4D97-AF65-F5344CB8AC3E}">
        <p14:creationId xmlns:p14="http://schemas.microsoft.com/office/powerpoint/2010/main" val="2953505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0" end="0"/>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
                                            <p:bg/>
                                          </p:spTgt>
                                        </p:tgtEl>
                                        <p:attrNameLst>
                                          <p:attrName>style.visibility</p:attrName>
                                        </p:attrNameLst>
                                      </p:cBhvr>
                                      <p:to>
                                        <p:strVal val="visible"/>
                                      </p:to>
                                    </p:set>
                                    <p:anim calcmode="lin" valueType="num">
                                      <p:cBhvr>
                                        <p:cTn id="26" dur="1000" fill="hold"/>
                                        <p:tgtEl>
                                          <p:spTgt spid="2">
                                            <p:bg/>
                                          </p:spTgt>
                                        </p:tgtEl>
                                        <p:attrNameLst>
                                          <p:attrName>ppt_w</p:attrName>
                                        </p:attrNameLst>
                                      </p:cBhvr>
                                      <p:tavLst>
                                        <p:tav tm="0">
                                          <p:val>
                                            <p:fltVal val="0"/>
                                          </p:val>
                                        </p:tav>
                                        <p:tav tm="100000">
                                          <p:val>
                                            <p:strVal val="#ppt_w"/>
                                          </p:val>
                                        </p:tav>
                                      </p:tavLst>
                                    </p:anim>
                                    <p:anim calcmode="lin" valueType="num">
                                      <p:cBhvr>
                                        <p:cTn id="27" dur="1000" fill="hold"/>
                                        <p:tgtEl>
                                          <p:spTgt spid="2">
                                            <p:bg/>
                                          </p:spTgt>
                                        </p:tgtEl>
                                        <p:attrNameLst>
                                          <p:attrName>ppt_h</p:attrName>
                                        </p:attrNameLst>
                                      </p:cBhvr>
                                      <p:tavLst>
                                        <p:tav tm="0">
                                          <p:val>
                                            <p:fltVal val="0"/>
                                          </p:val>
                                        </p:tav>
                                        <p:tav tm="100000">
                                          <p:val>
                                            <p:strVal val="#ppt_h"/>
                                          </p:val>
                                        </p:tav>
                                      </p:tavLst>
                                    </p:anim>
                                    <p:anim calcmode="lin" valueType="num">
                                      <p:cBhvr>
                                        <p:cTn id="28" dur="1000" fill="hold"/>
                                        <p:tgtEl>
                                          <p:spTgt spid="2">
                                            <p:bg/>
                                          </p:spTgt>
                                        </p:tgtEl>
                                        <p:attrNameLst>
                                          <p:attrName>style.rotation</p:attrName>
                                        </p:attrNameLst>
                                      </p:cBhvr>
                                      <p:tavLst>
                                        <p:tav tm="0">
                                          <p:val>
                                            <p:fltVal val="90"/>
                                          </p:val>
                                        </p:tav>
                                        <p:tav tm="100000">
                                          <p:val>
                                            <p:fltVal val="0"/>
                                          </p:val>
                                        </p:tav>
                                      </p:tavLst>
                                    </p:anim>
                                    <p:animEffect transition="in" filter="fade">
                                      <p:cBhvr>
                                        <p:cTn id="29" dur="1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0BF7B7-4957-37E6-AF18-311F9E775DD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0" y="0"/>
            <a:ext cx="9143980" cy="685801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038600" y="6408737"/>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Ambassadors</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70936" y="228601"/>
            <a:ext cx="4739975" cy="762000"/>
          </a:xfrm>
        </p:spPr>
        <p:txBody>
          <a:bodyPr vert="horz" lIns="91440" tIns="45720" rIns="91440" bIns="45720" rtlCol="0" anchor="ctr">
            <a:normAutofit/>
          </a:bodyPr>
          <a:lstStyle/>
          <a:p>
            <a:pPr defTabSz="914400">
              <a:defRPr/>
            </a:pPr>
            <a:r>
              <a:rPr lang="en-US" sz="4000" b="1" dirty="0">
                <a:solidFill>
                  <a:srgbClr val="FFFF00"/>
                </a:solidFill>
              </a:rPr>
              <a:t>Ambassadors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371599" y="1447800"/>
            <a:ext cx="7539311" cy="2895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Representation</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lang="en-US" altLang="en-US" cap="all" dirty="0">
                <a:ln>
                  <a:solidFill>
                    <a:sysClr val="windowText" lastClr="000000"/>
                  </a:solidFill>
                </a:ln>
                <a:solidFill>
                  <a:prstClr val="white"/>
                </a:solidFill>
                <a:latin typeface="Tahoma" panose="020B0604030504040204" pitchFamily="34" charset="0"/>
                <a:ea typeface="Tahoma" panose="020B0604030504040204" pitchFamily="34" charset="0"/>
                <a:cs typeface="Tahoma" panose="020B0604030504040204" pitchFamily="34" charset="0"/>
              </a:rPr>
              <a:t>Policy</a:t>
            </a:r>
            <a:endPar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ln>
                  <a:solidFill>
                    <a:sysClr val="windowText" lastClr="000000"/>
                  </a:solidFill>
                </a:ln>
                <a:solidFill>
                  <a:prstClr val="white"/>
                </a:solidFill>
                <a:latin typeface="Tahoma" panose="020B0604030504040204" pitchFamily="34" charset="0"/>
                <a:ea typeface="Tahoma" panose="020B0604030504040204" pitchFamily="34" charset="0"/>
                <a:cs typeface="Tahoma" panose="020B0604030504040204" pitchFamily="34" charset="0"/>
              </a:rPr>
              <a:t>While ambassadors relay their representative country’s policies to the host nation, saints must adhere to the teaching of Christ! </a:t>
            </a:r>
            <a:endParaRPr kumimoji="0" lang="en-US" altLang="en-US" sz="16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63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15906" y="711237"/>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1535" y="1715400"/>
            <a:ext cx="58792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I Peter 4:11: “Whoever speaks, is to do so as one who is speaking the utterances of God.”</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Ambassadors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Policy</a:t>
            </a:r>
          </a:p>
        </p:txBody>
      </p:sp>
    </p:spTree>
    <p:extLst>
      <p:ext uri="{BB962C8B-B14F-4D97-AF65-F5344CB8AC3E}">
        <p14:creationId xmlns:p14="http://schemas.microsoft.com/office/powerpoint/2010/main" val="618845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15906" y="711237"/>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1535" y="1715400"/>
            <a:ext cx="58792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Plan of Salvation as delivered by Jesus:</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John 5:24: Hear</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John 3:16-18: Believe</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Luke 13:3-5: Repent</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Matthew 10:32: Confess</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Mark 16:16: Baptism</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John 8:31: Obedience</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Ambassadors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Policy</a:t>
            </a:r>
          </a:p>
        </p:txBody>
      </p:sp>
      <p:sp>
        <p:nvSpPr>
          <p:cNvPr id="2" name="Content Placeholder 4">
            <a:extLst>
              <a:ext uri="{FF2B5EF4-FFF2-40B4-BE49-F238E27FC236}">
                <a16:creationId xmlns:a16="http://schemas.microsoft.com/office/drawing/2014/main" id="{680EABDF-51F6-8F91-1300-B24649CAA38E}"/>
              </a:ext>
            </a:extLst>
          </p:cNvPr>
          <p:cNvSpPr>
            <a:spLocks noGrp="1"/>
          </p:cNvSpPr>
          <p:nvPr>
            <p:ph idx="1"/>
          </p:nvPr>
        </p:nvSpPr>
        <p:spPr>
          <a:xfrm>
            <a:off x="6060717" y="577565"/>
            <a:ext cx="3082278" cy="54576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sz="2800" b="1" dirty="0">
                <a:solidFill>
                  <a:srgbClr val="FFFF00"/>
                </a:solidFill>
                <a:latin typeface="Tahoma" pitchFamily="34" charset="0"/>
                <a:cs typeface="Times New Roman" pitchFamily="18" charset="0"/>
              </a:rPr>
              <a:t>As </a:t>
            </a:r>
            <a:r>
              <a:rPr lang="en-US" sz="2400" b="1" dirty="0">
                <a:solidFill>
                  <a:srgbClr val="FFFF00"/>
                </a:solidFill>
                <a:latin typeface="Tahoma" pitchFamily="34" charset="0"/>
                <a:cs typeface="Times New Roman" pitchFamily="18" charset="0"/>
              </a:rPr>
              <a:t>ambassadors we are unable to alter or insert our opinions to the word of God, but to teach the gospel, the word of truth that can save souls!</a:t>
            </a:r>
            <a:endParaRPr lang="en-US" sz="1600" dirty="0"/>
          </a:p>
        </p:txBody>
      </p:sp>
    </p:spTree>
    <p:extLst>
      <p:ext uri="{BB962C8B-B14F-4D97-AF65-F5344CB8AC3E}">
        <p14:creationId xmlns:p14="http://schemas.microsoft.com/office/powerpoint/2010/main" val="5250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4">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p:cTn id="31"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4">
                                            <p:txEl>
                                              <p:pRg st="4" end="4"/>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p:cTn id="37" dur="5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4">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4">
                                            <p:txEl>
                                              <p:pRg st="5" end="5"/>
                                            </p:txEl>
                                          </p:spTgt>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p:cTn id="43" dur="5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4">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1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 calcmode="lin" valueType="num">
                                      <p:cBhvr>
                                        <p:cTn id="5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0" end="0"/>
                                            </p:txEl>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2">
                                            <p:bg/>
                                          </p:spTgt>
                                        </p:tgtEl>
                                        <p:attrNameLst>
                                          <p:attrName>style.visibility</p:attrName>
                                        </p:attrNameLst>
                                      </p:cBhvr>
                                      <p:to>
                                        <p:strVal val="visible"/>
                                      </p:to>
                                    </p:set>
                                    <p:anim calcmode="lin" valueType="num">
                                      <p:cBhvr>
                                        <p:cTn id="56" dur="1000" fill="hold"/>
                                        <p:tgtEl>
                                          <p:spTgt spid="2">
                                            <p:bg/>
                                          </p:spTgt>
                                        </p:tgtEl>
                                        <p:attrNameLst>
                                          <p:attrName>ppt_w</p:attrName>
                                        </p:attrNameLst>
                                      </p:cBhvr>
                                      <p:tavLst>
                                        <p:tav tm="0">
                                          <p:val>
                                            <p:fltVal val="0"/>
                                          </p:val>
                                        </p:tav>
                                        <p:tav tm="100000">
                                          <p:val>
                                            <p:strVal val="#ppt_w"/>
                                          </p:val>
                                        </p:tav>
                                      </p:tavLst>
                                    </p:anim>
                                    <p:anim calcmode="lin" valueType="num">
                                      <p:cBhvr>
                                        <p:cTn id="57" dur="1000" fill="hold"/>
                                        <p:tgtEl>
                                          <p:spTgt spid="2">
                                            <p:bg/>
                                          </p:spTgt>
                                        </p:tgtEl>
                                        <p:attrNameLst>
                                          <p:attrName>ppt_h</p:attrName>
                                        </p:attrNameLst>
                                      </p:cBhvr>
                                      <p:tavLst>
                                        <p:tav tm="0">
                                          <p:val>
                                            <p:fltVal val="0"/>
                                          </p:val>
                                        </p:tav>
                                        <p:tav tm="100000">
                                          <p:val>
                                            <p:strVal val="#ppt_h"/>
                                          </p:val>
                                        </p:tav>
                                      </p:tavLst>
                                    </p:anim>
                                    <p:anim calcmode="lin" valueType="num">
                                      <p:cBhvr>
                                        <p:cTn id="58" dur="1000" fill="hold"/>
                                        <p:tgtEl>
                                          <p:spTgt spid="2">
                                            <p:bg/>
                                          </p:spTgt>
                                        </p:tgtEl>
                                        <p:attrNameLst>
                                          <p:attrName>style.rotation</p:attrName>
                                        </p:attrNameLst>
                                      </p:cBhvr>
                                      <p:tavLst>
                                        <p:tav tm="0">
                                          <p:val>
                                            <p:fltVal val="90"/>
                                          </p:val>
                                        </p:tav>
                                        <p:tav tm="100000">
                                          <p:val>
                                            <p:fltVal val="0"/>
                                          </p:val>
                                        </p:tav>
                                      </p:tavLst>
                                    </p:anim>
                                    <p:animEffect transition="in" filter="fade">
                                      <p:cBhvr>
                                        <p:cTn id="59" dur="1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0BF7B7-4957-37E6-AF18-311F9E775DD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0" y="0"/>
            <a:ext cx="9143980" cy="685801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038600" y="6408737"/>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Ambassadors</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70936" y="228601"/>
            <a:ext cx="4739975" cy="762000"/>
          </a:xfrm>
        </p:spPr>
        <p:txBody>
          <a:bodyPr vert="horz" lIns="91440" tIns="45720" rIns="91440" bIns="45720" rtlCol="0" anchor="ctr">
            <a:normAutofit/>
          </a:bodyPr>
          <a:lstStyle/>
          <a:p>
            <a:pPr defTabSz="914400">
              <a:defRPr/>
            </a:pPr>
            <a:r>
              <a:rPr lang="en-US" sz="4000" b="1" dirty="0">
                <a:solidFill>
                  <a:srgbClr val="FFFF00"/>
                </a:solidFill>
              </a:rPr>
              <a:t>Ambassadors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371599" y="1447800"/>
            <a:ext cx="7539311" cy="4038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Representation</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Policy</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lang="en-US" altLang="en-US" cap="all" dirty="0">
                <a:ln>
                  <a:solidFill>
                    <a:sysClr val="windowText" lastClr="000000"/>
                  </a:solidFill>
                </a:ln>
                <a:solidFill>
                  <a:prstClr val="white"/>
                </a:solidFill>
                <a:latin typeface="Tahoma" panose="020B0604030504040204" pitchFamily="34" charset="0"/>
                <a:ea typeface="Tahoma" panose="020B0604030504040204" pitchFamily="34" charset="0"/>
                <a:cs typeface="Tahoma" panose="020B0604030504040204" pitchFamily="34" charset="0"/>
              </a:rPr>
              <a:t>Protection</a:t>
            </a:r>
            <a:endPar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ln>
                  <a:solidFill>
                    <a:sysClr val="windowText" lastClr="000000"/>
                  </a:solidFill>
                </a:ln>
                <a:solidFill>
                  <a:prstClr val="white"/>
                </a:solidFill>
                <a:latin typeface="Tahoma" panose="020B0604030504040204" pitchFamily="34" charset="0"/>
                <a:ea typeface="Tahoma" panose="020B0604030504040204" pitchFamily="34" charset="0"/>
                <a:cs typeface="Tahoma" panose="020B0604030504040204" pitchFamily="34" charset="0"/>
              </a:rPr>
              <a:t>While ambassadors look out for the safety of their citizens in the host country, saints are in foreign territory and look for the spiritual safety of souls! </a:t>
            </a:r>
            <a:endParaRPr kumimoji="0" lang="en-US" altLang="en-US" sz="16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44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additive="base">
                                        <p:cTn id="12"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15906" y="711237"/>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1535" y="1715400"/>
            <a:ext cx="58792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Philippians 3:20: “Our citizenship is in Heaven!”</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II Corinthians 5:10-11: “…knowing the fear of the Lord, we persuade men…”</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Ambassadors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Protection</a:t>
            </a:r>
          </a:p>
        </p:txBody>
      </p:sp>
      <p:sp>
        <p:nvSpPr>
          <p:cNvPr id="2" name="Content Placeholder 4">
            <a:extLst>
              <a:ext uri="{FF2B5EF4-FFF2-40B4-BE49-F238E27FC236}">
                <a16:creationId xmlns:a16="http://schemas.microsoft.com/office/drawing/2014/main" id="{680EABDF-51F6-8F91-1300-B24649CAA38E}"/>
              </a:ext>
            </a:extLst>
          </p:cNvPr>
          <p:cNvSpPr>
            <a:spLocks noGrp="1"/>
          </p:cNvSpPr>
          <p:nvPr>
            <p:ph idx="1"/>
          </p:nvPr>
        </p:nvSpPr>
        <p:spPr>
          <a:xfrm>
            <a:off x="6060717" y="1266872"/>
            <a:ext cx="3082278" cy="476838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sz="2800" b="1" dirty="0">
                <a:solidFill>
                  <a:srgbClr val="FFFF00"/>
                </a:solidFill>
                <a:latin typeface="Tahoma" pitchFamily="34" charset="0"/>
                <a:cs typeface="Times New Roman" pitchFamily="18" charset="0"/>
              </a:rPr>
              <a:t>As ambassadors we teach the gospel in order for souls to secure their inheritance in heaven!</a:t>
            </a:r>
            <a:endParaRPr lang="en-US" sz="1600" dirty="0"/>
          </a:p>
        </p:txBody>
      </p:sp>
    </p:spTree>
    <p:extLst>
      <p:ext uri="{BB962C8B-B14F-4D97-AF65-F5344CB8AC3E}">
        <p14:creationId xmlns:p14="http://schemas.microsoft.com/office/powerpoint/2010/main" val="3201637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0" end="0"/>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
                                            <p:bg/>
                                          </p:spTgt>
                                        </p:tgtEl>
                                        <p:attrNameLst>
                                          <p:attrName>style.visibility</p:attrName>
                                        </p:attrNameLst>
                                      </p:cBhvr>
                                      <p:to>
                                        <p:strVal val="visible"/>
                                      </p:to>
                                    </p:set>
                                    <p:anim calcmode="lin" valueType="num">
                                      <p:cBhvr>
                                        <p:cTn id="26" dur="1000" fill="hold"/>
                                        <p:tgtEl>
                                          <p:spTgt spid="2">
                                            <p:bg/>
                                          </p:spTgt>
                                        </p:tgtEl>
                                        <p:attrNameLst>
                                          <p:attrName>ppt_w</p:attrName>
                                        </p:attrNameLst>
                                      </p:cBhvr>
                                      <p:tavLst>
                                        <p:tav tm="0">
                                          <p:val>
                                            <p:fltVal val="0"/>
                                          </p:val>
                                        </p:tav>
                                        <p:tav tm="100000">
                                          <p:val>
                                            <p:strVal val="#ppt_w"/>
                                          </p:val>
                                        </p:tav>
                                      </p:tavLst>
                                    </p:anim>
                                    <p:anim calcmode="lin" valueType="num">
                                      <p:cBhvr>
                                        <p:cTn id="27" dur="1000" fill="hold"/>
                                        <p:tgtEl>
                                          <p:spTgt spid="2">
                                            <p:bg/>
                                          </p:spTgt>
                                        </p:tgtEl>
                                        <p:attrNameLst>
                                          <p:attrName>ppt_h</p:attrName>
                                        </p:attrNameLst>
                                      </p:cBhvr>
                                      <p:tavLst>
                                        <p:tav tm="0">
                                          <p:val>
                                            <p:fltVal val="0"/>
                                          </p:val>
                                        </p:tav>
                                        <p:tav tm="100000">
                                          <p:val>
                                            <p:strVal val="#ppt_h"/>
                                          </p:val>
                                        </p:tav>
                                      </p:tavLst>
                                    </p:anim>
                                    <p:anim calcmode="lin" valueType="num">
                                      <p:cBhvr>
                                        <p:cTn id="28" dur="1000" fill="hold"/>
                                        <p:tgtEl>
                                          <p:spTgt spid="2">
                                            <p:bg/>
                                          </p:spTgt>
                                        </p:tgtEl>
                                        <p:attrNameLst>
                                          <p:attrName>style.rotation</p:attrName>
                                        </p:attrNameLst>
                                      </p:cBhvr>
                                      <p:tavLst>
                                        <p:tav tm="0">
                                          <p:val>
                                            <p:fltVal val="90"/>
                                          </p:val>
                                        </p:tav>
                                        <p:tav tm="100000">
                                          <p:val>
                                            <p:fltVal val="0"/>
                                          </p:val>
                                        </p:tav>
                                      </p:tavLst>
                                    </p:anim>
                                    <p:animEffect transition="in" filter="fade">
                                      <p:cBhvr>
                                        <p:cTn id="29" dur="1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0BF7B7-4957-37E6-AF18-311F9E775DD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0" y="0"/>
            <a:ext cx="9143980" cy="685801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038600" y="6408737"/>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Ambassadors</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70936" y="228601"/>
            <a:ext cx="4739975" cy="762000"/>
          </a:xfrm>
        </p:spPr>
        <p:txBody>
          <a:bodyPr vert="horz" lIns="91440" tIns="45720" rIns="91440" bIns="45720" rtlCol="0" anchor="ctr">
            <a:normAutofit/>
          </a:bodyPr>
          <a:lstStyle/>
          <a:p>
            <a:pPr defTabSz="914400">
              <a:defRPr/>
            </a:pPr>
            <a:r>
              <a:rPr lang="en-US" sz="4000" b="1" dirty="0">
                <a:solidFill>
                  <a:srgbClr val="FFFF00"/>
                </a:solidFill>
              </a:rPr>
              <a:t>Ambassadors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371599" y="1447800"/>
            <a:ext cx="7539311" cy="51815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Representation</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Policy</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Protection</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lang="en-US" altLang="en-US" cap="all" dirty="0">
                <a:ln>
                  <a:solidFill>
                    <a:sysClr val="windowText" lastClr="000000"/>
                  </a:solidFill>
                </a:ln>
                <a:solidFill>
                  <a:prstClr val="white"/>
                </a:solidFill>
                <a:latin typeface="Tahoma" panose="020B0604030504040204" pitchFamily="34" charset="0"/>
                <a:ea typeface="Tahoma" panose="020B0604030504040204" pitchFamily="34" charset="0"/>
                <a:cs typeface="Tahoma" panose="020B0604030504040204" pitchFamily="34" charset="0"/>
              </a:rPr>
              <a:t>Administrative</a:t>
            </a:r>
            <a:endParaRPr kumimoji="0" lang="en-US" altLang="en-US" sz="32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ln>
                  <a:solidFill>
                    <a:sysClr val="windowText" lastClr="000000"/>
                  </a:solidFill>
                </a:ln>
                <a:solidFill>
                  <a:prstClr val="white"/>
                </a:solidFill>
                <a:latin typeface="Tahoma" panose="020B0604030504040204" pitchFamily="34" charset="0"/>
                <a:ea typeface="Tahoma" panose="020B0604030504040204" pitchFamily="34" charset="0"/>
                <a:cs typeface="Tahoma" panose="020B0604030504040204" pitchFamily="34" charset="0"/>
              </a:rPr>
              <a:t>While ambassadors work with their staff, saints work together with the members of the church! </a:t>
            </a:r>
            <a:endParaRPr kumimoji="0" lang="en-US" altLang="en-US" sz="1600" b="1" i="0" u="none" strike="noStrike" kern="1200" cap="all"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74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 calcmode="lin" valueType="num">
                                      <p:cBhvr additive="base">
                                        <p:cTn id="12"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15906" y="711237"/>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1535" y="1715400"/>
            <a:ext cx="58792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Romans 12:4-5: Many members, one body, differing functions!</a:t>
            </a:r>
            <a:endPar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Colossians 3:12-15: Saints are to love and forgive as Christ forgave!</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Ambassadors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Administrative</a:t>
            </a:r>
          </a:p>
        </p:txBody>
      </p:sp>
      <p:sp>
        <p:nvSpPr>
          <p:cNvPr id="2" name="Content Placeholder 4">
            <a:extLst>
              <a:ext uri="{FF2B5EF4-FFF2-40B4-BE49-F238E27FC236}">
                <a16:creationId xmlns:a16="http://schemas.microsoft.com/office/drawing/2014/main" id="{680EABDF-51F6-8F91-1300-B24649CAA38E}"/>
              </a:ext>
            </a:extLst>
          </p:cNvPr>
          <p:cNvSpPr>
            <a:spLocks noGrp="1"/>
          </p:cNvSpPr>
          <p:nvPr>
            <p:ph idx="1"/>
          </p:nvPr>
        </p:nvSpPr>
        <p:spPr>
          <a:xfrm>
            <a:off x="6060717" y="1266872"/>
            <a:ext cx="3082278" cy="476838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sz="2800" b="1" dirty="0">
                <a:solidFill>
                  <a:srgbClr val="FFFF00"/>
                </a:solidFill>
                <a:latin typeface="Tahoma" pitchFamily="34" charset="0"/>
                <a:cs typeface="Times New Roman" pitchFamily="18" charset="0"/>
              </a:rPr>
              <a:t>As ambassadors for Christ we are to live day-to-day being Christ-like and doing His will!</a:t>
            </a:r>
            <a:endParaRPr lang="en-US" sz="1600" dirty="0"/>
          </a:p>
        </p:txBody>
      </p:sp>
    </p:spTree>
    <p:extLst>
      <p:ext uri="{BB962C8B-B14F-4D97-AF65-F5344CB8AC3E}">
        <p14:creationId xmlns:p14="http://schemas.microsoft.com/office/powerpoint/2010/main" val="19762316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0" end="0"/>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
                                            <p:bg/>
                                          </p:spTgt>
                                        </p:tgtEl>
                                        <p:attrNameLst>
                                          <p:attrName>style.visibility</p:attrName>
                                        </p:attrNameLst>
                                      </p:cBhvr>
                                      <p:to>
                                        <p:strVal val="visible"/>
                                      </p:to>
                                    </p:set>
                                    <p:anim calcmode="lin" valueType="num">
                                      <p:cBhvr>
                                        <p:cTn id="26" dur="1000" fill="hold"/>
                                        <p:tgtEl>
                                          <p:spTgt spid="2">
                                            <p:bg/>
                                          </p:spTgt>
                                        </p:tgtEl>
                                        <p:attrNameLst>
                                          <p:attrName>ppt_w</p:attrName>
                                        </p:attrNameLst>
                                      </p:cBhvr>
                                      <p:tavLst>
                                        <p:tav tm="0">
                                          <p:val>
                                            <p:fltVal val="0"/>
                                          </p:val>
                                        </p:tav>
                                        <p:tav tm="100000">
                                          <p:val>
                                            <p:strVal val="#ppt_w"/>
                                          </p:val>
                                        </p:tav>
                                      </p:tavLst>
                                    </p:anim>
                                    <p:anim calcmode="lin" valueType="num">
                                      <p:cBhvr>
                                        <p:cTn id="27" dur="1000" fill="hold"/>
                                        <p:tgtEl>
                                          <p:spTgt spid="2">
                                            <p:bg/>
                                          </p:spTgt>
                                        </p:tgtEl>
                                        <p:attrNameLst>
                                          <p:attrName>ppt_h</p:attrName>
                                        </p:attrNameLst>
                                      </p:cBhvr>
                                      <p:tavLst>
                                        <p:tav tm="0">
                                          <p:val>
                                            <p:fltVal val="0"/>
                                          </p:val>
                                        </p:tav>
                                        <p:tav tm="100000">
                                          <p:val>
                                            <p:strVal val="#ppt_h"/>
                                          </p:val>
                                        </p:tav>
                                      </p:tavLst>
                                    </p:anim>
                                    <p:anim calcmode="lin" valueType="num">
                                      <p:cBhvr>
                                        <p:cTn id="28" dur="1000" fill="hold"/>
                                        <p:tgtEl>
                                          <p:spTgt spid="2">
                                            <p:bg/>
                                          </p:spTgt>
                                        </p:tgtEl>
                                        <p:attrNameLst>
                                          <p:attrName>style.rotation</p:attrName>
                                        </p:attrNameLst>
                                      </p:cBhvr>
                                      <p:tavLst>
                                        <p:tav tm="0">
                                          <p:val>
                                            <p:fltVal val="90"/>
                                          </p:val>
                                        </p:tav>
                                        <p:tav tm="100000">
                                          <p:val>
                                            <p:fltVal val="0"/>
                                          </p:val>
                                        </p:tav>
                                      </p:tavLst>
                                    </p:anim>
                                    <p:animEffect transition="in" filter="fade">
                                      <p:cBhvr>
                                        <p:cTn id="29" dur="1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Colossians 3:16-17</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Ambassadors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739059"/>
            <a:ext cx="9144000" cy="403187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914400" marR="0" lvl="0" indent="-914400"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16.  Let the word of Christ richly dwell within you, with all wisdom teaching and admonishing one another with psalms and hymns and spiritual songs, singing with thankfulness in your hearts to God. </a:t>
            </a:r>
          </a:p>
          <a:p>
            <a:pPr marL="914400" marR="0" lvl="0" indent="-914400"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17.  Whatever you do in word or deed, do all in the name of the Lord Jesus, giving thanks through Him to God the Father.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Conclusion</a:t>
            </a:r>
          </a:p>
        </p:txBody>
      </p:sp>
    </p:spTree>
    <p:extLst>
      <p:ext uri="{BB962C8B-B14F-4D97-AF65-F5344CB8AC3E}">
        <p14:creationId xmlns:p14="http://schemas.microsoft.com/office/powerpoint/2010/main" val="5992970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16578" b="16578"/>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92500" lnSpcReduction="10000"/>
          </a:bodyPr>
          <a:lstStyle/>
          <a:p>
            <a:pPr marR="0" lvl="0" indent="0" fontAlgn="auto">
              <a:spcBef>
                <a:spcPts val="0"/>
              </a:spcBef>
              <a:spcAft>
                <a:spcPts val="600"/>
              </a:spcAft>
              <a:buClrTx/>
              <a:buSzTx/>
              <a:buFontTx/>
              <a:buNone/>
              <a:tabLst/>
              <a:defRPr/>
            </a:pPr>
            <a:r>
              <a:rPr kumimoji="0" lang="en-US" sz="1050" b="0" i="0" u="none" strike="noStrike" kern="1200" cap="all" spc="0" normalizeH="0" baseline="0" noProof="0">
                <a:ln>
                  <a:noFill/>
                </a:ln>
                <a:solidFill>
                  <a:schemeClr val="tx1"/>
                </a:solidFill>
                <a:effectLst/>
                <a:uLnTx/>
                <a:uFillTx/>
                <a:latin typeface="+mn-lt"/>
                <a:ea typeface="+mn-ea"/>
                <a:cs typeface="+mn-cs"/>
              </a:rPr>
              <a:t>Ambassadors</a:t>
            </a:r>
            <a:endParaRPr kumimoji="0" lang="en-US" sz="1050" b="0" i="0" u="none" strike="noStrike" kern="1200" cap="all" spc="0" normalizeH="0" baseline="0" noProof="0" dirty="0">
              <a:ln>
                <a:noFill/>
              </a:ln>
              <a:solidFill>
                <a:schemeClr val="tx1"/>
              </a:solidFill>
              <a:effectLst/>
              <a:uLnTx/>
              <a:uFillTx/>
              <a:latin typeface="+mn-lt"/>
              <a:ea typeface="+mn-ea"/>
              <a:cs typeface="+mn-cs"/>
            </a:endParaRP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ln>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a:bodyPr>
          <a:lstStyle/>
          <a:p>
            <a:pPr marL="0" indent="0">
              <a:buNone/>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There is responsibility in being an ambassador for Christ (Col. 3:16-17)!</a:t>
            </a:r>
          </a:p>
          <a:p>
            <a:pPr marL="341313" indent="-341313">
              <a:buFont typeface="Wingdings" panose="05000000000000000000" pitchFamily="2" charset="2"/>
              <a:buChar char="v"/>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As ambassadors we need to remember we represent Christ to others, and wherever we go, whatever we do and say, others ought to see Christ in us! (Matthew 5:16)</a:t>
            </a:r>
          </a:p>
        </p:txBody>
      </p:sp>
    </p:spTree>
    <p:extLst>
      <p:ext uri="{BB962C8B-B14F-4D97-AF65-F5344CB8AC3E}">
        <p14:creationId xmlns:p14="http://schemas.microsoft.com/office/powerpoint/2010/main" val="3808422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II Corinthians 5:20</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Ambassadors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15839"/>
            <a:ext cx="9144000" cy="507831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Therefore, we are ambassadors for Christ, as though God were making an appeal through us; we beg you on behalf of Christ, be reconciled to God.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40356186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16578" b="16578"/>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prstClr val="white"/>
                </a:solidFill>
                <a:effectLst/>
                <a:uLnTx/>
                <a:uFillTx/>
                <a:latin typeface="Tahoma"/>
                <a:ea typeface="+mn-ea"/>
                <a:cs typeface="Times New Roman" pitchFamily="18" charset="0"/>
              </a:rPr>
              <a:t>Ambassadors</a:t>
            </a:r>
            <a:endPar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endParaRP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ln>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lnSpcReduction="10000"/>
          </a:bodyPr>
          <a:lstStyle/>
          <a:p>
            <a:pPr marL="0" indent="0">
              <a:buNone/>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Does the world around you see Jesus in you? (Galatians 2:20)</a:t>
            </a:r>
          </a:p>
          <a:p>
            <a:pPr marL="457200" indent="-457200">
              <a:buFont typeface="Wingdings" panose="05000000000000000000" pitchFamily="2" charset="2"/>
              <a:buChar char="v"/>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"I have been crucified with Christ; and it is no longer I who live, but Christ lives in me; and the life which I now live in the flesh I live by faith in the Son of God, who loved me and gave Himself up for me.” (Galatians 2:20)</a:t>
            </a:r>
          </a:p>
        </p:txBody>
      </p:sp>
    </p:spTree>
    <p:extLst>
      <p:ext uri="{BB962C8B-B14F-4D97-AF65-F5344CB8AC3E}">
        <p14:creationId xmlns:p14="http://schemas.microsoft.com/office/powerpoint/2010/main" val="3951310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Conclusion</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Ambassadors</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1378657" y="3429000"/>
            <a:ext cx="7765322" cy="3048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marL="0" indent="0" algn="ctr">
              <a:buNone/>
            </a:pPr>
            <a:r>
              <a:rPr lang="en-US" sz="4400" b="1" dirty="0">
                <a:solidFill>
                  <a:srgbClr val="FFFF00"/>
                </a:solidFill>
                <a:effectLst/>
                <a:latin typeface="Tahoma" pitchFamily="34" charset="0"/>
                <a:cs typeface="Times New Roman" pitchFamily="18" charset="0"/>
              </a:rPr>
              <a:t>As ambassadors we live in a foreign land, we represent Jesus to the world to save all who will obey the gospel, and we eagerly wait for Christ’s return where we will be with Him forever! (Phil. 3:20; I Thess. 4:17)</a:t>
            </a:r>
            <a:endParaRPr lang="en-US" sz="2800" dirty="0"/>
          </a:p>
        </p:txBody>
      </p:sp>
    </p:spTree>
    <p:extLst>
      <p:ext uri="{BB962C8B-B14F-4D97-AF65-F5344CB8AC3E}">
        <p14:creationId xmlns:p14="http://schemas.microsoft.com/office/powerpoint/2010/main" val="2941772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Content Placeholder 5" descr="A person shaking another person's hand in a room with other people&#10;&#10;Description automatically generated with medium confidence">
            <a:extLst>
              <a:ext uri="{FF2B5EF4-FFF2-40B4-BE49-F238E27FC236}">
                <a16:creationId xmlns:a16="http://schemas.microsoft.com/office/drawing/2014/main" id="{550BF7B7-4957-37E6-AF18-311F9E775DDB}"/>
              </a:ext>
            </a:extLst>
          </p:cNvPr>
          <p:cNvPicPr>
            <a:picLocks noGrp="1" noChangeAspect="1"/>
          </p:cNvPicPr>
          <p:nvPr>
            <p:ph idx="1"/>
          </p:nvPr>
        </p:nvPicPr>
        <p:blipFill rotWithShape="1">
          <a:blip r:embed="rId4">
            <a:alphaModFix amt="35000"/>
            <a:extLst>
              <a:ext uri="{28A0092B-C50C-407E-A947-70E740481C1C}">
                <a14:useLocalDpi xmlns:a14="http://schemas.microsoft.com/office/drawing/2010/main" val="0"/>
              </a:ext>
            </a:extLst>
          </a:blip>
          <a:srcRect r="11306" b="-1"/>
          <a:stretch/>
        </p:blipFill>
        <p:spPr>
          <a:xfrm>
            <a:off x="20" y="2030"/>
            <a:ext cx="9143980" cy="6855970"/>
          </a:xfrm>
          <a:prstGeom prst="rect">
            <a:avLst/>
          </a:prstGeom>
        </p:spPr>
      </p:pic>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20" y="0"/>
            <a:ext cx="9123907" cy="749102"/>
          </a:xfrm>
        </p:spPr>
        <p:txBody>
          <a:bodyPr vert="horz" lIns="91440" tIns="45720" rIns="91440" bIns="45720" rtlCol="0" anchor="ctr">
            <a:normAutofit/>
          </a:bodyPr>
          <a:lstStyle/>
          <a:p>
            <a:pPr>
              <a:defRPr/>
            </a:pPr>
            <a:r>
              <a:rPr lang="en-US" sz="4000" dirty="0">
                <a:solidFill>
                  <a:srgbClr val="FFFF00"/>
                </a:solidFill>
              </a:rPr>
              <a:t>Intro</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 y="838199"/>
            <a:ext cx="6553200" cy="56506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2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fontAlgn="auto">
              <a:lnSpc>
                <a:spcPct val="120000"/>
              </a:lnSpc>
              <a:spcBef>
                <a:spcPct val="0"/>
              </a:spcBef>
              <a:spcAft>
                <a:spcPts val="600"/>
              </a:spcAft>
              <a:buClr>
                <a:srgbClr val="0000FF"/>
              </a:buClr>
              <a:buSzPct val="160000"/>
              <a:buNone/>
              <a:defRPr/>
            </a:pPr>
            <a:r>
              <a:rPr lang="en-US" altLang="en-US" cap="all" dirty="0">
                <a:effectLst>
                  <a:outerShdw blurRad="50800" dist="38100" dir="2700000" algn="tl" rotWithShape="0">
                    <a:srgbClr val="000000">
                      <a:alpha val="48000"/>
                    </a:srgbClr>
                  </a:outerShdw>
                </a:effectLst>
                <a:latin typeface="+mn-lt"/>
                <a:cs typeface="+mn-cs"/>
              </a:rPr>
              <a:t>What is an Ambassador?</a:t>
            </a: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effectLst>
                  <a:outerShdw blurRad="50800" dist="38100" dir="2700000" algn="tl" rotWithShape="0">
                    <a:srgbClr val="000000">
                      <a:alpha val="48000"/>
                    </a:srgbClr>
                  </a:outerShdw>
                </a:effectLst>
                <a:latin typeface="+mn-lt"/>
                <a:cs typeface="+mn-cs"/>
              </a:rPr>
              <a:t>A diplomatic official sent by one nation to another as its resident representative.</a:t>
            </a: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effectLst>
                  <a:outerShdw blurRad="50800" dist="38100" dir="2700000" algn="tl" rotWithShape="0">
                    <a:srgbClr val="000000">
                      <a:alpha val="48000"/>
                    </a:srgbClr>
                  </a:outerShdw>
                </a:effectLst>
                <a:latin typeface="+mn-lt"/>
                <a:cs typeface="+mn-cs"/>
              </a:rPr>
              <a:t>An authorized messenger or representative, or promoter of a specified activity.</a:t>
            </a: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effectLst>
                  <a:outerShdw blurRad="50800" dist="38100" dir="2700000" algn="tl" rotWithShape="0">
                    <a:srgbClr val="000000">
                      <a:alpha val="48000"/>
                    </a:srgbClr>
                  </a:outerShdw>
                </a:effectLst>
                <a:latin typeface="+mn-lt"/>
                <a:cs typeface="+mn-cs"/>
              </a:rPr>
              <a:t>An ambassador of the country he/she represents often resides in the host country. </a:t>
            </a:r>
          </a:p>
        </p:txBody>
      </p:sp>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19278" y="6490845"/>
            <a:ext cx="5004649" cy="365125"/>
          </a:xfrm>
        </p:spPr>
        <p:txBody>
          <a:bodyPr vert="horz" lIns="91440" tIns="45720" rIns="91440" bIns="45720" rtlCol="0" anchor="ctr">
            <a:normAutofit/>
          </a:bodyPr>
          <a:lstStyle/>
          <a:p>
            <a:pPr algn="r">
              <a:spcAft>
                <a:spcPts val="600"/>
              </a:spcAft>
              <a:defRPr/>
            </a:pPr>
            <a:r>
              <a:rPr lang="en-US" kern="1200" dirty="0">
                <a:solidFill>
                  <a:schemeClr val="tx1">
                    <a:tint val="75000"/>
                  </a:schemeClr>
                </a:solidFill>
                <a:latin typeface="+mn-lt"/>
                <a:ea typeface="+mn-ea"/>
                <a:cs typeface="+mn-cs"/>
              </a:rPr>
              <a:t>Ambassadors</a:t>
            </a:r>
          </a:p>
        </p:txBody>
      </p:sp>
    </p:spTree>
    <p:extLst>
      <p:ext uri="{BB962C8B-B14F-4D97-AF65-F5344CB8AC3E}">
        <p14:creationId xmlns:p14="http://schemas.microsoft.com/office/powerpoint/2010/main" val="3021407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pic>
        <p:nvPicPr>
          <p:cNvPr id="6" name="Content Placeholder 5" descr="A person shaking another person's hand in a room with other people&#10;&#10;Description automatically generated with medium confidence">
            <a:extLst>
              <a:ext uri="{FF2B5EF4-FFF2-40B4-BE49-F238E27FC236}">
                <a16:creationId xmlns:a16="http://schemas.microsoft.com/office/drawing/2014/main" id="{550BF7B7-4957-37E6-AF18-311F9E775DDB}"/>
              </a:ext>
            </a:extLst>
          </p:cNvPr>
          <p:cNvPicPr>
            <a:picLocks noGrp="1" noChangeAspect="1"/>
          </p:cNvPicPr>
          <p:nvPr>
            <p:ph idx="1"/>
          </p:nvPr>
        </p:nvPicPr>
        <p:blipFill rotWithShape="1">
          <a:blip r:embed="rId4">
            <a:alphaModFix amt="35000"/>
            <a:extLst>
              <a:ext uri="{28A0092B-C50C-407E-A947-70E740481C1C}">
                <a14:useLocalDpi xmlns:a14="http://schemas.microsoft.com/office/drawing/2010/main" val="0"/>
              </a:ext>
            </a:extLst>
          </a:blip>
          <a:srcRect r="11306" b="-1"/>
          <a:stretch/>
        </p:blipFill>
        <p:spPr>
          <a:xfrm>
            <a:off x="20" y="2030"/>
            <a:ext cx="9143980" cy="6855970"/>
          </a:xfrm>
          <a:prstGeom prst="rect">
            <a:avLst/>
          </a:prstGeom>
        </p:spPr>
      </p:pic>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20" y="0"/>
            <a:ext cx="9123907" cy="749102"/>
          </a:xfrm>
        </p:spPr>
        <p:txBody>
          <a:bodyPr vert="horz" lIns="91440" tIns="45720" rIns="91440" bIns="45720" rtlCol="0" anchor="ctr">
            <a:normAutofit/>
          </a:bodyPr>
          <a:lstStyle/>
          <a:p>
            <a:pPr>
              <a:defRPr/>
            </a:pPr>
            <a:r>
              <a:rPr lang="en-US" sz="4000" dirty="0">
                <a:solidFill>
                  <a:srgbClr val="FFFF00"/>
                </a:solidFill>
              </a:rPr>
              <a:t>Intro</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 y="838199"/>
            <a:ext cx="5638799" cy="56506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What are the roles of Ambassadors?</a:t>
            </a: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solidFill>
                  <a:prstClr val="white"/>
                </a:solidFill>
                <a:effectLst>
                  <a:outerShdw blurRad="50800" dist="38100" dir="2700000" algn="tl" rotWithShape="0">
                    <a:srgbClr val="000000">
                      <a:alpha val="48000"/>
                    </a:srgbClr>
                  </a:outerShdw>
                </a:effectLst>
                <a:latin typeface="Tahoma"/>
              </a:rPr>
              <a:t>Representation</a:t>
            </a:r>
            <a:endParaRPr kumimoji="0" lang="en-US" altLang="en-US" sz="28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solidFill>
                  <a:prstClr val="white"/>
                </a:solidFill>
                <a:effectLst>
                  <a:outerShdw blurRad="50800" dist="38100" dir="2700000" algn="tl" rotWithShape="0">
                    <a:srgbClr val="000000">
                      <a:alpha val="48000"/>
                    </a:srgbClr>
                  </a:outerShdw>
                </a:effectLst>
                <a:latin typeface="Tahoma"/>
              </a:rPr>
              <a:t>Policy</a:t>
            </a:r>
            <a:endParaRPr kumimoji="0" lang="en-US" altLang="en-US" sz="28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solidFill>
                  <a:prstClr val="white"/>
                </a:solidFill>
                <a:effectLst>
                  <a:outerShdw blurRad="50800" dist="38100" dir="2700000" algn="tl" rotWithShape="0">
                    <a:srgbClr val="000000">
                      <a:alpha val="48000"/>
                    </a:srgbClr>
                  </a:outerShdw>
                </a:effectLst>
                <a:latin typeface="Tahoma"/>
              </a:rPr>
              <a:t>Protecting Citizens</a:t>
            </a: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solidFill>
                  <a:prstClr val="white"/>
                </a:solidFill>
                <a:effectLst>
                  <a:outerShdw blurRad="50800" dist="38100" dir="2700000" algn="tl" rotWithShape="0">
                    <a:srgbClr val="000000">
                      <a:alpha val="48000"/>
                    </a:srgbClr>
                  </a:outerShdw>
                </a:effectLst>
                <a:latin typeface="Tahoma"/>
              </a:rPr>
              <a:t>Administrative</a:t>
            </a:r>
            <a:endParaRPr kumimoji="0" lang="en-US" altLang="en-US" sz="28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19278" y="6490845"/>
            <a:ext cx="5004649"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rPr>
              <a:t>Ambassadors</a:t>
            </a:r>
          </a:p>
        </p:txBody>
      </p:sp>
    </p:spTree>
    <p:extLst>
      <p:ext uri="{BB962C8B-B14F-4D97-AF65-F5344CB8AC3E}">
        <p14:creationId xmlns:p14="http://schemas.microsoft.com/office/powerpoint/2010/main" val="24081337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Acts 10:38</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Ambassadors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6042" y="1123506"/>
            <a:ext cx="9144000" cy="526297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800" b="0" dirty="0">
                <a:solidFill>
                  <a:srgbClr val="000000"/>
                </a:solidFill>
              </a:rPr>
              <a:t>“</a:t>
            </a:r>
            <a:r>
              <a:rPr kumimoji="0" lang="en-US" altLang="en-US" sz="4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You know of Jesus of Nazareth, how God anointed Him with the Holy Spirit and with power, and how He went about doing good and healing all who were oppressed by the devil, for God was with Him.”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36376361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Matthew 5:16</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Ambassadors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2231502"/>
            <a:ext cx="9144000" cy="304698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“Let your light shine before men in such a way that they may see your good works, and glorify your Father who is in heaven.”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909020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pic>
        <p:nvPicPr>
          <p:cNvPr id="6" name="Content Placeholder 5">
            <a:extLst>
              <a:ext uri="{FF2B5EF4-FFF2-40B4-BE49-F238E27FC236}">
                <a16:creationId xmlns:a16="http://schemas.microsoft.com/office/drawing/2014/main" id="{550BF7B7-4957-37E6-AF18-311F9E775DD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2307" b="2307"/>
          <a:stretch/>
        </p:blipFill>
        <p:spPr>
          <a:xfrm>
            <a:off x="20" y="2030"/>
            <a:ext cx="9143980" cy="6855970"/>
          </a:xfrm>
          <a:prstGeom prst="rect">
            <a:avLst/>
          </a:prstGeom>
        </p:spPr>
      </p:pic>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20" y="0"/>
            <a:ext cx="9123907" cy="749102"/>
          </a:xfrm>
        </p:spPr>
        <p:txBody>
          <a:bodyPr vert="horz" lIns="91440" tIns="45720" rIns="91440" bIns="45720" rtlCol="0" anchor="ctr">
            <a:normAutofit/>
          </a:bodyPr>
          <a:lstStyle/>
          <a:p>
            <a:pPr>
              <a:defRPr/>
            </a:pPr>
            <a:r>
              <a:rPr lang="en-US" sz="4000">
                <a:solidFill>
                  <a:srgbClr val="FFFF00"/>
                </a:solidFill>
              </a:rPr>
              <a:t>Intro</a:t>
            </a:r>
            <a:endParaRPr lang="en-US" sz="4000" dirty="0">
              <a:solidFill>
                <a:srgbClr val="FFFF00"/>
              </a:solidFill>
            </a:endParaRPr>
          </a:p>
        </p:txBody>
      </p:sp>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19278" y="6490845"/>
            <a:ext cx="5004649"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Ambassadors</a:t>
            </a:r>
            <a:endParaRPr kumimoji="0" lang="en-US" sz="1000" b="1"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sp>
        <p:nvSpPr>
          <p:cNvPr id="2" name="Text Box 8">
            <a:extLst>
              <a:ext uri="{FF2B5EF4-FFF2-40B4-BE49-F238E27FC236}">
                <a16:creationId xmlns:a16="http://schemas.microsoft.com/office/drawing/2014/main" id="{72FD57CA-2683-A03E-26C2-7F125D608FE6}"/>
              </a:ext>
            </a:extLst>
          </p:cNvPr>
          <p:cNvSpPr txBox="1">
            <a:spLocks noChangeArrowheads="1"/>
          </p:cNvSpPr>
          <p:nvPr/>
        </p:nvSpPr>
        <p:spPr bwMode="auto">
          <a:xfrm>
            <a:off x="10046" y="749102"/>
            <a:ext cx="9133954" cy="56506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fontAlgn="auto">
              <a:lnSpc>
                <a:spcPct val="120000"/>
              </a:lnSpc>
              <a:spcBef>
                <a:spcPct val="0"/>
              </a:spcBef>
              <a:spcAft>
                <a:spcPts val="600"/>
              </a:spcAft>
              <a:buClr>
                <a:srgbClr val="0000FF"/>
              </a:buClr>
              <a:buSzPct val="160000"/>
              <a:buNone/>
              <a:defRPr/>
            </a:pPr>
            <a:r>
              <a:rPr lang="en-US" altLang="en-US" cap="all" dirty="0">
                <a:ln>
                  <a:solidFill>
                    <a:sysClr val="windowText" lastClr="000000"/>
                  </a:solidFill>
                </a:ln>
                <a:solidFill>
                  <a:prstClr val="white"/>
                </a:solidFill>
                <a:effectLst>
                  <a:outerShdw blurRad="50800" dist="38100" dir="2700000" algn="tl" rotWithShape="0">
                    <a:srgbClr val="000000">
                      <a:alpha val="48000"/>
                    </a:srgbClr>
                  </a:outerShdw>
                </a:effectLst>
                <a:latin typeface="Tahoma"/>
              </a:rPr>
              <a:t>Acts 10:38</a:t>
            </a:r>
          </a:p>
          <a:p>
            <a:pPr marL="0" lvl="0" indent="0" fontAlgn="auto">
              <a:lnSpc>
                <a:spcPct val="120000"/>
              </a:lnSpc>
              <a:spcBef>
                <a:spcPct val="0"/>
              </a:spcBef>
              <a:spcAft>
                <a:spcPts val="600"/>
              </a:spcAft>
              <a:buClr>
                <a:srgbClr val="0000FF"/>
              </a:buClr>
              <a:buSzPct val="160000"/>
              <a:buNone/>
              <a:defRPr/>
            </a:pPr>
            <a:r>
              <a:rPr lang="en-US" altLang="en-US" cap="all" dirty="0">
                <a:ln>
                  <a:solidFill>
                    <a:sysClr val="windowText" lastClr="000000"/>
                  </a:solidFill>
                </a:ln>
                <a:solidFill>
                  <a:prstClr val="white"/>
                </a:solidFill>
                <a:effectLst>
                  <a:outerShdw blurRad="50800" dist="38100" dir="2700000" algn="tl" rotWithShape="0">
                    <a:srgbClr val="000000">
                      <a:alpha val="48000"/>
                    </a:srgbClr>
                  </a:outerShdw>
                </a:effectLst>
                <a:latin typeface="Tahoma"/>
              </a:rPr>
              <a:t>Matthew 5:16</a:t>
            </a:r>
            <a:endParaRPr kumimoji="0" lang="en-US" altLang="en-US" sz="3200" b="1" i="0" u="none" strike="noStrike" kern="1200" cap="all" spc="0" normalizeH="0" baseline="0" noProof="0" dirty="0">
              <a:ln>
                <a:solidFill>
                  <a:sysClr val="windowText" lastClr="000000"/>
                </a:solidFill>
              </a:ln>
              <a:solidFill>
                <a:prstClr val="white"/>
              </a:solidFill>
              <a:effectLst>
                <a:outerShdw blurRad="50800" dist="38100" dir="2700000" algn="tl" rotWithShape="0">
                  <a:srgbClr val="000000">
                    <a:alpha val="48000"/>
                  </a:srgbClr>
                </a:outerShdw>
              </a:effectLst>
              <a:uLnTx/>
              <a:uFillTx/>
              <a:latin typeface="Tahoma"/>
            </a:endParaRP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ln>
                  <a:solidFill>
                    <a:sysClr val="windowText" lastClr="000000"/>
                  </a:solidFill>
                </a:ln>
                <a:solidFill>
                  <a:prstClr val="white"/>
                </a:solidFill>
                <a:effectLst>
                  <a:outerShdw blurRad="50800" dist="38100" dir="2700000" algn="tl" rotWithShape="0">
                    <a:srgbClr val="000000">
                      <a:alpha val="48000"/>
                    </a:srgbClr>
                  </a:outerShdw>
                </a:effectLst>
                <a:latin typeface="Tahoma"/>
              </a:rPr>
              <a:t>God designed through the church (Eph. 3:10) that after Jesus left the earth, “little Jesus’” would be found in every country, in every home, in every business and workplace, in every community, city and village! (Gal. 2:20)</a:t>
            </a:r>
            <a:endParaRPr kumimoji="0" lang="en-US" altLang="en-US" sz="2800" b="1" i="0" u="none" strike="noStrike" kern="1200" cap="all" spc="0" normalizeH="0" baseline="0" noProof="0" dirty="0">
              <a:ln>
                <a:solidFill>
                  <a:sysClr val="windowText" lastClr="000000"/>
                </a:solidFill>
              </a:ln>
              <a:solidFill>
                <a:prstClr val="white"/>
              </a:solidFill>
              <a:effectLst>
                <a:outerShdw blurRad="50800" dist="38100" dir="2700000" algn="tl" rotWithShape="0">
                  <a:srgbClr val="000000">
                    <a:alpha val="48000"/>
                  </a:srgbClr>
                </a:outerShdw>
              </a:effectLst>
              <a:uLnTx/>
              <a:uFillTx/>
              <a:latin typeface="Tahoma"/>
            </a:endParaRPr>
          </a:p>
          <a:p>
            <a:pPr marL="1196975" lvl="1" indent="-457200" fontAlgn="auto">
              <a:lnSpc>
                <a:spcPct val="120000"/>
              </a:lnSpc>
              <a:spcBef>
                <a:spcPct val="0"/>
              </a:spcBef>
              <a:spcAft>
                <a:spcPts val="600"/>
              </a:spcAft>
              <a:buClr>
                <a:srgbClr val="66FFFF"/>
              </a:buClr>
              <a:buSzPct val="160000"/>
              <a:buFont typeface="Wingdings" panose="05000000000000000000" pitchFamily="2" charset="2"/>
              <a:buChar char="ü"/>
              <a:defRPr/>
            </a:pPr>
            <a:r>
              <a:rPr lang="en-US" altLang="en-US" cap="all" dirty="0">
                <a:ln>
                  <a:solidFill>
                    <a:sysClr val="windowText" lastClr="000000"/>
                  </a:solidFill>
                </a:ln>
                <a:solidFill>
                  <a:prstClr val="white"/>
                </a:solidFill>
                <a:effectLst>
                  <a:outerShdw blurRad="50800" dist="38100" dir="2700000" algn="tl" rotWithShape="0">
                    <a:srgbClr val="000000">
                      <a:alpha val="48000"/>
                    </a:srgbClr>
                  </a:outerShdw>
                </a:effectLst>
                <a:latin typeface="Tahoma"/>
              </a:rPr>
              <a:t>Saints are called, “Christians,” designating them as “followers of Christ” or “Christ-like.”</a:t>
            </a:r>
          </a:p>
        </p:txBody>
      </p:sp>
    </p:spTree>
    <p:extLst>
      <p:ext uri="{BB962C8B-B14F-4D97-AF65-F5344CB8AC3E}">
        <p14:creationId xmlns:p14="http://schemas.microsoft.com/office/powerpoint/2010/main" val="38751711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t="22763" b="22763"/>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Ambassadors</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1283368" y="5029200"/>
            <a:ext cx="7765322" cy="144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sz="3600" b="1" dirty="0">
                <a:solidFill>
                  <a:srgbClr val="FFFF00"/>
                </a:solidFill>
                <a:effectLst/>
                <a:latin typeface="Tahoma" pitchFamily="34" charset="0"/>
                <a:cs typeface="Times New Roman" pitchFamily="18" charset="0"/>
              </a:rPr>
              <a:t>Christians are to represent Jesus and be ambassadors for His will!</a:t>
            </a:r>
            <a:endParaRPr lang="en-US" sz="2400" dirty="0"/>
          </a:p>
        </p:txBody>
      </p:sp>
    </p:spTree>
    <p:extLst>
      <p:ext uri="{BB962C8B-B14F-4D97-AF65-F5344CB8AC3E}">
        <p14:creationId xmlns:p14="http://schemas.microsoft.com/office/powerpoint/2010/main" val="1758520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0BF7B7-4957-37E6-AF18-311F9E775DD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0" y="0"/>
            <a:ext cx="9143980" cy="685801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038600" y="6408737"/>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Ambassadors</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70936" y="228601"/>
            <a:ext cx="4739975" cy="762000"/>
          </a:xfrm>
        </p:spPr>
        <p:txBody>
          <a:bodyPr vert="horz" lIns="91440" tIns="45720" rIns="91440" bIns="45720" rtlCol="0" anchor="ctr">
            <a:normAutofit/>
          </a:bodyPr>
          <a:lstStyle/>
          <a:p>
            <a:pPr defTabSz="914400">
              <a:defRPr/>
            </a:pPr>
            <a:r>
              <a:rPr lang="en-US" sz="4000" b="1" dirty="0">
                <a:solidFill>
                  <a:srgbClr val="FFFF00"/>
                </a:solidFill>
              </a:rPr>
              <a:t>Ambassadors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371600" y="1447800"/>
            <a:ext cx="7539311" cy="23622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fontAlgn="auto">
              <a:lnSpc>
                <a:spcPct val="120000"/>
              </a:lnSpc>
              <a:spcBef>
                <a:spcPct val="0"/>
              </a:spcBef>
              <a:spcAft>
                <a:spcPts val="600"/>
              </a:spcAft>
              <a:buClr>
                <a:srgbClr val="0000FF"/>
              </a:buClr>
              <a:buSzPct val="160000"/>
              <a:buNone/>
              <a:defRPr/>
            </a:pPr>
            <a:r>
              <a:rPr lang="en-US" altLang="en-US" cap="all" dirty="0">
                <a:latin typeface="Tahoma" panose="020B0604030504040204" pitchFamily="34" charset="0"/>
                <a:ea typeface="Tahoma" panose="020B0604030504040204" pitchFamily="34" charset="0"/>
                <a:cs typeface="Tahoma" panose="020B0604030504040204" pitchFamily="34" charset="0"/>
              </a:rPr>
              <a:t>Representation</a:t>
            </a:r>
            <a:endParaRPr kumimoji="0" lang="en-US" altLang="en-US" sz="3200" b="1" i="0" u="none" strike="noStrike" kern="1200" cap="all"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latin typeface="Tahoma" panose="020B0604030504040204" pitchFamily="34" charset="0"/>
                <a:ea typeface="Tahoma" panose="020B0604030504040204" pitchFamily="34" charset="0"/>
                <a:cs typeface="Tahoma" panose="020B0604030504040204" pitchFamily="34" charset="0"/>
              </a:rPr>
              <a:t>While an ambassador for a country represents that nation and their goals, saints represent Christ and His will! </a:t>
            </a:r>
            <a:endParaRPr kumimoji="0" lang="en-US" altLang="en-US" sz="1600" b="1" i="0" u="none" strike="noStrike" kern="1200" cap="all"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931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Favorite Font Theme">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2622</Words>
  <Application>Microsoft Office PowerPoint</Application>
  <PresentationFormat>On-screen Show (4:3)</PresentationFormat>
  <Paragraphs>225</Paragraphs>
  <Slides>22</Slides>
  <Notes>22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22</vt:i4>
      </vt:variant>
    </vt:vector>
  </HeadingPairs>
  <TitlesOfParts>
    <vt:vector size="36" baseType="lpstr">
      <vt:lpstr>Ameretto</vt:lpstr>
      <vt:lpstr>Arial</vt:lpstr>
      <vt:lpstr>Calibri</vt:lpstr>
      <vt:lpstr>Calisto MT</vt:lpstr>
      <vt:lpstr>Impact</vt:lpstr>
      <vt:lpstr>Tahoma</vt:lpstr>
      <vt:lpstr>Times New Roman</vt:lpstr>
      <vt:lpstr>Wingdings</vt:lpstr>
      <vt:lpstr>Damask</vt:lpstr>
      <vt:lpstr>Depth</vt:lpstr>
      <vt:lpstr>1_eye</vt:lpstr>
      <vt:lpstr>Theme1</vt:lpstr>
      <vt:lpstr>eye</vt:lpstr>
      <vt:lpstr>1_Main Event</vt:lpstr>
      <vt:lpstr>Ambassadors</vt:lpstr>
      <vt:lpstr>II Corinthians 5:20</vt:lpstr>
      <vt:lpstr>Intro</vt:lpstr>
      <vt:lpstr>Intro</vt:lpstr>
      <vt:lpstr>Acts 10:38</vt:lpstr>
      <vt:lpstr>Matthew 5:16</vt:lpstr>
      <vt:lpstr>Intro</vt:lpstr>
      <vt:lpstr>Intro</vt:lpstr>
      <vt:lpstr>Ambassadors</vt:lpstr>
      <vt:lpstr>Application!</vt:lpstr>
      <vt:lpstr>Ambassadors</vt:lpstr>
      <vt:lpstr>Application!</vt:lpstr>
      <vt:lpstr>Application!</vt:lpstr>
      <vt:lpstr>Ambassadors</vt:lpstr>
      <vt:lpstr>Application!</vt:lpstr>
      <vt:lpstr>Ambassadors</vt:lpstr>
      <vt:lpstr>Application!</vt:lpstr>
      <vt:lpstr>Colossians 3:16-17</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Ambassadors</dc:title>
  <dc:subject>08/28/2022</dc:subject>
  <dc:creator>DarkWolf</dc:creator>
  <cp:lastModifiedBy>Nathan Morrison</cp:lastModifiedBy>
  <cp:revision>16</cp:revision>
  <dcterms:created xsi:type="dcterms:W3CDTF">2020-10-29T22:16:57Z</dcterms:created>
  <dcterms:modified xsi:type="dcterms:W3CDTF">2022-08-25T19:24:08Z</dcterms:modified>
</cp:coreProperties>
</file>